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61" r:id="rId5"/>
    <p:sldId id="272" r:id="rId6"/>
    <p:sldId id="280" r:id="rId7"/>
    <p:sldId id="282" r:id="rId8"/>
    <p:sldId id="284" r:id="rId9"/>
    <p:sldId id="283" r:id="rId10"/>
    <p:sldId id="281" r:id="rId11"/>
    <p:sldId id="269" r:id="rId12"/>
    <p:sldId id="274" r:id="rId13"/>
    <p:sldId id="285" r:id="rId14"/>
    <p:sldId id="276" r:id="rId15"/>
    <p:sldId id="277" r:id="rId16"/>
    <p:sldId id="271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7341" autoAdjust="0"/>
  </p:normalViewPr>
  <p:slideViewPr>
    <p:cSldViewPr>
      <p:cViewPr varScale="1">
        <p:scale>
          <a:sx n="53" d="100"/>
          <a:sy n="53" d="100"/>
        </p:scale>
        <p:origin x="-18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6286C-BEC6-4EAD-BA67-5EABF0693ABB}" type="datetimeFigureOut">
              <a:rPr lang="ru-RU" smtClean="0"/>
              <a:t>02.05.2018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2A3F6-56A7-400C-A86B-94EFFDF3F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5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183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Бэнкрофта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метод решения проблемы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псевдодальности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линейной алгебры. В данном алгоритме решение уравнений сводится к проблеме наименьших квадратов.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172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псевдодальности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программе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реализованы 2 алгоритма. В качестве начальных данных мы задаём координаты датчиков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псевдодальности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выходе мы получаем координаты приёмника, близкие к его реальным координатам.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показан</a:t>
            </a:r>
            <a:r>
              <a:rPr lang="ru-RU" sz="1200" b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график, полученный методом </a:t>
            </a:r>
            <a:r>
              <a:rPr lang="ru-RU" sz="1200" b="0" kern="1200" cap="small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Бэнкрофта</a:t>
            </a:r>
            <a:r>
              <a:rPr lang="ru-RU" sz="1200" b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графике  жирными линиями выделены настоящие дальности от датчика (центра круга) до объекта. Их пересечение – реальные координаты объекта. Дополнительные круги, отличающиеся от дальностей большим радиусом – будут </a:t>
            </a:r>
            <a:r>
              <a:rPr lang="ru-RU" sz="1200" b="0" kern="1200" cap="small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псевдодальностями</a:t>
            </a:r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Точкой на графике показано найденное местоположение объекта.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cap="small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56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Аналогичный</a:t>
            </a:r>
            <a:r>
              <a:rPr lang="ru-RU" baseline="0" dirty="0" smtClean="0"/>
              <a:t> график, полученный итерационным методом.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22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сравнения</a:t>
            </a:r>
            <a:r>
              <a:rPr lang="ru-RU" sz="1200" b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методов мы взяли выборку из 10 тыс. элементов, заполненных </a:t>
            </a:r>
            <a:r>
              <a:rPr lang="ru-RU" sz="1200" b="0" kern="1200" cap="small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рандомно</a:t>
            </a:r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координатами датчиков.</a:t>
            </a:r>
          </a:p>
          <a:p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выходе мы получали вектор с найденными координатами и вектор</a:t>
            </a:r>
            <a:r>
              <a:rPr lang="ru-RU" sz="1200" b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погрешностей. </a:t>
            </a:r>
          </a:p>
          <a:p>
            <a:r>
              <a:rPr lang="ru-RU" sz="1200" b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полученным данным построили гистограммы с распределением </a:t>
            </a:r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погрешностей при определении</a:t>
            </a:r>
            <a:r>
              <a:rPr lang="ru-RU" sz="1200" b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точных координат</a:t>
            </a:r>
          </a:p>
          <a:p>
            <a:r>
              <a:rPr lang="ru-RU" sz="1200" b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также считали среднее, среднеквадратичное значение погрешностей для каждого из методов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2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</a:t>
            </a:r>
            <a:r>
              <a:rPr lang="ru-RU" sz="1200" b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представлено </a:t>
            </a:r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распределение погрешностей при определении точной координаты для</a:t>
            </a:r>
            <a:r>
              <a:rPr lang="ru-RU" sz="1200" b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метода </a:t>
            </a:r>
            <a:r>
              <a:rPr lang="ru-RU" sz="1200" b="0" kern="1200" cap="small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Бэнкрофта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226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</a:t>
            </a:r>
            <a:r>
              <a:rPr lang="ru-RU" sz="1200" b="0" kern="1200" cap="sm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представлен аналогичный график для итерационного метода</a:t>
            </a:r>
            <a:endParaRPr lang="ru-RU" sz="1200" b="0" kern="1200" cap="small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Среднее значение погрешности составило 2.2 условных единиц.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Среднеквадратичное отклонение составило 1.44 условных единиц.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22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В данной курсовой работе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реализованы и исследованы алгоритмы трилатерации для определения местоположения.</a:t>
            </a:r>
          </a:p>
          <a:p>
            <a:pPr marL="45720" indent="0"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качестве вывода можно сказать, что и</a:t>
            </a:r>
            <a:r>
              <a:rPr lang="ru-RU" dirty="0" smtClean="0"/>
              <a:t>з реализованных алгоритмов метод </a:t>
            </a:r>
            <a:r>
              <a:rPr lang="ru-RU" dirty="0" err="1" smtClean="0"/>
              <a:t>Бэнкрофта</a:t>
            </a:r>
            <a:r>
              <a:rPr lang="ru-RU" dirty="0" smtClean="0"/>
              <a:t> даёт более точные результаты.</a:t>
            </a:r>
          </a:p>
          <a:p>
            <a:pPr marL="45720" indent="0">
              <a:buNone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2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Определение</a:t>
            </a:r>
            <a:r>
              <a:rPr lang="ru-RU" baseline="0" dirty="0" smtClean="0"/>
              <a:t> местоположения  с помощью мобильных устройств используется практически везде.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aseline="0" dirty="0" smtClean="0"/>
              <a:t>А именно это : </a:t>
            </a:r>
            <a:r>
              <a:rPr lang="ru-RU" dirty="0" smtClean="0"/>
              <a:t>Определение местоположения в пространстве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Online</a:t>
            </a:r>
            <a:r>
              <a:rPr lang="ru-RU" dirty="0" smtClean="0"/>
              <a:t>-карты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Сбор статистики о поведении людей в помещении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Маркетинг с помощью </a:t>
            </a:r>
            <a:r>
              <a:rPr lang="en-US" dirty="0" smtClean="0"/>
              <a:t>push-</a:t>
            </a:r>
            <a:r>
              <a:rPr lang="ru-RU" dirty="0" smtClean="0"/>
              <a:t>уведомлений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других </a:t>
            </a:r>
          </a:p>
          <a:p>
            <a:pPr marL="45720" indent="0">
              <a:buNone/>
            </a:pPr>
            <a:r>
              <a:rPr lang="ru-RU" dirty="0" smtClean="0"/>
              <a:t>приложений/игр на основе </a:t>
            </a:r>
          </a:p>
          <a:p>
            <a:pPr marL="45720" indent="0">
              <a:buNone/>
            </a:pPr>
            <a:r>
              <a:rPr lang="ru-RU" dirty="0" smtClean="0"/>
              <a:t>навигации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 многое прочее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того, чтобы  это местоположение определять - используются различные навигационные системы, которые чаще всего основаны на трилатерации.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86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b="1" dirty="0" smtClean="0"/>
              <a:t>Цель данной работы </a:t>
            </a:r>
            <a:r>
              <a:rPr lang="ru-RU" dirty="0" smtClean="0"/>
              <a:t>– реализовать и исследовать алгоритмы трилатерации для определения местоположения.</a:t>
            </a:r>
            <a:endParaRPr lang="ru-RU" b="1" dirty="0" smtClean="0"/>
          </a:p>
          <a:p>
            <a:pPr marL="45720" indent="0">
              <a:buNone/>
            </a:pPr>
            <a:r>
              <a:rPr lang="ru-RU" b="1" dirty="0" smtClean="0"/>
              <a:t>Наши задачи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Реализовать 2 алгоритма в среде </a:t>
            </a:r>
            <a:r>
              <a:rPr lang="en-US" dirty="0" err="1" smtClean="0"/>
              <a:t>Matlab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Провести их сравнение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Сделать вывод о лучшем методе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52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начала 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расскажу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же такое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трилатерация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Трилатерация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фундаментальная основа для большинства алгоритмов позиционирования.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Она заключается в измерении временных задержек и на основе них находит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истиное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расположение объекта.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примеру если у нас есть измерение от одного спутника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мы будем знать, что мы находимся на поверхности сферы определенного радиуса, если спутника 2 – то мы будем находиться на поверхности круга, образованного пересечением двух сфер. При наличии третьего спутника – мы будем находиться в одной из 2 точек, вычисленных алгоритмом. И наличие четвертого спутника – даст нам точные координаты.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1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Однако в связи с наличием</a:t>
            </a:r>
            <a:r>
              <a:rPr lang="ru-RU" baseline="0" dirty="0" smtClean="0"/>
              <a:t> шума возникает проблема, когда пересечение полученных окружностей с </a:t>
            </a:r>
            <a:r>
              <a:rPr lang="ru-RU" baseline="0" dirty="0" err="1" smtClean="0"/>
              <a:t>псевдодальностями</a:t>
            </a:r>
            <a:r>
              <a:rPr lang="ru-RU" baseline="0" dirty="0" smtClean="0"/>
              <a:t>, не дает нам точного решения.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77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решения проблемы </a:t>
            </a:r>
            <a:r>
              <a:rPr lang="ru-RU" dirty="0" err="1" smtClean="0"/>
              <a:t>псевдодальности</a:t>
            </a:r>
            <a:r>
              <a:rPr lang="ru-RU" dirty="0" smtClean="0"/>
              <a:t> используются</a:t>
            </a:r>
            <a:r>
              <a:rPr lang="ru-RU" baseline="0" dirty="0" smtClean="0"/>
              <a:t> следующие алгоритмы</a:t>
            </a:r>
            <a:r>
              <a:rPr lang="en-US" baseline="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Обычный </a:t>
            </a:r>
            <a:r>
              <a:rPr lang="ru-RU" dirty="0" err="1" smtClean="0"/>
              <a:t>трилатерационный</a:t>
            </a:r>
            <a:r>
              <a:rPr lang="ru-RU" dirty="0" smtClean="0"/>
              <a:t> метод,</a:t>
            </a:r>
            <a:r>
              <a:rPr lang="ru-RU" baseline="0" dirty="0" smtClean="0"/>
              <a:t> </a:t>
            </a:r>
            <a:r>
              <a:rPr lang="ru-RU" dirty="0" smtClean="0"/>
              <a:t>Метод </a:t>
            </a:r>
            <a:r>
              <a:rPr lang="ru-RU" dirty="0" err="1" smtClean="0"/>
              <a:t>Бэнкрофта</a:t>
            </a:r>
            <a:r>
              <a:rPr lang="ru-RU" dirty="0" smtClean="0"/>
              <a:t> (Метод наименьших квадратов),</a:t>
            </a:r>
            <a:r>
              <a:rPr lang="ru-RU" baseline="0" dirty="0" smtClean="0"/>
              <a:t> </a:t>
            </a:r>
            <a:r>
              <a:rPr lang="ru-RU" dirty="0" smtClean="0"/>
              <a:t>Итерационный метод наименьших квадратов,</a:t>
            </a:r>
            <a:r>
              <a:rPr lang="ru-RU" baseline="0" dirty="0" smtClean="0"/>
              <a:t> </a:t>
            </a:r>
            <a:r>
              <a:rPr lang="ru-RU" dirty="0" smtClean="0"/>
              <a:t>Алгоритм </a:t>
            </a:r>
            <a:r>
              <a:rPr lang="ru-RU" dirty="0" err="1" smtClean="0"/>
              <a:t>Клеусберга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</a:t>
            </a:r>
            <a:r>
              <a:rPr lang="ru-RU" baseline="0" dirty="0" smtClean="0"/>
              <a:t> нашей работе использовались метод </a:t>
            </a:r>
            <a:r>
              <a:rPr lang="ru-RU" baseline="0" dirty="0" err="1" smtClean="0"/>
              <a:t>Бэнкрофта</a:t>
            </a:r>
            <a:r>
              <a:rPr lang="ru-RU" baseline="0" dirty="0" smtClean="0"/>
              <a:t> и итерационный метод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19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Обычный </a:t>
            </a:r>
            <a:r>
              <a:rPr lang="ru-RU" dirty="0" err="1" smtClean="0"/>
              <a:t>трилатерационный</a:t>
            </a:r>
            <a:r>
              <a:rPr lang="ru-RU" dirty="0" smtClean="0"/>
              <a:t> метод основывается на данной формуле, где </a:t>
            </a:r>
            <a:r>
              <a:rPr lang="en-US" dirty="0" err="1" smtClean="0"/>
              <a:t>x,y,z</a:t>
            </a:r>
            <a:r>
              <a:rPr lang="en-US" baseline="0" dirty="0" smtClean="0"/>
              <a:t> – </a:t>
            </a:r>
            <a:r>
              <a:rPr lang="ru-RU" baseline="0" dirty="0" smtClean="0"/>
              <a:t>координаты приёмников.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8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Клеусберга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векторное алгебраическое решение для 3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-позиционирования.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рисунке изображено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 данного алгоритма.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4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особенность итерационного метода – это то, что данный метод использует начальное приближение и циклически с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каждой новой итерацией приближается к верному решению.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2A3F6-56A7-400C-A86B-94EFFDF3FBC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99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8AEF-B574-43FE-AD3A-F6E32B90796E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3B7A-0757-4A91-AF74-816EF7F4C21A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B5F5-4C92-4F88-835B-26E83C60DF57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8B0B-8F7F-4A7B-9C4D-9C0B378C3F8E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D1E4-6621-4D2B-B94E-3C587F85B96F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4040-26A6-4C28-B1E4-D7288AABF601}" type="datetime1">
              <a:rPr lang="ru-RU" smtClean="0"/>
              <a:t>02.05.2018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5244-FA74-47E8-A121-7EDE2711551E}" type="datetime1">
              <a:rPr lang="ru-RU" smtClean="0"/>
              <a:t>02.05.2018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6455-4166-4F58-BF1E-DD33398720D8}" type="datetime1">
              <a:rPr lang="ru-RU" smtClean="0"/>
              <a:t>02.05.2018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CD0-C238-4EAA-ACA5-A4FE97AAA84B}" type="datetime1">
              <a:rPr lang="ru-RU" smtClean="0"/>
              <a:t>02.05.2018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4FF9-16A4-4416-B058-2A6B5DD398D4}" type="datetime1">
              <a:rPr lang="ru-RU" smtClean="0"/>
              <a:t>02.05.2018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723-4B9A-41E7-9597-A4A29AC59F4E}" type="datetime1">
              <a:rPr lang="ru-RU" smtClean="0"/>
              <a:t>02.05.2018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EB3F017-573B-48FE-A198-C496A7B0B67D}" type="datetime1">
              <a:rPr lang="ru-RU" smtClean="0"/>
              <a:t>02.05.2018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7E87EC-6BA4-48CE-8304-B2AEC0ED4CC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7344816" cy="1865175"/>
          </a:xfrm>
        </p:spPr>
        <p:txBody>
          <a:bodyPr/>
          <a:lstStyle/>
          <a:p>
            <a:pPr marL="182880" indent="0" algn="ctr">
              <a:lnSpc>
                <a:spcPts val="1800"/>
              </a:lnSpc>
              <a:spcAft>
                <a:spcPts val="0"/>
              </a:spcAft>
              <a:buNone/>
            </a:pPr>
            <a:r>
              <a:rPr lang="ru-RU" sz="2000" kern="8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Arial"/>
              </a:rPr>
              <a:t>Исследование алгоритмов трилатерации для определения местоположения мобильного устройства</a:t>
            </a:r>
            <a:endParaRPr lang="ru-RU" sz="1600" dirty="0">
              <a:effectLst/>
              <a:latin typeface="Times New Roman"/>
              <a:ea typeface="Times New Roman"/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3535288" y="6165306"/>
            <a:ext cx="1972816" cy="582706"/>
          </a:xfrm>
        </p:spPr>
        <p:txBody>
          <a:bodyPr/>
          <a:lstStyle/>
          <a:p>
            <a:r>
              <a:rPr lang="ru-RU" sz="1600" dirty="0" smtClean="0">
                <a:solidFill>
                  <a:schemeClr val="tx1"/>
                </a:solidFill>
              </a:rPr>
              <a:t>Минск, 2017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364088" y="4293096"/>
            <a:ext cx="3434172" cy="1872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300" dirty="0" smtClean="0">
                <a:solidFill>
                  <a:schemeClr val="tx1"/>
                </a:solidFill>
              </a:rPr>
              <a:t>Янцевич Юлия Андреевна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ru-RU" sz="2300" dirty="0" smtClean="0">
                <a:solidFill>
                  <a:schemeClr val="tx1"/>
                </a:solidFill>
              </a:rPr>
              <a:t>Студенка </a:t>
            </a:r>
            <a:r>
              <a:rPr lang="ru-RU" sz="2300" dirty="0">
                <a:solidFill>
                  <a:schemeClr val="tx1"/>
                </a:solidFill>
              </a:rPr>
              <a:t>4</a:t>
            </a:r>
            <a:r>
              <a:rPr lang="ru-RU" sz="2300" dirty="0" smtClean="0">
                <a:solidFill>
                  <a:schemeClr val="tx1"/>
                </a:solidFill>
              </a:rPr>
              <a:t> курса, специальность</a:t>
            </a:r>
          </a:p>
          <a:p>
            <a:r>
              <a:rPr lang="ru-RU" sz="2300" dirty="0" smtClean="0">
                <a:solidFill>
                  <a:schemeClr val="tx1"/>
                </a:solidFill>
              </a:rPr>
              <a:t>«Прикладная информатика»</a:t>
            </a:r>
          </a:p>
          <a:p>
            <a:endParaRPr lang="ru-RU" sz="2300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Пахомов Василий Александрович</a:t>
            </a: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323528" y="692696"/>
            <a:ext cx="8496944" cy="1331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РАДИОФИЗИКИ И КОМПЬЮТЕРНЫХ ТЕХНОЛОГИЙ</a:t>
            </a:r>
          </a:p>
          <a:p>
            <a:pPr algn="ct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радиофизики и цифровых медиа технологий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4"/>
          <p:cNvSpPr txBox="1">
            <a:spLocks/>
          </p:cNvSpPr>
          <p:nvPr/>
        </p:nvSpPr>
        <p:spPr>
          <a:xfrm>
            <a:off x="-24389" y="6387009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7E87EC-6BA4-48CE-8304-B2AEC0ED4CCC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8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10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972616" y="404664"/>
            <a:ext cx="10116615" cy="12220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Бэнкрофта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/>
              <a:t>Метод наименьших квадратов)</a:t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645024"/>
            <a:ext cx="4464496" cy="8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11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251520" y="332656"/>
            <a:ext cx="8568952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3200" dirty="0" smtClean="0"/>
              <a:t>График. Метод </a:t>
            </a:r>
            <a:r>
              <a:rPr lang="ru-RU" sz="3200" dirty="0" err="1" smtClean="0"/>
              <a:t>Бэнкрофта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410"/>
            <a:ext cx="7272808" cy="51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12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251520" y="332656"/>
            <a:ext cx="8568952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3200" dirty="0" smtClean="0"/>
              <a:t>График. Итерационный метод</a:t>
            </a:r>
            <a:endParaRPr lang="ru-RU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67" y="1196752"/>
            <a:ext cx="6163457" cy="5040560"/>
          </a:xfrm>
        </p:spPr>
      </p:pic>
    </p:spTree>
    <p:extLst>
      <p:ext uri="{BB962C8B-B14F-4D97-AF65-F5344CB8AC3E}">
        <p14:creationId xmlns:p14="http://schemas.microsoft.com/office/powerpoint/2010/main" val="38457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13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79712" y="33265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Условия моделирования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755576" y="2060848"/>
            <a:ext cx="8388424" cy="3474720"/>
          </a:xfrm>
        </p:spPr>
        <p:txBody>
          <a:bodyPr/>
          <a:lstStyle/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r>
              <a:rPr lang="ru-RU" b="1" dirty="0" smtClean="0"/>
              <a:t>Выборка</a:t>
            </a:r>
            <a:r>
              <a:rPr lang="en-US" b="1" dirty="0" smtClean="0"/>
              <a:t>:</a:t>
            </a:r>
          </a:p>
          <a:p>
            <a:pPr marL="45720" indent="0">
              <a:buNone/>
            </a:pPr>
            <a:r>
              <a:rPr lang="en-US" dirty="0" smtClean="0"/>
              <a:t>10 </a:t>
            </a:r>
            <a:r>
              <a:rPr lang="ru-RU" dirty="0" smtClean="0"/>
              <a:t>тыс. элементов</a:t>
            </a:r>
          </a:p>
          <a:p>
            <a:pPr marL="45720" indent="0">
              <a:buNone/>
            </a:pPr>
            <a:endParaRPr lang="ru-RU" b="1" dirty="0"/>
          </a:p>
          <a:p>
            <a:pPr marL="45720" indent="0">
              <a:buNone/>
            </a:pPr>
            <a:r>
              <a:rPr lang="ru-RU" b="1" dirty="0" smtClean="0"/>
              <a:t>Входные данные </a:t>
            </a:r>
            <a:r>
              <a:rPr lang="ru-RU" dirty="0" smtClean="0"/>
              <a:t>– координаты датчиков</a:t>
            </a:r>
          </a:p>
          <a:p>
            <a:pPr marL="45720" indent="0">
              <a:buNone/>
            </a:pPr>
            <a:r>
              <a:rPr lang="ru-RU" b="1" dirty="0" smtClean="0"/>
              <a:t>Выходные данные </a:t>
            </a:r>
            <a:r>
              <a:rPr lang="ru-RU" dirty="0" smtClean="0"/>
              <a:t>– координаты объектов и их погрешность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14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251520" y="332656"/>
            <a:ext cx="8568952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3200" dirty="0" smtClean="0"/>
              <a:t>Графики</a:t>
            </a:r>
            <a:r>
              <a:rPr lang="en-US" sz="3200" dirty="0" smtClean="0"/>
              <a:t>.</a:t>
            </a:r>
            <a:r>
              <a:rPr lang="ru-RU" sz="3200" dirty="0" smtClean="0"/>
              <a:t> Метод </a:t>
            </a:r>
            <a:r>
              <a:rPr lang="ru-RU" sz="3200" dirty="0" err="1" smtClean="0"/>
              <a:t>Бэнкрофта</a:t>
            </a:r>
            <a:endParaRPr lang="ru-RU" sz="32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04156"/>
            <a:ext cx="6755831" cy="5289450"/>
          </a:xfrm>
        </p:spPr>
      </p:pic>
    </p:spTree>
    <p:extLst>
      <p:ext uri="{BB962C8B-B14F-4D97-AF65-F5344CB8AC3E}">
        <p14:creationId xmlns:p14="http://schemas.microsoft.com/office/powerpoint/2010/main" val="32801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15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251520" y="332656"/>
            <a:ext cx="8568952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ru-RU" sz="3200" dirty="0" smtClean="0"/>
              <a:t>Графики. Метод 2</a:t>
            </a:r>
            <a:endParaRPr lang="ru-RU" sz="3200" dirty="0"/>
          </a:p>
        </p:txBody>
      </p:sp>
      <p:pic>
        <p:nvPicPr>
          <p:cNvPr id="7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92740"/>
            <a:ext cx="6912768" cy="5367870"/>
          </a:xfrm>
        </p:spPr>
      </p:pic>
    </p:spTree>
    <p:extLst>
      <p:ext uri="{BB962C8B-B14F-4D97-AF65-F5344CB8AC3E}">
        <p14:creationId xmlns:p14="http://schemas.microsoft.com/office/powerpoint/2010/main" val="8645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16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26064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539552" y="2132856"/>
            <a:ext cx="8064896" cy="51845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В данной курсовой </a:t>
            </a:r>
            <a:r>
              <a:rPr lang="ru-RU" dirty="0" smtClean="0"/>
              <a:t>работе</a:t>
            </a:r>
            <a:r>
              <a:rPr lang="en-US" dirty="0" smtClean="0"/>
              <a:t>:</a:t>
            </a:r>
            <a:endParaRPr lang="ru-RU" dirty="0" smtClean="0"/>
          </a:p>
          <a:p>
            <a:pPr marL="4572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реализованы </a:t>
            </a:r>
            <a:r>
              <a:rPr lang="ru-RU" dirty="0"/>
              <a:t>и исследованы алгоритмы трилатерации для определения местоположения.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Вывод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ru-RU" dirty="0"/>
              <a:t>И</a:t>
            </a:r>
            <a:r>
              <a:rPr lang="ru-RU" dirty="0" smtClean="0"/>
              <a:t>з реализованных алгоритмов метод </a:t>
            </a:r>
            <a:r>
              <a:rPr lang="ru-RU" dirty="0" err="1" smtClean="0"/>
              <a:t>Бэнкрофта</a:t>
            </a:r>
            <a:r>
              <a:rPr lang="ru-RU" dirty="0" smtClean="0"/>
              <a:t> даёт более точные результаты.</a:t>
            </a:r>
          </a:p>
          <a:p>
            <a:pPr marL="4572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164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17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03648" y="314096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5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6064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8208912" cy="40507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Применение</a:t>
            </a:r>
            <a:r>
              <a:rPr lang="en-US" dirty="0" smtClean="0"/>
              <a:t> </a:t>
            </a:r>
            <a:r>
              <a:rPr lang="ru-RU" dirty="0" smtClean="0"/>
              <a:t>навигационных систем в мобильных устройствах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местоположения в пространстве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Online</a:t>
            </a:r>
            <a:r>
              <a:rPr lang="ru-RU" dirty="0" smtClean="0"/>
              <a:t>-карты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Сбор статистики о поведении людей в помещении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Маркетинг с помощью </a:t>
            </a:r>
            <a:r>
              <a:rPr lang="en-US" dirty="0" smtClean="0"/>
              <a:t>push-</a:t>
            </a:r>
            <a:r>
              <a:rPr lang="ru-RU" dirty="0" smtClean="0"/>
              <a:t>уведомлений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других </a:t>
            </a:r>
          </a:p>
          <a:p>
            <a:pPr marL="45720" indent="0">
              <a:buNone/>
            </a:pPr>
            <a:r>
              <a:rPr lang="ru-RU" dirty="0" smtClean="0"/>
              <a:t>приложений/игр на основе </a:t>
            </a:r>
          </a:p>
          <a:p>
            <a:pPr marL="45720" indent="0">
              <a:buNone/>
            </a:pPr>
            <a:r>
              <a:rPr lang="ru-RU" dirty="0" smtClean="0"/>
              <a:t>навигации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365104"/>
            <a:ext cx="4211960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323528" y="1124744"/>
            <a:ext cx="8424936" cy="5040560"/>
          </a:xfrm>
        </p:spPr>
        <p:txBody>
          <a:bodyPr/>
          <a:lstStyle/>
          <a:p>
            <a:pPr marL="45720" indent="0">
              <a:buNone/>
            </a:pPr>
            <a:endParaRPr lang="ru-RU" b="1" dirty="0" smtClean="0"/>
          </a:p>
          <a:p>
            <a:pPr marL="45720" indent="0">
              <a:buNone/>
            </a:pPr>
            <a:endParaRPr lang="ru-RU" b="1" dirty="0"/>
          </a:p>
          <a:p>
            <a:pPr marL="45720" indent="0">
              <a:buNone/>
            </a:pPr>
            <a:r>
              <a:rPr lang="ru-RU" b="1" dirty="0" smtClean="0"/>
              <a:t>Цель </a:t>
            </a:r>
            <a:r>
              <a:rPr lang="ru-RU" b="1" dirty="0"/>
              <a:t>данной работы </a:t>
            </a:r>
            <a:r>
              <a:rPr lang="ru-RU" dirty="0" smtClean="0"/>
              <a:t>– реализовать и исследовать алгоритмы трилатерации для определения местоположения.</a:t>
            </a:r>
          </a:p>
          <a:p>
            <a:pPr marL="45720" indent="0">
              <a:buNone/>
            </a:pPr>
            <a:endParaRPr lang="ru-RU" b="1" dirty="0" smtClean="0"/>
          </a:p>
          <a:p>
            <a:pPr marL="45720" indent="0">
              <a:buNone/>
            </a:pPr>
            <a:r>
              <a:rPr lang="ru-RU" b="1" dirty="0"/>
              <a:t>З</a:t>
            </a:r>
            <a:r>
              <a:rPr lang="ru-RU" b="1" dirty="0" smtClean="0"/>
              <a:t>адачи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</a:p>
          <a:p>
            <a:pPr marL="45720" indent="0">
              <a:buNone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Проанализировать существующие алгоритмы трилатерации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Реализовать выбранные алгоритмы в среде </a:t>
            </a:r>
            <a:r>
              <a:rPr lang="en-US" dirty="0" err="1" smtClean="0"/>
              <a:t>Matlab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При помощью численного моделирования определить погрешности выбранных методов</a:t>
            </a:r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0" y="26064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0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4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332656"/>
            <a:ext cx="7344816" cy="1143000"/>
          </a:xfrm>
        </p:spPr>
        <p:txBody>
          <a:bodyPr/>
          <a:lstStyle/>
          <a:p>
            <a:pPr marL="0" indent="0" algn="ctr">
              <a:buNone/>
            </a:pP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26" y="29387"/>
            <a:ext cx="5148064" cy="3888432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02" y="40422"/>
            <a:ext cx="4328098" cy="32317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780928"/>
            <a:ext cx="5220073" cy="40770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2" y="3272166"/>
            <a:ext cx="4953252" cy="3617849"/>
          </a:xfrm>
          <a:prstGeom prst="rect">
            <a:avLst/>
          </a:prstGeom>
        </p:spPr>
      </p:pic>
      <p:sp>
        <p:nvSpPr>
          <p:cNvPr id="12" name="Номер слайда 1"/>
          <p:cNvSpPr txBox="1">
            <a:spLocks/>
          </p:cNvSpPr>
          <p:nvPr/>
        </p:nvSpPr>
        <p:spPr>
          <a:xfrm>
            <a:off x="3635896" y="6296526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7E87EC-6BA4-48CE-8304-B2AEC0ED4CCC}" type="slidenum">
              <a:rPr lang="ru-RU" sz="1400" smtClean="0">
                <a:solidFill>
                  <a:schemeClr val="tx1"/>
                </a:solidFill>
              </a:rPr>
              <a:pPr/>
              <a:t>4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9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67640"/>
            <a:ext cx="6048672" cy="4550918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5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52536" y="260648"/>
            <a:ext cx="8892480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Проблема </a:t>
            </a:r>
            <a:r>
              <a:rPr lang="ru-RU" dirty="0" err="1" smtClean="0"/>
              <a:t>псевдодальности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404664"/>
            <a:ext cx="5288375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115616" y="2636912"/>
            <a:ext cx="7848872" cy="34747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dirty="0" smtClean="0"/>
              <a:t>Обычный </a:t>
            </a:r>
            <a:r>
              <a:rPr lang="ru-RU" dirty="0" err="1" smtClean="0"/>
              <a:t>трилатерационный</a:t>
            </a:r>
            <a:r>
              <a:rPr lang="ru-RU" dirty="0" smtClean="0"/>
              <a:t> метод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Метод </a:t>
            </a:r>
            <a:r>
              <a:rPr lang="ru-RU" dirty="0" err="1" smtClean="0"/>
              <a:t>Бэнкрофта</a:t>
            </a:r>
            <a:r>
              <a:rPr lang="ru-RU" dirty="0" smtClean="0"/>
              <a:t> (Метод наименьших квадратов)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Итерационный метод наименьших квадратов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Алгоритм </a:t>
            </a:r>
            <a:r>
              <a:rPr lang="ru-RU" dirty="0" err="1" smtClean="0"/>
              <a:t>Клеусберга</a:t>
            </a:r>
            <a:endParaRPr lang="ru-RU" dirty="0" smtClean="0"/>
          </a:p>
          <a:p>
            <a:pPr>
              <a:lnSpc>
                <a:spcPct val="2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6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7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692696"/>
            <a:ext cx="7982272" cy="15771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Обычный </a:t>
            </a:r>
            <a:r>
              <a:rPr lang="ru-RU" dirty="0" err="1"/>
              <a:t>трилатерационный</a:t>
            </a:r>
            <a:r>
              <a:rPr lang="ru-RU" dirty="0"/>
              <a:t> метод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73016"/>
            <a:ext cx="5875923" cy="1355983"/>
          </a:xfrm>
        </p:spPr>
      </p:pic>
    </p:spTree>
    <p:extLst>
      <p:ext uri="{BB962C8B-B14F-4D97-AF65-F5344CB8AC3E}">
        <p14:creationId xmlns:p14="http://schemas.microsoft.com/office/powerpoint/2010/main" val="6014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8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91680" y="40466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Алгоритм </a:t>
            </a:r>
            <a:r>
              <a:rPr lang="ru-RU" dirty="0" err="1" smtClean="0"/>
              <a:t>Клеусберга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5334744" cy="2838846"/>
          </a:xfr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4" y="4833156"/>
            <a:ext cx="7305984" cy="79208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8960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87EC-6BA4-48CE-8304-B2AEC0ED4CCC}" type="slidenum">
              <a:rPr lang="ru-RU" smtClean="0"/>
              <a:t>9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03648" y="47667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Итерационный метод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43608" y="3068960"/>
                <a:ext cx="6256784" cy="2466608"/>
              </a:xfrm>
            </p:spPr>
            <p:txBody>
              <a:bodyPr/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b="1" i="1" cap="small">
                              <a:latin typeface="Cambria Math"/>
                            </a:rPr>
                            <m:t>𝒊</m:t>
                          </m:r>
                          <m:r>
                            <a:rPr lang="ru-RU" b="1" i="1" cap="small">
                              <a:latin typeface="Cambria Math"/>
                            </a:rPr>
                            <m:t>=</m:t>
                          </m:r>
                          <m:r>
                            <a:rPr lang="ru-RU" b="1" i="1" cap="small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cap="small">
                              <a:latin typeface="Cambria Math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b="1" i="1" cap="small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b="1" i="1" cap="small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b="1" i="1" cap="small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ru-RU" b="1" i="1" cap="small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b="1" i="1" cap="small"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ru-RU" b="1" i="1" cap="small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b="1" i="1" cap="small">
                                      <a:latin typeface="Cambria Math"/>
                                    </a:rPr>
                                    <m:t>𝒛</m:t>
                                  </m:r>
                                  <m:r>
                                    <a:rPr lang="ru-RU" b="1" i="1" cap="small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1" i="1" cap="small">
                                          <a:latin typeface="Cambria Math"/>
                                        </a:rPr>
                                        <m:t>∆</m:t>
                                      </m:r>
                                    </m:e>
                                    <m:sub>
                                      <m:r>
                                        <a:rPr lang="ru-RU" b="1" i="1" cap="small">
                                          <a:latin typeface="Cambria Math"/>
                                        </a:rPr>
                                        <m:t>𝑻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b="1" i="1" cap="small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b="1" i="1" cap="small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ru-RU" b="1" i="1" cap="small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cap="small">
                                  <a:latin typeface="Cambria Math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i="1" cap="small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b="1" i="1" cap="small">
                              <a:latin typeface="Cambria Math"/>
                            </a:rPr>
                            <m:t>→</m:t>
                          </m:r>
                          <m:r>
                            <a:rPr lang="ru-RU" b="1" i="1" cap="small">
                              <a:latin typeface="Cambria Math"/>
                            </a:rPr>
                            <m:t>𝒎𝒊𝒏</m:t>
                          </m:r>
                          <m:r>
                            <a:rPr lang="ru-RU" b="1" i="1" cap="small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43608" y="3068960"/>
                <a:ext cx="6256784" cy="2466608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4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6404</TotalTime>
  <Words>825</Words>
  <Application>Microsoft Office PowerPoint</Application>
  <PresentationFormat>Экран (4:3)</PresentationFormat>
  <Paragraphs>138</Paragraphs>
  <Slides>17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Воздушный поток</vt:lpstr>
      <vt:lpstr>Исследование алгоритмов трилатерации для определения местоположения мобильного устройства</vt:lpstr>
      <vt:lpstr>Актуальность</vt:lpstr>
      <vt:lpstr>Цели и задачи</vt:lpstr>
      <vt:lpstr>Презентация PowerPoint</vt:lpstr>
      <vt:lpstr>Проблема псевдодальности</vt:lpstr>
      <vt:lpstr>Алгоритмы</vt:lpstr>
      <vt:lpstr>Обычный трилатерационный метод </vt:lpstr>
      <vt:lpstr>Алгоритм Клеусберга </vt:lpstr>
      <vt:lpstr>Итерационный метод</vt:lpstr>
      <vt:lpstr>Метод Бэнкрофта  (Метод наименьших квадратов) </vt:lpstr>
      <vt:lpstr>Презентация PowerPoint</vt:lpstr>
      <vt:lpstr>Презентация PowerPoint</vt:lpstr>
      <vt:lpstr>Условия моделирования 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технологий определения местоположения мобильных устройств</dc:title>
  <dc:creator>Zzz</dc:creator>
  <cp:lastModifiedBy>Янцевич </cp:lastModifiedBy>
  <cp:revision>84</cp:revision>
  <dcterms:created xsi:type="dcterms:W3CDTF">2017-05-24T23:51:17Z</dcterms:created>
  <dcterms:modified xsi:type="dcterms:W3CDTF">2018-05-02T09:55:48Z</dcterms:modified>
</cp:coreProperties>
</file>