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F1B9CF-0563-442F-B11A-7F724FD9A6CA}">
  <a:tblStyle styleId="{E0F1B9CF-0563-442F-B11A-7F724FD9A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matrix-operations-for-machine-learning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ulafacil.com/cursos/matematicas/matrices-y-determinantes/orden-de-una-matriz-ejercicios-15-16-17-18-19-y-20-l11069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17/05/comprehensive-guide-to-linear-algebra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jonathan_hui/machine-learning-linear-algebra-a5b1658f0151" TargetMode="External"/><Relationship Id="rId3" Type="http://schemas.openxmlformats.org/officeDocument/2006/relationships/hyperlink" Target="https://aga.frba.utn.edu.ar/determinante-matriz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linear-algebra-machine-learning/" TargetMode="External"/><Relationship Id="rId3" Type="http://schemas.openxmlformats.org/officeDocument/2006/relationships/hyperlink" Target="https://bendixcarstensen.com/APC/linalg-notes-BxC.pdf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17/05/comprehensive-guide-to-linear-algebra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36db34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36db34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https://machinelearningmastery.com/matrix-operations-for-machine-learning/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36db346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36db34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c451de2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c451de2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https://www.aulafacil.com/cursos/matematicas/matrices-y-determinantes/orden-de-una-matriz-ejercicios-15-16-17-18-19-y-20-l11069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36db346a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36db346a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https://www.analyticsvidhya.com/blog/2017/05/comprehensive-guide-to-linear-algebra/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36db346a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736db346a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https://medium.com/@jonathan_hui/machine-learning-linear-algebra-a5b1658f0151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https://aga.frba.utn.edu.ar/determinante-matriz/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3c2938c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3c2938c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36db34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36db34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36db346a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36db346a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73c2938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73c2938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36db346a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36db346a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36db34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36db34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https://machinelearningmastery.com/linear-algebra-machine-learning/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https://bendixcarstensen.com/APC/linalg-notes-BxC.pdf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736db346a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736db346a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https://www.analyticsvidhya.com/blog/2017/05/comprehensive-guide-to-linear-algebra/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736db346a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736db346a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36db346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36db346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36db346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36db346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36db34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36db34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36db34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36db34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36db34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36db34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36db346a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36db346a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36db346a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36db346a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eb.mit.edu/18.06/www/Spring17/Determinants.pdf" TargetMode="External"/><Relationship Id="rId4" Type="http://schemas.openxmlformats.org/officeDocument/2006/relationships/hyperlink" Target="https://web.mit.edu/18.06/www/Spring17/Determinants.pdf" TargetMode="External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s.wikibooks.org/wiki/%C3%81lgebra/%C3%81lgebra_Lineal/Operaciones_con_matrices" TargetMode="External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s://matematicasmodernas.com/multiplicacion-de-matrices/" TargetMode="External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hyperlink" Target="https://matematicasmodernas.com/multiplicacion-de-matrices/" TargetMode="External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tematicasmodernas.com/vectores-producto-punto-y-producto-cruz/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s.slideshare.net/arojasmatas/aplicaciones-del-lgebra-linea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s.wikipedia.org/wiki/C%C3%A1lculo_tensorial" TargetMode="External"/><Relationship Id="rId4" Type="http://schemas.openxmlformats.org/officeDocument/2006/relationships/hyperlink" Target="https://es.wikibooks.org/wiki/%C3%81lgebra/%C3%81lgebra_Lineal/Vectores/Adici%C3%B3n" TargetMode="External"/><Relationship Id="rId11" Type="http://schemas.openxmlformats.org/officeDocument/2006/relationships/hyperlink" Target="http://facultymember.iaukhsh.ac.ir/images/Uploaded_files/%5BStrang_G.%5D_Linear_algebra_and_its_applications(4)%5B5881001%5D.PDF" TargetMode="External"/><Relationship Id="rId10" Type="http://schemas.openxmlformats.org/officeDocument/2006/relationships/hyperlink" Target="https://www.uv.es/liern/ALGEBRA.pdf" TargetMode="External"/><Relationship Id="rId9" Type="http://schemas.openxmlformats.org/officeDocument/2006/relationships/hyperlink" Target="http://cms.dm.uba.ar/depto/public/Curso%20de%20grado/fascgrado2.pdf" TargetMode="External"/><Relationship Id="rId5" Type="http://schemas.openxmlformats.org/officeDocument/2006/relationships/hyperlink" Target="https://www.uv.es/liern/ALGEBRA.pdf" TargetMode="External"/><Relationship Id="rId6" Type="http://schemas.openxmlformats.org/officeDocument/2006/relationships/hyperlink" Target="https://es.slideshare.net/arojasmatas/aplicaciones-del-lgebra-lineal" TargetMode="External"/><Relationship Id="rId7" Type="http://schemas.openxmlformats.org/officeDocument/2006/relationships/hyperlink" Target="https://www.lifeder.com/matriz-inversa/" TargetMode="External"/><Relationship Id="rId8" Type="http://schemas.openxmlformats.org/officeDocument/2006/relationships/hyperlink" Target="http://cb.mty.itesm.mx/ma1010/materiales/ma1010-11a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1.xml"/><Relationship Id="rId4" Type="http://schemas.openxmlformats.org/officeDocument/2006/relationships/hyperlink" Target="https://medium.com/linear-algebra-basics/vector-basic-operations-5f084ecee391" TargetMode="External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elseatroy.com/2017/10/24/the-numpy-api-resources-idiosyncracies-examples/" TargetMode="External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matematicasmodernas.com/concepto-de-vectores/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ematicasmodernas.com/vectores-producto-punto-y-producto-cruz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Álgebra Lineal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Básicos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</a:t>
            </a:r>
            <a:endParaRPr/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es una matriz?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Operaciones básicas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Parte del contenido fue obtenido de: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 Webinar CURSOS FUNDAMENTALES PARA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SCIENTISTS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matriz?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Arreglo bidimensional de números, de tamaño m x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m = n hablamos de una matriz cuadrada.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m &lt; n ó m &gt; n hablamos de una matriz rectangular.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 una herramienta para resolver problemas complejos en física, matemáticas e ingeniería. [6]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038" y="3117600"/>
            <a:ext cx="41814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en matrices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de elementos: multiplicación de filas por columnas (m x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Orden: Producto de m x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Orden = tamaño = dimensión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especiales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28584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Matriz de orden n x n, compuesta de ceros con excepción la diagonal principal.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50" y="3006575"/>
            <a:ext cx="19812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012625" y="1152475"/>
            <a:ext cx="28101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Transpuesta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Matriz resultante de reacomodar las filas por columnas y las columnas por filas.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5867800" y="1152475"/>
            <a:ext cx="2964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 la matriz que multiplicada por la original da como resultado la matriz identidad.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7723" l="22428" r="30903" t="2991"/>
          <a:stretch/>
        </p:blipFill>
        <p:spPr>
          <a:xfrm>
            <a:off x="3380025" y="2959891"/>
            <a:ext cx="1697651" cy="182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5">
            <a:alphaModFix/>
          </a:blip>
          <a:srcRect b="0" l="0" r="0" t="3446"/>
          <a:stretch/>
        </p:blipFill>
        <p:spPr>
          <a:xfrm>
            <a:off x="6199031" y="3678400"/>
            <a:ext cx="2697619" cy="14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6">
            <a:alphaModFix/>
          </a:blip>
          <a:srcRect b="17286" l="0" r="0" t="17992"/>
          <a:stretch/>
        </p:blipFill>
        <p:spPr>
          <a:xfrm>
            <a:off x="5759750" y="3006572"/>
            <a:ext cx="3321275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822900" y="2886175"/>
            <a:ext cx="3321300" cy="20475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Podemos ver la utilidad de las matrices cuando estas son invertibles y se conoce su inversa</a:t>
            </a:r>
            <a:r>
              <a:rPr lang="en" sz="1500">
                <a:solidFill>
                  <a:srgbClr val="000000"/>
                </a:solidFill>
              </a:rPr>
              <a:t>[6]. En algunos campos de nuestro interés (Big Data, Data Mining, Machine Learning) son utilizados algoritmos para evaluar la matriz inversa de tamaños nxn, </a:t>
            </a:r>
            <a:r>
              <a:rPr lang="en" sz="1500">
                <a:solidFill>
                  <a:srgbClr val="000000"/>
                </a:solidFill>
              </a:rPr>
              <a:t>donde</a:t>
            </a:r>
            <a:r>
              <a:rPr lang="en" sz="1500">
                <a:solidFill>
                  <a:srgbClr val="000000"/>
                </a:solidFill>
              </a:rPr>
              <a:t> n es muy grande (miles o millones).</a:t>
            </a:r>
            <a:r>
              <a:rPr lang="en" sz="1500">
                <a:solidFill>
                  <a:srgbClr val="000000"/>
                </a:solidFill>
              </a:rPr>
              <a:t>[6]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Determinante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2007" l="3178" r="15108" t="3750"/>
          <a:stretch/>
        </p:blipFill>
        <p:spPr>
          <a:xfrm>
            <a:off x="633350" y="2522750"/>
            <a:ext cx="3648349" cy="236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17911" t="15697"/>
          <a:stretch/>
        </p:blipFill>
        <p:spPr>
          <a:xfrm>
            <a:off x="4600650" y="2571762"/>
            <a:ext cx="4231651" cy="24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un número real asignado a ella que mide si una matriz es invertible, entre otras cosas. </a:t>
            </a:r>
            <a:r>
              <a:rPr lang="en"/>
              <a:t>[7]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representa como det(A) o |A|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|A| != 0 si y sólo si A es una matriz invertible. [7]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los determinantes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4643225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Imagen tomada 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https://web.mit.edu/18.06/www/Spring17/Determinants.pdf</a:t>
            </a:r>
            <a:endParaRPr/>
          </a:p>
        </p:txBody>
      </p:sp>
      <p:pic>
        <p:nvPicPr>
          <p:cNvPr id="181" name="Google Shape;181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1078"/>
          <a:stretch/>
        </p:blipFill>
        <p:spPr>
          <a:xfrm>
            <a:off x="2227575" y="976125"/>
            <a:ext cx="4524975" cy="37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Suma</a:t>
            </a:r>
            <a:endParaRPr/>
          </a:p>
        </p:txBody>
      </p:sp>
      <p:pic>
        <p:nvPicPr>
          <p:cNvPr id="188" name="Google Shape;188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6115" l="0" r="31058" t="8717"/>
          <a:stretch/>
        </p:blipFill>
        <p:spPr>
          <a:xfrm>
            <a:off x="1127500" y="2449450"/>
            <a:ext cx="5483424" cy="15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Producto de matriz y escalar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47474" l="0" r="27557" t="11493"/>
          <a:stretch/>
        </p:blipFill>
        <p:spPr>
          <a:xfrm>
            <a:off x="1556125" y="1806350"/>
            <a:ext cx="5874576" cy="12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7300" y="3421500"/>
            <a:ext cx="28575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Producto de matrices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625" y="2228175"/>
            <a:ext cx="19240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13" y="2228163"/>
            <a:ext cx="38957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791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 Vectorial o Cruz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 el orden.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resultado </a:t>
            </a:r>
            <a:r>
              <a:rPr lang="en"/>
              <a:t>es el determinante de la matriz que se genera por los dos vectores con la primer línea de i, j y k.</a:t>
            </a:r>
            <a:endParaRPr/>
          </a:p>
        </p:txBody>
      </p:sp>
      <p:pic>
        <p:nvPicPr>
          <p:cNvPr id="211" name="Google Shape;211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125" y="2938077"/>
            <a:ext cx="3224850" cy="1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Componentes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Matriz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1785650" y="2977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aplicaciones</a:t>
            </a:r>
            <a:endParaRPr/>
          </a:p>
        </p:txBody>
      </p:sp>
      <p:pic>
        <p:nvPicPr>
          <p:cNvPr id="217" name="Google Shape;217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1232" l="5317" r="8646" t="9423"/>
          <a:stretch/>
        </p:blipFill>
        <p:spPr>
          <a:xfrm>
            <a:off x="5972725" y="188950"/>
            <a:ext cx="2730950" cy="177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000" y="3036413"/>
            <a:ext cx="2666976" cy="199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16" y="188954"/>
            <a:ext cx="2587775" cy="193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518" y="3036431"/>
            <a:ext cx="2666976" cy="199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Cálculo tensorial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https://es.wikipedia.org/wiki/C%C3%A1lculo_tensorial</a:t>
            </a:r>
            <a:r>
              <a:rPr lang="en" sz="1200"/>
              <a:t>) Consultado Mayo 4 2020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Rico Fdz, María de la Paz (2020). Webinar </a:t>
            </a:r>
            <a:r>
              <a:rPr lang="en" sz="1200"/>
              <a:t>Cursos Fundamentales para Data Scientists Álgebra Lineal por </a:t>
            </a:r>
            <a:r>
              <a:rPr lang="en" sz="1200"/>
              <a:t>CIIA.IA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Adición de Vectores (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https://es.wikibooks.org/wiki/%C3%81lgebra/%C3% 81lgebra_Lineal/Vectores/Adici%C3%B3n</a:t>
            </a:r>
            <a:r>
              <a:rPr lang="en" sz="1200"/>
              <a:t>) </a:t>
            </a:r>
            <a:r>
              <a:rPr lang="en" sz="1200"/>
              <a:t>Consultado Mayo 4 2020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Algunos usos del Álgebra Lineal en las decisiones de Economía y Empresa (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https://www.uv.es/liern/ALGEBRA.pdf</a:t>
            </a:r>
            <a:r>
              <a:rPr lang="en" sz="1200"/>
              <a:t>) </a:t>
            </a:r>
            <a:r>
              <a:rPr lang="en" sz="1200"/>
              <a:t>Consultado Mayo 4 2020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Álgebra Lineal Aplicaciones (</a:t>
            </a:r>
            <a:r>
              <a:rPr lang="en" sz="1200" u="sng">
                <a:solidFill>
                  <a:schemeClr val="accent5"/>
                </a:solidFill>
                <a:hlinkClick r:id="rId6"/>
              </a:rPr>
              <a:t>https://es.slideshare.net/arojasmatas/ aplicaciones-del-lgebra-lineal</a:t>
            </a:r>
            <a:r>
              <a:rPr lang="en" sz="1200"/>
              <a:t>) Consultado Mayo 4 2020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Matriz inversa: cálculo y ejercicio resuelto (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https://www.lifeder.com /matriz-inversa/</a:t>
            </a:r>
            <a:r>
              <a:rPr lang="en" sz="1200"/>
              <a:t>) Consultado Mayo 5 2020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accent5"/>
                </a:solidFill>
                <a:hlinkClick r:id="rId8"/>
              </a:rPr>
              <a:t>http://cb.mty.itesm.mx/ma1010/materiales/ma1010-11a.pdf</a:t>
            </a:r>
            <a:r>
              <a:rPr lang="en"/>
              <a:t> </a:t>
            </a:r>
            <a:r>
              <a:rPr lang="en" sz="1200"/>
              <a:t>Consultado Mayo 5 2020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accent5"/>
                </a:solidFill>
                <a:hlinkClick r:id="rId9"/>
              </a:rPr>
              <a:t>http://cms.dm.uba.ar/depto/public/Curso%20de%20grado/fascgrado2.pdf</a:t>
            </a:r>
            <a:r>
              <a:rPr lang="en"/>
              <a:t> </a:t>
            </a:r>
            <a:r>
              <a:rPr lang="en" sz="1200"/>
              <a:t>Consultado Mayo 5 2020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accent5"/>
                </a:solidFill>
                <a:hlinkClick r:id="rId10"/>
              </a:rPr>
              <a:t>https://www.uv.es/liern/ALGEBRA.pdf</a:t>
            </a:r>
            <a:r>
              <a:rPr lang="en" sz="1200"/>
              <a:t> Consultado Mayo 5 2020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accent5"/>
                </a:solidFill>
                <a:hlinkClick r:id="rId11"/>
              </a:rPr>
              <a:t>http://facultymember.iaukhsh.ac.ir/images/Uploaded_files/[Strang_G.]_Linear_algebra_and_its_applications(4)[5881001].PDF</a:t>
            </a:r>
            <a:r>
              <a:rPr lang="en" sz="1200"/>
              <a:t> Consultado Mayo 5 2020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número real en cualquier sistema de coordenadas.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[1]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Tensor de orden 0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680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680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lista de valores. Requiere </a:t>
            </a:r>
            <a:r>
              <a:rPr i="1" lang="en"/>
              <a:t>n </a:t>
            </a:r>
            <a:r>
              <a:rPr lang="en"/>
              <a:t> números para ser descrito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Tensor de orden 1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6024300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024300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Arreglo de dos dimensiones con una lista de vectores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Tensor de orden 2</a:t>
            </a:r>
            <a:endParaRPr/>
          </a:p>
        </p:txBody>
      </p:sp>
      <p:pic>
        <p:nvPicPr>
          <p:cNvPr id="77" name="Google Shape;77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6975" y="2571750"/>
            <a:ext cx="5976001" cy="21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tensor?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Genere una definición de un tensor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406350" y="2872825"/>
            <a:ext cx="903300" cy="9909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567750" y="3022825"/>
            <a:ext cx="580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/>
          </a:p>
        </p:txBody>
      </p:sp>
      <p:pic>
        <p:nvPicPr>
          <p:cNvPr id="87" name="Google Shape;87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863" y="1306345"/>
            <a:ext cx="3740275" cy="28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es un vector?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Operaciones básicas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Parte del contenido fue obtenido </a:t>
            </a:r>
            <a:r>
              <a:rPr lang="en" sz="1000"/>
              <a:t>de: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Webinar CURSOS FUNDAMENTALES PARA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SCIENTISTS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vector?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58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deriva del vocablo latino “que conduce”.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física, es una cantidad que posee: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Origen: punto exacto sobre el que actúa el vector.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Magnitud: longitud del vector, s</a:t>
            </a:r>
            <a:r>
              <a:rPr lang="en"/>
              <a:t>e mide desde el punto de </a:t>
            </a:r>
            <a:r>
              <a:rPr lang="en"/>
              <a:t>origen hasta donde termina (cantidad).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Dirección: hacia </a:t>
            </a:r>
            <a:r>
              <a:rPr lang="en"/>
              <a:t>dónde</a:t>
            </a:r>
            <a:r>
              <a:rPr lang="en"/>
              <a:t> se orienta el vector (ángulo).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Sentido: indica el sentido del vector, se representa con una flecha (+ ó -).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posible interpretar geométricamente como un punto en un sistema coordenado o como una dirección (ej. Movimiento o fuerza). [2]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75" y="1068437"/>
            <a:ext cx="2065850" cy="190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279" y="2975375"/>
            <a:ext cx="2065850" cy="20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950" y="1178087"/>
            <a:ext cx="4139650" cy="3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041500"/>
            <a:ext cx="36903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[1,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* v = </a:t>
            </a:r>
            <a:r>
              <a:rPr lang="en"/>
              <a:t>[3*1, 3*2]</a:t>
            </a:r>
            <a:r>
              <a:rPr baseline="30000" lang="en"/>
              <a:t>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 * v = [3, 6]</a:t>
            </a:r>
            <a:r>
              <a:rPr baseline="30000" lang="en"/>
              <a:t>T</a:t>
            </a:r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4016363" y="1603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{E0F1B9CF-0563-442F-B11A-7F724FD9A6CA}</a:tableStyleId>
              </a:tblPr>
              <a:tblGrid>
                <a:gridCol w="344575"/>
                <a:gridCol w="344575"/>
                <a:gridCol w="344575"/>
                <a:gridCol w="344575"/>
                <a:gridCol w="344575"/>
                <a:gridCol w="344575"/>
                <a:gridCol w="344575"/>
                <a:gridCol w="344575"/>
                <a:gridCol w="344575"/>
                <a:gridCol w="344575"/>
              </a:tblGrid>
              <a:tr h="2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2" name="Google Shape;112;p19"/>
          <p:cNvCxnSpPr/>
          <p:nvPr/>
        </p:nvCxnSpPr>
        <p:spPr>
          <a:xfrm flipH="1" rot="10800000">
            <a:off x="5749125" y="3558075"/>
            <a:ext cx="324000" cy="767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 flipH="1" rot="10800000">
            <a:off x="6073125" y="2790375"/>
            <a:ext cx="324000" cy="767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 flipH="1" rot="10800000">
            <a:off x="6428400" y="1999225"/>
            <a:ext cx="324000" cy="767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925" y="1252842"/>
            <a:ext cx="4965322" cy="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275" y="1778275"/>
            <a:ext cx="4965325" cy="29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5">
            <a:alphaModFix/>
          </a:blip>
          <a:srcRect b="51449" l="0" r="0" t="0"/>
          <a:stretch/>
        </p:blipFill>
        <p:spPr>
          <a:xfrm>
            <a:off x="1590288" y="2259625"/>
            <a:ext cx="2819400" cy="229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0" l="0" r="0" t="49441"/>
          <a:stretch/>
        </p:blipFill>
        <p:spPr>
          <a:xfrm>
            <a:off x="4734313" y="2259625"/>
            <a:ext cx="2819400" cy="238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Básicas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53565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 Escalar o Punto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El resultado de la operación </a:t>
            </a:r>
            <a:r>
              <a:rPr lang="en"/>
              <a:t>será un </a:t>
            </a:r>
            <a:r>
              <a:rPr b="1" lang="en"/>
              <a:t>escalar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175" y="2571738"/>
            <a:ext cx="24384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175" y="2571738"/>
            <a:ext cx="3563101" cy="200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2025" y="1212600"/>
            <a:ext cx="4953244" cy="33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