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oppins"/>
      <p:regular r:id="rId39"/>
      <p:bold r:id="rId40"/>
      <p:italic r:id="rId41"/>
      <p:boldItalic r:id="rId42"/>
    </p:embeddedFont>
    <p:embeddedFont>
      <p:font typeface="Helvetica Neue"/>
      <p:regular r:id="rId43"/>
      <p:bold r:id="rId44"/>
      <p:italic r:id="rId45"/>
      <p:boldItalic r:id="rId46"/>
    </p:embeddedFont>
    <p:embeddedFont>
      <p:font typeface="Roboto Mono"/>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5" roundtripDataSignature="AMtx7miiF3SFZzKMEn5nolot65zpDMrt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old.fntdata"/><Relationship Id="rId42" Type="http://schemas.openxmlformats.org/officeDocument/2006/relationships/font" Target="fonts/Poppins-boldItalic.fntdata"/><Relationship Id="rId41" Type="http://schemas.openxmlformats.org/officeDocument/2006/relationships/font" Target="fonts/Poppins-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oppins-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regular.fntdata"/><Relationship Id="rId50" Type="http://schemas.openxmlformats.org/officeDocument/2006/relationships/font" Target="fonts/RobotoMono-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amianavila.github.io/Python_Cientifico/"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kus-beuckelmann.de/blog/boosting-numpy-blas.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pinimg.com/originals/79/08/bd/7908bd4f6d0040cb0df7a20de6d814fc.png"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http://damianavila.github.io/Python_Cientifico/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6604d85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6604d85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76604d8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776604d85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76604d85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76604d85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76604d8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76604d8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76604d85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76604d85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6604d85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6604d85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76604d85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6604d8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6604d85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6604d85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https://markus-beuckelmann.de/blog/boosting-numpy-blas.html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76604d8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776604d85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76604d8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776604d85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76604d8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776604d85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76604d85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776604d85d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76604d85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76604d85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https://i.pinimg.com/originals/79/08/bd/7908bd4f6d0040cb0df7a20de6d814fc.png</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sp>
        <p:nvSpPr>
          <p:cNvPr id="10" name="Google Shape;1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3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Roboto Mono"/>
              <a:buNone/>
              <a:defRPr sz="5200">
                <a:latin typeface="Roboto Mono"/>
                <a:ea typeface="Roboto Mono"/>
                <a:cs typeface="Roboto Mono"/>
                <a:sym typeface="Roboto Mon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Poppins"/>
              <a:buNone/>
              <a:defRPr sz="2800">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Roboto Mono"/>
              <a:buNone/>
              <a:defRPr b="0" i="0" sz="2800" u="none" cap="none" strike="noStrike">
                <a:solidFill>
                  <a:schemeClr val="dk1"/>
                </a:solidFill>
                <a:latin typeface="Roboto Mono"/>
                <a:ea typeface="Roboto Mono"/>
                <a:cs typeface="Roboto Mono"/>
                <a:sym typeface="Roboto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oppins"/>
              <a:buChar char="●"/>
              <a:defRPr b="0" i="0" sz="1800" u="none" cap="none" strike="noStrike">
                <a:solidFill>
                  <a:schemeClr val="dk2"/>
                </a:solidFill>
                <a:latin typeface="Poppins"/>
                <a:ea typeface="Poppins"/>
                <a:cs typeface="Poppins"/>
                <a:sym typeface="Poppins"/>
              </a:defRPr>
            </a:lvl1pPr>
            <a:lvl2pPr indent="-317500" lvl="1" marL="9144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2pPr>
            <a:lvl3pPr indent="-317500" lvl="2" marL="13716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3pPr>
            <a:lvl4pPr indent="-317500" lvl="3" marL="18288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4pPr>
            <a:lvl5pPr indent="-317500" lvl="4" marL="22860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5pPr>
            <a:lvl6pPr indent="-317500" lvl="5" marL="27432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6pPr>
            <a:lvl7pPr indent="-317500" lvl="6" marL="32004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7pPr>
            <a:lvl8pPr indent="-317500" lvl="7" marL="3657600" marR="0" rtl="0" algn="l">
              <a:lnSpc>
                <a:spcPct val="115000"/>
              </a:lnSpc>
              <a:spcBef>
                <a:spcPts val="1600"/>
              </a:spcBef>
              <a:spcAft>
                <a:spcPts val="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8pPr>
            <a:lvl9pPr indent="-317500" lvl="8" marL="4114800" marR="0" rtl="0" algn="l">
              <a:lnSpc>
                <a:spcPct val="115000"/>
              </a:lnSpc>
              <a:spcBef>
                <a:spcPts val="1600"/>
              </a:spcBef>
              <a:spcAft>
                <a:spcPts val="1600"/>
              </a:spcAft>
              <a:buClr>
                <a:schemeClr val="dk2"/>
              </a:buClr>
              <a:buSzPts val="1400"/>
              <a:buFont typeface="Poppins"/>
              <a:buChar char="■"/>
              <a:defRPr b="0" i="0" sz="1400" u="none" cap="none" strike="noStrike">
                <a:solidFill>
                  <a:schemeClr val="dk2"/>
                </a:solidFill>
                <a:latin typeface="Poppins"/>
                <a:ea typeface="Poppins"/>
                <a:cs typeface="Poppins"/>
                <a:sym typeface="Poppins"/>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www.alibabacloud.com/blog/mars-matrix-based-universal-distributed-computing-framework_594606"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researchgate.net/figure/CDAT-supports-the-combination-of-three-array-objects-the-Python-NumPy-Array-where-all_fig4_220765381" TargetMode="Externa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i.pinimg.com/originals/79/08/bd/7908bd4f6d0040cb0df7a20de6d814fc.png" TargetMode="Externa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presentation/d/1ZHA5ZjupXaOWPWILphJoSco5LfNpRtyzATqi8R3j7Qo/edit#slide=id.g7736db346a_1_2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286000" y="1048175"/>
            <a:ext cx="4571999" cy="30471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0"/>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rPr lang="en" sz="2400">
                <a:solidFill>
                  <a:srgbClr val="000000"/>
                </a:solidFill>
              </a:rPr>
              <a:t>(El link de Typeform para copiarlo en el chat)</a:t>
            </a:r>
            <a:endParaRPr sz="2400">
              <a:solidFill>
                <a:srgbClr val="000000"/>
              </a:solidFill>
            </a:endParaRPr>
          </a:p>
          <a:p>
            <a:pPr indent="0" lvl="0" marL="0" rtl="0" algn="l">
              <a:lnSpc>
                <a:spcPct val="100000"/>
              </a:lnSpc>
              <a:spcBef>
                <a:spcPts val="0"/>
              </a:spcBef>
              <a:spcAft>
                <a:spcPts val="0"/>
              </a:spcAft>
              <a:buSzPts val="2800"/>
              <a:buNone/>
            </a:pPr>
            <a:r>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5BDC6"/>
        </a:solidFill>
      </p:bgPr>
    </p:bg>
    <p:spTree>
      <p:nvGrpSpPr>
        <p:cNvPr id="105" name="Shape 105"/>
        <p:cNvGrpSpPr/>
        <p:nvPr/>
      </p:nvGrpSpPr>
      <p:grpSpPr>
        <a:xfrm>
          <a:off x="0" y="0"/>
          <a:ext cx="0" cy="0"/>
          <a:chOff x="0" y="0"/>
          <a:chExt cx="0" cy="0"/>
        </a:xfrm>
      </p:grpSpPr>
      <p:sp>
        <p:nvSpPr>
          <p:cNvPr id="106" name="Google Shape;106;p11"/>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3600">
                <a:solidFill>
                  <a:schemeClr val="lt1"/>
                </a:solidFill>
              </a:rPr>
              <a:t>&gt; ¿Qué tanto sabes del tema?</a:t>
            </a:r>
            <a:endParaRPr b="1" sz="3600">
              <a:solidFill>
                <a:schemeClr val="lt1"/>
              </a:solidFill>
            </a:endParaRPr>
          </a:p>
          <a:p>
            <a:pPr indent="0" lvl="0" marL="0" rtl="0" algn="l">
              <a:lnSpc>
                <a:spcPct val="100000"/>
              </a:lnSpc>
              <a:spcBef>
                <a:spcPts val="0"/>
              </a:spcBef>
              <a:spcAft>
                <a:spcPts val="0"/>
              </a:spcAft>
              <a:buSzPts val="5200"/>
              <a:buNone/>
            </a:pPr>
            <a:r>
              <a:rPr b="1" lang="en" sz="3600">
                <a:solidFill>
                  <a:schemeClr val="lt1"/>
                </a:solidFill>
              </a:rPr>
              <a:t> </a:t>
            </a:r>
            <a:endParaRPr b="1" sz="3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0" name="Shape 110"/>
        <p:cNvGrpSpPr/>
        <p:nvPr/>
      </p:nvGrpSpPr>
      <p:grpSpPr>
        <a:xfrm>
          <a:off x="0" y="0"/>
          <a:ext cx="0" cy="0"/>
          <a:chOff x="0" y="0"/>
          <a:chExt cx="0" cy="0"/>
        </a:xfrm>
      </p:grpSpPr>
      <p:sp>
        <p:nvSpPr>
          <p:cNvPr id="111" name="Google Shape;111;p12"/>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rPr lang="en" sz="2400">
                <a:solidFill>
                  <a:srgbClr val="000000"/>
                </a:solidFill>
              </a:rPr>
              <a:t>(El link de Typeform para copiarlo en el chat)</a:t>
            </a:r>
            <a:endParaRPr sz="2400">
              <a:solidFill>
                <a:srgbClr val="000000"/>
              </a:solidFill>
            </a:endParaRPr>
          </a:p>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rPr lang="en" sz="2400">
                <a:solidFill>
                  <a:srgbClr val="000000"/>
                </a:solidFill>
              </a:rPr>
              <a:t>						 o</a:t>
            </a:r>
            <a:endParaRPr sz="2400">
              <a:solidFill>
                <a:srgbClr val="000000"/>
              </a:solidFill>
            </a:endParaRPr>
          </a:p>
          <a:p>
            <a:pPr indent="0" lvl="0" marL="457200" rtl="0" algn="l">
              <a:lnSpc>
                <a:spcPct val="100000"/>
              </a:lnSpc>
              <a:spcBef>
                <a:spcPts val="0"/>
              </a:spcBef>
              <a:spcAft>
                <a:spcPts val="0"/>
              </a:spcAft>
              <a:buSzPts val="2800"/>
              <a:buNone/>
            </a:pPr>
            <a:r>
              <a:t/>
            </a:r>
            <a:endParaRPr sz="2400">
              <a:solidFill>
                <a:srgbClr val="000000"/>
              </a:solidFill>
            </a:endParaRPr>
          </a:p>
          <a:p>
            <a:pPr indent="0" lvl="0" marL="457200" rtl="0" algn="l">
              <a:lnSpc>
                <a:spcPct val="100000"/>
              </a:lnSpc>
              <a:spcBef>
                <a:spcPts val="0"/>
              </a:spcBef>
              <a:spcAft>
                <a:spcPts val="0"/>
              </a:spcAft>
              <a:buSzPts val="2800"/>
              <a:buNone/>
            </a:pPr>
            <a:r>
              <a:rPr lang="en" sz="2400">
                <a:solidFill>
                  <a:srgbClr val="000000"/>
                </a:solidFill>
              </a:rPr>
              <a:t>(Preguntas directas a los participantes)</a:t>
            </a:r>
            <a:endParaRPr sz="2400">
              <a:solidFill>
                <a:srgbClr val="000000"/>
              </a:solidFill>
            </a:endParaRPr>
          </a:p>
          <a:p>
            <a:pPr indent="0" lvl="0" marL="0" rtl="0" algn="l">
              <a:lnSpc>
                <a:spcPct val="100000"/>
              </a:lnSpc>
              <a:spcBef>
                <a:spcPts val="0"/>
              </a:spcBef>
              <a:spcAft>
                <a:spcPts val="0"/>
              </a:spcAft>
              <a:buSzPts val="2800"/>
              <a:buNone/>
            </a:pPr>
            <a:r>
              <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B8424"/>
        </a:solidFill>
      </p:bgPr>
    </p:bg>
    <p:spTree>
      <p:nvGrpSpPr>
        <p:cNvPr id="115" name="Shape 115"/>
        <p:cNvGrpSpPr/>
        <p:nvPr/>
      </p:nvGrpSpPr>
      <p:grpSpPr>
        <a:xfrm>
          <a:off x="0" y="0"/>
          <a:ext cx="0" cy="0"/>
          <a:chOff x="0" y="0"/>
          <a:chExt cx="0" cy="0"/>
        </a:xfrm>
      </p:grpSpPr>
      <p:sp>
        <p:nvSpPr>
          <p:cNvPr id="116" name="Google Shape;116;p13"/>
          <p:cNvSpPr txBox="1"/>
          <p:nvPr>
            <p:ph type="ctrTitle"/>
          </p:nvPr>
        </p:nvSpPr>
        <p:spPr>
          <a:xfrm>
            <a:off x="559950" y="2147550"/>
            <a:ext cx="62190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¿Por qué es importante este módulo? </a:t>
            </a:r>
            <a:endParaRPr b="1" sz="3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14"/>
          <p:cNvSpPr txBox="1"/>
          <p:nvPr>
            <p:ph idx="1" type="subTitle"/>
          </p:nvPr>
        </p:nvSpPr>
        <p:spPr>
          <a:xfrm>
            <a:off x="490800" y="748400"/>
            <a:ext cx="8024100" cy="42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35BDC6"/>
                </a:solidFill>
              </a:rPr>
              <a:t>Este módulo es importante por :</a:t>
            </a:r>
            <a:endParaRPr>
              <a:solidFill>
                <a:srgbClr val="000000"/>
              </a:solidFill>
            </a:endParaRPr>
          </a:p>
          <a:p>
            <a:pPr indent="0" lvl="0" marL="0" rtl="0" algn="l">
              <a:lnSpc>
                <a:spcPct val="100000"/>
              </a:lnSpc>
              <a:spcBef>
                <a:spcPts val="0"/>
              </a:spcBef>
              <a:spcAft>
                <a:spcPts val="0"/>
              </a:spcAft>
              <a:buSzPts val="2800"/>
              <a:buNone/>
            </a:pPr>
            <a:r>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Cuando comienzas a realizar tus experimentos, empezarás a notar que cada vez necesitarás de un cálculos avanzado y un procesamiento veloz, por lo que se vuelve prioritario contar con las herramientas que lo permitan. Por ello, estas dos librerías son pilares al realizar Ciencia de Datos (al menos con Python) e ir creciendo en esta carrera.</a:t>
            </a:r>
            <a:endParaRPr sz="2400">
              <a:solidFill>
                <a:srgbClr val="000000"/>
              </a:solidFill>
            </a:endParaRPr>
          </a:p>
          <a:p>
            <a:pPr indent="0" lvl="0" marL="0" rtl="0" algn="l">
              <a:lnSpc>
                <a:spcPct val="100000"/>
              </a:lnSpc>
              <a:spcBef>
                <a:spcPts val="0"/>
              </a:spcBef>
              <a:spcAft>
                <a:spcPts val="0"/>
              </a:spcAft>
              <a:buSzPts val="2800"/>
              <a:buNone/>
            </a:pPr>
            <a:r>
              <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776604d85d_0_6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Imagen tomada de: </a:t>
            </a:r>
            <a:r>
              <a:rPr lang="en" u="sng">
                <a:solidFill>
                  <a:schemeClr val="hlink"/>
                </a:solidFill>
                <a:hlinkClick r:id="rId3"/>
              </a:rPr>
              <a:t>Blog de Alibaba Cloud</a:t>
            </a:r>
            <a:endParaRPr/>
          </a:p>
        </p:txBody>
      </p:sp>
      <p:pic>
        <p:nvPicPr>
          <p:cNvPr id="127" name="Google Shape;127;g776604d85d_0_64"/>
          <p:cNvPicPr preferRelativeResize="0"/>
          <p:nvPr/>
        </p:nvPicPr>
        <p:blipFill>
          <a:blip r:embed="rId4">
            <a:alphaModFix/>
          </a:blip>
          <a:stretch>
            <a:fillRect/>
          </a:stretch>
        </p:blipFill>
        <p:spPr>
          <a:xfrm>
            <a:off x="2269500" y="263975"/>
            <a:ext cx="5312400" cy="396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050A5"/>
        </a:solidFill>
      </p:bgPr>
    </p:bg>
    <p:spTree>
      <p:nvGrpSpPr>
        <p:cNvPr id="131" name="Shape 131"/>
        <p:cNvGrpSpPr/>
        <p:nvPr/>
      </p:nvGrpSpPr>
      <p:grpSpPr>
        <a:xfrm>
          <a:off x="0" y="0"/>
          <a:ext cx="0" cy="0"/>
          <a:chOff x="0" y="0"/>
          <a:chExt cx="0" cy="0"/>
        </a:xfrm>
      </p:grpSpPr>
      <p:sp>
        <p:nvSpPr>
          <p:cNvPr id="132" name="Google Shape;132;p19"/>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Tema 1</a:t>
            </a:r>
            <a:endParaRPr b="1" sz="3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sp>
        <p:nvSpPr>
          <p:cNvPr id="137" name="Google Shape;137;g776604d85d_0_25"/>
          <p:cNvSpPr txBox="1"/>
          <p:nvPr>
            <p:ph idx="2" type="body"/>
          </p:nvPr>
        </p:nvSpPr>
        <p:spPr>
          <a:xfrm>
            <a:off x="4939500" y="724075"/>
            <a:ext cx="3837000" cy="369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¿Qué es?</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¿Para qué es usado?</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list vs np.array</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Corta explicación de su funcionamiento interno</a:t>
            </a:r>
            <a:endParaRPr sz="2400">
              <a:solidFill>
                <a:srgbClr val="000000"/>
              </a:solidFill>
            </a:endParaRPr>
          </a:p>
        </p:txBody>
      </p:sp>
      <p:sp>
        <p:nvSpPr>
          <p:cNvPr id="138" name="Google Shape;138;g776604d85d_0_2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5BDC6"/>
                </a:solidFill>
              </a:rPr>
              <a:t>Introducción a </a:t>
            </a:r>
            <a:r>
              <a:rPr lang="en">
                <a:solidFill>
                  <a:srgbClr val="35BDC6"/>
                </a:solidFill>
              </a:rPr>
              <a:t>NumPy</a:t>
            </a:r>
            <a:endParaRPr>
              <a:solidFill>
                <a:srgbClr val="35BDC6"/>
              </a:solidFill>
            </a:endParaRPr>
          </a:p>
        </p:txBody>
      </p:sp>
      <p:sp>
        <p:nvSpPr>
          <p:cNvPr id="139" name="Google Shape;139;g776604d85d_0_2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g776604d85d_0_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NumPy?</a:t>
            </a:r>
            <a:endParaRPr/>
          </a:p>
        </p:txBody>
      </p:sp>
      <p:sp>
        <p:nvSpPr>
          <p:cNvPr id="145" name="Google Shape;145;g776604d85d_0_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Numpy o Numerical Python es un paquete fundamental sobre el cual </a:t>
            </a:r>
            <a:r>
              <a:rPr lang="en"/>
              <a:t>están</a:t>
            </a:r>
            <a:r>
              <a:rPr lang="en"/>
              <a:t> construidos muchos de los paquetes de ciencia de datos más utilizados. </a:t>
            </a:r>
            <a:endParaRPr/>
          </a:p>
          <a:p>
            <a:pPr indent="-342900" lvl="0" marL="457200" rtl="0" algn="l">
              <a:spcBef>
                <a:spcPts val="0"/>
              </a:spcBef>
              <a:spcAft>
                <a:spcPts val="0"/>
              </a:spcAft>
              <a:buSzPts val="1800"/>
              <a:buChar char="●"/>
            </a:pPr>
            <a:r>
              <a:rPr lang="en"/>
              <a:t>Su elemento fundamental son los arrays (arreglos) los cuales toman características operacionales similares a las matrices y vectores de álgebra lineal.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46" name="Google Shape;146;g776604d85d_0_31"/>
          <p:cNvPicPr preferRelativeResize="0"/>
          <p:nvPr/>
        </p:nvPicPr>
        <p:blipFill>
          <a:blip r:embed="rId3">
            <a:alphaModFix/>
          </a:blip>
          <a:stretch>
            <a:fillRect/>
          </a:stretch>
        </p:blipFill>
        <p:spPr>
          <a:xfrm>
            <a:off x="2390575" y="3306150"/>
            <a:ext cx="4171950" cy="154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776604d85d_0_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NumPy?</a:t>
            </a:r>
            <a:endParaRPr/>
          </a:p>
        </p:txBody>
      </p:sp>
      <p:sp>
        <p:nvSpPr>
          <p:cNvPr id="152" name="Google Shape;152;g776604d85d_0_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Algunas de las cosas que encontraremos en NumPy:</a:t>
            </a:r>
            <a:endParaRPr/>
          </a:p>
          <a:p>
            <a:pPr indent="-342900" lvl="0" marL="457200" rtl="0" algn="l">
              <a:spcBef>
                <a:spcPts val="0"/>
              </a:spcBef>
              <a:spcAft>
                <a:spcPts val="0"/>
              </a:spcAft>
              <a:buSzPts val="1800"/>
              <a:buChar char="●"/>
            </a:pPr>
            <a:r>
              <a:rPr lang="en"/>
              <a:t>ndarray, proporciona rápidas operaciones aritméticas orientadas a los arreglos y flexibles capacidades de broadcasting</a:t>
            </a:r>
            <a:endParaRPr/>
          </a:p>
          <a:p>
            <a:pPr indent="-342900" lvl="0" marL="457200" rtl="0" algn="l">
              <a:spcBef>
                <a:spcPts val="0"/>
              </a:spcBef>
              <a:spcAft>
                <a:spcPts val="0"/>
              </a:spcAft>
              <a:buSzPts val="1800"/>
              <a:buChar char="●"/>
            </a:pPr>
            <a:r>
              <a:rPr lang="en"/>
              <a:t>Algunas operaciones que se pueden realizar son: sumar, restar, multiplicar, producto punto, inversa de una matriz, sistemas lineales, etc.</a:t>
            </a:r>
            <a:endParaRPr/>
          </a:p>
          <a:p>
            <a:pPr indent="-342900" lvl="0" marL="457200" rtl="0" algn="l">
              <a:spcBef>
                <a:spcPts val="0"/>
              </a:spcBef>
              <a:spcAft>
                <a:spcPts val="0"/>
              </a:spcAft>
              <a:buSzPts val="1800"/>
              <a:buChar char="●"/>
            </a:pPr>
            <a:r>
              <a:rPr lang="en"/>
              <a:t>Funciones matemáticas para rápidas operaciones en arreglos enteros de datos sin tener que escribir bucles.</a:t>
            </a:r>
            <a:endParaRPr/>
          </a:p>
          <a:p>
            <a:pPr indent="-342900" lvl="0" marL="457200" rtl="0" algn="l">
              <a:spcBef>
                <a:spcPts val="0"/>
              </a:spcBef>
              <a:spcAft>
                <a:spcPts val="0"/>
              </a:spcAft>
              <a:buSzPts val="1800"/>
              <a:buChar char="●"/>
            </a:pPr>
            <a:r>
              <a:rPr lang="en"/>
              <a:t>Herramientas para leer/escribir datos del arreglo al disco y trabajar con archivos mapeados en memoria.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8" name="Shape 58"/>
        <p:cNvGrpSpPr/>
        <p:nvPr/>
      </p:nvGrpSpPr>
      <p:grpSpPr>
        <a:xfrm>
          <a:off x="0" y="0"/>
          <a:ext cx="0" cy="0"/>
          <a:chOff x="0" y="0"/>
          <a:chExt cx="0" cy="0"/>
        </a:xfrm>
      </p:grpSpPr>
      <p:sp>
        <p:nvSpPr>
          <p:cNvPr id="59" name="Google Shape;59;p2"/>
          <p:cNvSpPr txBox="1"/>
          <p:nvPr>
            <p:ph type="ctrTitle"/>
          </p:nvPr>
        </p:nvSpPr>
        <p:spPr>
          <a:xfrm>
            <a:off x="559958" y="710000"/>
            <a:ext cx="80241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800">
                <a:solidFill>
                  <a:srgbClr val="FFFFFF"/>
                </a:solidFill>
                <a:latin typeface="Helvetica Neue"/>
                <a:ea typeface="Helvetica Neue"/>
                <a:cs typeface="Helvetica Neue"/>
                <a:sym typeface="Helvetica Neue"/>
              </a:rPr>
              <a:t>Mastery Program</a:t>
            </a:r>
            <a:endParaRPr b="1" sz="4800">
              <a:solidFill>
                <a:srgbClr val="FFFFFF"/>
              </a:solidFill>
              <a:latin typeface="Helvetica Neue"/>
              <a:ea typeface="Helvetica Neue"/>
              <a:cs typeface="Helvetica Neue"/>
              <a:sym typeface="Helvetica Neue"/>
            </a:endParaRPr>
          </a:p>
        </p:txBody>
      </p:sp>
      <p:sp>
        <p:nvSpPr>
          <p:cNvPr id="60" name="Google Shape;60;p2"/>
          <p:cNvSpPr txBox="1"/>
          <p:nvPr>
            <p:ph idx="1" type="subTitle"/>
          </p:nvPr>
        </p:nvSpPr>
        <p:spPr>
          <a:xfrm>
            <a:off x="559950" y="2647150"/>
            <a:ext cx="80241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solidFill>
                  <a:srgbClr val="FC8425"/>
                </a:solidFill>
                <a:latin typeface="Helvetica Neue Light"/>
                <a:ea typeface="Helvetica Neue Light"/>
                <a:cs typeface="Helvetica Neue Light"/>
                <a:sym typeface="Helvetica Neue Light"/>
              </a:rPr>
              <a:t>Ciencia de Datos</a:t>
            </a:r>
            <a:endParaRPr>
              <a:solidFill>
                <a:srgbClr val="FC8425"/>
              </a:solidFill>
              <a:latin typeface="Helvetica Neue Light"/>
              <a:ea typeface="Helvetica Neue Light"/>
              <a:cs typeface="Helvetica Neue Light"/>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76604d85d_0_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NumPy?</a:t>
            </a:r>
            <a:endParaRPr/>
          </a:p>
        </p:txBody>
      </p:sp>
      <p:sp>
        <p:nvSpPr>
          <p:cNvPr id="158" name="Google Shape;158;g776604d85d_0_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Algunas de las cosas que encontraremos en NumPy:</a:t>
            </a:r>
            <a:endParaRPr/>
          </a:p>
          <a:p>
            <a:pPr indent="-342900" lvl="0" marL="457200" rtl="0" algn="l">
              <a:spcBef>
                <a:spcPts val="0"/>
              </a:spcBef>
              <a:spcAft>
                <a:spcPts val="0"/>
              </a:spcAft>
              <a:buSzPts val="1800"/>
              <a:buChar char="●"/>
            </a:pPr>
            <a:r>
              <a:rPr lang="en"/>
              <a:t>Álgebra lineal, generación de números aleatorios y capacidades de transformación de Fourier.</a:t>
            </a:r>
            <a:endParaRPr/>
          </a:p>
          <a:p>
            <a:pPr indent="-342900" lvl="0" marL="457200" rtl="0" algn="l">
              <a:spcBef>
                <a:spcPts val="0"/>
              </a:spcBef>
              <a:spcAft>
                <a:spcPts val="0"/>
              </a:spcAft>
              <a:buSzPts val="1800"/>
              <a:buChar char="●"/>
            </a:pPr>
            <a:r>
              <a:rPr lang="en"/>
              <a:t>Una API C para conectar NumPy con bibliotecas escritas en C, C++ o FORTRAN.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 sí mismo, NumPy no nos proporciona modelado o una funcionalidad científica. Tener una comprensión de los arreglos de NumPy (arrays) y de la computación orientada a arreglos (array-oriented), te ayudará a utilizar de manera eficaz, herramientas con semántica orientada a matrices, un ejemplo de esta herramienta es: pandas.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776604d85d_0_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qué es usado?</a:t>
            </a:r>
            <a:endParaRPr/>
          </a:p>
        </p:txBody>
      </p:sp>
      <p:sp>
        <p:nvSpPr>
          <p:cNvPr id="164" name="Google Shape;164;g776604d85d_0_42"/>
          <p:cNvSpPr txBox="1"/>
          <p:nvPr>
            <p:ph idx="1" type="body"/>
          </p:nvPr>
        </p:nvSpPr>
        <p:spPr>
          <a:xfrm>
            <a:off x="311700" y="1152475"/>
            <a:ext cx="4194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 muchas ocasiones nos vamos a encontrar que Python por si mismo se quedará corto para el cálculo numérico, es ahí donde </a:t>
            </a:r>
            <a:r>
              <a:rPr lang="en"/>
              <a:t>optamos</a:t>
            </a:r>
            <a:r>
              <a:rPr lang="en"/>
              <a:t> por hacer uso de esta librería.</a:t>
            </a:r>
            <a:endParaRPr/>
          </a:p>
          <a:p>
            <a:pPr indent="-342900" lvl="0" marL="457200" rtl="0" algn="l">
              <a:spcBef>
                <a:spcPts val="0"/>
              </a:spcBef>
              <a:spcAft>
                <a:spcPts val="0"/>
              </a:spcAft>
              <a:buSzPts val="1800"/>
              <a:buChar char="●"/>
            </a:pPr>
            <a:r>
              <a:rPr lang="en"/>
              <a:t>NumPy nos permitirá trabajar con vectores y matrices de forma eficiente y optimizada para cálculos científicos.</a:t>
            </a:r>
            <a:endParaRPr/>
          </a:p>
        </p:txBody>
      </p:sp>
      <p:pic>
        <p:nvPicPr>
          <p:cNvPr id="165" name="Google Shape;165;g776604d85d_0_42">
            <a:hlinkClick r:id="rId3"/>
          </p:cNvPr>
          <p:cNvPicPr preferRelativeResize="0"/>
          <p:nvPr/>
        </p:nvPicPr>
        <p:blipFill>
          <a:blip r:embed="rId4">
            <a:alphaModFix/>
          </a:blip>
          <a:stretch>
            <a:fillRect/>
          </a:stretch>
        </p:blipFill>
        <p:spPr>
          <a:xfrm>
            <a:off x="4795677" y="1086775"/>
            <a:ext cx="3876376" cy="3101100"/>
          </a:xfrm>
          <a:prstGeom prst="rect">
            <a:avLst/>
          </a:prstGeom>
          <a:noFill/>
          <a:ln>
            <a:noFill/>
          </a:ln>
        </p:spPr>
      </p:pic>
      <p:sp>
        <p:nvSpPr>
          <p:cNvPr id="166" name="Google Shape;166;g776604d85d_0_42"/>
          <p:cNvSpPr txBox="1"/>
          <p:nvPr/>
        </p:nvSpPr>
        <p:spPr>
          <a:xfrm>
            <a:off x="4843700" y="4215975"/>
            <a:ext cx="3766200" cy="8058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¿Cómo harías estas operaciones “a mano” (Python)?</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¿Cuánto tiempo crees que tomaría?</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776604d85d_0_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vs np.array</a:t>
            </a:r>
            <a:endParaRPr/>
          </a:p>
        </p:txBody>
      </p:sp>
      <p:sp>
        <p:nvSpPr>
          <p:cNvPr id="172" name="Google Shape;172;g776604d85d_0_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776604d85d_0_49"/>
          <p:cNvPicPr preferRelativeResize="0"/>
          <p:nvPr/>
        </p:nvPicPr>
        <p:blipFill>
          <a:blip r:embed="rId3">
            <a:alphaModFix/>
          </a:blip>
          <a:stretch>
            <a:fillRect/>
          </a:stretch>
        </p:blipFill>
        <p:spPr>
          <a:xfrm>
            <a:off x="476250" y="1571625"/>
            <a:ext cx="8191500" cy="2000250"/>
          </a:xfrm>
          <a:prstGeom prst="rect">
            <a:avLst/>
          </a:prstGeom>
          <a:noFill/>
          <a:ln>
            <a:noFill/>
          </a:ln>
        </p:spPr>
      </p:pic>
      <p:pic>
        <p:nvPicPr>
          <p:cNvPr id="174" name="Google Shape;174;g776604d85d_0_49"/>
          <p:cNvPicPr preferRelativeResize="0"/>
          <p:nvPr/>
        </p:nvPicPr>
        <p:blipFill>
          <a:blip r:embed="rId4">
            <a:alphaModFix/>
          </a:blip>
          <a:stretch>
            <a:fillRect/>
          </a:stretch>
        </p:blipFill>
        <p:spPr>
          <a:xfrm rot="533720">
            <a:off x="6681414" y="1802999"/>
            <a:ext cx="1953698" cy="1953698"/>
          </a:xfrm>
          <a:prstGeom prst="ellipse">
            <a:avLst/>
          </a:prstGeom>
          <a:noFill/>
          <a:ln>
            <a:noFill/>
          </a:ln>
        </p:spPr>
      </p:pic>
      <p:sp>
        <p:nvSpPr>
          <p:cNvPr id="175" name="Google Shape;175;g776604d85d_0_49"/>
          <p:cNvSpPr/>
          <p:nvPr/>
        </p:nvSpPr>
        <p:spPr>
          <a:xfrm>
            <a:off x="509050" y="2301325"/>
            <a:ext cx="646800" cy="270300"/>
          </a:xfrm>
          <a:prstGeom prst="ellipse">
            <a:avLst/>
          </a:prstGeom>
          <a:noFill/>
          <a:ln cap="flat" cmpd="sng" w="28575">
            <a:solidFill>
              <a:srgbClr val="FB84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776604d85d_0_49"/>
          <p:cNvSpPr/>
          <p:nvPr/>
        </p:nvSpPr>
        <p:spPr>
          <a:xfrm>
            <a:off x="476250" y="3301575"/>
            <a:ext cx="646800" cy="270300"/>
          </a:xfrm>
          <a:prstGeom prst="ellipse">
            <a:avLst/>
          </a:prstGeom>
          <a:noFill/>
          <a:ln cap="flat" cmpd="sng" w="28575">
            <a:solidFill>
              <a:srgbClr val="FB84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776604d85d_0_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funciona internamente?</a:t>
            </a:r>
            <a:endParaRPr/>
          </a:p>
        </p:txBody>
      </p:sp>
      <p:sp>
        <p:nvSpPr>
          <p:cNvPr id="182" name="Google Shape;182;g776604d85d_0_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BLAS (Basic Linear Algebra Subroutines) son parte de los “fierros” de NumPy,  es responsable de realizar eficientemente las operaciones de </a:t>
            </a:r>
            <a:r>
              <a:rPr lang="en"/>
              <a:t>álgebra lineal </a:t>
            </a:r>
            <a:r>
              <a:rPr lang="en"/>
              <a:t>a bajo nivel . BLAS tiene especificaciones generales, pero a menudo se </a:t>
            </a:r>
            <a:r>
              <a:rPr lang="en"/>
              <a:t>optimizan para la velocidad en una máquina particular, por lo que su uso puede aportar beneficios de rendimiento sustanciales.</a:t>
            </a:r>
            <a:endParaRPr/>
          </a:p>
          <a:p>
            <a:pPr indent="-342900" lvl="0" marL="457200" rtl="0" algn="l">
              <a:spcBef>
                <a:spcPts val="0"/>
              </a:spcBef>
              <a:spcAft>
                <a:spcPts val="0"/>
              </a:spcAft>
              <a:buSzPts val="1800"/>
              <a:buChar char="●"/>
            </a:pPr>
            <a:r>
              <a:rPr lang="en"/>
              <a:t>Junto con LAPACK (Linear Algebra Package), son las piedras angulares de los paquetes de software científico de hoy en día.</a:t>
            </a:r>
            <a:endParaRPr/>
          </a:p>
          <a:p>
            <a:pPr indent="-342900" lvl="0" marL="457200" rtl="0" algn="l">
              <a:spcBef>
                <a:spcPts val="0"/>
              </a:spcBef>
              <a:spcAft>
                <a:spcPts val="0"/>
              </a:spcAft>
              <a:buSzPts val="1800"/>
              <a:buChar char="●"/>
            </a:pPr>
            <a:r>
              <a:rPr lang="en"/>
              <a:t>La distribución que instales de Anaconda te salva al proporcionar valores por defecto razonables. Si has obtenido numpy a través de conda probablemente lo estés haciendo bien.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g776604d85d_0_8"/>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2400">
              <a:solidFill>
                <a:srgbClr val="000000"/>
              </a:solidFill>
            </a:endParaRPr>
          </a:p>
          <a:p>
            <a:pPr indent="0" lvl="0" marL="0" rtl="0" algn="l">
              <a:lnSpc>
                <a:spcPct val="100000"/>
              </a:lnSpc>
              <a:spcBef>
                <a:spcPts val="0"/>
              </a:spcBef>
              <a:spcAft>
                <a:spcPts val="0"/>
              </a:spcAft>
              <a:buSzPts val="2800"/>
              <a:buNone/>
            </a:pPr>
            <a:r>
              <a:rPr lang="en" sz="2400">
                <a:solidFill>
                  <a:srgbClr val="000000"/>
                </a:solidFill>
              </a:rPr>
              <a:t>Desarrollo del </a:t>
            </a:r>
            <a:r>
              <a:rPr lang="en" sz="2400">
                <a:solidFill>
                  <a:srgbClr val="35BDC6"/>
                </a:solidFill>
              </a:rPr>
              <a:t>Tema 1.</a:t>
            </a:r>
            <a:r>
              <a:rPr lang="en" sz="2400">
                <a:solidFill>
                  <a:srgbClr val="000000"/>
                </a:solidFill>
              </a:rPr>
              <a:t>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Operaciones Básicas Álgebra Lineal</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Ejercicios de vectores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Ejercicios de matrices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Operaciones básicas</a:t>
            </a:r>
            <a:endParaRPr sz="2400">
              <a:solidFill>
                <a:srgbClr val="000000"/>
              </a:solidFill>
            </a:endParaRPr>
          </a:p>
          <a:p>
            <a:pPr indent="-381000" lvl="2" marL="1371600" rtl="0" algn="l">
              <a:lnSpc>
                <a:spcPct val="100000"/>
              </a:lnSpc>
              <a:spcBef>
                <a:spcPts val="0"/>
              </a:spcBef>
              <a:spcAft>
                <a:spcPts val="0"/>
              </a:spcAft>
              <a:buClr>
                <a:srgbClr val="000000"/>
              </a:buClr>
              <a:buSzPts val="2400"/>
              <a:buChar char="■"/>
            </a:pPr>
            <a:r>
              <a:rPr lang="en" sz="2400">
                <a:solidFill>
                  <a:srgbClr val="000000"/>
                </a:solidFill>
              </a:rPr>
              <a:t>Suma</a:t>
            </a:r>
            <a:endParaRPr sz="2400">
              <a:solidFill>
                <a:srgbClr val="000000"/>
              </a:solidFill>
            </a:endParaRPr>
          </a:p>
          <a:p>
            <a:pPr indent="-381000" lvl="2" marL="1371600" rtl="0" algn="l">
              <a:lnSpc>
                <a:spcPct val="100000"/>
              </a:lnSpc>
              <a:spcBef>
                <a:spcPts val="0"/>
              </a:spcBef>
              <a:spcAft>
                <a:spcPts val="0"/>
              </a:spcAft>
              <a:buClr>
                <a:srgbClr val="000000"/>
              </a:buClr>
              <a:buSzPts val="2400"/>
              <a:buChar char="■"/>
            </a:pPr>
            <a:r>
              <a:rPr lang="en" sz="2400">
                <a:solidFill>
                  <a:srgbClr val="000000"/>
                </a:solidFill>
              </a:rPr>
              <a:t>Resta</a:t>
            </a:r>
            <a:endParaRPr sz="2400">
              <a:solidFill>
                <a:srgbClr val="000000"/>
              </a:solidFill>
            </a:endParaRPr>
          </a:p>
          <a:p>
            <a:pPr indent="-381000" lvl="2" marL="1371600" rtl="0" algn="l">
              <a:lnSpc>
                <a:spcPct val="100000"/>
              </a:lnSpc>
              <a:spcBef>
                <a:spcPts val="0"/>
              </a:spcBef>
              <a:spcAft>
                <a:spcPts val="0"/>
              </a:spcAft>
              <a:buClr>
                <a:srgbClr val="000000"/>
              </a:buClr>
              <a:buSzPts val="2400"/>
              <a:buChar char="■"/>
            </a:pPr>
            <a:r>
              <a:rPr lang="en" sz="2400">
                <a:solidFill>
                  <a:srgbClr val="000000"/>
                </a:solidFill>
              </a:rPr>
              <a:t>Producto</a:t>
            </a:r>
            <a:endParaRPr sz="2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g776604d85d_0_12"/>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2400">
              <a:solidFill>
                <a:srgbClr val="000000"/>
              </a:solidFill>
            </a:endParaRPr>
          </a:p>
          <a:p>
            <a:pPr indent="0" lvl="0" marL="0" rtl="0" algn="l">
              <a:lnSpc>
                <a:spcPct val="100000"/>
              </a:lnSpc>
              <a:spcBef>
                <a:spcPts val="0"/>
              </a:spcBef>
              <a:spcAft>
                <a:spcPts val="0"/>
              </a:spcAft>
              <a:buSzPts val="2800"/>
              <a:buNone/>
            </a:pPr>
            <a:r>
              <a:rPr lang="en" sz="2400">
                <a:solidFill>
                  <a:srgbClr val="000000"/>
                </a:solidFill>
              </a:rPr>
              <a:t>Desarrollo del </a:t>
            </a:r>
            <a:r>
              <a:rPr lang="en" sz="2400">
                <a:solidFill>
                  <a:srgbClr val="35BDC6"/>
                </a:solidFill>
              </a:rPr>
              <a:t>Tema 1.</a:t>
            </a:r>
            <a:r>
              <a:rPr lang="en" sz="2400">
                <a:solidFill>
                  <a:srgbClr val="000000"/>
                </a:solidFill>
              </a:rPr>
              <a:t>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Explorando las Funciones Básica en NumPy</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Generación de vectores y matrices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Conociendo el objeto array (orden, shape)</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Operaciones aritméticas básicas de álgebra lineal</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Estadísticos de vectores y matrices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Broadcasting</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chemeClr val="dk1"/>
                </a:solidFill>
              </a:rPr>
              <a:t>Números aleatorios</a:t>
            </a:r>
            <a:endParaRPr sz="24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6" name="Shape 196"/>
        <p:cNvGrpSpPr/>
        <p:nvPr/>
      </p:nvGrpSpPr>
      <p:grpSpPr>
        <a:xfrm>
          <a:off x="0" y="0"/>
          <a:ext cx="0" cy="0"/>
          <a:chOff x="0" y="0"/>
          <a:chExt cx="0" cy="0"/>
        </a:xfrm>
      </p:grpSpPr>
      <p:sp>
        <p:nvSpPr>
          <p:cNvPr id="197" name="Google Shape;197;g776604d85d_0_16"/>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2400">
              <a:solidFill>
                <a:srgbClr val="000000"/>
              </a:solidFill>
            </a:endParaRPr>
          </a:p>
          <a:p>
            <a:pPr indent="0" lvl="0" marL="0" rtl="0" algn="l">
              <a:lnSpc>
                <a:spcPct val="100000"/>
              </a:lnSpc>
              <a:spcBef>
                <a:spcPts val="0"/>
              </a:spcBef>
              <a:spcAft>
                <a:spcPts val="0"/>
              </a:spcAft>
              <a:buSzPts val="2800"/>
              <a:buNone/>
            </a:pPr>
            <a:r>
              <a:rPr lang="en" sz="2400">
                <a:solidFill>
                  <a:srgbClr val="000000"/>
                </a:solidFill>
              </a:rPr>
              <a:t>Desarrollo del </a:t>
            </a:r>
            <a:r>
              <a:rPr lang="en" sz="2400">
                <a:solidFill>
                  <a:srgbClr val="35BDC6"/>
                </a:solidFill>
              </a:rPr>
              <a:t>Tema 1.</a:t>
            </a:r>
            <a:r>
              <a:rPr lang="en" sz="2400">
                <a:solidFill>
                  <a:srgbClr val="000000"/>
                </a:solidFill>
              </a:rPr>
              <a:t>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Matrices especiales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Matriz identidad</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Matriz inversa</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Matriz transpuesta y el determinante</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Ejercicios Prácticos de Estadística</a:t>
            </a:r>
            <a:endParaRPr sz="2400">
              <a:solidFill>
                <a:srgbClr val="000000"/>
              </a:solidFill>
            </a:endParaRPr>
          </a:p>
          <a:p>
            <a:pPr indent="0" lvl="0" marL="0" rtl="0" algn="l">
              <a:lnSpc>
                <a:spcPct val="100000"/>
              </a:lnSpc>
              <a:spcBef>
                <a:spcPts val="0"/>
              </a:spcBef>
              <a:spcAft>
                <a:spcPts val="0"/>
              </a:spcAft>
              <a:buSzPts val="1100"/>
              <a:buNone/>
            </a:pPr>
            <a:r>
              <a:t/>
            </a:r>
            <a:endParaRPr sz="2400">
              <a:solidFill>
                <a:srgbClr val="000000"/>
              </a:solidFill>
            </a:endParaRPr>
          </a:p>
          <a:p>
            <a:pPr indent="0" lvl="0" marL="0" rtl="0" algn="l">
              <a:lnSpc>
                <a:spcPct val="100000"/>
              </a:lnSpc>
              <a:spcBef>
                <a:spcPts val="0"/>
              </a:spcBef>
              <a:spcAft>
                <a:spcPts val="0"/>
              </a:spcAft>
              <a:buSzPts val="2800"/>
              <a:buNone/>
            </a:pPr>
            <a:r>
              <a:t/>
            </a:r>
            <a:endParaRPr sz="2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050A5"/>
        </a:solidFill>
      </p:bgPr>
    </p:bg>
    <p:spTree>
      <p:nvGrpSpPr>
        <p:cNvPr id="201" name="Shape 201"/>
        <p:cNvGrpSpPr/>
        <p:nvPr/>
      </p:nvGrpSpPr>
      <p:grpSpPr>
        <a:xfrm>
          <a:off x="0" y="0"/>
          <a:ext cx="0" cy="0"/>
          <a:chOff x="0" y="0"/>
          <a:chExt cx="0" cy="0"/>
        </a:xfrm>
      </p:grpSpPr>
      <p:sp>
        <p:nvSpPr>
          <p:cNvPr id="202" name="Google Shape;202;p21"/>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Tema 2</a:t>
            </a:r>
            <a:endParaRPr b="1" sz="3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22"/>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2400">
              <a:solidFill>
                <a:srgbClr val="000000"/>
              </a:solidFill>
            </a:endParaRPr>
          </a:p>
          <a:p>
            <a:pPr indent="0" lvl="0" marL="0" rtl="0" algn="l">
              <a:lnSpc>
                <a:spcPct val="100000"/>
              </a:lnSpc>
              <a:spcBef>
                <a:spcPts val="0"/>
              </a:spcBef>
              <a:spcAft>
                <a:spcPts val="0"/>
              </a:spcAft>
              <a:buSzPts val="2800"/>
              <a:buNone/>
            </a:pPr>
            <a:r>
              <a:rPr lang="en" sz="2400">
                <a:solidFill>
                  <a:srgbClr val="000000"/>
                </a:solidFill>
              </a:rPr>
              <a:t>Desarrollo del </a:t>
            </a:r>
            <a:r>
              <a:rPr lang="en" sz="2400">
                <a:solidFill>
                  <a:srgbClr val="35BDC6"/>
                </a:solidFill>
              </a:rPr>
              <a:t>Tema 2.</a:t>
            </a:r>
            <a:r>
              <a:rPr lang="en" sz="2400">
                <a:solidFill>
                  <a:srgbClr val="000000"/>
                </a:solidFill>
              </a:rPr>
              <a:t>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Resolución de ejercicios</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Ejercicio con datos descargados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Carga de datos a partir de un archivo</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Carga de datos a partir de una URL</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Exploración de datos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Estadisticas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Graficar información</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1" name="Shape 211"/>
        <p:cNvGrpSpPr/>
        <p:nvPr/>
      </p:nvGrpSpPr>
      <p:grpSpPr>
        <a:xfrm>
          <a:off x="0" y="0"/>
          <a:ext cx="0" cy="0"/>
          <a:chOff x="0" y="0"/>
          <a:chExt cx="0" cy="0"/>
        </a:xfrm>
      </p:grpSpPr>
      <p:sp>
        <p:nvSpPr>
          <p:cNvPr id="212" name="Google Shape;212;g776604d85d_0_96"/>
          <p:cNvSpPr txBox="1"/>
          <p:nvPr>
            <p:ph idx="1" type="subTitle"/>
          </p:nvPr>
        </p:nvSpPr>
        <p:spPr>
          <a:xfrm>
            <a:off x="490800" y="748399"/>
            <a:ext cx="8024100" cy="400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2400">
              <a:solidFill>
                <a:srgbClr val="000000"/>
              </a:solidFill>
            </a:endParaRPr>
          </a:p>
          <a:p>
            <a:pPr indent="0" lvl="0" marL="0" rtl="0" algn="l">
              <a:lnSpc>
                <a:spcPct val="100000"/>
              </a:lnSpc>
              <a:spcBef>
                <a:spcPts val="0"/>
              </a:spcBef>
              <a:spcAft>
                <a:spcPts val="0"/>
              </a:spcAft>
              <a:buSzPts val="2800"/>
              <a:buNone/>
            </a:pPr>
            <a:r>
              <a:rPr lang="en" sz="2400">
                <a:solidFill>
                  <a:srgbClr val="000000"/>
                </a:solidFill>
              </a:rPr>
              <a:t>Desarrollo del </a:t>
            </a:r>
            <a:r>
              <a:rPr lang="en" sz="2400">
                <a:solidFill>
                  <a:srgbClr val="35BDC6"/>
                </a:solidFill>
              </a:rPr>
              <a:t>Tema 2.</a:t>
            </a:r>
            <a:r>
              <a:rPr lang="en" sz="2400">
                <a:solidFill>
                  <a:srgbClr val="000000"/>
                </a:solidFill>
              </a:rPr>
              <a:t> </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Caso de Uso: Simulación del Juego de la Vida</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¿Qué es?</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¿Para qué es? (¿Cuál es su importancia? Campos de aplicación)</a:t>
            </a:r>
            <a:endParaRPr sz="2400">
              <a:solidFill>
                <a:srgbClr val="000000"/>
              </a:solidFill>
            </a:endParaRPr>
          </a:p>
          <a:p>
            <a:pPr indent="-381000" lvl="1" marL="914400" rtl="0" algn="l">
              <a:lnSpc>
                <a:spcPct val="100000"/>
              </a:lnSpc>
              <a:spcBef>
                <a:spcPts val="0"/>
              </a:spcBef>
              <a:spcAft>
                <a:spcPts val="0"/>
              </a:spcAft>
              <a:buClr>
                <a:srgbClr val="000000"/>
              </a:buClr>
              <a:buSzPts val="2400"/>
              <a:buChar char="○"/>
            </a:pPr>
            <a:r>
              <a:rPr lang="en" sz="2400">
                <a:solidFill>
                  <a:srgbClr val="000000"/>
                </a:solidFill>
              </a:rPr>
              <a:t>Código en acción</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sp>
        <p:nvSpPr>
          <p:cNvPr id="65" name="Google Shape;65;p3"/>
          <p:cNvSpPr txBox="1"/>
          <p:nvPr>
            <p:ph type="ctrTitle"/>
          </p:nvPr>
        </p:nvSpPr>
        <p:spPr>
          <a:xfrm>
            <a:off x="559950" y="1608588"/>
            <a:ext cx="8024100" cy="1345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5200"/>
              <a:buNone/>
            </a:pPr>
            <a:r>
              <a:rPr b="1" lang="en" sz="3600"/>
              <a:t>Librería para cálculos tensoriales</a:t>
            </a:r>
            <a:endParaRPr b="1" sz="3600">
              <a:solidFill>
                <a:srgbClr val="000000"/>
              </a:solidFill>
            </a:endParaRPr>
          </a:p>
        </p:txBody>
      </p:sp>
      <p:sp>
        <p:nvSpPr>
          <p:cNvPr id="66" name="Google Shape;66;p3"/>
          <p:cNvSpPr txBox="1"/>
          <p:nvPr>
            <p:ph idx="1" type="subTitle"/>
          </p:nvPr>
        </p:nvSpPr>
        <p:spPr>
          <a:xfrm>
            <a:off x="559950" y="2854815"/>
            <a:ext cx="8024100" cy="68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35BDC6"/>
                </a:solidFill>
                <a:latin typeface="Roboto Mono"/>
                <a:ea typeface="Roboto Mono"/>
                <a:cs typeface="Roboto Mono"/>
                <a:sym typeface="Roboto Mono"/>
              </a:rPr>
              <a:t>&gt; Ludim Sánchez</a:t>
            </a:r>
            <a:endParaRPr b="1">
              <a:solidFill>
                <a:srgbClr val="35BDC6"/>
              </a:solidFill>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5BDC6"/>
        </a:solidFill>
      </p:bgPr>
    </p:bg>
    <p:spTree>
      <p:nvGrpSpPr>
        <p:cNvPr id="216" name="Shape 216"/>
        <p:cNvGrpSpPr/>
        <p:nvPr/>
      </p:nvGrpSpPr>
      <p:grpSpPr>
        <a:xfrm>
          <a:off x="0" y="0"/>
          <a:ext cx="0" cy="0"/>
          <a:chOff x="0" y="0"/>
          <a:chExt cx="0" cy="0"/>
        </a:xfrm>
      </p:grpSpPr>
      <p:sp>
        <p:nvSpPr>
          <p:cNvPr id="217" name="Google Shape;217;p23"/>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¿Qué aprendiste hoy?</a:t>
            </a:r>
            <a:endParaRPr b="1" sz="3600">
              <a:solidFill>
                <a:schemeClr val="lt1"/>
              </a:solidFill>
            </a:endParaRPr>
          </a:p>
          <a:p>
            <a:pPr indent="0" lvl="0" marL="0" rtl="0" algn="l">
              <a:lnSpc>
                <a:spcPct val="100000"/>
              </a:lnSpc>
              <a:spcBef>
                <a:spcPts val="0"/>
              </a:spcBef>
              <a:spcAft>
                <a:spcPts val="0"/>
              </a:spcAft>
              <a:buSzPts val="5200"/>
              <a:buNone/>
            </a:pPr>
            <a:r>
              <a:rPr b="1" lang="en" sz="3600">
                <a:solidFill>
                  <a:schemeClr val="lt1"/>
                </a:solidFill>
              </a:rPr>
              <a:t> </a:t>
            </a:r>
            <a:endParaRPr b="1" sz="3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B8424"/>
        </a:solidFill>
      </p:bgPr>
    </p:bg>
    <p:spTree>
      <p:nvGrpSpPr>
        <p:cNvPr id="221" name="Shape 221"/>
        <p:cNvGrpSpPr/>
        <p:nvPr/>
      </p:nvGrpSpPr>
      <p:grpSpPr>
        <a:xfrm>
          <a:off x="0" y="0"/>
          <a:ext cx="0" cy="0"/>
          <a:chOff x="0" y="0"/>
          <a:chExt cx="0" cy="0"/>
        </a:xfrm>
      </p:grpSpPr>
      <p:sp>
        <p:nvSpPr>
          <p:cNvPr id="222" name="Google Shape;222;p24"/>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Resumen de la sesión </a:t>
            </a:r>
            <a:endParaRPr b="1" sz="3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g776604d85d_0_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g776604d85d_0_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29" name="Google Shape;229;g776604d85d_0_78">
            <a:hlinkClick r:id="rId3"/>
          </p:cNvPr>
          <p:cNvPicPr preferRelativeResize="0"/>
          <p:nvPr/>
        </p:nvPicPr>
        <p:blipFill>
          <a:blip r:embed="rId4">
            <a:alphaModFix/>
          </a:blip>
          <a:stretch>
            <a:fillRect/>
          </a:stretch>
        </p:blipFill>
        <p:spPr>
          <a:xfrm>
            <a:off x="1005417" y="0"/>
            <a:ext cx="7133166"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33" name="Shape 233"/>
        <p:cNvGrpSpPr/>
        <p:nvPr/>
      </p:nvGrpSpPr>
      <p:grpSpPr>
        <a:xfrm>
          <a:off x="0" y="0"/>
          <a:ext cx="0" cy="0"/>
          <a:chOff x="0" y="0"/>
          <a:chExt cx="0" cy="0"/>
        </a:xfrm>
      </p:grpSpPr>
      <p:sp>
        <p:nvSpPr>
          <p:cNvPr id="234" name="Google Shape;234;p27"/>
          <p:cNvSpPr txBox="1"/>
          <p:nvPr>
            <p:ph type="ctrTitle"/>
          </p:nvPr>
        </p:nvSpPr>
        <p:spPr>
          <a:xfrm>
            <a:off x="706583" y="1620725"/>
            <a:ext cx="80241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800">
                <a:solidFill>
                  <a:srgbClr val="FFFFFF"/>
                </a:solidFill>
              </a:rPr>
              <a:t>¡</a:t>
            </a:r>
            <a:r>
              <a:rPr b="1" lang="en" sz="4800">
                <a:solidFill>
                  <a:srgbClr val="FFFFFF"/>
                </a:solidFill>
              </a:rPr>
              <a:t>Hasta mañana!</a:t>
            </a:r>
            <a:endParaRPr b="1" sz="4800">
              <a:solidFill>
                <a:srgbClr val="FFFFFF"/>
              </a:solidFill>
            </a:endParaRPr>
          </a:p>
        </p:txBody>
      </p:sp>
      <p:sp>
        <p:nvSpPr>
          <p:cNvPr id="235" name="Google Shape;235;p27"/>
          <p:cNvSpPr txBox="1"/>
          <p:nvPr>
            <p:ph idx="1" type="subTitle"/>
          </p:nvPr>
        </p:nvSpPr>
        <p:spPr>
          <a:xfrm>
            <a:off x="559950" y="2060625"/>
            <a:ext cx="80241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C8425"/>
                </a:solidFill>
                <a:latin typeface="Roboto Mono"/>
                <a:ea typeface="Roboto Mono"/>
                <a:cs typeface="Roboto Mono"/>
                <a:sym typeface="Roboto Mono"/>
              </a:rPr>
              <a:t>&gt; Gracias</a:t>
            </a:r>
            <a:endParaRPr b="1">
              <a:solidFill>
                <a:srgbClr val="FC8425"/>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4475"/>
        </a:solidFill>
      </p:bgPr>
    </p:bg>
    <p:spTree>
      <p:nvGrpSpPr>
        <p:cNvPr id="70" name="Shape 70"/>
        <p:cNvGrpSpPr/>
        <p:nvPr/>
      </p:nvGrpSpPr>
      <p:grpSpPr>
        <a:xfrm>
          <a:off x="0" y="0"/>
          <a:ext cx="0" cy="0"/>
          <a:chOff x="0" y="0"/>
          <a:chExt cx="0" cy="0"/>
        </a:xfrm>
      </p:grpSpPr>
      <p:sp>
        <p:nvSpPr>
          <p:cNvPr id="71" name="Google Shape;71;p4"/>
          <p:cNvSpPr txBox="1"/>
          <p:nvPr>
            <p:ph type="ctrTitle"/>
          </p:nvPr>
        </p:nvSpPr>
        <p:spPr>
          <a:xfrm>
            <a:off x="559950" y="2438250"/>
            <a:ext cx="53619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Objetivo General del Módulo</a:t>
            </a:r>
            <a:endParaRPr b="1" sz="3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5"/>
          <p:cNvSpPr txBox="1"/>
          <p:nvPr>
            <p:ph idx="1" type="subTitle"/>
          </p:nvPr>
        </p:nvSpPr>
        <p:spPr>
          <a:xfrm>
            <a:off x="490800" y="748409"/>
            <a:ext cx="8024100" cy="349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000000"/>
                </a:solidFill>
              </a:rPr>
              <a:t>El estudiante conocerá las herramientas básicas para la realización de </a:t>
            </a:r>
            <a:r>
              <a:rPr lang="en">
                <a:solidFill>
                  <a:srgbClr val="35BDC6"/>
                </a:solidFill>
              </a:rPr>
              <a:t>computación científica </a:t>
            </a:r>
            <a:r>
              <a:rPr lang="en">
                <a:solidFill>
                  <a:srgbClr val="000000"/>
                </a:solidFill>
              </a:rPr>
              <a:t>con Python, haciendo uso de dos herramientas fundamentales: </a:t>
            </a:r>
            <a:r>
              <a:rPr lang="en">
                <a:solidFill>
                  <a:srgbClr val="35BDC6"/>
                </a:solidFill>
              </a:rPr>
              <a:t>NumPy </a:t>
            </a:r>
            <a:r>
              <a:rPr lang="en">
                <a:solidFill>
                  <a:srgbClr val="000000"/>
                </a:solidFill>
              </a:rPr>
              <a:t>y </a:t>
            </a:r>
            <a:r>
              <a:rPr lang="en">
                <a:solidFill>
                  <a:srgbClr val="35BDC6"/>
                </a:solidFill>
              </a:rPr>
              <a:t>Pandas</a:t>
            </a:r>
            <a:r>
              <a:rPr lang="en">
                <a:solidFill>
                  <a:srgbClr val="000000"/>
                </a:solidFill>
              </a:rPr>
              <a:t>. </a:t>
            </a:r>
            <a:endParaRPr sz="2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050A5"/>
        </a:solidFill>
      </p:bgPr>
    </p:bg>
    <p:spTree>
      <p:nvGrpSpPr>
        <p:cNvPr id="80" name="Shape 80"/>
        <p:cNvGrpSpPr/>
        <p:nvPr/>
      </p:nvGrpSpPr>
      <p:grpSpPr>
        <a:xfrm>
          <a:off x="0" y="0"/>
          <a:ext cx="0" cy="0"/>
          <a:chOff x="0" y="0"/>
          <a:chExt cx="0" cy="0"/>
        </a:xfrm>
      </p:grpSpPr>
      <p:sp>
        <p:nvSpPr>
          <p:cNvPr id="81" name="Google Shape;81;p6"/>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Temas</a:t>
            </a:r>
            <a:endParaRPr b="1" sz="3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7"/>
          <p:cNvSpPr txBox="1"/>
          <p:nvPr>
            <p:ph idx="1" type="subTitle"/>
          </p:nvPr>
        </p:nvSpPr>
        <p:spPr>
          <a:xfrm>
            <a:off x="490800" y="748400"/>
            <a:ext cx="8024100" cy="42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35BDC6"/>
                </a:solidFill>
              </a:rPr>
              <a:t>Lunes</a:t>
            </a:r>
            <a:endParaRPr>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Introducción a NumPy (lectura requerida </a:t>
            </a:r>
            <a:r>
              <a:rPr lang="en" sz="2400" u="sng">
                <a:solidFill>
                  <a:schemeClr val="hlink"/>
                </a:solidFill>
                <a:hlinkClick r:id="rId3"/>
              </a:rPr>
              <a:t>Álgebra Lineal 101</a:t>
            </a:r>
            <a:r>
              <a:rPr lang="en" sz="2400">
                <a:solidFill>
                  <a:srgbClr val="000000"/>
                </a:solidFill>
              </a:rPr>
              <a:t>)</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Operaciones Básicas </a:t>
            </a:r>
            <a:r>
              <a:rPr lang="en" sz="2400">
                <a:solidFill>
                  <a:srgbClr val="000000"/>
                </a:solidFill>
              </a:rPr>
              <a:t>de </a:t>
            </a:r>
            <a:r>
              <a:rPr lang="en" sz="2400">
                <a:solidFill>
                  <a:srgbClr val="000000"/>
                </a:solidFill>
              </a:rPr>
              <a:t>Álgebra Lineal</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Explorando algunas </a:t>
            </a:r>
            <a:r>
              <a:rPr lang="en" sz="2400">
                <a:solidFill>
                  <a:srgbClr val="000000"/>
                </a:solidFill>
              </a:rPr>
              <a:t>f</a:t>
            </a:r>
            <a:r>
              <a:rPr lang="en" sz="2400">
                <a:solidFill>
                  <a:srgbClr val="000000"/>
                </a:solidFill>
              </a:rPr>
              <a:t>unciones de NumPy</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Estadísticas con NumPy</a:t>
            </a:r>
            <a:endParaRPr sz="2400">
              <a:solidFill>
                <a:srgbClr val="000000"/>
              </a:solidFill>
            </a:endParaRPr>
          </a:p>
          <a:p>
            <a:pPr indent="0" lvl="0" marL="0" rtl="0" algn="l">
              <a:lnSpc>
                <a:spcPct val="100000"/>
              </a:lnSpc>
              <a:spcBef>
                <a:spcPts val="0"/>
              </a:spcBef>
              <a:spcAft>
                <a:spcPts val="0"/>
              </a:spcAft>
              <a:buSzPts val="2800"/>
              <a:buNone/>
            </a:pPr>
            <a:r>
              <a:t/>
            </a:r>
            <a:endParaRPr sz="2400">
              <a:solidFill>
                <a:srgbClr val="35BDC6"/>
              </a:solidFill>
            </a:endParaRPr>
          </a:p>
          <a:p>
            <a:pPr indent="0" lvl="0" marL="0" rtl="0" algn="l">
              <a:lnSpc>
                <a:spcPct val="100000"/>
              </a:lnSpc>
              <a:spcBef>
                <a:spcPts val="0"/>
              </a:spcBef>
              <a:spcAft>
                <a:spcPts val="0"/>
              </a:spcAft>
              <a:buSzPts val="2800"/>
              <a:buNone/>
            </a:pPr>
            <a:r>
              <a:rPr lang="en">
                <a:solidFill>
                  <a:srgbClr val="35BDC6"/>
                </a:solidFill>
              </a:rPr>
              <a:t>Martes</a:t>
            </a:r>
            <a:endParaRPr>
              <a:solidFill>
                <a:srgbClr val="35BDC6"/>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Serie de ejercicios usando NumPy</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Ejercicio simple de exploración de datos</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Ejemplo de aplicación: Juego de la vida</a:t>
            </a:r>
            <a:r>
              <a:rPr lang="en" sz="2400">
                <a:solidFill>
                  <a:schemeClr val="dk1"/>
                </a:solidFill>
              </a:rPr>
              <a:t> (vídeo)</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0" name="Shape 90"/>
        <p:cNvGrpSpPr/>
        <p:nvPr/>
      </p:nvGrpSpPr>
      <p:grpSpPr>
        <a:xfrm>
          <a:off x="0" y="0"/>
          <a:ext cx="0" cy="0"/>
          <a:chOff x="0" y="0"/>
          <a:chExt cx="0" cy="0"/>
        </a:xfrm>
      </p:grpSpPr>
      <p:sp>
        <p:nvSpPr>
          <p:cNvPr id="91" name="Google Shape;91;p8"/>
          <p:cNvSpPr txBox="1"/>
          <p:nvPr>
            <p:ph idx="1" type="subTitle"/>
          </p:nvPr>
        </p:nvSpPr>
        <p:spPr>
          <a:xfrm>
            <a:off x="490800" y="748400"/>
            <a:ext cx="8024100" cy="425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35BDC6"/>
                </a:solidFill>
              </a:rPr>
              <a:t>Miércoles</a:t>
            </a:r>
            <a:endParaRPr>
              <a:solidFill>
                <a:srgbClr val="000000"/>
              </a:solidFill>
            </a:endParaRPr>
          </a:p>
          <a:p>
            <a:pPr indent="-381000" lvl="0" marL="457200" rtl="0" algn="l">
              <a:spcBef>
                <a:spcPts val="0"/>
              </a:spcBef>
              <a:spcAft>
                <a:spcPts val="0"/>
              </a:spcAft>
              <a:buClr>
                <a:schemeClr val="dk1"/>
              </a:buClr>
              <a:buSzPts val="2400"/>
              <a:buChar char="-"/>
            </a:pPr>
            <a:r>
              <a:rPr lang="en" sz="2400">
                <a:solidFill>
                  <a:schemeClr val="dk1"/>
                </a:solidFill>
              </a:rPr>
              <a:t>Introducción a Pandas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Conceptos Básicos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Exploración de datos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Operaciones de filtrado</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SzPts val="2800"/>
              <a:buNone/>
            </a:pPr>
            <a:r>
              <a:rPr lang="en">
                <a:solidFill>
                  <a:srgbClr val="35BDC6"/>
                </a:solidFill>
              </a:rPr>
              <a:t>Jueves</a:t>
            </a:r>
            <a:endParaRPr>
              <a:solidFill>
                <a:srgbClr val="35BDC6"/>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Serie de ejercicios y retos usando Pandas</a:t>
            </a:r>
            <a:endParaRPr sz="2400">
              <a:solidFill>
                <a:schemeClr val="dk1"/>
              </a:solidFill>
            </a:endParaRPr>
          </a:p>
          <a:p>
            <a:pPr indent="0" lvl="0" marL="0" rtl="0" algn="l">
              <a:lnSpc>
                <a:spcPct val="100000"/>
              </a:lnSpc>
              <a:spcBef>
                <a:spcPts val="0"/>
              </a:spcBef>
              <a:spcAft>
                <a:spcPts val="0"/>
              </a:spcAft>
              <a:buSzPts val="2800"/>
              <a:buNone/>
            </a:pPr>
            <a:r>
              <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5BDC6"/>
        </a:solidFill>
      </p:bgPr>
    </p:bg>
    <p:spTree>
      <p:nvGrpSpPr>
        <p:cNvPr id="95" name="Shape 95"/>
        <p:cNvGrpSpPr/>
        <p:nvPr/>
      </p:nvGrpSpPr>
      <p:grpSpPr>
        <a:xfrm>
          <a:off x="0" y="0"/>
          <a:ext cx="0" cy="0"/>
          <a:chOff x="0" y="0"/>
          <a:chExt cx="0" cy="0"/>
        </a:xfrm>
      </p:grpSpPr>
      <p:sp>
        <p:nvSpPr>
          <p:cNvPr id="96" name="Google Shape;96;p9"/>
          <p:cNvSpPr txBox="1"/>
          <p:nvPr>
            <p:ph type="ctrTitle"/>
          </p:nvPr>
        </p:nvSpPr>
        <p:spPr>
          <a:xfrm>
            <a:off x="559950" y="2147550"/>
            <a:ext cx="8024100" cy="84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chemeClr val="lt1"/>
                </a:solidFill>
              </a:rPr>
              <a:t>&gt; ¿Cuáles son tus expectativas para este módulo?  </a:t>
            </a:r>
            <a:endParaRPr b="1" sz="3600">
              <a:solidFill>
                <a:schemeClr val="lt1"/>
              </a:solidFill>
            </a:endParaRPr>
          </a:p>
          <a:p>
            <a:pPr indent="0" lvl="0" marL="0" rtl="0" algn="l">
              <a:lnSpc>
                <a:spcPct val="100000"/>
              </a:lnSpc>
              <a:spcBef>
                <a:spcPts val="0"/>
              </a:spcBef>
              <a:spcAft>
                <a:spcPts val="0"/>
              </a:spcAft>
              <a:buSzPts val="5200"/>
              <a:buNone/>
            </a:pPr>
            <a:r>
              <a:t/>
            </a:r>
            <a:endParaRPr b="1" sz="3600">
              <a:solidFill>
                <a:schemeClr val="lt1"/>
              </a:solidFill>
            </a:endParaRPr>
          </a:p>
          <a:p>
            <a:pPr indent="0" lvl="0" marL="0" rtl="0" algn="l">
              <a:lnSpc>
                <a:spcPct val="100000"/>
              </a:lnSpc>
              <a:spcBef>
                <a:spcPts val="0"/>
              </a:spcBef>
              <a:spcAft>
                <a:spcPts val="0"/>
              </a:spcAft>
              <a:buSzPts val="5200"/>
              <a:buNone/>
            </a:pPr>
            <a:r>
              <a:rPr b="1" lang="en" sz="3600">
                <a:solidFill>
                  <a:schemeClr val="lt1"/>
                </a:solidFill>
              </a:rPr>
              <a:t>&gt;¿A qué te comprometes?  </a:t>
            </a:r>
            <a:endParaRPr b="1" sz="3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