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oppins"/>
      <p:regular r:id="rId42"/>
      <p:bold r:id="rId43"/>
      <p:italic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  <p:embeddedFont>
      <p:font typeface="Roboto Mono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irnljNqgzVVaw5ZfRrGqeTWfzB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oppins-regular.fntdata"/><Relationship Id="rId41" Type="http://schemas.openxmlformats.org/officeDocument/2006/relationships/slide" Target="slides/slide36.xml"/><Relationship Id="rId44" Type="http://schemas.openxmlformats.org/officeDocument/2006/relationships/font" Target="fonts/Poppins-italic.fntdata"/><Relationship Id="rId43" Type="http://schemas.openxmlformats.org/officeDocument/2006/relationships/font" Target="fonts/Poppins-bold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8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quest.io/blog/excel-vs-python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quest.io/blog/excel-vs-python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quest.io/blog/excel-vs-python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5a2218e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775a2218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https://www.dataquest.io/blog/excel-vs-python/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5a2218e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775a2218e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https://www.dataquest.io/blog/excel-vs-python/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5a2218e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75a2218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https://www.dataquest.io/blog/excel-vs-python/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5a2218e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775a2218e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5a2218e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75a2218e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5a2218e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75a2218e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5a2218e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5a2218e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5a2218e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5a2218e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5a2218e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775a2218e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75a2218e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75a2218e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75a2218e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75a2218e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5a2218e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775a2218e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75a2218e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75a2218e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5a2218e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775a2218e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75a2218e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775a2218e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75a2218e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775a2218e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75a2218e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775a2218e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75a2218e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775a2218e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75a2218e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775a2218e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75a2218e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775a2218e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75a2218e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775a2218e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0" i="0" sz="2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ataquest.io/blog/9-reasons-excel-users-should-consider-learning-programmin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edium.com/dataseries/pandas-series-a-part-of-the-backbone-for-machine-learning-in-python-861a5f889b73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www.w3resource.com/pandas/series/series-apply.php" TargetMode="External"/><Relationship Id="rId6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resource.com/python-exercises/pandas/index.php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jalammar.github.io/gentle-visual-intro-to-data-analysis-python-pandas/" TargetMode="External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3de3.mx/declarantes.json" TargetMode="External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048175"/>
            <a:ext cx="4571999" cy="304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5a2218e1_0_61"/>
          <p:cNvSpPr txBox="1"/>
          <p:nvPr>
            <p:ph idx="1" type="subTitle"/>
          </p:nvPr>
        </p:nvSpPr>
        <p:spPr>
          <a:xfrm>
            <a:off x="490800" y="748400"/>
            <a:ext cx="80241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35BDC6"/>
                </a:solidFill>
              </a:rPr>
              <a:t>Este módulo es importante por 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Si durante algún tiempo tu caballito de batalla para analizar información ha sido Excel, te alegrará saber que </a:t>
            </a:r>
            <a:r>
              <a:rPr lang="en" sz="2400">
                <a:solidFill>
                  <a:srgbClr val="35BDC6"/>
                </a:solidFill>
              </a:rPr>
              <a:t>Python </a:t>
            </a:r>
            <a:r>
              <a:rPr lang="en" sz="2400">
                <a:solidFill>
                  <a:srgbClr val="000000"/>
                </a:solidFill>
              </a:rPr>
              <a:t>y </a:t>
            </a:r>
            <a:r>
              <a:rPr lang="en" sz="2400">
                <a:solidFill>
                  <a:srgbClr val="35BDC6"/>
                </a:solidFill>
              </a:rPr>
              <a:t>pandas </a:t>
            </a:r>
            <a:r>
              <a:rPr lang="en" sz="2400">
                <a:solidFill>
                  <a:srgbClr val="000000"/>
                </a:solidFill>
              </a:rPr>
              <a:t>te permitirá sacar un mejor provecho.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5a2218e1_0_65"/>
          <p:cNvSpPr txBox="1"/>
          <p:nvPr>
            <p:ph idx="1" type="subTitle"/>
          </p:nvPr>
        </p:nvSpPr>
        <p:spPr>
          <a:xfrm>
            <a:off x="490800" y="748400"/>
            <a:ext cx="80241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35BDC6"/>
                </a:solidFill>
              </a:rPr>
              <a:t>Este módulo es importante por 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Nueve razones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[Autor]</a:t>
            </a:r>
            <a:r>
              <a:rPr lang="en" sz="2400">
                <a:solidFill>
                  <a:srgbClr val="000000"/>
                </a:solidFill>
              </a:rPr>
              <a:t>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Puedes leer y trabajar con casi cualquier tipo de datos.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Las tareas automatizadas y repetitivas son más fáciles.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Trabajar con grandes conjuntos de datos es mucho más rápido y fácil.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Es más fácil para otros reproducir y auditar tu trabajo.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5a2218e1_0_69"/>
          <p:cNvSpPr txBox="1"/>
          <p:nvPr>
            <p:ph idx="1" type="subTitle"/>
          </p:nvPr>
        </p:nvSpPr>
        <p:spPr>
          <a:xfrm>
            <a:off x="490800" y="748400"/>
            <a:ext cx="80241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35BDC6"/>
                </a:solidFill>
              </a:rPr>
              <a:t>Este módulo es importante por 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Nueve razones: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5.   Encontrar y corregir errores es más fácil.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6.   Python es de código abierto, así que puedes ver lo que hay detrás de las bibliotecas que usas.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7.	Estadísticas avanzadas y capacidades de aprendizaje automático.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8.   Capacidades avanzadas de visualización de datos.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9.   Estabilidad entre plataformas - su análisis puede ser ejecutado en cualquier computadora.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50A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ctrTitle"/>
          </p:nvPr>
        </p:nvSpPr>
        <p:spPr>
          <a:xfrm>
            <a:off x="559950" y="2147550"/>
            <a:ext cx="8024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&gt; Desarrollo del Tema 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5a2218e1_0_1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¿</a:t>
            </a:r>
            <a:r>
              <a:rPr lang="en" sz="2400">
                <a:solidFill>
                  <a:schemeClr val="dk1"/>
                </a:solidFill>
              </a:rPr>
              <a:t>Qué es?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Diferencia entre NumPy y pandas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22" name="Google Shape;122;g775a2218e1_0_1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BDC6"/>
                </a:solidFill>
              </a:rPr>
              <a:t>Introducción a pandas</a:t>
            </a:r>
            <a:endParaRPr>
              <a:solidFill>
                <a:srgbClr val="35BDC6"/>
              </a:solidFill>
            </a:endParaRPr>
          </a:p>
        </p:txBody>
      </p:sp>
      <p:sp>
        <p:nvSpPr>
          <p:cNvPr id="123" name="Google Shape;123;g775a2218e1_0_1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5a2218e1_0_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pandas?</a:t>
            </a:r>
            <a:endParaRPr/>
          </a:p>
        </p:txBody>
      </p:sp>
      <p:sp>
        <p:nvSpPr>
          <p:cNvPr id="129" name="Google Shape;129;g775a2218e1_0_133"/>
          <p:cNvSpPr txBox="1"/>
          <p:nvPr>
            <p:ph idx="1" type="body"/>
          </p:nvPr>
        </p:nvSpPr>
        <p:spPr>
          <a:xfrm>
            <a:off x="311700" y="1152475"/>
            <a:ext cx="50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BD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BDC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BDC6"/>
                </a:solidFill>
              </a:rPr>
              <a:t>p</a:t>
            </a:r>
            <a:r>
              <a:rPr lang="en">
                <a:solidFill>
                  <a:srgbClr val="35BDC6"/>
                </a:solidFill>
              </a:rPr>
              <a:t>andas</a:t>
            </a:r>
            <a:r>
              <a:rPr lang="en"/>
              <a:t> (PANel + DAta) es una librería de Python que proporciona estructuras de datos y herramientas de análisis de datos de alto rendimiento y fáciles de usar para el lenguaje de programación Python.</a:t>
            </a:r>
            <a:endParaRPr/>
          </a:p>
        </p:txBody>
      </p:sp>
      <p:pic>
        <p:nvPicPr>
          <p:cNvPr id="130" name="Google Shape;130;g775a2218e1_0_133"/>
          <p:cNvPicPr preferRelativeResize="0"/>
          <p:nvPr/>
        </p:nvPicPr>
        <p:blipFill rotWithShape="1">
          <a:blip r:embed="rId3">
            <a:alphaModFix/>
          </a:blip>
          <a:srcRect b="20795" l="5705" r="51237" t="22025"/>
          <a:stretch/>
        </p:blipFill>
        <p:spPr>
          <a:xfrm>
            <a:off x="5538662" y="1152475"/>
            <a:ext cx="2383575" cy="17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775a2218e1_0_133"/>
          <p:cNvPicPr preferRelativeResize="0"/>
          <p:nvPr/>
        </p:nvPicPr>
        <p:blipFill rotWithShape="1">
          <a:blip r:embed="rId3">
            <a:alphaModFix/>
          </a:blip>
          <a:srcRect b="20795" l="50123" r="5687" t="22025"/>
          <a:stretch/>
        </p:blipFill>
        <p:spPr>
          <a:xfrm>
            <a:off x="5507300" y="3065000"/>
            <a:ext cx="2446300" cy="1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5a2218e1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pandas?</a:t>
            </a:r>
            <a:endParaRPr/>
          </a:p>
        </p:txBody>
      </p:sp>
      <p:sp>
        <p:nvSpPr>
          <p:cNvPr id="137" name="Google Shape;137;g775a2218e1_0_251"/>
          <p:cNvSpPr txBox="1"/>
          <p:nvPr>
            <p:ph idx="1" type="body"/>
          </p:nvPr>
        </p:nvSpPr>
        <p:spPr>
          <a:xfrm>
            <a:off x="311700" y="1152475"/>
            <a:ext cx="50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un análisis fácil y rápido de los datos y herramientas de manipulación al proporcionar tablas numéricas y estructuras de datos de series temporales llamadas </a:t>
            </a:r>
            <a:r>
              <a:rPr lang="en">
                <a:solidFill>
                  <a:srgbClr val="35BDC6"/>
                </a:solidFill>
              </a:rPr>
              <a:t>DataFrame </a:t>
            </a:r>
            <a:r>
              <a:rPr lang="en"/>
              <a:t>y </a:t>
            </a:r>
            <a:r>
              <a:rPr lang="en">
                <a:solidFill>
                  <a:srgbClr val="35BDC6"/>
                </a:solidFill>
              </a:rPr>
              <a:t>Series</a:t>
            </a:r>
            <a:r>
              <a:rPr lang="en"/>
              <a:t>, respectivamente.</a:t>
            </a:r>
            <a:endParaRPr/>
          </a:p>
        </p:txBody>
      </p:sp>
      <p:pic>
        <p:nvPicPr>
          <p:cNvPr id="138" name="Google Shape;138;g775a2218e1_0_251"/>
          <p:cNvPicPr preferRelativeResize="0"/>
          <p:nvPr/>
        </p:nvPicPr>
        <p:blipFill rotWithShape="1">
          <a:blip r:embed="rId3">
            <a:alphaModFix/>
          </a:blip>
          <a:srcRect b="20795" l="5705" r="51237" t="22025"/>
          <a:stretch/>
        </p:blipFill>
        <p:spPr>
          <a:xfrm>
            <a:off x="5538662" y="1152475"/>
            <a:ext cx="2383575" cy="17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775a2218e1_0_251"/>
          <p:cNvPicPr preferRelativeResize="0"/>
          <p:nvPr/>
        </p:nvPicPr>
        <p:blipFill rotWithShape="1">
          <a:blip r:embed="rId3">
            <a:alphaModFix/>
          </a:blip>
          <a:srcRect b="20795" l="50123" r="5687" t="22025"/>
          <a:stretch/>
        </p:blipFill>
        <p:spPr>
          <a:xfrm>
            <a:off x="5507300" y="3065000"/>
            <a:ext cx="2446300" cy="1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5a2218e1_0_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 entre NumPy y Pandas</a:t>
            </a:r>
            <a:endParaRPr/>
          </a:p>
        </p:txBody>
      </p:sp>
      <p:sp>
        <p:nvSpPr>
          <p:cNvPr id="145" name="Google Shape;145;g775a2218e1_0_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es un librería de Python para el análisis de datos, la cual </a:t>
            </a:r>
            <a:r>
              <a:rPr lang="en"/>
              <a:t>está</a:t>
            </a:r>
            <a:r>
              <a:rPr lang="en"/>
              <a:t> construida sobre múltiples librerías, entre ellas </a:t>
            </a:r>
            <a:r>
              <a:rPr lang="en"/>
              <a:t>está</a:t>
            </a:r>
            <a:r>
              <a:rPr lang="en"/>
              <a:t> NumPy. Ofrece múltiples herramientas para la exploración, limpieza y </a:t>
            </a:r>
            <a:r>
              <a:rPr lang="en"/>
              <a:t>transformación</a:t>
            </a:r>
            <a:r>
              <a:rPr lang="en"/>
              <a:t> de datos, las cuales son procesos críticos al trabajar con datos en Python.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75a2218e1_0_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puedo hacer con la librería?</a:t>
            </a:r>
            <a:endParaRPr/>
          </a:p>
        </p:txBody>
      </p:sp>
      <p:sp>
        <p:nvSpPr>
          <p:cNvPr id="151" name="Google Shape;151;g775a2218e1_0_244"/>
          <p:cNvSpPr txBox="1"/>
          <p:nvPr>
            <p:ph idx="1" type="body"/>
          </p:nvPr>
        </p:nvSpPr>
        <p:spPr>
          <a:xfrm>
            <a:off x="311700" y="1505425"/>
            <a:ext cx="80685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fue creado para hacer lo siguiente: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proporcionar estructuras de datos que puedan manejar tanto datos de series temporales como no temporales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permiten operaciones matemáticas en las estructuras de datos, ignorando los metadatos de las estructuras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usar operaciones relacionales como las que se encuentran en lenguajes de programación como SQL (join, group by,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manejar los datos que faltan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75a2218e1_0_2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Series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Dataframe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7" name="Google Shape;157;g775a2218e1_0_2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BDC6"/>
                </a:solidFill>
              </a:rPr>
              <a:t>Conceptos Básicos</a:t>
            </a:r>
            <a:endParaRPr>
              <a:solidFill>
                <a:srgbClr val="35BDC6"/>
              </a:solidFill>
            </a:endParaRPr>
          </a:p>
        </p:txBody>
      </p:sp>
      <p:sp>
        <p:nvSpPr>
          <p:cNvPr id="158" name="Google Shape;158;g775a2218e1_0_2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ctrTitle"/>
          </p:nvPr>
        </p:nvSpPr>
        <p:spPr>
          <a:xfrm>
            <a:off x="559958" y="710000"/>
            <a:ext cx="802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Mastery Program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2"/>
          <p:cNvSpPr txBox="1"/>
          <p:nvPr>
            <p:ph idx="1" type="subTitle"/>
          </p:nvPr>
        </p:nvSpPr>
        <p:spPr>
          <a:xfrm>
            <a:off x="559950" y="2647150"/>
            <a:ext cx="802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C842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Ciencia de Datos</a:t>
            </a:r>
            <a:endParaRPr>
              <a:solidFill>
                <a:srgbClr val="FC842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5a2218e1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</a:t>
            </a:r>
            <a:endParaRPr/>
          </a:p>
        </p:txBody>
      </p:sp>
      <p:sp>
        <p:nvSpPr>
          <p:cNvPr id="164" name="Google Shape;164;g775a2218e1_0_2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 un arreglo unidimensional capaz que puede </a:t>
            </a:r>
            <a:r>
              <a:rPr lang="en"/>
              <a:t>contener</a:t>
            </a:r>
            <a:r>
              <a:rPr lang="en"/>
              <a:t> cualquier tipo de datos y poseen una etiqueta para identificación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775a2218e1_0_26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5365"/>
          <a:stretch/>
        </p:blipFill>
        <p:spPr>
          <a:xfrm>
            <a:off x="1681050" y="2167250"/>
            <a:ext cx="2082874" cy="277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775a2218e1_0_26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9150" y="2326988"/>
            <a:ext cx="31242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5a2218e1_0_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sp>
        <p:nvSpPr>
          <p:cNvPr id="172" name="Google Shape;172;g775a2218e1_0_2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 un arreglo de columnas, puede ser visto como un conjunto series: ahora tenemos índices y columnas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775a2218e1_0_28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205" y="2074625"/>
            <a:ext cx="4965226" cy="28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75a2218e1_0_3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Carga de archivos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Selección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Manejo de datos vacíos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Agrupamiento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Crear nuevas columnas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Ordenamiento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79" name="Google Shape;179;g775a2218e1_0_3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BDC6"/>
                </a:solidFill>
              </a:rPr>
              <a:t>Exploración de Datos</a:t>
            </a:r>
            <a:endParaRPr>
              <a:solidFill>
                <a:srgbClr val="35BDC6"/>
              </a:solidFill>
            </a:endParaRPr>
          </a:p>
        </p:txBody>
      </p:sp>
      <p:sp>
        <p:nvSpPr>
          <p:cNvPr id="180" name="Google Shape;180;g775a2218e1_0_3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75a2218e1_0_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de Archivos</a:t>
            </a:r>
            <a:endParaRPr/>
          </a:p>
        </p:txBody>
      </p:sp>
      <p:sp>
        <p:nvSpPr>
          <p:cNvPr id="186" name="Google Shape;186;g775a2218e1_0_3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775a2218e1_0_30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1309238"/>
            <a:ext cx="89535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75a2218e1_0_123"/>
          <p:cNvSpPr txBox="1"/>
          <p:nvPr>
            <p:ph idx="1" type="subTitle"/>
          </p:nvPr>
        </p:nvSpPr>
        <p:spPr>
          <a:xfrm>
            <a:off x="490800" y="748399"/>
            <a:ext cx="8024100" cy="4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</a:rPr>
              <a:t>Desarrollo del </a:t>
            </a:r>
            <a:r>
              <a:rPr lang="en" sz="2400">
                <a:solidFill>
                  <a:srgbClr val="35BDC6"/>
                </a:solidFill>
              </a:rPr>
              <a:t>Tema 1.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Operaciones de Filtrado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Group By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Unique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Join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Merge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Apply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Value counts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Reset index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BDC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ctrTitle"/>
          </p:nvPr>
        </p:nvSpPr>
        <p:spPr>
          <a:xfrm>
            <a:off x="559950" y="2147550"/>
            <a:ext cx="8024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&gt; ¿Qué aprendiste hoy?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 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8424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ctrTitle"/>
          </p:nvPr>
        </p:nvSpPr>
        <p:spPr>
          <a:xfrm>
            <a:off x="559950" y="2147550"/>
            <a:ext cx="8024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&gt; Resumen de la sesión 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50A5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ctrTitle"/>
          </p:nvPr>
        </p:nvSpPr>
        <p:spPr>
          <a:xfrm>
            <a:off x="559950" y="2147550"/>
            <a:ext cx="8024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&gt; Recursos para la siguiente sesión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idx="1" type="subTitle"/>
          </p:nvPr>
        </p:nvSpPr>
        <p:spPr>
          <a:xfrm>
            <a:off x="1467775" y="1940100"/>
            <a:ext cx="49554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¿Cómo funciona la API de la iniciativa #3de3?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13" name="Google Shape;2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825" y="2078075"/>
            <a:ext cx="1229400" cy="12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ctrTitle"/>
          </p:nvPr>
        </p:nvSpPr>
        <p:spPr>
          <a:xfrm>
            <a:off x="706583" y="1620725"/>
            <a:ext cx="802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800">
                <a:solidFill>
                  <a:srgbClr val="FFFFFF"/>
                </a:solidFill>
              </a:rPr>
              <a:t>¡</a:t>
            </a:r>
            <a:r>
              <a:rPr b="1" lang="en" sz="4800">
                <a:solidFill>
                  <a:srgbClr val="FFFFFF"/>
                </a:solidFill>
              </a:rPr>
              <a:t>Hasta mañana!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219" name="Google Shape;219;p16"/>
          <p:cNvSpPr txBox="1"/>
          <p:nvPr>
            <p:ph idx="1" type="subTitle"/>
          </p:nvPr>
        </p:nvSpPr>
        <p:spPr>
          <a:xfrm>
            <a:off x="559950" y="2060625"/>
            <a:ext cx="802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FC8425"/>
                </a:solidFill>
                <a:latin typeface="Roboto Mono"/>
                <a:ea typeface="Roboto Mono"/>
                <a:cs typeface="Roboto Mono"/>
                <a:sym typeface="Roboto Mono"/>
              </a:rPr>
              <a:t>&gt; Gracias</a:t>
            </a:r>
            <a:endParaRPr b="1">
              <a:solidFill>
                <a:srgbClr val="FC84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559950" y="1608588"/>
            <a:ext cx="80241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000000"/>
                </a:solidFill>
              </a:rPr>
              <a:t>Librería para la exploración de datos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559950" y="2854815"/>
            <a:ext cx="80241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35BDC6"/>
                </a:solidFill>
                <a:latin typeface="Roboto Mono"/>
                <a:ea typeface="Roboto Mono"/>
                <a:cs typeface="Roboto Mono"/>
                <a:sym typeface="Roboto Mono"/>
              </a:rPr>
              <a:t>&gt; Ludim Sánchez</a:t>
            </a:r>
            <a:endParaRPr b="1">
              <a:solidFill>
                <a:srgbClr val="35BDC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50A5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75a2218e1_0_332"/>
          <p:cNvSpPr txBox="1"/>
          <p:nvPr>
            <p:ph type="ctrTitle"/>
          </p:nvPr>
        </p:nvSpPr>
        <p:spPr>
          <a:xfrm>
            <a:off x="559950" y="2147550"/>
            <a:ext cx="8024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&gt; Desarrollo del Tema 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75a2218e1_0_336"/>
          <p:cNvSpPr txBox="1"/>
          <p:nvPr>
            <p:ph idx="1" type="subTitle"/>
          </p:nvPr>
        </p:nvSpPr>
        <p:spPr>
          <a:xfrm>
            <a:off x="490800" y="748399"/>
            <a:ext cx="8024100" cy="4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</a:rPr>
              <a:t>Desarrollo del </a:t>
            </a:r>
            <a:r>
              <a:rPr lang="en" sz="2400">
                <a:solidFill>
                  <a:srgbClr val="35BDC6"/>
                </a:solidFill>
              </a:rPr>
              <a:t>Tema 2.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Ejercicios en Pandas con énfasis en exploración de datos y filtrado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Reto: Exploración de datos MovieLens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Reto: Ley 3 de 3 (Resolución de problemas con información creada por ellos mismos)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BDC6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75a2218e1_0_340"/>
          <p:cNvSpPr txBox="1"/>
          <p:nvPr>
            <p:ph type="ctrTitle"/>
          </p:nvPr>
        </p:nvSpPr>
        <p:spPr>
          <a:xfrm>
            <a:off x="559950" y="2147550"/>
            <a:ext cx="8024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&gt; ¿Qué aprendiste esta semana?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 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8424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75a2218e1_0_344"/>
          <p:cNvSpPr txBox="1"/>
          <p:nvPr>
            <p:ph type="ctrTitle"/>
          </p:nvPr>
        </p:nvSpPr>
        <p:spPr>
          <a:xfrm>
            <a:off x="559950" y="2147550"/>
            <a:ext cx="8024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&gt; Resumen del módulo.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50A5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75a2218e1_0_348"/>
          <p:cNvSpPr txBox="1"/>
          <p:nvPr>
            <p:ph type="ctrTitle"/>
          </p:nvPr>
        </p:nvSpPr>
        <p:spPr>
          <a:xfrm>
            <a:off x="559950" y="2147550"/>
            <a:ext cx="8024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&gt; Recursos para la siguiente semana.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75a2218e1_0_352"/>
          <p:cNvSpPr txBox="1"/>
          <p:nvPr>
            <p:ph idx="1" type="subTitle"/>
          </p:nvPr>
        </p:nvSpPr>
        <p:spPr>
          <a:xfrm>
            <a:off x="2161050" y="1940100"/>
            <a:ext cx="48219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</a:rPr>
              <a:t>(Links de videos, articulos ,etc)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75a2218e1_0_356"/>
          <p:cNvSpPr txBox="1"/>
          <p:nvPr>
            <p:ph type="ctrTitle"/>
          </p:nvPr>
        </p:nvSpPr>
        <p:spPr>
          <a:xfrm>
            <a:off x="706583" y="1620725"/>
            <a:ext cx="802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800">
                <a:solidFill>
                  <a:srgbClr val="FFFFFF"/>
                </a:solidFill>
              </a:rPr>
              <a:t>¡Hasta el Lunes!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255" name="Google Shape;255;g775a2218e1_0_356"/>
          <p:cNvSpPr txBox="1"/>
          <p:nvPr>
            <p:ph idx="1" type="subTitle"/>
          </p:nvPr>
        </p:nvSpPr>
        <p:spPr>
          <a:xfrm>
            <a:off x="559950" y="2060625"/>
            <a:ext cx="802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FC8425"/>
                </a:solidFill>
                <a:latin typeface="Roboto Mono"/>
                <a:ea typeface="Roboto Mono"/>
                <a:cs typeface="Roboto Mono"/>
                <a:sym typeface="Roboto Mono"/>
              </a:rPr>
              <a:t>&gt; Gracias</a:t>
            </a:r>
            <a:endParaRPr b="1">
              <a:solidFill>
                <a:srgbClr val="FC842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447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ctrTitle"/>
          </p:nvPr>
        </p:nvSpPr>
        <p:spPr>
          <a:xfrm>
            <a:off x="559950" y="2438250"/>
            <a:ext cx="6533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&gt; Objetivo Particular de la clase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490800" y="748409"/>
            <a:ext cx="80241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El estudiante conocerá y comenzará a utilizar funciones de </a:t>
            </a:r>
            <a:r>
              <a:rPr lang="en">
                <a:solidFill>
                  <a:srgbClr val="35BDC6"/>
                </a:solidFill>
              </a:rPr>
              <a:t>pandas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para la exploración de fuentes de datos estáticas y </a:t>
            </a:r>
            <a:r>
              <a:rPr i="1" lang="en">
                <a:solidFill>
                  <a:schemeClr val="dk1"/>
                </a:solidFill>
              </a:rPr>
              <a:t>online</a:t>
            </a:r>
            <a:r>
              <a:rPr lang="en">
                <a:solidFill>
                  <a:schemeClr val="dk1"/>
                </a:solidFill>
              </a:rPr>
              <a:t>, aplicando filtros a la misma.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50A5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ctrTitle"/>
          </p:nvPr>
        </p:nvSpPr>
        <p:spPr>
          <a:xfrm>
            <a:off x="559950" y="2147550"/>
            <a:ext cx="8024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&gt; Tema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BDC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ctrTitle"/>
          </p:nvPr>
        </p:nvSpPr>
        <p:spPr>
          <a:xfrm>
            <a:off x="559950" y="2147550"/>
            <a:ext cx="8024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&gt; ¿Qué tanto sabes del tema?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 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idx="1" type="subTitle"/>
          </p:nvPr>
        </p:nvSpPr>
        <p:spPr>
          <a:xfrm>
            <a:off x="490800" y="748399"/>
            <a:ext cx="8024100" cy="4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</a:rPr>
              <a:t>(Preguntas directas a los participantes)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842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ctrTitle"/>
          </p:nvPr>
        </p:nvSpPr>
        <p:spPr>
          <a:xfrm>
            <a:off x="559950" y="2147550"/>
            <a:ext cx="62190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chemeClr val="lt1"/>
                </a:solidFill>
              </a:rPr>
              <a:t>&gt; ¿Por qué es importante este tema? 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