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Old Standard TT" panose="020B0604020202020204" charset="0"/>
      <p:regular r:id="rId15"/>
      <p:bold r:id="rId16"/>
      <p: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9" d="100"/>
          <a:sy n="199" d="100"/>
        </p:scale>
        <p:origin x="684" y="1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3e63e98872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3e63e98872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3e63e98872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3e63e9887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3e68f07e0b_0_2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3e68f07e0b_0_2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0357f_0_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3e63e98872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3e63e9887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3e63e98872_0_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3e63e9887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0357f_0_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3e63e98872_0_1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3e63e9887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6f90357f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6f90357f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3e63e98872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3e63e9887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microsoft.com/en-us/azure/architecture/guide/security/security-start-here"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data-guard365.com/manufacturing/10-key-challenges-and-cybersecurity-solutions-for-smart-factories-in-manufacturing/" TargetMode="External"/><Relationship Id="rId5" Type="http://schemas.openxmlformats.org/officeDocument/2006/relationships/hyperlink" Target="https://scaleuplab.gatech.edu/enhancing-cybersecurity-for-iot-and-ai-systems-a-comprehensive-overview/" TargetMode="External"/><Relationship Id="rId4" Type="http://schemas.openxmlformats.org/officeDocument/2006/relationships/hyperlink" Target="https://www.strongdm.com/what-is/zero-trust-vs-principle-of-least-privileg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Smart Factory</a:t>
            </a:r>
            <a:endParaRPr/>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Cheyenne Hathaway, Kaylee Auguillard, Daniel Wright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265500" y="199250"/>
            <a:ext cx="4045200" cy="96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2880"/>
              <a:t>Testing New Security via Simulation</a:t>
            </a:r>
            <a:endParaRPr sz="2880"/>
          </a:p>
        </p:txBody>
      </p:sp>
      <p:pic>
        <p:nvPicPr>
          <p:cNvPr id="120" name="Google Shape;120;p22" title="Screenshot 2025-04-01 210331.png"/>
          <p:cNvPicPr preferRelativeResize="0"/>
          <p:nvPr/>
        </p:nvPicPr>
        <p:blipFill>
          <a:blip r:embed="rId3">
            <a:alphaModFix/>
          </a:blip>
          <a:stretch>
            <a:fillRect/>
          </a:stretch>
        </p:blipFill>
        <p:spPr>
          <a:xfrm>
            <a:off x="199088" y="1723225"/>
            <a:ext cx="4247375" cy="3176825"/>
          </a:xfrm>
          <a:prstGeom prst="rect">
            <a:avLst/>
          </a:prstGeom>
          <a:noFill/>
          <a:ln>
            <a:noFill/>
          </a:ln>
        </p:spPr>
      </p:pic>
      <p:pic>
        <p:nvPicPr>
          <p:cNvPr id="121" name="Google Shape;121;p22" title="Screenshot 2025-04-01 210406.png"/>
          <p:cNvPicPr preferRelativeResize="0"/>
          <p:nvPr/>
        </p:nvPicPr>
        <p:blipFill>
          <a:blip r:embed="rId4">
            <a:alphaModFix/>
          </a:blip>
          <a:stretch>
            <a:fillRect/>
          </a:stretch>
        </p:blipFill>
        <p:spPr>
          <a:xfrm>
            <a:off x="4676500" y="989175"/>
            <a:ext cx="4370774" cy="960850"/>
          </a:xfrm>
          <a:prstGeom prst="rect">
            <a:avLst/>
          </a:prstGeom>
          <a:noFill/>
          <a:ln>
            <a:noFill/>
          </a:ln>
        </p:spPr>
      </p:pic>
      <p:pic>
        <p:nvPicPr>
          <p:cNvPr id="122" name="Google Shape;122;p22" title="Screenshot 2025-04-01 210440.png"/>
          <p:cNvPicPr preferRelativeResize="0"/>
          <p:nvPr/>
        </p:nvPicPr>
        <p:blipFill>
          <a:blip r:embed="rId5">
            <a:alphaModFix/>
          </a:blip>
          <a:stretch>
            <a:fillRect/>
          </a:stretch>
        </p:blipFill>
        <p:spPr>
          <a:xfrm>
            <a:off x="4676506" y="2979675"/>
            <a:ext cx="4383220" cy="663925"/>
          </a:xfrm>
          <a:prstGeom prst="rect">
            <a:avLst/>
          </a:prstGeom>
          <a:noFill/>
          <a:ln>
            <a:noFill/>
          </a:ln>
        </p:spPr>
      </p:pic>
      <p:sp>
        <p:nvSpPr>
          <p:cNvPr id="123" name="Google Shape;123;p22"/>
          <p:cNvSpPr txBox="1"/>
          <p:nvPr/>
        </p:nvSpPr>
        <p:spPr>
          <a:xfrm>
            <a:off x="4682725" y="464925"/>
            <a:ext cx="350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Old Standard TT"/>
                <a:ea typeface="Old Standard TT"/>
                <a:cs typeface="Old Standard TT"/>
                <a:sym typeface="Old Standard TT"/>
              </a:rPr>
              <a:t>Possible simulated tests:</a:t>
            </a:r>
            <a:endParaRPr>
              <a:solidFill>
                <a:schemeClr val="lt2"/>
              </a:solidFill>
              <a:latin typeface="Old Standard TT"/>
              <a:ea typeface="Old Standard TT"/>
              <a:cs typeface="Old Standard TT"/>
              <a:sym typeface="Old Standard TT"/>
            </a:endParaRPr>
          </a:p>
        </p:txBody>
      </p:sp>
      <p:sp>
        <p:nvSpPr>
          <p:cNvPr id="124" name="Google Shape;124;p22"/>
          <p:cNvSpPr txBox="1"/>
          <p:nvPr/>
        </p:nvSpPr>
        <p:spPr>
          <a:xfrm>
            <a:off x="4682725" y="2420475"/>
            <a:ext cx="437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Old Standard TT"/>
                <a:ea typeface="Old Standard TT"/>
                <a:cs typeface="Old Standard TT"/>
                <a:sym typeface="Old Standard TT"/>
              </a:rPr>
              <a:t>Notification of attack and determination of success:</a:t>
            </a:r>
            <a:endParaRPr>
              <a:solidFill>
                <a:schemeClr val="lt2"/>
              </a:solidFill>
              <a:latin typeface="Old Standard TT"/>
              <a:ea typeface="Old Standard TT"/>
              <a:cs typeface="Old Standard TT"/>
              <a:sym typeface="Old Standard TT"/>
            </a:endParaRPr>
          </a:p>
        </p:txBody>
      </p:sp>
      <p:sp>
        <p:nvSpPr>
          <p:cNvPr id="125" name="Google Shape;125;p22"/>
          <p:cNvSpPr txBox="1"/>
          <p:nvPr/>
        </p:nvSpPr>
        <p:spPr>
          <a:xfrm>
            <a:off x="197425" y="1160150"/>
            <a:ext cx="425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2"/>
                </a:solidFill>
                <a:latin typeface="Old Standard TT"/>
                <a:ea typeface="Old Standard TT"/>
                <a:cs typeface="Old Standard TT"/>
                <a:sym typeface="Old Standard TT"/>
              </a:rPr>
              <a:t>Simulation Dash:</a:t>
            </a:r>
            <a:endParaRPr>
              <a:solidFill>
                <a:schemeClr val="lt2"/>
              </a:solidFill>
              <a:latin typeface="Old Standard TT"/>
              <a:ea typeface="Old Standard TT"/>
              <a:cs typeface="Old Standard TT"/>
              <a:sym typeface="Old Standard TT"/>
            </a:endParaRPr>
          </a:p>
        </p:txBody>
      </p:sp>
      <p:sp>
        <p:nvSpPr>
          <p:cNvPr id="126" name="Google Shape;126;p22"/>
          <p:cNvSpPr txBox="1"/>
          <p:nvPr/>
        </p:nvSpPr>
        <p:spPr>
          <a:xfrm>
            <a:off x="4682725" y="4021800"/>
            <a:ext cx="4206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lt2"/>
                </a:solidFill>
                <a:latin typeface="Old Standard TT"/>
                <a:ea typeface="Old Standard TT"/>
                <a:cs typeface="Old Standard TT"/>
                <a:sym typeface="Old Standard TT"/>
              </a:rPr>
              <a:t>Source: https://hccai.ngrok.io/#simulation</a:t>
            </a:r>
            <a:endParaRPr sz="1200">
              <a:solidFill>
                <a:schemeClr val="lt2"/>
              </a:solidFill>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p:nvPr/>
        </p:nvSpPr>
        <p:spPr>
          <a:xfrm>
            <a:off x="3352425" y="708400"/>
            <a:ext cx="2230200" cy="300300"/>
          </a:xfrm>
          <a:prstGeom prst="rect">
            <a:avLst/>
          </a:prstGeom>
          <a:solidFill>
            <a:srgbClr val="1B786F"/>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rgbClr val="FFFFFF"/>
                </a:solidFill>
                <a:latin typeface="Old Standard TT"/>
                <a:ea typeface="Old Standard TT"/>
                <a:cs typeface="Old Standard TT"/>
                <a:sym typeface="Old Standard TT"/>
              </a:rPr>
              <a:t>Why?</a:t>
            </a:r>
            <a:endParaRPr>
              <a:solidFill>
                <a:srgbClr val="FFFFFF"/>
              </a:solidFill>
              <a:latin typeface="Old Standard TT"/>
              <a:ea typeface="Old Standard TT"/>
              <a:cs typeface="Old Standard TT"/>
              <a:sym typeface="Old Standard TT"/>
            </a:endParaRPr>
          </a:p>
        </p:txBody>
      </p:sp>
      <p:sp>
        <p:nvSpPr>
          <p:cNvPr id="132" name="Google Shape;132;p23"/>
          <p:cNvSpPr/>
          <p:nvPr/>
        </p:nvSpPr>
        <p:spPr>
          <a:xfrm>
            <a:off x="5615225" y="708400"/>
            <a:ext cx="2586000" cy="300300"/>
          </a:xfrm>
          <a:prstGeom prst="rect">
            <a:avLst/>
          </a:prstGeom>
          <a:solidFill>
            <a:srgbClr val="1B786F"/>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a:solidFill>
                  <a:srgbClr val="FFFFFF"/>
                </a:solidFill>
                <a:latin typeface="Old Standard TT"/>
                <a:ea typeface="Old Standard TT"/>
                <a:cs typeface="Old Standard TT"/>
                <a:sym typeface="Old Standard TT"/>
              </a:rPr>
              <a:t>What happens if it fails?  </a:t>
            </a:r>
            <a:endParaRPr>
              <a:solidFill>
                <a:srgbClr val="FFFFFF"/>
              </a:solidFill>
              <a:latin typeface="Old Standard TT"/>
              <a:ea typeface="Old Standard TT"/>
              <a:cs typeface="Old Standard TT"/>
              <a:sym typeface="Old Standard TT"/>
            </a:endParaRPr>
          </a:p>
        </p:txBody>
      </p:sp>
      <p:sp>
        <p:nvSpPr>
          <p:cNvPr id="133" name="Google Shape;133;p23"/>
          <p:cNvSpPr/>
          <p:nvPr/>
        </p:nvSpPr>
        <p:spPr>
          <a:xfrm>
            <a:off x="942788" y="708412"/>
            <a:ext cx="2380800" cy="300300"/>
          </a:xfrm>
          <a:prstGeom prst="rect">
            <a:avLst/>
          </a:prstGeom>
          <a:solidFill>
            <a:srgbClr val="1B7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latin typeface="Old Standard TT"/>
                <a:ea typeface="Old Standard TT"/>
                <a:cs typeface="Old Standard TT"/>
                <a:sym typeface="Old Standard TT"/>
              </a:rPr>
              <a:t>Test</a:t>
            </a:r>
            <a:endParaRPr>
              <a:solidFill>
                <a:srgbClr val="FFFFFF"/>
              </a:solidFill>
              <a:latin typeface="Old Standard TT"/>
              <a:ea typeface="Old Standard TT"/>
              <a:cs typeface="Old Standard TT"/>
              <a:sym typeface="Old Standard TT"/>
            </a:endParaRPr>
          </a:p>
        </p:txBody>
      </p:sp>
      <p:grpSp>
        <p:nvGrpSpPr>
          <p:cNvPr id="134" name="Google Shape;134;p23"/>
          <p:cNvGrpSpPr/>
          <p:nvPr/>
        </p:nvGrpSpPr>
        <p:grpSpPr>
          <a:xfrm>
            <a:off x="943261" y="1019550"/>
            <a:ext cx="7257414" cy="674450"/>
            <a:chOff x="943723" y="3098500"/>
            <a:chExt cx="7257414" cy="674450"/>
          </a:xfrm>
        </p:grpSpPr>
        <p:sp>
          <p:nvSpPr>
            <p:cNvPr id="135" name="Google Shape;135;p23"/>
            <p:cNvSpPr/>
            <p:nvPr/>
          </p:nvSpPr>
          <p:spPr>
            <a:xfrm>
              <a:off x="5615138" y="3098500"/>
              <a:ext cx="2586000" cy="674400"/>
            </a:xfrm>
            <a:prstGeom prst="rect">
              <a:avLst/>
            </a:prstGeom>
            <a:solidFill>
              <a:srgbClr val="1B786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a:solidFill>
                    <a:srgbClr val="FFFFFF"/>
                  </a:solidFill>
                  <a:latin typeface="Old Standard TT"/>
                  <a:ea typeface="Old Standard TT"/>
                  <a:cs typeface="Old Standard TT"/>
                  <a:sym typeface="Old Standard TT"/>
                </a:rPr>
                <a:t>Employees who fall for the attack will be required to complete further training</a:t>
              </a:r>
              <a:endParaRPr sz="900">
                <a:solidFill>
                  <a:srgbClr val="FFFFFF"/>
                </a:solidFill>
                <a:latin typeface="Old Standard TT"/>
                <a:ea typeface="Old Standard TT"/>
                <a:cs typeface="Old Standard TT"/>
                <a:sym typeface="Old Standard TT"/>
              </a:endParaRPr>
            </a:p>
          </p:txBody>
        </p:sp>
        <p:sp>
          <p:nvSpPr>
            <p:cNvPr id="136" name="Google Shape;136;p23"/>
            <p:cNvSpPr/>
            <p:nvPr/>
          </p:nvSpPr>
          <p:spPr>
            <a:xfrm>
              <a:off x="943723" y="3098500"/>
              <a:ext cx="2379900" cy="674400"/>
            </a:xfrm>
            <a:prstGeom prst="rect">
              <a:avLst/>
            </a:prstGeom>
            <a:solidFill>
              <a:srgbClr val="1B7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3"/>
            <p:cNvSpPr/>
            <p:nvPr/>
          </p:nvSpPr>
          <p:spPr>
            <a:xfrm>
              <a:off x="1632122" y="3098513"/>
              <a:ext cx="674400" cy="674400"/>
            </a:xfrm>
            <a:prstGeom prst="rtTriangle">
              <a:avLst/>
            </a:prstGeom>
            <a:solidFill>
              <a:srgbClr val="1F88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3"/>
            <p:cNvSpPr/>
            <p:nvPr/>
          </p:nvSpPr>
          <p:spPr>
            <a:xfrm>
              <a:off x="943723" y="3098513"/>
              <a:ext cx="687600" cy="674400"/>
            </a:xfrm>
            <a:prstGeom prst="rtTriangle">
              <a:avLst/>
            </a:prstGeom>
            <a:solidFill>
              <a:srgbClr val="249C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3"/>
            <p:cNvSpPr/>
            <p:nvPr/>
          </p:nvSpPr>
          <p:spPr>
            <a:xfrm>
              <a:off x="3352438" y="3098500"/>
              <a:ext cx="2230200" cy="674400"/>
            </a:xfrm>
            <a:prstGeom prst="rect">
              <a:avLst/>
            </a:prstGeom>
            <a:solidFill>
              <a:srgbClr val="1B7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rgbClr val="FFFFFF"/>
                  </a:solidFill>
                  <a:latin typeface="Old Standard TT"/>
                  <a:ea typeface="Old Standard TT"/>
                  <a:cs typeface="Old Standard TT"/>
                  <a:sym typeface="Old Standard TT"/>
                </a:rPr>
                <a:t>Determine effectiveness of employee training and identify areas for improvement</a:t>
              </a:r>
              <a:endParaRPr sz="900">
                <a:solidFill>
                  <a:srgbClr val="FFFFFF"/>
                </a:solidFill>
                <a:latin typeface="Old Standard TT"/>
                <a:ea typeface="Old Standard TT"/>
                <a:cs typeface="Old Standard TT"/>
                <a:sym typeface="Old Standard TT"/>
              </a:endParaRPr>
            </a:p>
          </p:txBody>
        </p:sp>
        <p:sp>
          <p:nvSpPr>
            <p:cNvPr id="140" name="Google Shape;140;p23"/>
            <p:cNvSpPr/>
            <p:nvPr/>
          </p:nvSpPr>
          <p:spPr>
            <a:xfrm>
              <a:off x="1210848" y="3098557"/>
              <a:ext cx="425700" cy="409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rgbClr val="FFFFFF"/>
                  </a:solidFill>
                  <a:latin typeface="Old Standard TT"/>
                  <a:ea typeface="Old Standard TT"/>
                  <a:cs typeface="Old Standard TT"/>
                  <a:sym typeface="Old Standard TT"/>
                </a:rPr>
                <a:t>1</a:t>
              </a:r>
              <a:endParaRPr sz="1600">
                <a:solidFill>
                  <a:srgbClr val="FFFFFF"/>
                </a:solidFill>
                <a:latin typeface="Old Standard TT"/>
                <a:ea typeface="Old Standard TT"/>
                <a:cs typeface="Old Standard TT"/>
                <a:sym typeface="Old Standard TT"/>
              </a:endParaRPr>
            </a:p>
          </p:txBody>
        </p:sp>
        <p:sp>
          <p:nvSpPr>
            <p:cNvPr id="141" name="Google Shape;141;p23"/>
            <p:cNvSpPr/>
            <p:nvPr/>
          </p:nvSpPr>
          <p:spPr>
            <a:xfrm>
              <a:off x="1704725" y="3098550"/>
              <a:ext cx="1488600" cy="6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FFFF"/>
                  </a:solidFill>
                  <a:latin typeface="Old Standard TT"/>
                  <a:ea typeface="Old Standard TT"/>
                  <a:cs typeface="Old Standard TT"/>
                  <a:sym typeface="Old Standard TT"/>
                </a:rPr>
                <a:t>Simulated Phishing Attacks</a:t>
              </a:r>
              <a:endParaRPr sz="1000">
                <a:solidFill>
                  <a:srgbClr val="FFFFFF"/>
                </a:solidFill>
                <a:latin typeface="Old Standard TT"/>
                <a:ea typeface="Old Standard TT"/>
                <a:cs typeface="Old Standard TT"/>
                <a:sym typeface="Old Standard TT"/>
              </a:endParaRPr>
            </a:p>
          </p:txBody>
        </p:sp>
      </p:grpSp>
      <p:grpSp>
        <p:nvGrpSpPr>
          <p:cNvPr id="142" name="Google Shape;142;p23"/>
          <p:cNvGrpSpPr/>
          <p:nvPr/>
        </p:nvGrpSpPr>
        <p:grpSpPr>
          <a:xfrm>
            <a:off x="943723" y="1704812"/>
            <a:ext cx="7257477" cy="674450"/>
            <a:chOff x="943723" y="3783775"/>
            <a:chExt cx="7257477" cy="674450"/>
          </a:xfrm>
        </p:grpSpPr>
        <p:sp>
          <p:nvSpPr>
            <p:cNvPr id="143" name="Google Shape;143;p23"/>
            <p:cNvSpPr/>
            <p:nvPr/>
          </p:nvSpPr>
          <p:spPr>
            <a:xfrm>
              <a:off x="5615200" y="3783775"/>
              <a:ext cx="2586000" cy="674400"/>
            </a:xfrm>
            <a:prstGeom prst="rect">
              <a:avLst/>
            </a:prstGeom>
            <a:solidFill>
              <a:srgbClr val="1B786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a:solidFill>
                    <a:srgbClr val="FFFFFF"/>
                  </a:solidFill>
                  <a:latin typeface="Old Standard TT"/>
                  <a:ea typeface="Old Standard TT"/>
                  <a:cs typeface="Old Standard TT"/>
                  <a:sym typeface="Old Standard TT"/>
                </a:rPr>
                <a:t>Immediate prioritization of updating firmware</a:t>
              </a:r>
              <a:endParaRPr sz="900">
                <a:solidFill>
                  <a:srgbClr val="FFFFFF"/>
                </a:solidFill>
                <a:latin typeface="Old Standard TT"/>
                <a:ea typeface="Old Standard TT"/>
                <a:cs typeface="Old Standard TT"/>
                <a:sym typeface="Old Standard TT"/>
              </a:endParaRPr>
            </a:p>
          </p:txBody>
        </p:sp>
        <p:sp>
          <p:nvSpPr>
            <p:cNvPr id="144" name="Google Shape;144;p23"/>
            <p:cNvSpPr/>
            <p:nvPr/>
          </p:nvSpPr>
          <p:spPr>
            <a:xfrm>
              <a:off x="943723" y="3783775"/>
              <a:ext cx="2379900" cy="674400"/>
            </a:xfrm>
            <a:prstGeom prst="rect">
              <a:avLst/>
            </a:prstGeom>
            <a:solidFill>
              <a:srgbClr val="1B7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sp>
          <p:nvSpPr>
            <p:cNvPr id="145" name="Google Shape;145;p23"/>
            <p:cNvSpPr/>
            <p:nvPr/>
          </p:nvSpPr>
          <p:spPr>
            <a:xfrm>
              <a:off x="1632122" y="3783788"/>
              <a:ext cx="674400" cy="674400"/>
            </a:xfrm>
            <a:prstGeom prst="rtTriangle">
              <a:avLst/>
            </a:prstGeom>
            <a:solidFill>
              <a:srgbClr val="1F88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sp>
          <p:nvSpPr>
            <p:cNvPr id="146" name="Google Shape;146;p23"/>
            <p:cNvSpPr/>
            <p:nvPr/>
          </p:nvSpPr>
          <p:spPr>
            <a:xfrm>
              <a:off x="943723" y="3783788"/>
              <a:ext cx="687600" cy="674400"/>
            </a:xfrm>
            <a:prstGeom prst="rtTriangle">
              <a:avLst/>
            </a:prstGeom>
            <a:solidFill>
              <a:srgbClr val="249C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sp>
          <p:nvSpPr>
            <p:cNvPr id="147" name="Google Shape;147;p23"/>
            <p:cNvSpPr/>
            <p:nvPr/>
          </p:nvSpPr>
          <p:spPr>
            <a:xfrm>
              <a:off x="3352425" y="3783775"/>
              <a:ext cx="2230200" cy="674400"/>
            </a:xfrm>
            <a:prstGeom prst="rect">
              <a:avLst/>
            </a:prstGeom>
            <a:solidFill>
              <a:srgbClr val="1B7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rgbClr val="FFFFFF"/>
                  </a:solidFill>
                  <a:latin typeface="Old Standard TT"/>
                  <a:ea typeface="Old Standard TT"/>
                  <a:cs typeface="Old Standard TT"/>
                  <a:sym typeface="Old Standard TT"/>
                </a:rPr>
                <a:t>See if attackers can gain control over factory machinery or extract sensitive data</a:t>
              </a:r>
              <a:endParaRPr sz="900">
                <a:solidFill>
                  <a:srgbClr val="FFFFFF"/>
                </a:solidFill>
                <a:latin typeface="Old Standard TT"/>
                <a:ea typeface="Old Standard TT"/>
                <a:cs typeface="Old Standard TT"/>
                <a:sym typeface="Old Standard TT"/>
              </a:endParaRPr>
            </a:p>
          </p:txBody>
        </p:sp>
        <p:sp>
          <p:nvSpPr>
            <p:cNvPr id="148" name="Google Shape;148;p23"/>
            <p:cNvSpPr/>
            <p:nvPr/>
          </p:nvSpPr>
          <p:spPr>
            <a:xfrm>
              <a:off x="1210848" y="3783832"/>
              <a:ext cx="425700" cy="409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rgbClr val="FFFFFF"/>
                  </a:solidFill>
                  <a:latin typeface="Old Standard TT"/>
                  <a:ea typeface="Old Standard TT"/>
                  <a:cs typeface="Old Standard TT"/>
                  <a:sym typeface="Old Standard TT"/>
                </a:rPr>
                <a:t>2</a:t>
              </a:r>
              <a:endParaRPr sz="1600">
                <a:solidFill>
                  <a:srgbClr val="FFFFFF"/>
                </a:solidFill>
                <a:latin typeface="Old Standard TT"/>
                <a:ea typeface="Old Standard TT"/>
                <a:cs typeface="Old Standard TT"/>
                <a:sym typeface="Old Standard TT"/>
              </a:endParaRPr>
            </a:p>
          </p:txBody>
        </p:sp>
        <p:sp>
          <p:nvSpPr>
            <p:cNvPr id="149" name="Google Shape;149;p23"/>
            <p:cNvSpPr/>
            <p:nvPr/>
          </p:nvSpPr>
          <p:spPr>
            <a:xfrm>
              <a:off x="1704725" y="3783825"/>
              <a:ext cx="1488600" cy="6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FFFF"/>
                  </a:solidFill>
                  <a:latin typeface="Old Standard TT"/>
                  <a:ea typeface="Old Standard TT"/>
                  <a:cs typeface="Old Standard TT"/>
                  <a:sym typeface="Old Standard TT"/>
                </a:rPr>
                <a:t>IoT Hijacking</a:t>
              </a:r>
              <a:endParaRPr sz="1000">
                <a:solidFill>
                  <a:srgbClr val="FFFFFF"/>
                </a:solidFill>
                <a:latin typeface="Old Standard TT"/>
                <a:ea typeface="Old Standard TT"/>
                <a:cs typeface="Old Standard TT"/>
                <a:sym typeface="Old Standard TT"/>
              </a:endParaRPr>
            </a:p>
          </p:txBody>
        </p:sp>
      </p:grpSp>
      <p:grpSp>
        <p:nvGrpSpPr>
          <p:cNvPr id="150" name="Google Shape;150;p23"/>
          <p:cNvGrpSpPr/>
          <p:nvPr/>
        </p:nvGrpSpPr>
        <p:grpSpPr>
          <a:xfrm>
            <a:off x="943723" y="2390100"/>
            <a:ext cx="7257477" cy="674450"/>
            <a:chOff x="943723" y="4469050"/>
            <a:chExt cx="7257477" cy="674450"/>
          </a:xfrm>
        </p:grpSpPr>
        <p:sp>
          <p:nvSpPr>
            <p:cNvPr id="151" name="Google Shape;151;p23"/>
            <p:cNvSpPr/>
            <p:nvPr/>
          </p:nvSpPr>
          <p:spPr>
            <a:xfrm>
              <a:off x="5615200" y="4469050"/>
              <a:ext cx="2586000" cy="674400"/>
            </a:xfrm>
            <a:prstGeom prst="rect">
              <a:avLst/>
            </a:prstGeom>
            <a:solidFill>
              <a:srgbClr val="1B786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a:solidFill>
                    <a:srgbClr val="FFFFFF"/>
                  </a:solidFill>
                  <a:latin typeface="Old Standard TT"/>
                  <a:ea typeface="Old Standard TT"/>
                  <a:cs typeface="Old Standard TT"/>
                  <a:sym typeface="Old Standard TT"/>
                </a:rPr>
                <a:t>An update to encryption policies as well as an update to system communications</a:t>
              </a:r>
              <a:endParaRPr sz="900">
                <a:solidFill>
                  <a:srgbClr val="FFFFFF"/>
                </a:solidFill>
                <a:latin typeface="Old Standard TT"/>
                <a:ea typeface="Old Standard TT"/>
                <a:cs typeface="Old Standard TT"/>
                <a:sym typeface="Old Standard TT"/>
              </a:endParaRPr>
            </a:p>
          </p:txBody>
        </p:sp>
        <p:sp>
          <p:nvSpPr>
            <p:cNvPr id="152" name="Google Shape;152;p23"/>
            <p:cNvSpPr/>
            <p:nvPr/>
          </p:nvSpPr>
          <p:spPr>
            <a:xfrm>
              <a:off x="943723" y="4469050"/>
              <a:ext cx="2379900" cy="674400"/>
            </a:xfrm>
            <a:prstGeom prst="rect">
              <a:avLst/>
            </a:prstGeom>
            <a:solidFill>
              <a:srgbClr val="1B7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sp>
          <p:nvSpPr>
            <p:cNvPr id="153" name="Google Shape;153;p23"/>
            <p:cNvSpPr/>
            <p:nvPr/>
          </p:nvSpPr>
          <p:spPr>
            <a:xfrm>
              <a:off x="1632122" y="4469063"/>
              <a:ext cx="674400" cy="674400"/>
            </a:xfrm>
            <a:prstGeom prst="rtTriangle">
              <a:avLst/>
            </a:prstGeom>
            <a:solidFill>
              <a:srgbClr val="1F88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sp>
          <p:nvSpPr>
            <p:cNvPr id="154" name="Google Shape;154;p23"/>
            <p:cNvSpPr/>
            <p:nvPr/>
          </p:nvSpPr>
          <p:spPr>
            <a:xfrm>
              <a:off x="943723" y="4469063"/>
              <a:ext cx="687600" cy="674400"/>
            </a:xfrm>
            <a:prstGeom prst="rtTriangle">
              <a:avLst/>
            </a:prstGeom>
            <a:solidFill>
              <a:srgbClr val="249C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sp>
          <p:nvSpPr>
            <p:cNvPr id="155" name="Google Shape;155;p23"/>
            <p:cNvSpPr/>
            <p:nvPr/>
          </p:nvSpPr>
          <p:spPr>
            <a:xfrm>
              <a:off x="3352425" y="4469050"/>
              <a:ext cx="2230200" cy="674400"/>
            </a:xfrm>
            <a:prstGeom prst="rect">
              <a:avLst/>
            </a:prstGeom>
            <a:solidFill>
              <a:srgbClr val="1B7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rgbClr val="FFFFFF"/>
                  </a:solidFill>
                  <a:latin typeface="Old Standard TT"/>
                  <a:ea typeface="Old Standard TT"/>
                  <a:cs typeface="Old Standard TT"/>
                  <a:sym typeface="Old Standard TT"/>
                </a:rPr>
                <a:t>Test network security by intercepting data transmissions to see if there is a lack of secure communication or weak encryption</a:t>
              </a:r>
              <a:endParaRPr sz="900">
                <a:solidFill>
                  <a:srgbClr val="FFFFFF"/>
                </a:solidFill>
                <a:latin typeface="Old Standard TT"/>
                <a:ea typeface="Old Standard TT"/>
                <a:cs typeface="Old Standard TT"/>
                <a:sym typeface="Old Standard TT"/>
              </a:endParaRPr>
            </a:p>
          </p:txBody>
        </p:sp>
        <p:sp>
          <p:nvSpPr>
            <p:cNvPr id="156" name="Google Shape;156;p23"/>
            <p:cNvSpPr/>
            <p:nvPr/>
          </p:nvSpPr>
          <p:spPr>
            <a:xfrm>
              <a:off x="1210848" y="4469107"/>
              <a:ext cx="425700" cy="409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rgbClr val="FFFFFF"/>
                  </a:solidFill>
                  <a:latin typeface="Old Standard TT"/>
                  <a:ea typeface="Old Standard TT"/>
                  <a:cs typeface="Old Standard TT"/>
                  <a:sym typeface="Old Standard TT"/>
                </a:rPr>
                <a:t>3</a:t>
              </a:r>
              <a:endParaRPr sz="1600">
                <a:solidFill>
                  <a:srgbClr val="FFFFFF"/>
                </a:solidFill>
                <a:latin typeface="Old Standard TT"/>
                <a:ea typeface="Old Standard TT"/>
                <a:cs typeface="Old Standard TT"/>
                <a:sym typeface="Old Standard TT"/>
              </a:endParaRPr>
            </a:p>
          </p:txBody>
        </p:sp>
        <p:sp>
          <p:nvSpPr>
            <p:cNvPr id="157" name="Google Shape;157;p23"/>
            <p:cNvSpPr/>
            <p:nvPr/>
          </p:nvSpPr>
          <p:spPr>
            <a:xfrm>
              <a:off x="1704725" y="4469100"/>
              <a:ext cx="1488600" cy="6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FFFF"/>
                  </a:solidFill>
                  <a:latin typeface="Old Standard TT"/>
                  <a:ea typeface="Old Standard TT"/>
                  <a:cs typeface="Old Standard TT"/>
                  <a:sym typeface="Old Standard TT"/>
                </a:rPr>
                <a:t>Man in the Middle Attacks</a:t>
              </a:r>
              <a:endParaRPr sz="1000">
                <a:solidFill>
                  <a:srgbClr val="FFFFFF"/>
                </a:solidFill>
                <a:latin typeface="Old Standard TT"/>
                <a:ea typeface="Old Standard TT"/>
                <a:cs typeface="Old Standard TT"/>
                <a:sym typeface="Old Standard TT"/>
              </a:endParaRPr>
            </a:p>
          </p:txBody>
        </p:sp>
      </p:grpSp>
      <p:grpSp>
        <p:nvGrpSpPr>
          <p:cNvPr id="158" name="Google Shape;158;p23"/>
          <p:cNvGrpSpPr/>
          <p:nvPr/>
        </p:nvGrpSpPr>
        <p:grpSpPr>
          <a:xfrm>
            <a:off x="943723" y="3075375"/>
            <a:ext cx="7257477" cy="674450"/>
            <a:chOff x="943723" y="4469050"/>
            <a:chExt cx="7257477" cy="674450"/>
          </a:xfrm>
        </p:grpSpPr>
        <p:sp>
          <p:nvSpPr>
            <p:cNvPr id="159" name="Google Shape;159;p23"/>
            <p:cNvSpPr/>
            <p:nvPr/>
          </p:nvSpPr>
          <p:spPr>
            <a:xfrm>
              <a:off x="5615200" y="4469050"/>
              <a:ext cx="2586000" cy="674400"/>
            </a:xfrm>
            <a:prstGeom prst="rect">
              <a:avLst/>
            </a:prstGeom>
            <a:solidFill>
              <a:srgbClr val="1B786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a:solidFill>
                    <a:srgbClr val="FFFFFF"/>
                  </a:solidFill>
                  <a:latin typeface="Old Standard TT"/>
                  <a:ea typeface="Old Standard TT"/>
                  <a:cs typeface="Old Standard TT"/>
                  <a:sym typeface="Old Standard TT"/>
                </a:rPr>
                <a:t>The model will need further training on trusted data, before being tested again</a:t>
              </a:r>
              <a:endParaRPr sz="900">
                <a:solidFill>
                  <a:srgbClr val="FFFFFF"/>
                </a:solidFill>
                <a:latin typeface="Old Standard TT"/>
                <a:ea typeface="Old Standard TT"/>
                <a:cs typeface="Old Standard TT"/>
                <a:sym typeface="Old Standard TT"/>
              </a:endParaRPr>
            </a:p>
          </p:txBody>
        </p:sp>
        <p:sp>
          <p:nvSpPr>
            <p:cNvPr id="160" name="Google Shape;160;p23"/>
            <p:cNvSpPr/>
            <p:nvPr/>
          </p:nvSpPr>
          <p:spPr>
            <a:xfrm>
              <a:off x="943723" y="4469050"/>
              <a:ext cx="2379900" cy="674400"/>
            </a:xfrm>
            <a:prstGeom prst="rect">
              <a:avLst/>
            </a:prstGeom>
            <a:solidFill>
              <a:srgbClr val="1B7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sp>
          <p:nvSpPr>
            <p:cNvPr id="161" name="Google Shape;161;p23"/>
            <p:cNvSpPr/>
            <p:nvPr/>
          </p:nvSpPr>
          <p:spPr>
            <a:xfrm>
              <a:off x="1632122" y="4469063"/>
              <a:ext cx="674400" cy="674400"/>
            </a:xfrm>
            <a:prstGeom prst="rtTriangle">
              <a:avLst/>
            </a:prstGeom>
            <a:solidFill>
              <a:srgbClr val="1F88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sp>
          <p:nvSpPr>
            <p:cNvPr id="162" name="Google Shape;162;p23"/>
            <p:cNvSpPr/>
            <p:nvPr/>
          </p:nvSpPr>
          <p:spPr>
            <a:xfrm>
              <a:off x="943723" y="4469063"/>
              <a:ext cx="687600" cy="674400"/>
            </a:xfrm>
            <a:prstGeom prst="rtTriangle">
              <a:avLst/>
            </a:prstGeom>
            <a:solidFill>
              <a:srgbClr val="249C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sp>
          <p:nvSpPr>
            <p:cNvPr id="163" name="Google Shape;163;p23"/>
            <p:cNvSpPr/>
            <p:nvPr/>
          </p:nvSpPr>
          <p:spPr>
            <a:xfrm>
              <a:off x="3352350" y="4469050"/>
              <a:ext cx="2230200" cy="674400"/>
            </a:xfrm>
            <a:prstGeom prst="rect">
              <a:avLst/>
            </a:prstGeom>
            <a:solidFill>
              <a:srgbClr val="1B7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rgbClr val="FFFFFF"/>
                  </a:solidFill>
                  <a:latin typeface="Old Standard TT"/>
                  <a:ea typeface="Old Standard TT"/>
                  <a:cs typeface="Old Standard TT"/>
                  <a:sym typeface="Old Standard TT"/>
                </a:rPr>
                <a:t>Evaluate how well the models detect and mitigate threats</a:t>
              </a:r>
              <a:endParaRPr sz="900">
                <a:solidFill>
                  <a:srgbClr val="FFFFFF"/>
                </a:solidFill>
                <a:latin typeface="Old Standard TT"/>
                <a:ea typeface="Old Standard TT"/>
                <a:cs typeface="Old Standard TT"/>
                <a:sym typeface="Old Standard TT"/>
              </a:endParaRPr>
            </a:p>
          </p:txBody>
        </p:sp>
        <p:sp>
          <p:nvSpPr>
            <p:cNvPr id="164" name="Google Shape;164;p23"/>
            <p:cNvSpPr/>
            <p:nvPr/>
          </p:nvSpPr>
          <p:spPr>
            <a:xfrm>
              <a:off x="1210848" y="4469107"/>
              <a:ext cx="425700" cy="409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rgbClr val="FFFFFF"/>
                  </a:solidFill>
                  <a:latin typeface="Old Standard TT"/>
                  <a:ea typeface="Old Standard TT"/>
                  <a:cs typeface="Old Standard TT"/>
                  <a:sym typeface="Old Standard TT"/>
                </a:rPr>
                <a:t>4</a:t>
              </a:r>
              <a:endParaRPr sz="1600">
                <a:solidFill>
                  <a:srgbClr val="FFFFFF"/>
                </a:solidFill>
                <a:latin typeface="Old Standard TT"/>
                <a:ea typeface="Old Standard TT"/>
                <a:cs typeface="Old Standard TT"/>
                <a:sym typeface="Old Standard TT"/>
              </a:endParaRPr>
            </a:p>
          </p:txBody>
        </p:sp>
        <p:sp>
          <p:nvSpPr>
            <p:cNvPr id="165" name="Google Shape;165;p23"/>
            <p:cNvSpPr/>
            <p:nvPr/>
          </p:nvSpPr>
          <p:spPr>
            <a:xfrm>
              <a:off x="1704725" y="4469100"/>
              <a:ext cx="1488600" cy="6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FFFF"/>
                  </a:solidFill>
                  <a:latin typeface="Old Standard TT"/>
                  <a:ea typeface="Old Standard TT"/>
                  <a:cs typeface="Old Standard TT"/>
                  <a:sym typeface="Old Standard TT"/>
                </a:rPr>
                <a:t>AI Adversarial Attacks</a:t>
              </a:r>
              <a:endParaRPr sz="1000">
                <a:solidFill>
                  <a:srgbClr val="FFFFFF"/>
                </a:solidFill>
                <a:latin typeface="Old Standard TT"/>
                <a:ea typeface="Old Standard TT"/>
                <a:cs typeface="Old Standard TT"/>
                <a:sym typeface="Old Standard TT"/>
              </a:endParaRPr>
            </a:p>
          </p:txBody>
        </p:sp>
      </p:grpSp>
      <p:grpSp>
        <p:nvGrpSpPr>
          <p:cNvPr id="166" name="Google Shape;166;p23"/>
          <p:cNvGrpSpPr/>
          <p:nvPr/>
        </p:nvGrpSpPr>
        <p:grpSpPr>
          <a:xfrm>
            <a:off x="943723" y="3760650"/>
            <a:ext cx="7257477" cy="674450"/>
            <a:chOff x="943723" y="4469050"/>
            <a:chExt cx="7257477" cy="674450"/>
          </a:xfrm>
        </p:grpSpPr>
        <p:sp>
          <p:nvSpPr>
            <p:cNvPr id="167" name="Google Shape;167;p23"/>
            <p:cNvSpPr/>
            <p:nvPr/>
          </p:nvSpPr>
          <p:spPr>
            <a:xfrm>
              <a:off x="5615200" y="4469050"/>
              <a:ext cx="2586000" cy="674400"/>
            </a:xfrm>
            <a:prstGeom prst="rect">
              <a:avLst/>
            </a:prstGeom>
            <a:solidFill>
              <a:srgbClr val="1B786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a:solidFill>
                    <a:srgbClr val="FFFFFF"/>
                  </a:solidFill>
                  <a:latin typeface="Old Standard TT"/>
                  <a:ea typeface="Old Standard TT"/>
                  <a:cs typeface="Old Standard TT"/>
                  <a:sym typeface="Old Standard TT"/>
                </a:rPr>
                <a:t>If the attack is successful, the system to detect anomalies will require an update, and policies around incident response will be re-evaluated</a:t>
              </a:r>
              <a:endParaRPr sz="900">
                <a:solidFill>
                  <a:srgbClr val="FFFFFF"/>
                </a:solidFill>
                <a:latin typeface="Old Standard TT"/>
                <a:ea typeface="Old Standard TT"/>
                <a:cs typeface="Old Standard TT"/>
                <a:sym typeface="Old Standard TT"/>
              </a:endParaRPr>
            </a:p>
          </p:txBody>
        </p:sp>
        <p:sp>
          <p:nvSpPr>
            <p:cNvPr id="168" name="Google Shape;168;p23"/>
            <p:cNvSpPr/>
            <p:nvPr/>
          </p:nvSpPr>
          <p:spPr>
            <a:xfrm>
              <a:off x="943723" y="4469050"/>
              <a:ext cx="2379900" cy="674400"/>
            </a:xfrm>
            <a:prstGeom prst="rect">
              <a:avLst/>
            </a:prstGeom>
            <a:solidFill>
              <a:srgbClr val="1B7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sp>
          <p:nvSpPr>
            <p:cNvPr id="169" name="Google Shape;169;p23"/>
            <p:cNvSpPr/>
            <p:nvPr/>
          </p:nvSpPr>
          <p:spPr>
            <a:xfrm>
              <a:off x="1632122" y="4469063"/>
              <a:ext cx="674400" cy="674400"/>
            </a:xfrm>
            <a:prstGeom prst="rtTriangle">
              <a:avLst/>
            </a:prstGeom>
            <a:solidFill>
              <a:srgbClr val="1F88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sp>
          <p:nvSpPr>
            <p:cNvPr id="170" name="Google Shape;170;p23"/>
            <p:cNvSpPr/>
            <p:nvPr/>
          </p:nvSpPr>
          <p:spPr>
            <a:xfrm>
              <a:off x="943723" y="4469063"/>
              <a:ext cx="687600" cy="674400"/>
            </a:xfrm>
            <a:prstGeom prst="rtTriangle">
              <a:avLst/>
            </a:prstGeom>
            <a:solidFill>
              <a:srgbClr val="249C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Old Standard TT"/>
                <a:ea typeface="Old Standard TT"/>
                <a:cs typeface="Old Standard TT"/>
                <a:sym typeface="Old Standard TT"/>
              </a:endParaRPr>
            </a:p>
          </p:txBody>
        </p:sp>
        <p:sp>
          <p:nvSpPr>
            <p:cNvPr id="171" name="Google Shape;171;p23"/>
            <p:cNvSpPr/>
            <p:nvPr/>
          </p:nvSpPr>
          <p:spPr>
            <a:xfrm>
              <a:off x="3352425" y="4469050"/>
              <a:ext cx="2230200" cy="674400"/>
            </a:xfrm>
            <a:prstGeom prst="rect">
              <a:avLst/>
            </a:prstGeom>
            <a:solidFill>
              <a:srgbClr val="1B7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rgbClr val="FFFFFF"/>
                  </a:solidFill>
                  <a:latin typeface="Old Standard TT"/>
                  <a:ea typeface="Old Standard TT"/>
                  <a:cs typeface="Old Standard TT"/>
                  <a:sym typeface="Old Standard TT"/>
                </a:rPr>
                <a:t>Determine how well the system can detect and recover from an attack, as well as incident response strategies</a:t>
              </a:r>
              <a:endParaRPr sz="900">
                <a:solidFill>
                  <a:srgbClr val="FFFFFF"/>
                </a:solidFill>
                <a:latin typeface="Old Standard TT"/>
                <a:ea typeface="Old Standard TT"/>
                <a:cs typeface="Old Standard TT"/>
                <a:sym typeface="Old Standard TT"/>
              </a:endParaRPr>
            </a:p>
          </p:txBody>
        </p:sp>
        <p:sp>
          <p:nvSpPr>
            <p:cNvPr id="172" name="Google Shape;172;p23"/>
            <p:cNvSpPr/>
            <p:nvPr/>
          </p:nvSpPr>
          <p:spPr>
            <a:xfrm>
              <a:off x="1210848" y="4469107"/>
              <a:ext cx="425700" cy="409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rgbClr val="FFFFFF"/>
                  </a:solidFill>
                  <a:latin typeface="Old Standard TT"/>
                  <a:ea typeface="Old Standard TT"/>
                  <a:cs typeface="Old Standard TT"/>
                  <a:sym typeface="Old Standard TT"/>
                </a:rPr>
                <a:t>5</a:t>
              </a:r>
              <a:endParaRPr sz="1600">
                <a:solidFill>
                  <a:srgbClr val="FFFFFF"/>
                </a:solidFill>
                <a:latin typeface="Old Standard TT"/>
                <a:ea typeface="Old Standard TT"/>
                <a:cs typeface="Old Standard TT"/>
                <a:sym typeface="Old Standard TT"/>
              </a:endParaRPr>
            </a:p>
          </p:txBody>
        </p:sp>
        <p:sp>
          <p:nvSpPr>
            <p:cNvPr id="173" name="Google Shape;173;p23"/>
            <p:cNvSpPr/>
            <p:nvPr/>
          </p:nvSpPr>
          <p:spPr>
            <a:xfrm>
              <a:off x="1704725" y="4469100"/>
              <a:ext cx="1488600" cy="6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rgbClr val="FFFFFF"/>
                  </a:solidFill>
                  <a:latin typeface="Old Standard TT"/>
                  <a:ea typeface="Old Standard TT"/>
                  <a:cs typeface="Old Standard TT"/>
                  <a:sym typeface="Old Standard TT"/>
                </a:rPr>
                <a:t>Ransomware Simulations</a:t>
              </a:r>
              <a:endParaRPr sz="1000">
                <a:solidFill>
                  <a:srgbClr val="FFFFFF"/>
                </a:solidFill>
                <a:latin typeface="Old Standard TT"/>
                <a:ea typeface="Old Standard TT"/>
                <a:cs typeface="Old Standard TT"/>
                <a:sym typeface="Old Standard TT"/>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Sources</a:t>
            </a:r>
            <a:endParaRPr/>
          </a:p>
        </p:txBody>
      </p:sp>
      <p:sp>
        <p:nvSpPr>
          <p:cNvPr id="179" name="Google Shape;179;p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11150" algn="l" rtl="0">
              <a:lnSpc>
                <a:spcPct val="100000"/>
              </a:lnSpc>
              <a:spcBef>
                <a:spcPts val="0"/>
              </a:spcBef>
              <a:spcAft>
                <a:spcPts val="0"/>
              </a:spcAft>
              <a:buClr>
                <a:schemeClr val="dk2"/>
              </a:buClr>
              <a:buSzPts val="1300"/>
              <a:buChar char="●"/>
            </a:pPr>
            <a:r>
              <a:rPr lang="en" sz="1300">
                <a:solidFill>
                  <a:schemeClr val="dk2"/>
                </a:solidFill>
              </a:rPr>
              <a:t>Microsoft. (n.d.). </a:t>
            </a:r>
            <a:r>
              <a:rPr lang="en" sz="1300" i="1">
                <a:solidFill>
                  <a:schemeClr val="dk2"/>
                </a:solidFill>
              </a:rPr>
              <a:t>Security design principles</a:t>
            </a:r>
            <a:r>
              <a:rPr lang="en" sz="1300">
                <a:solidFill>
                  <a:schemeClr val="dk2"/>
                </a:solidFill>
              </a:rPr>
              <a:t>. Microsoft Learn. Retrieved April 1, 2025, from</a:t>
            </a:r>
            <a:r>
              <a:rPr lang="en" sz="1300">
                <a:solidFill>
                  <a:schemeClr val="dk2"/>
                </a:solidFill>
                <a:uFill>
                  <a:noFill/>
                </a:uFill>
                <a:hlinkClick r:id="rId3">
                  <a:extLst>
                    <a:ext uri="{A12FA001-AC4F-418D-AE19-62706E023703}">
                      <ahyp:hlinkClr xmlns:ahyp="http://schemas.microsoft.com/office/drawing/2018/hyperlinkcolor" val="tx"/>
                    </a:ext>
                  </a:extLst>
                </a:hlinkClick>
              </a:rPr>
              <a:t> </a:t>
            </a:r>
            <a:r>
              <a:rPr lang="en" sz="1300" u="sng">
                <a:solidFill>
                  <a:schemeClr val="dk2"/>
                </a:solidFill>
                <a:hlinkClick r:id="rId3">
                  <a:extLst>
                    <a:ext uri="{A12FA001-AC4F-418D-AE19-62706E023703}">
                      <ahyp:hlinkClr xmlns:ahyp="http://schemas.microsoft.com/office/drawing/2018/hyperlinkcolor" val="tx"/>
                    </a:ext>
                  </a:extLst>
                </a:hlinkClick>
              </a:rPr>
              <a:t>https://learn.microsoft.com/en-us/azure/architecture/guide/security/security-start-here</a:t>
            </a:r>
            <a:endParaRPr sz="1300">
              <a:solidFill>
                <a:schemeClr val="dk2"/>
              </a:solidFill>
            </a:endParaRPr>
          </a:p>
          <a:p>
            <a:pPr marL="457200" lvl="0" indent="-311150" algn="l" rtl="0">
              <a:lnSpc>
                <a:spcPct val="100000"/>
              </a:lnSpc>
              <a:spcBef>
                <a:spcPts val="1000"/>
              </a:spcBef>
              <a:spcAft>
                <a:spcPts val="0"/>
              </a:spcAft>
              <a:buClr>
                <a:schemeClr val="dk2"/>
              </a:buClr>
              <a:buSzPts val="1300"/>
              <a:buChar char="●"/>
            </a:pPr>
            <a:r>
              <a:rPr lang="en" sz="1300">
                <a:solidFill>
                  <a:schemeClr val="dk2"/>
                </a:solidFill>
              </a:rPr>
              <a:t>StrongDM Team. (2024, March 18). </a:t>
            </a:r>
            <a:r>
              <a:rPr lang="en" sz="1300" i="1">
                <a:solidFill>
                  <a:schemeClr val="dk2"/>
                </a:solidFill>
              </a:rPr>
              <a:t>Zero trust vs. the principle of least privilege: What's the difference?</a:t>
            </a:r>
            <a:r>
              <a:rPr lang="en" sz="1300">
                <a:solidFill>
                  <a:schemeClr val="dk2"/>
                </a:solidFill>
              </a:rPr>
              <a:t> StrongDM. Retrieved April 1, 2025, from</a:t>
            </a:r>
            <a:r>
              <a:rPr lang="en" sz="1300">
                <a:solidFill>
                  <a:schemeClr val="dk2"/>
                </a:solidFill>
                <a:uFill>
                  <a:noFill/>
                </a:uFill>
                <a:hlinkClick r:id="rId4">
                  <a:extLst>
                    <a:ext uri="{A12FA001-AC4F-418D-AE19-62706E023703}">
                      <ahyp:hlinkClr xmlns:ahyp="http://schemas.microsoft.com/office/drawing/2018/hyperlinkcolor" val="tx"/>
                    </a:ext>
                  </a:extLst>
                </a:hlinkClick>
              </a:rPr>
              <a:t> </a:t>
            </a:r>
            <a:r>
              <a:rPr lang="en" sz="1300" u="sng">
                <a:solidFill>
                  <a:schemeClr val="dk2"/>
                </a:solidFill>
                <a:hlinkClick r:id="rId4">
                  <a:extLst>
                    <a:ext uri="{A12FA001-AC4F-418D-AE19-62706E023703}">
                      <ahyp:hlinkClr xmlns:ahyp="http://schemas.microsoft.com/office/drawing/2018/hyperlinkcolor" val="tx"/>
                    </a:ext>
                  </a:extLst>
                </a:hlinkClick>
              </a:rPr>
              <a:t>https://www.strongdm.com/what-is/zero-trust-vs-principle-of-least-privilege</a:t>
            </a:r>
            <a:endParaRPr sz="1300">
              <a:solidFill>
                <a:schemeClr val="dk2"/>
              </a:solidFill>
            </a:endParaRPr>
          </a:p>
          <a:p>
            <a:pPr marL="457200" lvl="0" indent="-311150" algn="l" rtl="0">
              <a:lnSpc>
                <a:spcPct val="100000"/>
              </a:lnSpc>
              <a:spcBef>
                <a:spcPts val="1000"/>
              </a:spcBef>
              <a:spcAft>
                <a:spcPts val="0"/>
              </a:spcAft>
              <a:buClr>
                <a:schemeClr val="dk2"/>
              </a:buClr>
              <a:buSzPts val="1300"/>
              <a:buChar char="●"/>
            </a:pPr>
            <a:r>
              <a:rPr lang="en" sz="1300">
                <a:solidFill>
                  <a:schemeClr val="dk2"/>
                </a:solidFill>
              </a:rPr>
              <a:t>Melecio, N. (n.d.). </a:t>
            </a:r>
            <a:r>
              <a:rPr lang="en" sz="1300" i="1">
                <a:solidFill>
                  <a:schemeClr val="dk2"/>
                </a:solidFill>
              </a:rPr>
              <a:t>Enhancing cybersecurity for IoT and AI systems: A comprehensive overview</a:t>
            </a:r>
            <a:r>
              <a:rPr lang="en" sz="1300">
                <a:solidFill>
                  <a:schemeClr val="dk2"/>
                </a:solidFill>
              </a:rPr>
              <a:t>. ScaleUp Lab Program. Retrieved April 1, 2025, from</a:t>
            </a:r>
            <a:r>
              <a:rPr lang="en" sz="1300">
                <a:solidFill>
                  <a:schemeClr val="dk2"/>
                </a:solidFill>
                <a:uFill>
                  <a:noFill/>
                </a:uFill>
                <a:hlinkClick r:id="rId5">
                  <a:extLst>
                    <a:ext uri="{A12FA001-AC4F-418D-AE19-62706E023703}">
                      <ahyp:hlinkClr xmlns:ahyp="http://schemas.microsoft.com/office/drawing/2018/hyperlinkcolor" val="tx"/>
                    </a:ext>
                  </a:extLst>
                </a:hlinkClick>
              </a:rPr>
              <a:t> </a:t>
            </a:r>
            <a:r>
              <a:rPr lang="en" sz="1300" u="sng">
                <a:solidFill>
                  <a:schemeClr val="dk2"/>
                </a:solidFill>
                <a:hlinkClick r:id="rId5">
                  <a:extLst>
                    <a:ext uri="{A12FA001-AC4F-418D-AE19-62706E023703}">
                      <ahyp:hlinkClr xmlns:ahyp="http://schemas.microsoft.com/office/drawing/2018/hyperlinkcolor" val="tx"/>
                    </a:ext>
                  </a:extLst>
                </a:hlinkClick>
              </a:rPr>
              <a:t>https://scaleuplab.gatech.edu/enhancing-cybersecurity-for-iot-and-ai-systems-a-comprehensive-overview/</a:t>
            </a:r>
            <a:r>
              <a:rPr lang="en" sz="1300">
                <a:solidFill>
                  <a:schemeClr val="dk2"/>
                </a:solidFill>
              </a:rPr>
              <a:t>​</a:t>
            </a:r>
            <a:endParaRPr sz="1300">
              <a:solidFill>
                <a:schemeClr val="dk2"/>
              </a:solidFill>
            </a:endParaRPr>
          </a:p>
          <a:p>
            <a:pPr marL="457200" lvl="0" indent="-311150" algn="l" rtl="0">
              <a:lnSpc>
                <a:spcPct val="100000"/>
              </a:lnSpc>
              <a:spcBef>
                <a:spcPts val="1000"/>
              </a:spcBef>
              <a:spcAft>
                <a:spcPts val="1000"/>
              </a:spcAft>
              <a:buClr>
                <a:schemeClr val="dk2"/>
              </a:buClr>
              <a:buSzPts val="1300"/>
              <a:buChar char="●"/>
            </a:pPr>
            <a:r>
              <a:rPr lang="en" sz="1300">
                <a:solidFill>
                  <a:schemeClr val="dk2"/>
                </a:solidFill>
              </a:rPr>
              <a:t>DataGuard. (n.d.). </a:t>
            </a:r>
            <a:r>
              <a:rPr lang="en" sz="1300" i="1">
                <a:solidFill>
                  <a:schemeClr val="dk2"/>
                </a:solidFill>
              </a:rPr>
              <a:t>10 key challenges and cybersecurity solutions for smart factories in manufacturing</a:t>
            </a:r>
            <a:r>
              <a:rPr lang="en" sz="1300">
                <a:solidFill>
                  <a:schemeClr val="dk2"/>
                </a:solidFill>
              </a:rPr>
              <a:t>. Retrieved April 1, 2025, from</a:t>
            </a:r>
            <a:r>
              <a:rPr lang="en" sz="1300">
                <a:solidFill>
                  <a:schemeClr val="dk2"/>
                </a:solidFill>
                <a:uFill>
                  <a:noFill/>
                </a:uFill>
                <a:hlinkClick r:id="rId6">
                  <a:extLst>
                    <a:ext uri="{A12FA001-AC4F-418D-AE19-62706E023703}">
                      <ahyp:hlinkClr xmlns:ahyp="http://schemas.microsoft.com/office/drawing/2018/hyperlinkcolor" val="tx"/>
                    </a:ext>
                  </a:extLst>
                </a:hlinkClick>
              </a:rPr>
              <a:t> </a:t>
            </a:r>
            <a:r>
              <a:rPr lang="en" sz="1300" u="sng">
                <a:solidFill>
                  <a:schemeClr val="dk2"/>
                </a:solidFill>
                <a:hlinkClick r:id="rId6">
                  <a:extLst>
                    <a:ext uri="{A12FA001-AC4F-418D-AE19-62706E023703}">
                      <ahyp:hlinkClr xmlns:ahyp="http://schemas.microsoft.com/office/drawing/2018/hyperlinkcolor" val="tx"/>
                    </a:ext>
                  </a:extLst>
                </a:hlinkClick>
              </a:rPr>
              <a:t>https://data-guard365.com/manufacturing/10-key-challenges-and-cybersecurity-solutions-for-smart-factories-in-manufacturing/</a:t>
            </a:r>
            <a:endParaRPr sz="20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Main System Components</a:t>
            </a:r>
            <a:endParaRPr/>
          </a:p>
        </p:txBody>
      </p:sp>
      <p:sp>
        <p:nvSpPr>
          <p:cNvPr id="66" name="Google Shape;66;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457200" lvl="0" indent="-342900" algn="l" rtl="0">
              <a:spcBef>
                <a:spcPts val="0"/>
              </a:spcBef>
              <a:spcAft>
                <a:spcPts val="0"/>
              </a:spcAft>
              <a:buSzPts val="1800"/>
              <a:buChar char="●"/>
            </a:pPr>
            <a:r>
              <a:rPr lang="en"/>
              <a:t>AI Models</a:t>
            </a:r>
            <a:endParaRPr/>
          </a:p>
          <a:p>
            <a:pPr marL="457200" lvl="0" indent="-342900" algn="l" rtl="0">
              <a:spcBef>
                <a:spcPts val="0"/>
              </a:spcBef>
              <a:spcAft>
                <a:spcPts val="0"/>
              </a:spcAft>
              <a:buSzPts val="1800"/>
              <a:buChar char="●"/>
            </a:pPr>
            <a:r>
              <a:rPr lang="en"/>
              <a:t>IIoT Devices including robots and sensors</a:t>
            </a:r>
            <a:endParaRPr/>
          </a:p>
          <a:p>
            <a:pPr marL="457200" lvl="0" indent="-342900" algn="l" rtl="0">
              <a:spcBef>
                <a:spcPts val="0"/>
              </a:spcBef>
              <a:spcAft>
                <a:spcPts val="0"/>
              </a:spcAft>
              <a:buSzPts val="1800"/>
              <a:buChar char="●"/>
            </a:pPr>
            <a:r>
              <a:rPr lang="en"/>
              <a:t>CNC Machines that can perform automated tasks</a:t>
            </a:r>
            <a:endParaRPr/>
          </a:p>
          <a:p>
            <a:pPr marL="457200" lvl="0" indent="-342900" algn="l" rtl="0">
              <a:spcBef>
                <a:spcPts val="0"/>
              </a:spcBef>
              <a:spcAft>
                <a:spcPts val="0"/>
              </a:spcAft>
              <a:buSzPts val="1800"/>
              <a:buChar char="●"/>
            </a:pPr>
            <a:r>
              <a:rPr lang="en"/>
              <a:t>Ethernet and WiFi</a:t>
            </a:r>
            <a:endParaRPr/>
          </a:p>
          <a:p>
            <a:pPr marL="457200" lvl="0" indent="-342900" algn="l" rtl="0">
              <a:spcBef>
                <a:spcPts val="0"/>
              </a:spcBef>
              <a:spcAft>
                <a:spcPts val="0"/>
              </a:spcAft>
              <a:buSzPts val="1800"/>
              <a:buChar char="●"/>
            </a:pPr>
            <a:r>
              <a:rPr lang="en"/>
              <a:t>Edge Computing Devices</a:t>
            </a:r>
            <a:endParaRPr/>
          </a:p>
          <a:p>
            <a:pPr marL="457200" lvl="0" indent="-342900" algn="l" rtl="0">
              <a:spcBef>
                <a:spcPts val="0"/>
              </a:spcBef>
              <a:spcAft>
                <a:spcPts val="0"/>
              </a:spcAft>
              <a:buSzPts val="1800"/>
              <a:buChar char="●"/>
            </a:pPr>
            <a:r>
              <a:rPr lang="en"/>
              <a:t>The Cloud</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Flow of Data</a:t>
            </a:r>
            <a:endParaRPr/>
          </a:p>
        </p:txBody>
      </p:sp>
      <p:sp>
        <p:nvSpPr>
          <p:cNvPr id="72" name="Google Shape;72;p1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AutoNum type="arabicPeriod"/>
            </a:pPr>
            <a:r>
              <a:rPr lang="en" sz="1600"/>
              <a:t>First the sensors collect the data from the automated machines or robots</a:t>
            </a:r>
            <a:endParaRPr sz="1600"/>
          </a:p>
          <a:p>
            <a:pPr marL="457200" lvl="0" indent="-330200" algn="l" rtl="0">
              <a:spcBef>
                <a:spcPts val="0"/>
              </a:spcBef>
              <a:spcAft>
                <a:spcPts val="0"/>
              </a:spcAft>
              <a:buSzPts val="1600"/>
              <a:buAutoNum type="arabicPeriod"/>
            </a:pPr>
            <a:r>
              <a:rPr lang="en" sz="1600"/>
              <a:t>Next, the AI models process it locally and send it to the cloud</a:t>
            </a:r>
            <a:endParaRPr sz="1600"/>
          </a:p>
          <a:p>
            <a:pPr marL="457200" lvl="0" indent="-330200" algn="l" rtl="0">
              <a:spcBef>
                <a:spcPts val="0"/>
              </a:spcBef>
              <a:spcAft>
                <a:spcPts val="0"/>
              </a:spcAft>
              <a:buSzPts val="1600"/>
              <a:buAutoNum type="arabicPeriod"/>
            </a:pPr>
            <a:r>
              <a:rPr lang="en" sz="1600"/>
              <a:t>More in depth analysis is performed using a cloud based model</a:t>
            </a:r>
            <a:endParaRPr sz="1600"/>
          </a:p>
          <a:p>
            <a:pPr marL="457200" lvl="0" indent="-330200" algn="l" rtl="0">
              <a:spcBef>
                <a:spcPts val="0"/>
              </a:spcBef>
              <a:spcAft>
                <a:spcPts val="0"/>
              </a:spcAft>
              <a:buSzPts val="1600"/>
              <a:buAutoNum type="arabicPeriod"/>
            </a:pPr>
            <a:r>
              <a:rPr lang="en" sz="1600"/>
              <a:t>The resulting insights are sent to the operators dashboard so they can determine if everything is working as expected</a:t>
            </a:r>
            <a:endParaRPr sz="1600"/>
          </a:p>
        </p:txBody>
      </p:sp>
      <p:pic>
        <p:nvPicPr>
          <p:cNvPr id="73" name="Google Shape;73;p15" title="Designer.jpeg"/>
          <p:cNvPicPr preferRelativeResize="0"/>
          <p:nvPr/>
        </p:nvPicPr>
        <p:blipFill>
          <a:blip r:embed="rId3">
            <a:alphaModFix/>
          </a:blip>
          <a:stretch>
            <a:fillRect/>
          </a:stretch>
        </p:blipFill>
        <p:spPr>
          <a:xfrm>
            <a:off x="4503325" y="521775"/>
            <a:ext cx="3999900" cy="3999900"/>
          </a:xfrm>
          <a:prstGeom prst="rect">
            <a:avLst/>
          </a:prstGeom>
          <a:noFill/>
          <a:ln>
            <a:noFill/>
          </a:ln>
        </p:spPr>
      </p:pic>
      <p:sp>
        <p:nvSpPr>
          <p:cNvPr id="74" name="Google Shape;74;p15"/>
          <p:cNvSpPr txBox="1"/>
          <p:nvPr/>
        </p:nvSpPr>
        <p:spPr>
          <a:xfrm>
            <a:off x="4503325" y="4608700"/>
            <a:ext cx="3999900" cy="25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300">
                <a:solidFill>
                  <a:schemeClr val="dk2"/>
                </a:solidFill>
                <a:latin typeface="Old Standard TT"/>
                <a:ea typeface="Old Standard TT"/>
                <a:cs typeface="Old Standard TT"/>
                <a:sym typeface="Old Standard TT"/>
              </a:rPr>
              <a:t>Image generated by Copilot</a:t>
            </a:r>
            <a:endParaRPr sz="1300">
              <a:solidFill>
                <a:schemeClr val="dk2"/>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6" title="data flow (1).jpg"/>
          <p:cNvPicPr preferRelativeResize="0"/>
          <p:nvPr/>
        </p:nvPicPr>
        <p:blipFill>
          <a:blip r:embed="rId3">
            <a:alphaModFix/>
          </a:blip>
          <a:stretch>
            <a:fillRect/>
          </a:stretch>
        </p:blipFill>
        <p:spPr>
          <a:xfrm>
            <a:off x="98463" y="839200"/>
            <a:ext cx="8947075" cy="3973975"/>
          </a:xfrm>
          <a:prstGeom prst="rect">
            <a:avLst/>
          </a:prstGeom>
          <a:noFill/>
          <a:ln>
            <a:noFill/>
          </a:ln>
        </p:spPr>
      </p:pic>
      <p:sp>
        <p:nvSpPr>
          <p:cNvPr id="80" name="Google Shape;80;p16"/>
          <p:cNvSpPr txBox="1"/>
          <p:nvPr/>
        </p:nvSpPr>
        <p:spPr>
          <a:xfrm>
            <a:off x="152400" y="298850"/>
            <a:ext cx="7904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Old Standard TT"/>
                <a:ea typeface="Old Standard TT"/>
                <a:cs typeface="Old Standard TT"/>
                <a:sym typeface="Old Standard TT"/>
              </a:rPr>
              <a:t>Here is a flow chart showing the data flow within the system:</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body" idx="1"/>
          </p:nvPr>
        </p:nvSpPr>
        <p:spPr>
          <a:xfrm>
            <a:off x="311700" y="1171675"/>
            <a:ext cx="3999900" cy="2092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Outdated firmware</a:t>
            </a:r>
            <a:endParaRPr sz="1800"/>
          </a:p>
          <a:p>
            <a:pPr marL="457200" lvl="0" indent="-342900" algn="l" rtl="0">
              <a:spcBef>
                <a:spcPts val="0"/>
              </a:spcBef>
              <a:spcAft>
                <a:spcPts val="0"/>
              </a:spcAft>
              <a:buSzPts val="1800"/>
              <a:buChar char="●"/>
            </a:pPr>
            <a:r>
              <a:rPr lang="en" sz="1800"/>
              <a:t>Weak authentication methods</a:t>
            </a:r>
            <a:endParaRPr sz="1800"/>
          </a:p>
          <a:p>
            <a:pPr marL="457200" lvl="0" indent="-342900" algn="l" rtl="0">
              <a:spcBef>
                <a:spcPts val="0"/>
              </a:spcBef>
              <a:spcAft>
                <a:spcPts val="0"/>
              </a:spcAft>
              <a:buSzPts val="1800"/>
              <a:buChar char="●"/>
            </a:pPr>
            <a:r>
              <a:rPr lang="en" sz="1800"/>
              <a:t>Malware</a:t>
            </a:r>
            <a:endParaRPr sz="1800"/>
          </a:p>
          <a:p>
            <a:pPr marL="457200" lvl="0" indent="-342900" algn="l" rtl="0">
              <a:spcBef>
                <a:spcPts val="0"/>
              </a:spcBef>
              <a:spcAft>
                <a:spcPts val="0"/>
              </a:spcAft>
              <a:buSzPts val="1800"/>
              <a:buChar char="●"/>
            </a:pPr>
            <a:r>
              <a:rPr lang="en" sz="1800"/>
              <a:t>Network vulnerabilities</a:t>
            </a:r>
            <a:endParaRPr sz="1800"/>
          </a:p>
          <a:p>
            <a:pPr marL="457200" lvl="0" indent="-342900" algn="l" rtl="0">
              <a:spcBef>
                <a:spcPts val="0"/>
              </a:spcBef>
              <a:spcAft>
                <a:spcPts val="0"/>
              </a:spcAft>
              <a:buSzPts val="1800"/>
              <a:buChar char="●"/>
            </a:pPr>
            <a:r>
              <a:rPr lang="en" sz="1800"/>
              <a:t>Data Vulnerabilities</a:t>
            </a:r>
            <a:endParaRPr sz="1800"/>
          </a:p>
          <a:p>
            <a:pPr marL="457200" lvl="0" indent="-342900" algn="l" rtl="0">
              <a:spcBef>
                <a:spcPts val="0"/>
              </a:spcBef>
              <a:spcAft>
                <a:spcPts val="0"/>
              </a:spcAft>
              <a:buSzPts val="1800"/>
              <a:buChar char="●"/>
            </a:pPr>
            <a:r>
              <a:rPr lang="en" sz="1800"/>
              <a:t>AI model poisoning</a:t>
            </a:r>
            <a:endParaRPr sz="2000" b="1"/>
          </a:p>
        </p:txBody>
      </p:sp>
      <p:sp>
        <p:nvSpPr>
          <p:cNvPr id="86" name="Google Shape;86;p17"/>
          <p:cNvSpPr txBox="1">
            <a:spLocks noGrp="1"/>
          </p:cNvSpPr>
          <p:nvPr>
            <p:ph type="body" idx="2"/>
          </p:nvPr>
        </p:nvSpPr>
        <p:spPr>
          <a:xfrm>
            <a:off x="4832400" y="1171675"/>
            <a:ext cx="3999900" cy="2092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800"/>
              <a:t>Application vulnerabilities</a:t>
            </a:r>
            <a:endParaRPr sz="1800"/>
          </a:p>
          <a:p>
            <a:pPr marL="457200" lvl="0" indent="-342900" algn="l" rtl="0">
              <a:spcBef>
                <a:spcPts val="0"/>
              </a:spcBef>
              <a:spcAft>
                <a:spcPts val="0"/>
              </a:spcAft>
              <a:buSzPts val="1800"/>
              <a:buChar char="●"/>
            </a:pPr>
            <a:r>
              <a:rPr lang="en" sz="1800"/>
              <a:t>Unsecured interfaces between applications and devices</a:t>
            </a:r>
            <a:endParaRPr sz="1800"/>
          </a:p>
          <a:p>
            <a:pPr marL="457200" lvl="0" indent="-342900" algn="l" rtl="0">
              <a:spcBef>
                <a:spcPts val="0"/>
              </a:spcBef>
              <a:spcAft>
                <a:spcPts val="0"/>
              </a:spcAft>
              <a:buSzPts val="1800"/>
              <a:buChar char="●"/>
            </a:pPr>
            <a:r>
              <a:rPr lang="en" sz="1800"/>
              <a:t>Human factor</a:t>
            </a:r>
            <a:endParaRPr sz="1800"/>
          </a:p>
          <a:p>
            <a:pPr marL="457200" lvl="0" indent="-342900" algn="l" rtl="0">
              <a:spcBef>
                <a:spcPts val="0"/>
              </a:spcBef>
              <a:spcAft>
                <a:spcPts val="0"/>
              </a:spcAft>
              <a:buSzPts val="1800"/>
              <a:buChar char="●"/>
            </a:pPr>
            <a:r>
              <a:rPr lang="en" sz="1800"/>
              <a:t>Insider threats</a:t>
            </a:r>
            <a:endParaRPr sz="1800"/>
          </a:p>
        </p:txBody>
      </p:sp>
      <p:sp>
        <p:nvSpPr>
          <p:cNvPr id="87" name="Google Shape;87;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Potential Security Risks: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555600"/>
            <a:ext cx="2808000" cy="1088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What part of the system do these threats effect?</a:t>
            </a:r>
            <a:endParaRPr/>
          </a:p>
        </p:txBody>
      </p:sp>
      <p:sp>
        <p:nvSpPr>
          <p:cNvPr id="93" name="Google Shape;93;p18"/>
          <p:cNvSpPr txBox="1">
            <a:spLocks noGrp="1"/>
          </p:cNvSpPr>
          <p:nvPr>
            <p:ph type="body" idx="1"/>
          </p:nvPr>
        </p:nvSpPr>
        <p:spPr>
          <a:xfrm>
            <a:off x="311700" y="1871800"/>
            <a:ext cx="2808000" cy="2697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Outside of the flowchart, privacy and confidentiality is at risk at each level, with each possible vulnerability</a:t>
            </a:r>
            <a:endParaRPr/>
          </a:p>
        </p:txBody>
      </p:sp>
      <p:pic>
        <p:nvPicPr>
          <p:cNvPr id="94" name="Google Shape;94;p18" title="Copy of smart factory architecture 2.jpg"/>
          <p:cNvPicPr preferRelativeResize="0"/>
          <p:nvPr/>
        </p:nvPicPr>
        <p:blipFill>
          <a:blip r:embed="rId3">
            <a:alphaModFix/>
          </a:blip>
          <a:stretch>
            <a:fillRect/>
          </a:stretch>
        </p:blipFill>
        <p:spPr>
          <a:xfrm>
            <a:off x="3151175" y="335950"/>
            <a:ext cx="5864050" cy="4471601"/>
          </a:xfrm>
          <a:prstGeom prst="rect">
            <a:avLst/>
          </a:prstGeom>
          <a:noFill/>
          <a:ln>
            <a:noFill/>
          </a:ln>
        </p:spPr>
      </p:pic>
      <p:sp>
        <p:nvSpPr>
          <p:cNvPr id="95" name="Google Shape;95;p18"/>
          <p:cNvSpPr txBox="1"/>
          <p:nvPr/>
        </p:nvSpPr>
        <p:spPr>
          <a:xfrm>
            <a:off x="3151175" y="4744625"/>
            <a:ext cx="58641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solidFill>
                  <a:schemeClr val="dk2"/>
                </a:solidFill>
                <a:latin typeface="Old Standard TT"/>
                <a:ea typeface="Old Standard TT"/>
                <a:cs typeface="Old Standard TT"/>
                <a:sym typeface="Old Standard TT"/>
              </a:rPr>
              <a:t>Image created in draw.io</a:t>
            </a:r>
            <a:endParaRPr sz="1300">
              <a:solidFill>
                <a:schemeClr val="dk2"/>
              </a:solidFill>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a:t>Proposed Solutions:</a:t>
            </a:r>
            <a:endParaRPr sz="3400" b="1"/>
          </a:p>
        </p:txBody>
      </p:sp>
      <p:sp>
        <p:nvSpPr>
          <p:cNvPr id="101" name="Google Shape;101;p19"/>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Zero Trust/Least Privileged Access</a:t>
            </a:r>
            <a:endParaRPr sz="1600"/>
          </a:p>
          <a:p>
            <a:pPr marL="457200" lvl="0" indent="-330200" algn="l" rtl="0">
              <a:spcBef>
                <a:spcPts val="0"/>
              </a:spcBef>
              <a:spcAft>
                <a:spcPts val="0"/>
              </a:spcAft>
              <a:buSzPts val="1600"/>
              <a:buChar char="●"/>
            </a:pPr>
            <a:r>
              <a:rPr lang="en" sz="1600"/>
              <a:t>Multi-Factor Authentication</a:t>
            </a:r>
            <a:endParaRPr sz="1600"/>
          </a:p>
          <a:p>
            <a:pPr marL="457200" lvl="0" indent="-330200" algn="l" rtl="0">
              <a:spcBef>
                <a:spcPts val="0"/>
              </a:spcBef>
              <a:spcAft>
                <a:spcPts val="0"/>
              </a:spcAft>
              <a:buSzPts val="1600"/>
              <a:buChar char="●"/>
            </a:pPr>
            <a:r>
              <a:rPr lang="en" sz="1600"/>
              <a:t>End-to-End Encryption</a:t>
            </a:r>
            <a:endParaRPr sz="1600"/>
          </a:p>
          <a:p>
            <a:pPr marL="457200" lvl="0" indent="-330200" algn="l" rtl="0">
              <a:spcBef>
                <a:spcPts val="0"/>
              </a:spcBef>
              <a:spcAft>
                <a:spcPts val="0"/>
              </a:spcAft>
              <a:buSzPts val="1600"/>
              <a:buChar char="●"/>
            </a:pPr>
            <a:r>
              <a:rPr lang="en" sz="1600"/>
              <a:t>Secure API Gateways</a:t>
            </a:r>
            <a:endParaRPr sz="1600"/>
          </a:p>
          <a:p>
            <a:pPr marL="457200" lvl="0" indent="-330200" algn="l" rtl="0">
              <a:spcBef>
                <a:spcPts val="0"/>
              </a:spcBef>
              <a:spcAft>
                <a:spcPts val="0"/>
              </a:spcAft>
              <a:buSzPts val="1600"/>
              <a:buChar char="●"/>
            </a:pPr>
            <a:r>
              <a:rPr lang="en" sz="1600"/>
              <a:t>Zone Segmentation, Firewalls, Intrusion Detection</a:t>
            </a:r>
            <a:endParaRPr sz="1600"/>
          </a:p>
          <a:p>
            <a:pPr marL="457200" lvl="0" indent="-330200" algn="l" rtl="0">
              <a:spcBef>
                <a:spcPts val="0"/>
              </a:spcBef>
              <a:spcAft>
                <a:spcPts val="0"/>
              </a:spcAft>
              <a:buSzPts val="1600"/>
              <a:buChar char="●"/>
            </a:pPr>
            <a:r>
              <a:rPr lang="en" sz="1600"/>
              <a:t>Secure Software Development and Regular Updates</a:t>
            </a:r>
            <a:endParaRPr sz="1600"/>
          </a:p>
          <a:p>
            <a:pPr marL="457200" lvl="0" indent="-330200" algn="l" rtl="0">
              <a:spcBef>
                <a:spcPts val="0"/>
              </a:spcBef>
              <a:spcAft>
                <a:spcPts val="0"/>
              </a:spcAft>
              <a:buSzPts val="1600"/>
              <a:buChar char="●"/>
            </a:pPr>
            <a:r>
              <a:rPr lang="en" sz="1600"/>
              <a:t>Verification of Data Sources</a:t>
            </a:r>
            <a:endParaRPr sz="1600"/>
          </a:p>
          <a:p>
            <a:pPr marL="457200" lvl="0" indent="-330200" algn="l" rtl="0">
              <a:spcBef>
                <a:spcPts val="0"/>
              </a:spcBef>
              <a:spcAft>
                <a:spcPts val="0"/>
              </a:spcAft>
              <a:buSzPts val="1600"/>
              <a:buChar char="●"/>
            </a:pPr>
            <a:r>
              <a:rPr lang="en" sz="1600"/>
              <a:t>Physical Security</a:t>
            </a:r>
            <a:endParaRPr sz="1600"/>
          </a:p>
        </p:txBody>
      </p:sp>
      <p:pic>
        <p:nvPicPr>
          <p:cNvPr id="102" name="Google Shape;102;p19" title="Designer (1).jpeg"/>
          <p:cNvPicPr preferRelativeResize="0"/>
          <p:nvPr/>
        </p:nvPicPr>
        <p:blipFill>
          <a:blip r:embed="rId3">
            <a:alphaModFix/>
          </a:blip>
          <a:stretch>
            <a:fillRect/>
          </a:stretch>
        </p:blipFill>
        <p:spPr>
          <a:xfrm>
            <a:off x="4456150" y="534250"/>
            <a:ext cx="4191926" cy="41919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212350"/>
            <a:ext cx="8520600" cy="526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Which security measure addresses which issue?</a:t>
            </a:r>
            <a:endParaRPr/>
          </a:p>
        </p:txBody>
      </p:sp>
      <p:pic>
        <p:nvPicPr>
          <p:cNvPr id="108" name="Google Shape;108;p20" title="Screenshot 2025-04-01 173156.png"/>
          <p:cNvPicPr preferRelativeResize="0"/>
          <p:nvPr/>
        </p:nvPicPr>
        <p:blipFill>
          <a:blip r:embed="rId3">
            <a:alphaModFix/>
          </a:blip>
          <a:stretch>
            <a:fillRect/>
          </a:stretch>
        </p:blipFill>
        <p:spPr>
          <a:xfrm>
            <a:off x="109800" y="794200"/>
            <a:ext cx="8924399" cy="41369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a:t>
            </a:r>
            <a:endParaRPr/>
          </a:p>
        </p:txBody>
      </p:sp>
      <p:sp>
        <p:nvSpPr>
          <p:cNvPr id="114" name="Google Shape;114;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fontScale="85000" lnSpcReduction="10000"/>
          </a:bodyPr>
          <a:lstStyle/>
          <a:p>
            <a:pPr marL="0" lvl="0" indent="0" algn="l" rtl="0">
              <a:lnSpc>
                <a:spcPct val="90000"/>
              </a:lnSpc>
              <a:spcBef>
                <a:spcPts val="0"/>
              </a:spcBef>
              <a:spcAft>
                <a:spcPts val="0"/>
              </a:spcAft>
              <a:buNone/>
            </a:pPr>
            <a:r>
              <a:rPr lang="en"/>
              <a:t>These are the steps following a complete security assessment to ensure there are no immediate threats that need to be addressed:</a:t>
            </a:r>
            <a:endParaRPr/>
          </a:p>
          <a:p>
            <a:pPr marL="457200" lvl="0" indent="-325755" algn="l" rtl="0">
              <a:spcBef>
                <a:spcPts val="1200"/>
              </a:spcBef>
              <a:spcAft>
                <a:spcPts val="0"/>
              </a:spcAft>
              <a:buSzPct val="100000"/>
              <a:buAutoNum type="arabicPeriod"/>
            </a:pPr>
            <a:r>
              <a:rPr lang="en"/>
              <a:t>Authentication and Encryption Set Up- this will reduce unauthorized access attempts</a:t>
            </a:r>
            <a:endParaRPr/>
          </a:p>
          <a:p>
            <a:pPr marL="457200" lvl="0" indent="-325755" algn="l" rtl="0">
              <a:spcBef>
                <a:spcPts val="0"/>
              </a:spcBef>
              <a:spcAft>
                <a:spcPts val="0"/>
              </a:spcAft>
              <a:buSzPct val="100000"/>
              <a:buAutoNum type="arabicPeriod"/>
            </a:pPr>
            <a:r>
              <a:rPr lang="en"/>
              <a:t>Network Segmentation and Monitoring- limit lateral movement to prevent any possible threats from impacting the entire system. This will also notify the appropriate party of any suspicious activities</a:t>
            </a:r>
            <a:endParaRPr/>
          </a:p>
          <a:p>
            <a:pPr marL="457200" lvl="0" indent="-325755" algn="l" rtl="0">
              <a:spcBef>
                <a:spcPts val="0"/>
              </a:spcBef>
              <a:spcAft>
                <a:spcPts val="0"/>
              </a:spcAft>
              <a:buSzPct val="100000"/>
              <a:buAutoNum type="arabicPeriod"/>
            </a:pPr>
            <a:r>
              <a:rPr lang="en"/>
              <a:t>Secure Software Updates- this includes the development of a process to periodically retrain the AI models, and check any third party apps that are in use for pending updates. This ensures vulnerabilities are caught and addressed before they can be exploited.</a:t>
            </a:r>
            <a:endParaRPr/>
          </a:p>
          <a:p>
            <a:pPr marL="457200" lvl="0" indent="-325755" algn="l" rtl="0">
              <a:spcBef>
                <a:spcPts val="0"/>
              </a:spcBef>
              <a:spcAft>
                <a:spcPts val="0"/>
              </a:spcAft>
              <a:buSzPct val="100000"/>
              <a:buAutoNum type="arabicPeriod"/>
            </a:pPr>
            <a:r>
              <a:rPr lang="en"/>
              <a:t>Employee Training and Awareness- training on how to identify phishing attempts and the importance of password security to reduce malware introduced by user exploitation</a:t>
            </a:r>
            <a:endParaRPr/>
          </a:p>
          <a:p>
            <a:pPr marL="457200" lvl="0" indent="-325755" algn="l" rtl="0">
              <a:spcBef>
                <a:spcPts val="0"/>
              </a:spcBef>
              <a:spcAft>
                <a:spcPts val="0"/>
              </a:spcAft>
              <a:buSzPct val="100000"/>
              <a:buAutoNum type="arabicPeriod"/>
            </a:pPr>
            <a:r>
              <a:rPr lang="en"/>
              <a:t>Physical Security- tamper proof seals to prevent access, require code or key cards to access hardware</a:t>
            </a:r>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729</Words>
  <Application>Microsoft Office PowerPoint</Application>
  <PresentationFormat>On-screen Show (16:9)</PresentationFormat>
  <Paragraphs>80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Old Standard TT</vt:lpstr>
      <vt:lpstr>Paperback</vt:lpstr>
      <vt:lpstr>Smart Factory</vt:lpstr>
      <vt:lpstr>Main System Components</vt:lpstr>
      <vt:lpstr>Flow of Data</vt:lpstr>
      <vt:lpstr>PowerPoint Presentation</vt:lpstr>
      <vt:lpstr>Potential Security Risks:</vt:lpstr>
      <vt:lpstr>What part of the system do these threats effect?</vt:lpstr>
      <vt:lpstr>Proposed Solutions:</vt:lpstr>
      <vt:lpstr>Which security measure addresses which issue?</vt:lpstr>
      <vt:lpstr>Implementation</vt:lpstr>
      <vt:lpstr>Testing New Security via Simulation</vt:lpstr>
      <vt:lpstr>PowerPoint Presentation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Kaylee Auguillard</cp:lastModifiedBy>
  <cp:revision>1</cp:revision>
  <dcterms:modified xsi:type="dcterms:W3CDTF">2025-04-02T03:16:55Z</dcterms:modified>
</cp:coreProperties>
</file>