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70" r:id="rId9"/>
    <p:sldId id="271" r:id="rId10"/>
    <p:sldId id="275" r:id="rId11"/>
    <p:sldId id="272" r:id="rId12"/>
    <p:sldId id="273" r:id="rId13"/>
    <p:sldId id="281" r:id="rId14"/>
    <p:sldId id="279" r:id="rId15"/>
    <p:sldId id="280" r:id="rId16"/>
    <p:sldId id="288" r:id="rId17"/>
    <p:sldId id="289" r:id="rId18"/>
    <p:sldId id="283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12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Evaluating Gam’s</a:t>
            </a:r>
            <a:br>
              <a:rPr lang="en-US" dirty="0"/>
            </a:br>
            <a:r>
              <a:rPr lang="en-US" dirty="0"/>
              <a:t>from the </a:t>
            </a:r>
            <a:r>
              <a:rPr lang="en-US" dirty="0" err="1"/>
              <a:t>mgcv</a:t>
            </a:r>
            <a:r>
              <a:rPr lang="en-US" dirty="0"/>
              <a:t>  R 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Sam Kloese, </a:t>
            </a:r>
            <a:r>
              <a:rPr lang="en-US" dirty="0" err="1"/>
              <a:t>acas</a:t>
            </a:r>
            <a:r>
              <a:rPr lang="en-US" dirty="0"/>
              <a:t>, </a:t>
            </a:r>
            <a:r>
              <a:rPr lang="en-US" dirty="0" err="1"/>
              <a:t>cspa</a:t>
            </a:r>
            <a:r>
              <a:rPr lang="en-US" dirty="0"/>
              <a:t>, </a:t>
            </a:r>
            <a:r>
              <a:rPr lang="en-US" dirty="0" err="1"/>
              <a:t>maaa</a:t>
            </a:r>
            <a:r>
              <a:rPr lang="en-US" dirty="0"/>
              <a:t>, </a:t>
            </a:r>
            <a:r>
              <a:rPr lang="en-US" dirty="0" err="1"/>
              <a:t>cpcu</a:t>
            </a:r>
            <a:r>
              <a:rPr lang="en-US" dirty="0"/>
              <a:t>, </a:t>
            </a:r>
            <a:r>
              <a:rPr lang="en-US" dirty="0" err="1"/>
              <a:t>dtm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B191-0C12-446C-9DD7-EAB987B0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Gam.check</a:t>
            </a:r>
            <a:r>
              <a:rPr lang="en-US" dirty="0"/>
              <a:t>() Automated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C2F7-44A7-438C-BE22-F658C6BB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326368" cy="3634486"/>
          </a:xfrm>
        </p:spPr>
        <p:txBody>
          <a:bodyPr/>
          <a:lstStyle/>
          <a:p>
            <a:r>
              <a:rPr lang="en-US" dirty="0"/>
              <a:t>We want HIGH values for these p-values</a:t>
            </a:r>
          </a:p>
          <a:p>
            <a:pPr lvl="1"/>
            <a:r>
              <a:rPr lang="en-US" dirty="0"/>
              <a:t>We are checking if one of the smooths is predictive of the residuals</a:t>
            </a:r>
          </a:p>
          <a:p>
            <a:pPr lvl="1"/>
            <a:r>
              <a:rPr lang="en-US" dirty="0"/>
              <a:t>We sure hope it isn’t!</a:t>
            </a:r>
          </a:p>
          <a:p>
            <a:r>
              <a:rPr lang="en-US" dirty="0"/>
              <a:t>We want higher k-index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F1C0E-72BF-43DA-9F51-459C07D9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2" y="2340864"/>
            <a:ext cx="6302832" cy="33099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60D515-A7B5-4F4F-A7F8-D8259BF5EFF5}"/>
              </a:ext>
            </a:extLst>
          </p:cNvPr>
          <p:cNvSpPr/>
          <p:nvPr/>
        </p:nvSpPr>
        <p:spPr>
          <a:xfrm>
            <a:off x="8286750" y="4371975"/>
            <a:ext cx="1571625" cy="9429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FDE2-0673-4F9D-BC7B-4289BF7E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residual by predicted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A733-1122-4416-8D7B-DCD47767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15721"/>
            <a:ext cx="5090946" cy="3056403"/>
          </a:xfrm>
        </p:spPr>
        <p:txBody>
          <a:bodyPr>
            <a:normAutofit/>
          </a:bodyPr>
          <a:lstStyle/>
          <a:p>
            <a:r>
              <a:rPr lang="en-US" dirty="0"/>
              <a:t>Residual = actual frequency – predicted frequency</a:t>
            </a:r>
          </a:p>
          <a:p>
            <a:r>
              <a:rPr lang="en-US" dirty="0"/>
              <a:t>Blue dots are the average residual</a:t>
            </a:r>
          </a:p>
          <a:p>
            <a:r>
              <a:rPr lang="en-US" dirty="0"/>
              <a:t>X-axis is 1% intervals of predicted values</a:t>
            </a:r>
          </a:p>
          <a:p>
            <a:r>
              <a:rPr lang="en-US" dirty="0"/>
              <a:t>We want to see mean residuals near 0 across low and high predictions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1DAFF-B9A2-492A-A850-4F97E296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6" y="2140123"/>
            <a:ext cx="6024562" cy="42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6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0197-8E6A-4179-B29D-DB719481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Concurvity</a:t>
            </a:r>
            <a:r>
              <a:rPr lang="en-US" dirty="0"/>
              <a:t>() on the model object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89390B-D202-4020-985A-0173BDDE1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15697"/>
            <a:ext cx="4697944" cy="3634486"/>
          </a:xfrm>
        </p:spPr>
        <p:txBody>
          <a:bodyPr/>
          <a:lstStyle/>
          <a:p>
            <a:r>
              <a:rPr lang="en-US" dirty="0"/>
              <a:t>Worst, observed, estimate are different measurements of </a:t>
            </a:r>
            <a:r>
              <a:rPr lang="en-US" dirty="0" err="1"/>
              <a:t>concurvity</a:t>
            </a:r>
            <a:endParaRPr lang="en-US" dirty="0"/>
          </a:p>
          <a:p>
            <a:r>
              <a:rPr lang="en-US" dirty="0"/>
              <a:t>Worst is the most pessimistic</a:t>
            </a:r>
          </a:p>
          <a:p>
            <a:r>
              <a:rPr lang="en-US" dirty="0"/>
              <a:t>Rule of thumb: </a:t>
            </a:r>
          </a:p>
          <a:p>
            <a:pPr marL="0" indent="0">
              <a:buNone/>
            </a:pPr>
            <a:r>
              <a:rPr lang="en-US" dirty="0"/>
              <a:t>	Worst case </a:t>
            </a:r>
            <a:r>
              <a:rPr lang="en-US" dirty="0" err="1"/>
              <a:t>concurvity</a:t>
            </a:r>
            <a:r>
              <a:rPr lang="en-US" dirty="0"/>
              <a:t> &gt; 0.8 is too much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FB129-BFB9-467B-8A91-CB64EDC1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4" y="3116580"/>
            <a:ext cx="4984843" cy="12867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8D3761-7B04-4CD6-9503-F30BC78C4E72}"/>
              </a:ext>
            </a:extLst>
          </p:cNvPr>
          <p:cNvSpPr/>
          <p:nvPr/>
        </p:nvSpPr>
        <p:spPr>
          <a:xfrm>
            <a:off x="7477125" y="3600450"/>
            <a:ext cx="3308442" cy="3619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7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E316-5754-4907-86E1-C11FEB66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vs. Expected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23F2F0-3B66-4D22-AC0A-E099E77B5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9"/>
          <a:stretch/>
        </p:blipFill>
        <p:spPr>
          <a:xfrm>
            <a:off x="285750" y="1804988"/>
            <a:ext cx="5583208" cy="4043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F4245B-267A-49B6-8393-FD3C1BD9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9" y="1804988"/>
            <a:ext cx="5696301" cy="4100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8DF643-544C-49BB-A0A8-5947B92CCDBF}"/>
              </a:ext>
            </a:extLst>
          </p:cNvPr>
          <p:cNvSpPr txBox="1"/>
          <p:nvPr/>
        </p:nvSpPr>
        <p:spPr>
          <a:xfrm>
            <a:off x="4216370" y="5961950"/>
            <a:ext cx="33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Blue – Predicted Frequency</a:t>
            </a:r>
          </a:p>
          <a:p>
            <a:pPr algn="ctr"/>
            <a:r>
              <a:rPr lang="en-US" dirty="0"/>
              <a:t>Black – Actual Frequency</a:t>
            </a:r>
          </a:p>
        </p:txBody>
      </p:sp>
    </p:spTree>
    <p:extLst>
      <p:ext uri="{BB962C8B-B14F-4D97-AF65-F5344CB8AC3E}">
        <p14:creationId xmlns:p14="http://schemas.microsoft.com/office/powerpoint/2010/main" val="181623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BDAE-7583-446A-8C95-9FB9B20F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524DDE-10E7-41C9-8E2C-04A07EC84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172"/>
              </p:ext>
            </p:extLst>
          </p:nvPr>
        </p:nvGraphicFramePr>
        <p:xfrm>
          <a:off x="5677449" y="1901165"/>
          <a:ext cx="5692775" cy="412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775">
                  <a:extLst>
                    <a:ext uri="{9D8B030D-6E8A-4147-A177-3AD203B41FA5}">
                      <a16:colId xmlns:a16="http://schemas.microsoft.com/office/drawing/2014/main" val="278388324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743331165"/>
                    </a:ext>
                  </a:extLst>
                </a:gridCol>
              </a:tblGrid>
              <a:tr h="370707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22004"/>
                  </a:ext>
                </a:extLst>
              </a:tr>
              <a:tr h="370707">
                <a:tc>
                  <a:txBody>
                    <a:bodyPr/>
                    <a:lstStyle/>
                    <a:p>
                      <a:r>
                        <a:rPr lang="en-US" dirty="0"/>
                        <a:t>~Policy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75,753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50"/>
                  </a:ext>
                </a:extLst>
              </a:tr>
              <a:tr h="370707">
                <a:tc>
                  <a:txBody>
                    <a:bodyPr/>
                    <a:lstStyle/>
                    <a:p>
                      <a:r>
                        <a:rPr lang="en-US" dirty="0"/>
                        <a:t>~Policy Coverage + Policy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75,422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679199"/>
                  </a:ext>
                </a:extLst>
              </a:tr>
              <a:tr h="9140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~Policy Coverage + Policy Usage +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s(Driver Age)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75,406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833299"/>
                  </a:ext>
                </a:extLst>
              </a:tr>
              <a:tr h="9140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~Policy Coverage + Policy Usage +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s(Driver Age) + s(Vehicle Age)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75,118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97142"/>
                  </a:ext>
                </a:extLst>
              </a:tr>
              <a:tr h="118829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~Policy Coverage + Policy Usage +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s(Driver Age) + s(Vehicle Age) +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</a:t>
                      </a:r>
                      <a:r>
                        <a:rPr lang="en-US" dirty="0"/>
                        <a:t>(Vehicle Din, Vehicle Weight)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74,955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73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1FDA4B-AE9D-43D7-83C9-47C0CEFE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15697"/>
            <a:ext cx="4697944" cy="3634486"/>
          </a:xfrm>
        </p:spPr>
        <p:txBody>
          <a:bodyPr/>
          <a:lstStyle/>
          <a:p>
            <a:r>
              <a:rPr lang="en-US" dirty="0"/>
              <a:t>Deviance is a </a:t>
            </a:r>
            <a:r>
              <a:rPr lang="en-US" dirty="0" err="1"/>
              <a:t>a</a:t>
            </a:r>
            <a:r>
              <a:rPr lang="en-US" dirty="0"/>
              <a:t> goodness of fit statistic</a:t>
            </a:r>
          </a:p>
          <a:p>
            <a:pPr lvl="1"/>
            <a:r>
              <a:rPr lang="en-US" dirty="0"/>
              <a:t>Lower numbers are better</a:t>
            </a:r>
          </a:p>
          <a:p>
            <a:pPr lvl="1"/>
            <a:r>
              <a:rPr lang="en-US" dirty="0"/>
              <a:t>Adding new terms to a model ALWAYS lowers deviance</a:t>
            </a:r>
          </a:p>
          <a:p>
            <a:r>
              <a:rPr lang="en-US" dirty="0"/>
              <a:t>AIC is a penalized measure of deviance</a:t>
            </a:r>
          </a:p>
          <a:p>
            <a:pPr lvl="1"/>
            <a:r>
              <a:rPr lang="en-US" dirty="0"/>
              <a:t>Deals with the trade-off between goodness of fit and model simplicity</a:t>
            </a:r>
          </a:p>
          <a:p>
            <a:pPr lvl="1"/>
            <a:r>
              <a:rPr lang="en-US" dirty="0"/>
              <a:t>Adding new terms to a model may lower deviance</a:t>
            </a:r>
          </a:p>
          <a:p>
            <a:pPr lvl="1"/>
            <a:r>
              <a:rPr lang="en-US" dirty="0"/>
              <a:t>Increasing AIC may be a sign that the term added may not be contributing significantly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0197-8E6A-4179-B29D-DB719481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3E5D28-2A94-4760-BBA1-C8A7BB9DC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15697"/>
            <a:ext cx="4661927" cy="36344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Holdout Test</a:t>
            </a:r>
          </a:p>
          <a:p>
            <a:pPr lvl="1"/>
            <a:r>
              <a:rPr lang="en-US" dirty="0"/>
              <a:t>80% of clients in Training</a:t>
            </a:r>
          </a:p>
          <a:p>
            <a:pPr lvl="1"/>
            <a:r>
              <a:rPr lang="en-US" dirty="0"/>
              <a:t>20% of clients in Testing</a:t>
            </a:r>
          </a:p>
          <a:p>
            <a:r>
              <a:rPr lang="en-US" dirty="0"/>
              <a:t>Building Decile Plots</a:t>
            </a:r>
          </a:p>
          <a:p>
            <a:pPr lvl="1"/>
            <a:r>
              <a:rPr lang="en-US" dirty="0"/>
              <a:t>Sort based on predictions</a:t>
            </a:r>
          </a:p>
          <a:p>
            <a:pPr lvl="1"/>
            <a:r>
              <a:rPr lang="en-US" dirty="0"/>
              <a:t>Group into 10 equally sized deciles</a:t>
            </a:r>
          </a:p>
          <a:p>
            <a:pPr lvl="1"/>
            <a:r>
              <a:rPr lang="en-US" dirty="0"/>
              <a:t>Plot actual frequency and expected frequency</a:t>
            </a:r>
          </a:p>
          <a:p>
            <a:r>
              <a:rPr lang="en-US" dirty="0"/>
              <a:t>Evaluating Decile Plots</a:t>
            </a:r>
          </a:p>
          <a:p>
            <a:pPr lvl="1"/>
            <a:r>
              <a:rPr lang="en-US" dirty="0"/>
              <a:t>Lift</a:t>
            </a:r>
          </a:p>
          <a:p>
            <a:pPr lvl="1"/>
            <a:r>
              <a:rPr lang="en-US" dirty="0"/>
              <a:t>Predictive Accuracy</a:t>
            </a:r>
          </a:p>
          <a:p>
            <a:pPr lvl="1"/>
            <a:r>
              <a:rPr lang="en-US" dirty="0"/>
              <a:t>Monotonicity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7ED85-3A27-4256-AE63-CE88A4AF0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8"/>
          <a:stretch/>
        </p:blipFill>
        <p:spPr>
          <a:xfrm>
            <a:off x="7214616" y="860272"/>
            <a:ext cx="4032504" cy="291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988917-BA2B-4F7F-A5DA-A74BC7503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1"/>
          <a:stretch/>
        </p:blipFill>
        <p:spPr>
          <a:xfrm>
            <a:off x="7278624" y="3771122"/>
            <a:ext cx="3968496" cy="2897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733DA4-EAFA-4359-8A39-6FBB645781BB}"/>
              </a:ext>
            </a:extLst>
          </p:cNvPr>
          <p:cNvSpPr txBox="1"/>
          <p:nvPr/>
        </p:nvSpPr>
        <p:spPr>
          <a:xfrm>
            <a:off x="6543151" y="1296516"/>
            <a:ext cx="615553" cy="17061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A5117-3109-4FF0-8FA2-A87D92AAE56A}"/>
              </a:ext>
            </a:extLst>
          </p:cNvPr>
          <p:cNvSpPr txBox="1"/>
          <p:nvPr/>
        </p:nvSpPr>
        <p:spPr>
          <a:xfrm>
            <a:off x="6543151" y="4114056"/>
            <a:ext cx="615553" cy="17061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19146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02CB-9C55-4531-8B17-12C004DF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9DAD-E393-46E3-865E-424FEC11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9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9373-D709-4E82-A614-7A997257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F918-1C20-47A3-BCAE-B091045F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</a:t>
            </a:r>
            <a:r>
              <a:rPr lang="en-US" dirty="0" err="1"/>
              <a:t>pricingame</a:t>
            </a:r>
            <a:r>
              <a:rPr lang="en-US" dirty="0"/>
              <a:t> dataset</a:t>
            </a:r>
          </a:p>
          <a:p>
            <a:r>
              <a:rPr lang="en-US" dirty="0"/>
              <a:t>Build GAM</a:t>
            </a:r>
          </a:p>
          <a:p>
            <a:r>
              <a:rPr lang="en-US" dirty="0"/>
              <a:t>Evaluate GAM</a:t>
            </a:r>
          </a:p>
        </p:txBody>
      </p:sp>
    </p:spTree>
    <p:extLst>
      <p:ext uri="{BB962C8B-B14F-4D97-AF65-F5344CB8AC3E}">
        <p14:creationId xmlns:p14="http://schemas.microsoft.com/office/powerpoint/2010/main" val="182839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108C-3AC8-484B-BD6B-8F54A16D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B745-49CC-4480-A40E-05D1EF624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593104" cy="3633047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Part of </a:t>
            </a:r>
            <a:r>
              <a:rPr lang="en-US" sz="2600" dirty="0" err="1"/>
              <a:t>CASdatasets</a:t>
            </a:r>
            <a:r>
              <a:rPr lang="en-US" sz="2600" dirty="0"/>
              <a:t> package</a:t>
            </a:r>
          </a:p>
          <a:p>
            <a:pPr lvl="1"/>
            <a:r>
              <a:rPr lang="en-US" sz="2000" dirty="0"/>
              <a:t>Actuarial Datasets</a:t>
            </a:r>
          </a:p>
          <a:p>
            <a:pPr lvl="1"/>
            <a:r>
              <a:rPr lang="en-US" sz="2000" dirty="0"/>
              <a:t>Originally for “Computational Actuarial Science with R” Book</a:t>
            </a:r>
          </a:p>
          <a:p>
            <a:r>
              <a:rPr lang="en-US" sz="2600" dirty="0"/>
              <a:t>French Motor Third-Party Liability Datasets used for Data Science Game</a:t>
            </a:r>
          </a:p>
          <a:p>
            <a:pPr lvl="1"/>
            <a:r>
              <a:rPr lang="en-US" sz="2000" dirty="0"/>
              <a:t>Using tables pg17trainpol and pg17trainclaim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246FB-FC50-4149-BE26-E081C87499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Size</a:t>
            </a:r>
          </a:p>
          <a:p>
            <a:pPr lvl="1"/>
            <a:r>
              <a:rPr lang="en-US" dirty="0"/>
              <a:t>100,000 rows</a:t>
            </a:r>
          </a:p>
          <a:p>
            <a:pPr lvl="1"/>
            <a:r>
              <a:rPr lang="en-US" dirty="0"/>
              <a:t>34 columns</a:t>
            </a:r>
          </a:p>
          <a:p>
            <a:pPr lvl="1"/>
            <a:r>
              <a:rPr lang="en-US" dirty="0"/>
              <a:t>16,445 claims</a:t>
            </a:r>
          </a:p>
          <a:p>
            <a:r>
              <a:rPr lang="en-US" dirty="0"/>
              <a:t>Columns:</a:t>
            </a:r>
          </a:p>
          <a:p>
            <a:pPr lvl="1"/>
            <a:r>
              <a:rPr lang="en-US" dirty="0"/>
              <a:t>Policy Coverage (</a:t>
            </a:r>
            <a:r>
              <a:rPr lang="en-US" dirty="0" err="1"/>
              <a:t>pol_coverage</a:t>
            </a:r>
            <a:r>
              <a:rPr lang="en-US" dirty="0"/>
              <a:t>): Mini, Median1, Median2, Maxi</a:t>
            </a:r>
          </a:p>
          <a:p>
            <a:pPr lvl="1"/>
            <a:r>
              <a:rPr lang="en-US" dirty="0"/>
              <a:t>Policy Usage (</a:t>
            </a:r>
            <a:r>
              <a:rPr lang="en-US" dirty="0" err="1"/>
              <a:t>pol_usage</a:t>
            </a:r>
            <a:r>
              <a:rPr lang="en-US" dirty="0"/>
              <a:t>): </a:t>
            </a:r>
            <a:r>
              <a:rPr lang="en-US" dirty="0" err="1"/>
              <a:t>WorkPrivate</a:t>
            </a:r>
            <a:r>
              <a:rPr lang="en-US" dirty="0"/>
              <a:t>, Professional, Retired, </a:t>
            </a:r>
            <a:r>
              <a:rPr lang="en-US" dirty="0" err="1"/>
              <a:t>AllTrips</a:t>
            </a:r>
            <a:endParaRPr lang="en-US" dirty="0"/>
          </a:p>
          <a:p>
            <a:pPr lvl="1"/>
            <a:r>
              <a:rPr lang="en-US" dirty="0"/>
              <a:t>Driver Age 1 (drv_age1): Driver age of the first driver</a:t>
            </a:r>
          </a:p>
          <a:p>
            <a:pPr lvl="1"/>
            <a:r>
              <a:rPr lang="en-US" dirty="0"/>
              <a:t>Vehicle Age (</a:t>
            </a:r>
            <a:r>
              <a:rPr lang="en-US" dirty="0" err="1"/>
              <a:t>vh_age</a:t>
            </a:r>
            <a:r>
              <a:rPr lang="en-US" dirty="0"/>
              <a:t>): Difference between current year and release year</a:t>
            </a:r>
          </a:p>
          <a:p>
            <a:pPr lvl="1"/>
            <a:r>
              <a:rPr lang="en-US" dirty="0"/>
              <a:t>Motor Power (</a:t>
            </a:r>
            <a:r>
              <a:rPr lang="en-US" dirty="0" err="1"/>
              <a:t>vh_din</a:t>
            </a:r>
            <a:r>
              <a:rPr lang="en-US" dirty="0"/>
              <a:t>): Representation of motor power (13-200)</a:t>
            </a:r>
          </a:p>
          <a:p>
            <a:pPr lvl="1"/>
            <a:r>
              <a:rPr lang="en-US" dirty="0"/>
              <a:t>Vehicle Weight (</a:t>
            </a:r>
            <a:r>
              <a:rPr lang="en-US" dirty="0" err="1"/>
              <a:t>vh_weight</a:t>
            </a:r>
            <a:r>
              <a:rPr lang="en-US" dirty="0"/>
              <a:t>): Measured in kilograms (0-7,901)</a:t>
            </a:r>
          </a:p>
          <a:p>
            <a:pPr lvl="1"/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1AC8-3AE6-4D2B-8198-DD76B2E6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smooths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EC0F8-6272-442F-8598-14E18732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3001763" cy="3634486"/>
          </a:xfrm>
        </p:spPr>
        <p:txBody>
          <a:bodyPr>
            <a:normAutofit fontScale="92500"/>
          </a:bodyPr>
          <a:lstStyle/>
          <a:p>
            <a:r>
              <a:rPr lang="en-US" dirty="0"/>
              <a:t>Columns to smooth are wrapped in “s(   )”</a:t>
            </a:r>
          </a:p>
          <a:p>
            <a:r>
              <a:rPr lang="en-US" dirty="0"/>
              <a:t>The smooth type is controlled by the bs argument</a:t>
            </a:r>
          </a:p>
          <a:p>
            <a:r>
              <a:rPr lang="en-US" dirty="0"/>
              <a:t>The default smooth type is thin plate (bs = “</a:t>
            </a:r>
            <a:r>
              <a:rPr lang="en-US" dirty="0" err="1"/>
              <a:t>tp</a:t>
            </a:r>
            <a:r>
              <a:rPr lang="en-US" dirty="0"/>
              <a:t>”)</a:t>
            </a:r>
          </a:p>
          <a:p>
            <a:r>
              <a:rPr lang="en-US" dirty="0"/>
              <a:t>Cubic spline is another option (bs = “</a:t>
            </a:r>
            <a:r>
              <a:rPr lang="en-US" dirty="0" err="1"/>
              <a:t>cr</a:t>
            </a:r>
            <a:r>
              <a:rPr lang="en-US" dirty="0"/>
              <a:t>”)</a:t>
            </a:r>
          </a:p>
          <a:p>
            <a:r>
              <a:rPr lang="en-US" dirty="0"/>
              <a:t>The argument k determines the number of basis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C0A26-E908-4E80-AEB6-D4C208D7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712" y="2471978"/>
            <a:ext cx="8095078" cy="33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7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6E80-032C-4F8F-A1BC-BFCAD377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interaction smooths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8E0E-C5D6-4955-B338-9182CE9B5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362408" cy="3634486"/>
          </a:xfrm>
        </p:spPr>
        <p:txBody>
          <a:bodyPr>
            <a:normAutofit/>
          </a:bodyPr>
          <a:lstStyle/>
          <a:p>
            <a:r>
              <a:rPr lang="en-US" dirty="0"/>
              <a:t>Tensor interaction models pure interaction effect on top of the main effect</a:t>
            </a:r>
          </a:p>
          <a:p>
            <a:r>
              <a:rPr lang="en-US" dirty="0"/>
              <a:t>Tensor smooths are useful when the 2 variables have different scales</a:t>
            </a:r>
          </a:p>
          <a:p>
            <a:r>
              <a:rPr lang="en-US" dirty="0"/>
              <a:t>Experimenting with motor power and vehicle weight</a:t>
            </a:r>
          </a:p>
          <a:p>
            <a:pPr lvl="1"/>
            <a:r>
              <a:rPr lang="en-US" dirty="0"/>
              <a:t>Motor Power: Age: 13-200</a:t>
            </a:r>
          </a:p>
          <a:p>
            <a:pPr lvl="1"/>
            <a:r>
              <a:rPr lang="en-US" dirty="0"/>
              <a:t>Vehicle Weight : 0-7901 kilograms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36AFE-AAF4-4FBF-A4A4-0E1D0DD4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156" y="3144416"/>
            <a:ext cx="5957728" cy="183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4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FD3A-EB43-4285-8633-5E48DA3D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Interaction smooth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3DA3-B661-4A45-AD0F-15D20E2F6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05" y="3223514"/>
            <a:ext cx="11029615" cy="3634486"/>
          </a:xfrm>
        </p:spPr>
        <p:txBody>
          <a:bodyPr/>
          <a:lstStyle/>
          <a:p>
            <a:r>
              <a:rPr lang="en-US" dirty="0"/>
              <a:t>Two non-smoothed terms</a:t>
            </a:r>
          </a:p>
          <a:p>
            <a:pPr lvl="1"/>
            <a:r>
              <a:rPr lang="en-US" dirty="0"/>
              <a:t>Policy Coverage</a:t>
            </a:r>
          </a:p>
          <a:p>
            <a:pPr lvl="1"/>
            <a:r>
              <a:rPr lang="en-US" dirty="0"/>
              <a:t>Policy Usage</a:t>
            </a:r>
          </a:p>
          <a:p>
            <a:r>
              <a:rPr lang="en-US" dirty="0"/>
              <a:t>Two smoothed main effect terms</a:t>
            </a:r>
          </a:p>
          <a:p>
            <a:pPr lvl="1"/>
            <a:r>
              <a:rPr lang="en-US" dirty="0"/>
              <a:t>Driver Age 1</a:t>
            </a:r>
          </a:p>
          <a:p>
            <a:pPr lvl="1"/>
            <a:r>
              <a:rPr lang="en-US" dirty="0"/>
              <a:t>Vehicle Age</a:t>
            </a:r>
          </a:p>
          <a:p>
            <a:r>
              <a:rPr lang="en-US" dirty="0"/>
              <a:t>One smoothed interaction term</a:t>
            </a:r>
          </a:p>
          <a:p>
            <a:pPr lvl="1"/>
            <a:r>
              <a:rPr lang="en-US" dirty="0" err="1"/>
              <a:t>Motorpower</a:t>
            </a:r>
            <a:r>
              <a:rPr lang="en-US" dirty="0"/>
              <a:t> &amp; Vehicle weight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CF713-8DFA-4DA6-B13D-AB310197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05" y="2037378"/>
            <a:ext cx="5245970" cy="1318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7454B5-4725-4DFD-B6E8-2CB653B7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08" y="1296516"/>
            <a:ext cx="1000125" cy="200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57F561-7F64-4354-A050-2072FE1D1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482" y="1666875"/>
            <a:ext cx="4505325" cy="1762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E3A8BC-74B7-4341-A590-50AC3F292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382" y="3429000"/>
            <a:ext cx="45434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8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8B4CD8-AE36-4916-83B4-7D9B2AE1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Summary() on the Model Object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BC48C-D0C6-4818-A5B6-DD01C9A7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490" y="1222564"/>
            <a:ext cx="4621890" cy="509540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6A70244-9D5F-466E-9E32-7A2433A52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661" y="2411284"/>
            <a:ext cx="5560402" cy="3634486"/>
          </a:xfrm>
        </p:spPr>
        <p:txBody>
          <a:bodyPr/>
          <a:lstStyle/>
          <a:p>
            <a:r>
              <a:rPr lang="en-US" dirty="0"/>
              <a:t>Two non-smoothed terms</a:t>
            </a:r>
          </a:p>
          <a:p>
            <a:pPr lvl="1"/>
            <a:r>
              <a:rPr lang="en-US" dirty="0"/>
              <a:t>Policy Coverage</a:t>
            </a:r>
          </a:p>
          <a:p>
            <a:pPr lvl="1"/>
            <a:r>
              <a:rPr lang="en-US" dirty="0"/>
              <a:t>Policy Usage</a:t>
            </a:r>
          </a:p>
          <a:p>
            <a:r>
              <a:rPr lang="en-US" dirty="0"/>
              <a:t>Two smoothed main effect terms</a:t>
            </a:r>
          </a:p>
          <a:p>
            <a:pPr lvl="1"/>
            <a:r>
              <a:rPr lang="en-US" dirty="0"/>
              <a:t>Driver Age 1</a:t>
            </a:r>
          </a:p>
          <a:p>
            <a:pPr lvl="1"/>
            <a:r>
              <a:rPr lang="en-US" dirty="0"/>
              <a:t>Vehicle Age</a:t>
            </a:r>
          </a:p>
          <a:p>
            <a:r>
              <a:rPr lang="en-US" dirty="0"/>
              <a:t>One smoothed interaction term</a:t>
            </a:r>
          </a:p>
          <a:p>
            <a:pPr lvl="1"/>
            <a:r>
              <a:rPr lang="en-US" dirty="0" err="1"/>
              <a:t>Motorpower</a:t>
            </a:r>
            <a:r>
              <a:rPr lang="en-US" dirty="0"/>
              <a:t> &amp; Vehicle weight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89DBCC-104F-4EBB-8A28-FE3E62789BC5}"/>
              </a:ext>
            </a:extLst>
          </p:cNvPr>
          <p:cNvSpPr/>
          <p:nvPr/>
        </p:nvSpPr>
        <p:spPr>
          <a:xfrm>
            <a:off x="6876661" y="2295331"/>
            <a:ext cx="4320074" cy="5598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671E5-4F41-4C2B-8801-C2C83E3DAC4C}"/>
              </a:ext>
            </a:extLst>
          </p:cNvPr>
          <p:cNvSpPr/>
          <p:nvPr/>
        </p:nvSpPr>
        <p:spPr>
          <a:xfrm>
            <a:off x="6876661" y="2968139"/>
            <a:ext cx="4320074" cy="13799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4DDDB-5B37-4853-B776-B06E3698C5B6}"/>
              </a:ext>
            </a:extLst>
          </p:cNvPr>
          <p:cNvSpPr/>
          <p:nvPr/>
        </p:nvSpPr>
        <p:spPr>
          <a:xfrm>
            <a:off x="6876661" y="4773178"/>
            <a:ext cx="3601617" cy="7785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55C2-637D-4A7A-9FC2-92CF4EA1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plot smooths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FEC1B-484C-46AE-B100-9F41A2180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44" y="2002844"/>
            <a:ext cx="4291596" cy="2497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24CCA8-A170-4E6B-AC64-C688E9DE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06" y="4288842"/>
            <a:ext cx="4221034" cy="2476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CD268C-48F1-456D-BF32-78363C680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102" y="1924959"/>
            <a:ext cx="6817265" cy="413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0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F4F0-A3A6-4ED7-B4BA-4F32BDE5F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Interaction smooth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A72B0-0AFD-4181-961D-275101C4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24" y="2039128"/>
            <a:ext cx="2486025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EDE7C2-408D-45A0-A31E-1421F407E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48" y="3063680"/>
            <a:ext cx="3869677" cy="3369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6D0C8C-548B-43D6-9DD0-3757ED5F1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987" y="2167715"/>
            <a:ext cx="2486025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9B93A2-6C43-4DC2-92F9-D87855663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2092" y="2991074"/>
            <a:ext cx="53625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316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{90B3A326-280B-4EA4-8461-42BAA31775F1}tf33552983_win32</Template>
  <TotalTime>508</TotalTime>
  <Words>621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Franklin Gothic Book</vt:lpstr>
      <vt:lpstr>Franklin Gothic Demi</vt:lpstr>
      <vt:lpstr>Wingdings 2</vt:lpstr>
      <vt:lpstr>DividendVTI</vt:lpstr>
      <vt:lpstr>Evaluating Gam’s from the mgcv  R  package</vt:lpstr>
      <vt:lpstr>agenda</vt:lpstr>
      <vt:lpstr>Dataset</vt:lpstr>
      <vt:lpstr>Single Variable smooths</vt:lpstr>
      <vt:lpstr>Tensor interaction smooths</vt:lpstr>
      <vt:lpstr>Tensor Interaction smooth</vt:lpstr>
      <vt:lpstr>Summary() on the Model Object</vt:lpstr>
      <vt:lpstr>Default plot smooths</vt:lpstr>
      <vt:lpstr>Tensor Interaction smooth</vt:lpstr>
      <vt:lpstr>Gam.check() Automated results</vt:lpstr>
      <vt:lpstr>Average residual by predicted value</vt:lpstr>
      <vt:lpstr>Concurvity() on the model object</vt:lpstr>
      <vt:lpstr>Actual vs. Expected plots</vt:lpstr>
      <vt:lpstr>Iterative AIC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gam smooths with the mgcv  R  package</dc:title>
  <dc:creator>Sam Kloese</dc:creator>
  <cp:lastModifiedBy>Sam Kloese</cp:lastModifiedBy>
  <cp:revision>19</cp:revision>
  <dcterms:created xsi:type="dcterms:W3CDTF">2021-06-28T17:23:13Z</dcterms:created>
  <dcterms:modified xsi:type="dcterms:W3CDTF">2021-11-29T18:21:29Z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