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57" r:id="rId5"/>
    <p:sldId id="258" r:id="rId6"/>
    <p:sldId id="259" r:id="rId7"/>
    <p:sldId id="261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ADB6-885E-4627-B0F5-2A0E6D9F4CB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B761-813F-40BD-89C2-76FCC5CE21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5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ADB6-885E-4627-B0F5-2A0E6D9F4CB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B761-813F-40BD-89C2-76FCC5CE21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ADB6-885E-4627-B0F5-2A0E6D9F4CB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B761-813F-40BD-89C2-76FCC5CE21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ADB6-885E-4627-B0F5-2A0E6D9F4CB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B761-813F-40BD-89C2-76FCC5CE21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ADB6-885E-4627-B0F5-2A0E6D9F4CB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B761-813F-40BD-89C2-76FCC5CE21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1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ADB6-885E-4627-B0F5-2A0E6D9F4CB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B761-813F-40BD-89C2-76FCC5CE21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ADB6-885E-4627-B0F5-2A0E6D9F4CB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B761-813F-40BD-89C2-76FCC5CE21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3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ADB6-885E-4627-B0F5-2A0E6D9F4CB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B761-813F-40BD-89C2-76FCC5CE21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6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ADB6-885E-4627-B0F5-2A0E6D9F4CB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B761-813F-40BD-89C2-76FCC5CE21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1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ADB6-885E-4627-B0F5-2A0E6D9F4CB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B761-813F-40BD-89C2-76FCC5CE21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3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ADB6-885E-4627-B0F5-2A0E6D9F4CB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B761-813F-40BD-89C2-76FCC5CE21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8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AADB6-885E-4627-B0F5-2A0E6D9F4CB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DB761-813F-40BD-89C2-76FCC5CE21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20837"/>
            <a:ext cx="9144000" cy="2089126"/>
          </a:xfrm>
        </p:spPr>
        <p:txBody>
          <a:bodyPr>
            <a:noAutofit/>
          </a:bodyPr>
          <a:lstStyle/>
          <a:p>
            <a:r>
              <a:rPr lang="es-ES" sz="4400" b="1" dirty="0"/>
              <a:t>Análisis de viabilidad del uso de la programación funcional para la solución de Ecuaciones Diferenciales </a:t>
            </a:r>
            <a:endParaRPr lang="en-US" sz="4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r>
              <a:rPr lang="es-MX" dirty="0"/>
              <a:t>Michael Felipe Corrales Florez - 1007423576</a:t>
            </a:r>
          </a:p>
          <a:p>
            <a:r>
              <a:rPr lang="es-MX" dirty="0"/>
              <a:t>Harold Steven Soto Niño - 1032391053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6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9436" y="337417"/>
            <a:ext cx="10383982" cy="6754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Grafica de Analisis Comparativo del Rendimiento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D2C7D81-2AE1-6C1C-13F1-F3A95B004B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9725" y="1308100"/>
          <a:ext cx="3337731" cy="29512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4192">
                  <a:extLst>
                    <a:ext uri="{9D8B030D-6E8A-4147-A177-3AD203B41FA5}">
                      <a16:colId xmlns:a16="http://schemas.microsoft.com/office/drawing/2014/main" val="316604913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090095134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3180383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Yreal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Yh</a:t>
                      </a:r>
                      <a:r>
                        <a:rPr lang="es-ES" dirty="0"/>
                        <a:t>=0,5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91953"/>
                  </a:ext>
                </a:extLst>
              </a:tr>
              <a:tr h="36935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1,000000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1,00000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12914"/>
                  </a:ext>
                </a:extLst>
              </a:tr>
              <a:tr h="36935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3,21875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3,21875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617800"/>
                  </a:ext>
                </a:extLst>
              </a:tr>
              <a:tr h="36935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3,00000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3,00000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27283"/>
                  </a:ext>
                </a:extLst>
              </a:tr>
              <a:tr h="36935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2,21875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2,21875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65601"/>
                  </a:ext>
                </a:extLst>
              </a:tr>
              <a:tr h="36935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2,0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2,00000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2,00000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41201"/>
                  </a:ext>
                </a:extLst>
              </a:tr>
              <a:tr h="36935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2,5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CO" dirty="0"/>
                        <a:t>,71875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2,71875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82355"/>
                  </a:ext>
                </a:extLst>
              </a:tr>
              <a:tr h="36935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3,0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4,00000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4,00000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8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09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469582" cy="108960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9043A34-BD2F-4272-6565-FC0E022EF58C}"/>
              </a:ext>
            </a:extLst>
          </p:cNvPr>
          <p:cNvSpPr txBox="1"/>
          <p:nvPr/>
        </p:nvSpPr>
        <p:spPr>
          <a:xfrm>
            <a:off x="838200" y="1303044"/>
            <a:ext cx="5984631" cy="4779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" indent="2540" algn="just">
              <a:lnSpc>
                <a:spcPct val="96000"/>
              </a:lnSpc>
              <a:spcAft>
                <a:spcPts val="1280"/>
              </a:spcAft>
            </a:pPr>
            <a:r>
              <a:rPr lang="es-C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puede sacar como conclusiones lo siguiente:</a:t>
            </a:r>
          </a:p>
          <a:p>
            <a:pPr marL="342900" lvl="0" indent="-342900" algn="just">
              <a:lnSpc>
                <a:spcPct val="96000"/>
              </a:lnSpc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gran importancia que tiene el desarrollo de programas mediante lenguajes funcionales debido a la cercanía con la fundamentación y definición matemática del mismo problema</a:t>
            </a:r>
          </a:p>
          <a:p>
            <a:pPr marL="342900" lvl="0" indent="-342900" algn="just">
              <a:lnSpc>
                <a:spcPct val="96000"/>
              </a:lnSpc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gran campo por explorar de las aplicaciones en ingenierías, donde se podría utilizar la programacion funcional para dar soluciones mas concretas, eficientes y eficaces.</a:t>
            </a:r>
          </a:p>
          <a:p>
            <a:pPr marL="342900" lvl="0" indent="-342900" algn="just">
              <a:lnSpc>
                <a:spcPct val="96000"/>
              </a:lnSpc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 fácil que seria demostrar que un programa es correcto, ya que programacion funcional se basa en funciones matemáticas y si estas son correctas el programa directamente es correcto.</a:t>
            </a:r>
          </a:p>
          <a:p>
            <a:pPr marL="342900" lvl="0" indent="-342900" algn="just">
              <a:lnSpc>
                <a:spcPct val="96000"/>
              </a:lnSpc>
              <a:spcAft>
                <a:spcPts val="1280"/>
              </a:spcAft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mejor rendimiento a nivel de uso del procesador que presentan las aplicaciones desarrolladas mediante programacion funcional en el caso de ecuaciones diferenciales.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7B42C98-0825-9FCC-1D17-3694270CC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31" y="2359269"/>
            <a:ext cx="48291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3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618978"/>
            <a:ext cx="3325836" cy="70338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INTRODUCCION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46FCE81-BBC1-1167-2F06-18DA5479E672}"/>
              </a:ext>
            </a:extLst>
          </p:cNvPr>
          <p:cNvSpPr txBox="1"/>
          <p:nvPr/>
        </p:nvSpPr>
        <p:spPr>
          <a:xfrm>
            <a:off x="838201" y="2274838"/>
            <a:ext cx="60983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ES" dirty="0"/>
              <a:t>La programación funcional nació como una proyección para realizar programas, los cuales pretenden cubrir el campo de desarrollo de aplicaciones cuya  solución se soporte o fundamente en teorías o definiciones matemáticas. La  fundamentación de este estilo de programación se encuentra en el Cálculo Lambda. En esta exposición explicaremos en  forma general y básica cómo se realiza un programa mediante un lenguaje funcional.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330EC04-7892-B047-CEDF-54FCC90D61B5}"/>
              </a:ext>
            </a:extLst>
          </p:cNvPr>
          <p:cNvSpPr txBox="1"/>
          <p:nvPr/>
        </p:nvSpPr>
        <p:spPr>
          <a:xfrm>
            <a:off x="838201" y="1613935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PROGRAMACION FUNCIONAL</a:t>
            </a:r>
            <a:endParaRPr lang="es-CO" dirty="0"/>
          </a:p>
        </p:txBody>
      </p:sp>
      <p:pic>
        <p:nvPicPr>
          <p:cNvPr id="1026" name="Picture 2" descr="El discreto encanto de la programación funcional">
            <a:extLst>
              <a:ext uri="{FF2B5EF4-FFF2-40B4-BE49-F238E27FC236}">
                <a16:creationId xmlns:a16="http://schemas.microsoft.com/office/drawing/2014/main" id="{87F2C83A-6E7B-46A2-64C3-DB23976A7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664" y="1798601"/>
            <a:ext cx="4219135" cy="281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54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6BE8F-54D7-D7A3-10F2-EE0402E6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47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C00000"/>
                </a:solidFill>
              </a:rPr>
              <a:t>Objetivo General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1419CA-CEB4-F927-DBBE-C47596DC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604"/>
            <a:ext cx="10515600" cy="52203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4153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30885"/>
            <a:ext cx="9608127" cy="1006475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METODOLOGÍA PARA EL USO DE LA PROGRAMACIÓN FUNCIONAL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82017"/>
            <a:ext cx="6462932" cy="3859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s-C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 básicos para llevar a acabo la metodología para el uso de la programación funcional aplicada  a las ecuaciones diferenciales</a:t>
            </a:r>
            <a:r>
              <a:rPr lang="es-CO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s-C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Definir el problema (conocer el problema y su entorno)</a:t>
            </a:r>
          </a:p>
          <a:p>
            <a:r>
              <a:rPr lang="es-CO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Analizar las entradas y las salidas</a:t>
            </a:r>
          </a:p>
          <a:p>
            <a:r>
              <a:rPr lang="es-CO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Establecer las funciones matemáticas que solucionen el problema</a:t>
            </a:r>
          </a:p>
          <a:p>
            <a:r>
              <a:rPr lang="es-CO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Realizar el programa mediante un lenguaje funcional según las especificaciones requeridas.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4C35FF-CE7C-F863-8756-340C7EACF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598" y="2252039"/>
            <a:ext cx="3923201" cy="235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6189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Programa que calcule el factorial de un número;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Definir el Problema: </a:t>
            </a:r>
            <a:r>
              <a:rPr 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Calcular el factorial de un numero – el cual se basa en la multiplicación de una secuencia de números desde el </a:t>
            </a:r>
            <a:r>
              <a:rPr lang="es-CO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hasta </a:t>
            </a:r>
            <a:r>
              <a:rPr lang="es-CO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de la siguiente forma:       </a:t>
            </a:r>
            <a:r>
              <a:rPr lang="es-CO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1*2*3*(n-1)*n = n!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Analizar entradas y salidas: </a:t>
            </a:r>
            <a:r>
              <a:rPr 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Entrada </a:t>
            </a:r>
            <a:r>
              <a:rPr lang="es-CO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=&gt; n, n e z / </a:t>
            </a:r>
            <a:r>
              <a:rPr 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Salida </a:t>
            </a:r>
            <a:r>
              <a:rPr lang="es-CO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=&gt; n!, n! e z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Establecer las funciones matemáticas que solucionen el problema: </a:t>
            </a:r>
          </a:p>
          <a:p>
            <a:pPr marL="342900" indent="-342900">
              <a:buFont typeface="+mj-lt"/>
              <a:buAutoNum type="arabicPeriod"/>
            </a:pPr>
            <a:endParaRPr lang="es-CO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CO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1,                   </a:t>
            </a:r>
            <a:r>
              <a:rPr 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si </a:t>
            </a:r>
            <a:r>
              <a:rPr lang="es-CO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 = 0 </a:t>
            </a:r>
            <a:r>
              <a:rPr 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condición de salida</a:t>
            </a:r>
            <a:endParaRPr lang="es-CO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CO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n! = </a:t>
            </a:r>
          </a:p>
          <a:p>
            <a:pPr marL="0" indent="0">
              <a:buNone/>
            </a:pPr>
            <a:r>
              <a:rPr lang="es-CO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n* (n-1)!       s</a:t>
            </a:r>
            <a:r>
              <a:rPr 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es-CO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 &gt; 0 </a:t>
            </a:r>
            <a:r>
              <a:rPr 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condición de recursividad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sz="2400" b="1" dirty="0"/>
              <a:t>Definición de la función factorial</a:t>
            </a:r>
          </a:p>
          <a:p>
            <a:r>
              <a:rPr lang="en-US" sz="2000" b="1" dirty="0"/>
              <a:t>Realizar el programa mediante un lenguaje funcional  </a:t>
            </a:r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2883748-6E00-8952-9479-D5CFEDF3174F}"/>
              </a:ext>
            </a:extLst>
          </p:cNvPr>
          <p:cNvCxnSpPr/>
          <p:nvPr/>
        </p:nvCxnSpPr>
        <p:spPr>
          <a:xfrm>
            <a:off x="2208628" y="3601329"/>
            <a:ext cx="0" cy="1167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DC15CA3-C443-B0DA-86F5-BC440EDDF66E}"/>
              </a:ext>
            </a:extLst>
          </p:cNvPr>
          <p:cNvCxnSpPr/>
          <p:nvPr/>
        </p:nvCxnSpPr>
        <p:spPr>
          <a:xfrm>
            <a:off x="2208628" y="3601329"/>
            <a:ext cx="4220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5D206F-E5C5-FBB2-9AB1-025DD9E3C2C3}"/>
              </a:ext>
            </a:extLst>
          </p:cNvPr>
          <p:cNvCxnSpPr/>
          <p:nvPr/>
        </p:nvCxnSpPr>
        <p:spPr>
          <a:xfrm>
            <a:off x="2236763" y="4768948"/>
            <a:ext cx="4079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8DFF6803-9719-9AD4-57A0-18CBA035D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551" y="3270737"/>
            <a:ext cx="2742216" cy="274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1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1054" y="611764"/>
            <a:ext cx="10383982" cy="815926"/>
          </a:xfrm>
        </p:spPr>
        <p:txBody>
          <a:bodyPr>
            <a:normAutofit/>
          </a:bodyPr>
          <a:lstStyle/>
          <a:p>
            <a:pPr algn="ctr"/>
            <a:r>
              <a:rPr lang="es-CO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PROGRAMACIÓN FUNCIONAL </a:t>
            </a:r>
            <a:r>
              <a:rPr lang="es-CO" sz="20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APLICADA A</a:t>
            </a:r>
            <a:r>
              <a:rPr lang="es-CO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 SOLUCIÓN DE ECUACIONES DIFERENCIALES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8696" y="1664116"/>
            <a:ext cx="5570806" cy="43470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sz="2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La programación funcional es utilizado también en otros tipos de soluciones como:</a:t>
            </a:r>
          </a:p>
          <a:p>
            <a:r>
              <a:rPr lang="es-ES" sz="2000" dirty="0"/>
              <a:t> Métodos para encontrar raíces en  ecuaciones</a:t>
            </a:r>
          </a:p>
          <a:p>
            <a:r>
              <a:rPr lang="es-ES" sz="2000" dirty="0"/>
              <a:t>Regresión con mínimos cuadrados</a:t>
            </a:r>
          </a:p>
          <a:p>
            <a:r>
              <a:rPr lang="es-ES" sz="2000" dirty="0"/>
              <a:t>Integración numérica</a:t>
            </a:r>
          </a:p>
          <a:p>
            <a:r>
              <a:rPr lang="es-ES" sz="2000" dirty="0"/>
              <a:t>Ecuaciones diferenciales ordinales</a:t>
            </a:r>
          </a:p>
          <a:p>
            <a:r>
              <a:rPr lang="es-ES" sz="2000" dirty="0"/>
              <a:t>Ecuaciones diferenciales parciales</a:t>
            </a:r>
          </a:p>
          <a:p>
            <a:r>
              <a:rPr lang="es-ES" sz="2000" dirty="0"/>
              <a:t>Método de elementos finitos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A continuación, se presenta el méto do de Runge-</a:t>
            </a:r>
            <a:r>
              <a:rPr lang="es-ES" sz="2000" dirty="0" err="1"/>
              <a:t>Kutta</a:t>
            </a:r>
            <a:r>
              <a:rPr lang="es-ES" sz="2000" dirty="0"/>
              <a:t> implementándolo mediante la programación funcional.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A25DA7A-DD79-3E4F-DE68-F482BE0A8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10612"/>
            <a:ext cx="5479442" cy="265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3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1520" y="611763"/>
            <a:ext cx="9991898" cy="66839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Runge-</a:t>
            </a:r>
            <a:r>
              <a:rPr lang="en-US" sz="3200" b="1" dirty="0" err="1">
                <a:solidFill>
                  <a:srgbClr val="C00000"/>
                </a:solidFill>
              </a:rPr>
              <a:t>Kutta</a:t>
            </a: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731520" y="1477108"/>
                <a:ext cx="10123516" cy="4769128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es-ES" sz="2000" dirty="0"/>
                  <a:t>A continuación vamos a presentar el método de Runge_Kutta aplicándolo a la programación funcional:</a:t>
                </a:r>
              </a:p>
              <a:p>
                <a:pPr algn="just"/>
                <a:r>
                  <a:rPr lang="es-ES" sz="2000" dirty="0"/>
                  <a:t>Forma general de la ecuación para el método de Runge-</a:t>
                </a:r>
                <a:r>
                  <a:rPr lang="es-ES" sz="2000" dirty="0" err="1"/>
                  <a:t>Kutta</a:t>
                </a:r>
                <a:r>
                  <a:rPr lang="es-ES" sz="2000" dirty="0"/>
                  <a:t> de cuarto orden es;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2000" i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ES" sz="200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2000" i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00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i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000" i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00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2000" i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00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00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s-ES" sz="2000" i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  <a:p>
                <a:pPr algn="just"/>
                <a:r>
                  <a:rPr lang="en-US" sz="2000" dirty="0"/>
                  <a:t>La función de incremento se puede escribir en la forma general como;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son constantes;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sz="2000" dirty="0"/>
                  <a:t>Cálculo dado por la ecuación: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0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0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0" dirty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d>
                          <m:dPr>
                            <m:ctrlPr>
                              <a:rPr 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0" dirty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0" dirty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0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Donde:  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skw"/>
                            <m:ctrlPr>
                              <a:rPr 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0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skw"/>
                            <m:ctrlPr>
                              <a:rPr 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2000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0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skw"/>
                            <m:ctrlPr>
                              <a:rPr 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0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skw"/>
                            <m:ctrlPr>
                              <a:rPr 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0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0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520" y="1477108"/>
                <a:ext cx="10123516" cy="4769128"/>
              </a:xfrm>
              <a:blipFill>
                <a:blip r:embed="rId2"/>
                <a:stretch>
                  <a:fillRect l="-542" t="-1277" r="-482" b="-306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50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9436" y="337417"/>
            <a:ext cx="10383982" cy="75986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APLICACION DESARROLLADA MEDIANTE PROGRAMACION FUNCIONAL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745B02-03AB-48D2-36DA-20C7AFE50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789"/>
            <a:ext cx="10515600" cy="4979174"/>
          </a:xfrm>
        </p:spPr>
        <p:txBody>
          <a:bodyPr/>
          <a:lstStyle/>
          <a:p>
            <a:r>
              <a:rPr lang="es-CO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Programa</a:t>
            </a:r>
            <a:r>
              <a:rPr lang="es-C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Método de Runge_Kutta de cuarto orden por Programación Funcional</a:t>
            </a:r>
          </a:p>
          <a:p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0F2810C-F619-EEE3-94DF-420E8E2B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86" y="1737205"/>
            <a:ext cx="6243605" cy="2681376"/>
          </a:xfrm>
          <a:prstGeom prst="rect">
            <a:avLst/>
          </a:prstGeom>
        </p:spPr>
      </p:pic>
      <p:sp>
        <p:nvSpPr>
          <p:cNvPr id="9" name="AutoShape 2">
            <a:extLst>
              <a:ext uri="{FF2B5EF4-FFF2-40B4-BE49-F238E27FC236}">
                <a16:creationId xmlns:a16="http://schemas.microsoft.com/office/drawing/2014/main" id="{9193F7C1-1EE5-1611-4EDE-305DA2E20B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CF99C3E-0B8B-7A7E-02DB-2B1EA8D8F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983" y="1662112"/>
            <a:ext cx="3400425" cy="353377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3D33D-6991-2E43-2197-F83DBF68A05A}"/>
              </a:ext>
            </a:extLst>
          </p:cNvPr>
          <p:cNvSpPr txBox="1"/>
          <p:nvPr/>
        </p:nvSpPr>
        <p:spPr>
          <a:xfrm>
            <a:off x="838200" y="4562568"/>
            <a:ext cx="2495843" cy="790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" indent="2540" algn="just">
              <a:lnSpc>
                <a:spcPct val="96000"/>
              </a:lnSpc>
              <a:spcAft>
                <a:spcPts val="128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Método - Runge-</a:t>
            </a:r>
            <a:r>
              <a:rPr lang="es-E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kutta</a:t>
            </a:r>
            <a:r>
              <a:rPr lang="es-E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2860" indent="2540" algn="just">
              <a:lnSpc>
                <a:spcPct val="96000"/>
              </a:lnSpc>
              <a:spcAft>
                <a:spcPts val="128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macion Funcional</a:t>
            </a:r>
            <a:endParaRPr lang="es-C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8716EF9-0846-4B4B-EEC7-9F29B65AC74E}"/>
              </a:ext>
            </a:extLst>
          </p:cNvPr>
          <p:cNvSpPr txBox="1"/>
          <p:nvPr/>
        </p:nvSpPr>
        <p:spPr>
          <a:xfrm>
            <a:off x="7570983" y="5195887"/>
            <a:ext cx="3400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Método - Runge-</a:t>
            </a:r>
            <a:r>
              <a:rPr lang="es-CO" dirty="0" err="1"/>
              <a:t>kutta</a:t>
            </a:r>
            <a:r>
              <a:rPr lang="es-CO" dirty="0"/>
              <a:t> </a:t>
            </a:r>
          </a:p>
          <a:p>
            <a:r>
              <a:rPr lang="es-CO" dirty="0"/>
              <a:t>Programacion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8615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9436" y="337416"/>
            <a:ext cx="10383982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ANáLISIS COMPARATIVO DEL RENDIMIENTO CON OTROS PARADIGMAS DE Programación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9436" y="189489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Los resultados observados del porcentaje de uso del procesador para diferentes valores de los intervalos de tiempo (h) y bajo los diferentes paradigmas de programación fueron los siguientes: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Estadisticas de Rendimiento:</a:t>
            </a:r>
          </a:p>
          <a:p>
            <a:r>
              <a:rPr lang="es-C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Análisis de los valores arrojados por Runge_Kutta con h=0.5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1715D63-E321-1B93-29BF-515047561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10764"/>
              </p:ext>
            </p:extLst>
          </p:nvPr>
        </p:nvGraphicFramePr>
        <p:xfrm>
          <a:off x="3333261" y="3397348"/>
          <a:ext cx="5525478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1826">
                  <a:extLst>
                    <a:ext uri="{9D8B030D-6E8A-4147-A177-3AD203B41FA5}">
                      <a16:colId xmlns:a16="http://schemas.microsoft.com/office/drawing/2014/main" val="825967554"/>
                    </a:ext>
                  </a:extLst>
                </a:gridCol>
                <a:gridCol w="1841826">
                  <a:extLst>
                    <a:ext uri="{9D8B030D-6E8A-4147-A177-3AD203B41FA5}">
                      <a16:colId xmlns:a16="http://schemas.microsoft.com/office/drawing/2014/main" val="2120010663"/>
                    </a:ext>
                  </a:extLst>
                </a:gridCol>
                <a:gridCol w="1841826">
                  <a:extLst>
                    <a:ext uri="{9D8B030D-6E8A-4147-A177-3AD203B41FA5}">
                      <a16:colId xmlns:a16="http://schemas.microsoft.com/office/drawing/2014/main" val="4283581463"/>
                    </a:ext>
                  </a:extLst>
                </a:gridCol>
              </a:tblGrid>
              <a:tr h="762968">
                <a:tc>
                  <a:txBody>
                    <a:bodyPr/>
                    <a:lstStyle/>
                    <a:p>
                      <a:r>
                        <a:rPr lang="es-ES" dirty="0"/>
                        <a:t>INTERVALO (h)</a:t>
                      </a:r>
                    </a:p>
                    <a:p>
                      <a:r>
                        <a:rPr lang="es-ES" dirty="0"/>
                        <a:t>(Tiempo)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PROGRAMACION</a:t>
                      </a:r>
                    </a:p>
                    <a:p>
                      <a:r>
                        <a:rPr lang="es-ES" dirty="0"/>
                        <a:t>FUNCIONAL (%)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PROGRAMACION</a:t>
                      </a:r>
                    </a:p>
                    <a:p>
                      <a:r>
                        <a:rPr lang="es-ES" dirty="0"/>
                        <a:t>ORIENTADA A OBJETOS (%)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23354"/>
                  </a:ext>
                </a:extLst>
              </a:tr>
              <a:tr h="30942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3,01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24,0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413692"/>
                  </a:ext>
                </a:extLst>
              </a:tr>
              <a:tr h="30942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0,25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3,01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29,01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69082"/>
                  </a:ext>
                </a:extLst>
              </a:tr>
              <a:tr h="30942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4,01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30,99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00133"/>
                  </a:ext>
                </a:extLst>
              </a:tr>
              <a:tr h="30942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4,01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32,00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273862"/>
                  </a:ext>
                </a:extLst>
              </a:tr>
              <a:tr h="30942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7,0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36,01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461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142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711</Words>
  <Application>Microsoft Office PowerPoint</Application>
  <PresentationFormat>Panorámica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Times New Roman</vt:lpstr>
      <vt:lpstr>Tema de Office</vt:lpstr>
      <vt:lpstr>Análisis de viabilidad del uso de la programación funcional para la solución de Ecuaciones Diferenciales </vt:lpstr>
      <vt:lpstr>INTRODUCCION</vt:lpstr>
      <vt:lpstr>Objetivo General</vt:lpstr>
      <vt:lpstr>METODOLOGÍA PARA EL USO DE LA PROGRAMACIÓN FUNCIONAL</vt:lpstr>
      <vt:lpstr>Ejemplo</vt:lpstr>
      <vt:lpstr>PROGRAMACIÓN FUNCIONAL APLICADA A LA SOLUCIÓN DE ECUACIONES DIFERENCIALES</vt:lpstr>
      <vt:lpstr>Runge-Kutta</vt:lpstr>
      <vt:lpstr>APLICACION DESARROLLADA MEDIANTE PROGRAMACION FUNCIONAL </vt:lpstr>
      <vt:lpstr>ANáLISIS COMPARATIVO DEL RENDIMIENTO CON OTROS PARADIGMAS DE Programación </vt:lpstr>
      <vt:lpstr>Grafica de Analisis Comparativo del Rendimiento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del Proyecto</dc:title>
  <dc:creator>Nini de Reyes</dc:creator>
  <cp:lastModifiedBy>MICHAEL FELIPE CORRALES FLOREZ</cp:lastModifiedBy>
  <cp:revision>16</cp:revision>
  <dcterms:created xsi:type="dcterms:W3CDTF">2022-06-07T14:07:25Z</dcterms:created>
  <dcterms:modified xsi:type="dcterms:W3CDTF">2022-12-10T03:57:00Z</dcterms:modified>
</cp:coreProperties>
</file>