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Bold" charset="1" panose="00000800000000000000"/>
      <p:regular r:id="rId13"/>
    </p:embeddedFont>
    <p:embeddedFont>
      <p:font typeface="Montserrat"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270259" y="2507581"/>
            <a:ext cx="7747482" cy="3288439"/>
          </a:xfrm>
          <a:prstGeom prst="rect">
            <a:avLst/>
          </a:prstGeom>
        </p:spPr>
        <p:txBody>
          <a:bodyPr anchor="t" rtlCol="false" tIns="0" lIns="0" bIns="0" rIns="0">
            <a:spAutoFit/>
          </a:bodyPr>
          <a:lstStyle/>
          <a:p>
            <a:pPr algn="ctr">
              <a:lnSpc>
                <a:spcPts val="8543"/>
              </a:lnSpc>
            </a:pPr>
            <a:r>
              <a:rPr lang="en-US" b="true" sz="8294" spc="306">
                <a:solidFill>
                  <a:srgbClr val="FFFFFF"/>
                </a:solidFill>
                <a:latin typeface="Montserrat Bold"/>
                <a:ea typeface="Montserrat Bold"/>
                <a:cs typeface="Montserrat Bold"/>
                <a:sym typeface="Montserrat Bold"/>
              </a:rPr>
              <a:t>WRO25</a:t>
            </a:r>
          </a:p>
          <a:p>
            <a:pPr algn="ctr">
              <a:lnSpc>
                <a:spcPts val="8543"/>
              </a:lnSpc>
            </a:pPr>
            <a:r>
              <a:rPr lang="en-US" b="true" sz="8294" spc="306">
                <a:solidFill>
                  <a:srgbClr val="FFFFFF"/>
                </a:solidFill>
                <a:latin typeface="Montserrat Bold"/>
                <a:ea typeface="Montserrat Bold"/>
                <a:cs typeface="Montserrat Bold"/>
                <a:sym typeface="Montserrat Bold"/>
              </a:rPr>
              <a:t>FUTURE ENGINEERS</a:t>
            </a:r>
          </a:p>
        </p:txBody>
      </p:sp>
      <p:sp>
        <p:nvSpPr>
          <p:cNvPr name="TextBox 6" id="6"/>
          <p:cNvSpPr txBox="true"/>
          <p:nvPr/>
        </p:nvSpPr>
        <p:spPr>
          <a:xfrm rot="0">
            <a:off x="1777504" y="6735675"/>
            <a:ext cx="14732991" cy="526619"/>
          </a:xfrm>
          <a:prstGeom prst="rect">
            <a:avLst/>
          </a:prstGeom>
        </p:spPr>
        <p:txBody>
          <a:bodyPr anchor="t" rtlCol="false" tIns="0" lIns="0" bIns="0" rIns="0">
            <a:spAutoFit/>
          </a:bodyPr>
          <a:lstStyle/>
          <a:p>
            <a:pPr algn="ctr">
              <a:lnSpc>
                <a:spcPts val="4275"/>
              </a:lnSpc>
            </a:pPr>
            <a:r>
              <a:rPr lang="en-US" sz="3417">
                <a:solidFill>
                  <a:srgbClr val="FFFFFF"/>
                </a:solidFill>
                <a:latin typeface="Montserrat"/>
                <a:ea typeface="Montserrat"/>
                <a:cs typeface="Montserrat"/>
                <a:sym typeface="Montserrat"/>
              </a:rPr>
              <a:t>By Al_Cringe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grpSp>
        <p:nvGrpSpPr>
          <p:cNvPr name="Group 3" id="3"/>
          <p:cNvGrpSpPr/>
          <p:nvPr/>
        </p:nvGrpSpPr>
        <p:grpSpPr>
          <a:xfrm rot="0">
            <a:off x="2407657" y="6134354"/>
            <a:ext cx="902541" cy="9025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6" id="6"/>
          <p:cNvGrpSpPr/>
          <p:nvPr/>
        </p:nvGrpSpPr>
        <p:grpSpPr>
          <a:xfrm rot="0">
            <a:off x="10785423" y="6222776"/>
            <a:ext cx="902541" cy="9025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9" id="9"/>
          <p:cNvGrpSpPr/>
          <p:nvPr/>
        </p:nvGrpSpPr>
        <p:grpSpPr>
          <a:xfrm rot="0">
            <a:off x="6596540" y="4039952"/>
            <a:ext cx="902541" cy="9025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12" id="12"/>
          <p:cNvGrpSpPr/>
          <p:nvPr/>
        </p:nvGrpSpPr>
        <p:grpSpPr>
          <a:xfrm rot="0">
            <a:off x="14977803" y="4028416"/>
            <a:ext cx="902541" cy="90254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sp>
        <p:nvSpPr>
          <p:cNvPr name="TextBox 15" id="15"/>
          <p:cNvSpPr txBox="true"/>
          <p:nvPr/>
        </p:nvSpPr>
        <p:spPr>
          <a:xfrm rot="0">
            <a:off x="3642799" y="143073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PARTFOLIO CONTENT</a:t>
            </a:r>
          </a:p>
        </p:txBody>
      </p:sp>
      <p:sp>
        <p:nvSpPr>
          <p:cNvPr name="Freeform 16" id="1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3735839" y="5096461"/>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Obstacle Management </a:t>
            </a:r>
          </a:p>
        </p:txBody>
      </p:sp>
      <p:sp>
        <p:nvSpPr>
          <p:cNvPr name="AutoShape 18" id="18"/>
          <p:cNvSpPr/>
          <p:nvPr/>
        </p:nvSpPr>
        <p:spPr>
          <a:xfrm flipV="true">
            <a:off x="3334357" y="4479686"/>
            <a:ext cx="3112318" cy="1796897"/>
          </a:xfrm>
          <a:prstGeom prst="line">
            <a:avLst/>
          </a:prstGeom>
          <a:ln cap="flat" w="28575">
            <a:solidFill>
              <a:srgbClr val="FFFFFF"/>
            </a:solidFill>
            <a:prstDash val="solid"/>
            <a:headEnd type="oval" len="lg" w="lg"/>
            <a:tailEnd type="oval" len="lg" w="lg"/>
          </a:ln>
        </p:spPr>
      </p:sp>
      <p:sp>
        <p:nvSpPr>
          <p:cNvPr name="AutoShape 19" id="19"/>
          <p:cNvSpPr/>
          <p:nvPr/>
        </p:nvSpPr>
        <p:spPr>
          <a:xfrm flipV="true">
            <a:off x="11761783" y="4651731"/>
            <a:ext cx="3112318" cy="1796897"/>
          </a:xfrm>
          <a:prstGeom prst="line">
            <a:avLst/>
          </a:prstGeom>
          <a:ln cap="flat" w="28575">
            <a:solidFill>
              <a:srgbClr val="FFFFFF"/>
            </a:solidFill>
            <a:prstDash val="solid"/>
            <a:headEnd type="oval" len="lg" w="lg"/>
            <a:tailEnd type="oval" len="lg" w="lg"/>
          </a:ln>
        </p:spPr>
      </p:sp>
      <p:sp>
        <p:nvSpPr>
          <p:cNvPr name="AutoShape 20" id="20"/>
          <p:cNvSpPr/>
          <p:nvPr/>
        </p:nvSpPr>
        <p:spPr>
          <a:xfrm flipH="true" flipV="true">
            <a:off x="7667544" y="4504493"/>
            <a:ext cx="3110724" cy="1799655"/>
          </a:xfrm>
          <a:prstGeom prst="line">
            <a:avLst/>
          </a:prstGeom>
          <a:ln cap="flat" w="28575">
            <a:solidFill>
              <a:srgbClr val="FFFFFF"/>
            </a:solidFill>
            <a:prstDash val="solid"/>
            <a:headEnd type="oval" len="lg" w="lg"/>
            <a:tailEnd type="oval" len="lg" w="lg"/>
          </a:ln>
        </p:spPr>
      </p:sp>
      <p:sp>
        <p:nvSpPr>
          <p:cNvPr name="Freeform 21" id="21"/>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22" id="22"/>
          <p:cNvSpPr txBox="true"/>
          <p:nvPr/>
        </p:nvSpPr>
        <p:spPr>
          <a:xfrm rot="0">
            <a:off x="2407657" y="6324955"/>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01</a:t>
            </a:r>
          </a:p>
        </p:txBody>
      </p:sp>
      <p:sp>
        <p:nvSpPr>
          <p:cNvPr name="TextBox 23" id="23"/>
          <p:cNvSpPr txBox="true"/>
          <p:nvPr/>
        </p:nvSpPr>
        <p:spPr>
          <a:xfrm rot="0">
            <a:off x="10785423" y="641337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03</a:t>
            </a:r>
          </a:p>
        </p:txBody>
      </p:sp>
      <p:sp>
        <p:nvSpPr>
          <p:cNvPr name="TextBox 24" id="24"/>
          <p:cNvSpPr txBox="true"/>
          <p:nvPr/>
        </p:nvSpPr>
        <p:spPr>
          <a:xfrm rot="0">
            <a:off x="6596540" y="4230553"/>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02</a:t>
            </a:r>
          </a:p>
        </p:txBody>
      </p:sp>
      <p:sp>
        <p:nvSpPr>
          <p:cNvPr name="TextBox 25" id="25"/>
          <p:cNvSpPr txBox="true"/>
          <p:nvPr/>
        </p:nvSpPr>
        <p:spPr>
          <a:xfrm rot="0">
            <a:off x="14977803" y="421901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04</a:t>
            </a:r>
          </a:p>
        </p:txBody>
      </p:sp>
      <p:sp>
        <p:nvSpPr>
          <p:cNvPr name="TextBox 26" id="26"/>
          <p:cNvSpPr txBox="true"/>
          <p:nvPr/>
        </p:nvSpPr>
        <p:spPr>
          <a:xfrm rot="0">
            <a:off x="1165693" y="7202399"/>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Mobili</a:t>
            </a:r>
            <a:r>
              <a:rPr lang="en-US" b="true" sz="1934">
                <a:solidFill>
                  <a:srgbClr val="FFFFFF"/>
                </a:solidFill>
                <a:latin typeface="Montserrat Bold"/>
                <a:ea typeface="Montserrat Bold"/>
                <a:cs typeface="Montserrat Bold"/>
                <a:sym typeface="Montserrat Bold"/>
              </a:rPr>
              <a:t>ty Management </a:t>
            </a:r>
          </a:p>
        </p:txBody>
      </p:sp>
      <p:sp>
        <p:nvSpPr>
          <p:cNvPr name="TextBox 27" id="27"/>
          <p:cNvSpPr txBox="true"/>
          <p:nvPr/>
        </p:nvSpPr>
        <p:spPr>
          <a:xfrm rot="0">
            <a:off x="9543460" y="7290822"/>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Open Management</a:t>
            </a:r>
          </a:p>
        </p:txBody>
      </p:sp>
      <p:sp>
        <p:nvSpPr>
          <p:cNvPr name="TextBox 28" id="28"/>
          <p:cNvSpPr txBox="true"/>
          <p:nvPr/>
        </p:nvSpPr>
        <p:spPr>
          <a:xfrm rot="0">
            <a:off x="5354576" y="5107998"/>
            <a:ext cx="3386468" cy="6760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Power and Sense Management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94962" y="3192559"/>
            <a:ext cx="6956400" cy="5292411"/>
            <a:chOff x="0" y="0"/>
            <a:chExt cx="2177694" cy="1656784"/>
          </a:xfrm>
        </p:grpSpPr>
        <p:sp>
          <p:nvSpPr>
            <p:cNvPr name="Freeform 8" id="8"/>
            <p:cNvSpPr/>
            <p:nvPr/>
          </p:nvSpPr>
          <p:spPr>
            <a:xfrm flipH="false" flipV="false" rot="0">
              <a:off x="0" y="0"/>
              <a:ext cx="2177694" cy="1656784"/>
            </a:xfrm>
            <a:custGeom>
              <a:avLst/>
              <a:gdLst/>
              <a:ahLst/>
              <a:cxnLst/>
              <a:rect r="r" b="b" t="t" l="l"/>
              <a:pathLst>
                <a:path h="1656784" w="2177694">
                  <a:moveTo>
                    <a:pt x="17807" y="0"/>
                  </a:moveTo>
                  <a:lnTo>
                    <a:pt x="2159888" y="0"/>
                  </a:lnTo>
                  <a:cubicBezTo>
                    <a:pt x="2169722" y="0"/>
                    <a:pt x="2177694" y="7972"/>
                    <a:pt x="2177694" y="17807"/>
                  </a:cubicBezTo>
                  <a:lnTo>
                    <a:pt x="2177694" y="1638978"/>
                  </a:lnTo>
                  <a:cubicBezTo>
                    <a:pt x="2177694" y="1648812"/>
                    <a:pt x="2169722" y="1656784"/>
                    <a:pt x="2159888" y="1656784"/>
                  </a:cubicBezTo>
                  <a:lnTo>
                    <a:pt x="17807" y="1656784"/>
                  </a:lnTo>
                  <a:cubicBezTo>
                    <a:pt x="7972" y="1656784"/>
                    <a:pt x="0" y="1648812"/>
                    <a:pt x="0" y="1638978"/>
                  </a:cubicBezTo>
                  <a:lnTo>
                    <a:pt x="0" y="17807"/>
                  </a:lnTo>
                  <a:cubicBezTo>
                    <a:pt x="0" y="7972"/>
                    <a:pt x="7972" y="0"/>
                    <a:pt x="17807" y="0"/>
                  </a:cubicBezTo>
                  <a:close/>
                </a:path>
              </a:pathLst>
            </a:custGeom>
            <a:solidFill>
              <a:srgbClr val="48699F"/>
            </a:solidFill>
          </p:spPr>
        </p:sp>
        <p:sp>
          <p:nvSpPr>
            <p:cNvPr name="TextBox 9" id="9"/>
            <p:cNvSpPr txBox="true"/>
            <p:nvPr/>
          </p:nvSpPr>
          <p:spPr>
            <a:xfrm>
              <a:off x="0" y="-38100"/>
              <a:ext cx="2177694" cy="1694884"/>
            </a:xfrm>
            <a:prstGeom prst="rect">
              <a:avLst/>
            </a:prstGeom>
          </p:spPr>
          <p:txBody>
            <a:bodyPr anchor="ctr" rtlCol="false" tIns="0" lIns="0" bIns="0" rIns="0"/>
            <a:lstStyle/>
            <a:p>
              <a:pPr algn="ctr">
                <a:lnSpc>
                  <a:spcPts val="3111"/>
                </a:lnSpc>
              </a:pPr>
            </a:p>
          </p:txBody>
        </p:sp>
      </p:grpSp>
      <p:grpSp>
        <p:nvGrpSpPr>
          <p:cNvPr name="Group 10" id="10"/>
          <p:cNvGrpSpPr/>
          <p:nvPr/>
        </p:nvGrpSpPr>
        <p:grpSpPr>
          <a:xfrm rot="0">
            <a:off x="9144000" y="3192559"/>
            <a:ext cx="6837750" cy="5292411"/>
            <a:chOff x="0" y="0"/>
            <a:chExt cx="2140551" cy="1656784"/>
          </a:xfrm>
        </p:grpSpPr>
        <p:sp>
          <p:nvSpPr>
            <p:cNvPr name="Freeform 11" id="11"/>
            <p:cNvSpPr/>
            <p:nvPr/>
          </p:nvSpPr>
          <p:spPr>
            <a:xfrm flipH="false" flipV="false" rot="0">
              <a:off x="0" y="0"/>
              <a:ext cx="2140551" cy="1656784"/>
            </a:xfrm>
            <a:custGeom>
              <a:avLst/>
              <a:gdLst/>
              <a:ahLst/>
              <a:cxnLst/>
              <a:rect r="r" b="b" t="t" l="l"/>
              <a:pathLst>
                <a:path h="1656784" w="2140551">
                  <a:moveTo>
                    <a:pt x="18116" y="0"/>
                  </a:moveTo>
                  <a:lnTo>
                    <a:pt x="2122436" y="0"/>
                  </a:lnTo>
                  <a:cubicBezTo>
                    <a:pt x="2127240" y="0"/>
                    <a:pt x="2131848" y="1909"/>
                    <a:pt x="2135245" y="5306"/>
                  </a:cubicBezTo>
                  <a:cubicBezTo>
                    <a:pt x="2138643" y="8703"/>
                    <a:pt x="2140551" y="13311"/>
                    <a:pt x="2140551" y="18116"/>
                  </a:cubicBezTo>
                  <a:lnTo>
                    <a:pt x="2140551" y="1638669"/>
                  </a:lnTo>
                  <a:cubicBezTo>
                    <a:pt x="2140551" y="1643473"/>
                    <a:pt x="2138643" y="1648081"/>
                    <a:pt x="2135245" y="1651478"/>
                  </a:cubicBezTo>
                  <a:cubicBezTo>
                    <a:pt x="2131848" y="1654876"/>
                    <a:pt x="2127240" y="1656784"/>
                    <a:pt x="2122436" y="1656784"/>
                  </a:cubicBezTo>
                  <a:lnTo>
                    <a:pt x="18116" y="1656784"/>
                  </a:lnTo>
                  <a:cubicBezTo>
                    <a:pt x="13311" y="1656784"/>
                    <a:pt x="8703" y="1654876"/>
                    <a:pt x="5306" y="1651478"/>
                  </a:cubicBezTo>
                  <a:cubicBezTo>
                    <a:pt x="1909" y="1648081"/>
                    <a:pt x="0" y="1643473"/>
                    <a:pt x="0" y="1638669"/>
                  </a:cubicBezTo>
                  <a:lnTo>
                    <a:pt x="0" y="18116"/>
                  </a:lnTo>
                  <a:cubicBezTo>
                    <a:pt x="0" y="13311"/>
                    <a:pt x="1909" y="8703"/>
                    <a:pt x="5306" y="5306"/>
                  </a:cubicBezTo>
                  <a:cubicBezTo>
                    <a:pt x="8703" y="1909"/>
                    <a:pt x="13311" y="0"/>
                    <a:pt x="18116" y="0"/>
                  </a:cubicBezTo>
                  <a:close/>
                </a:path>
              </a:pathLst>
            </a:custGeom>
            <a:solidFill>
              <a:srgbClr val="48699F"/>
            </a:solidFill>
          </p:spPr>
        </p:sp>
        <p:sp>
          <p:nvSpPr>
            <p:cNvPr name="TextBox 12" id="12"/>
            <p:cNvSpPr txBox="true"/>
            <p:nvPr/>
          </p:nvSpPr>
          <p:spPr>
            <a:xfrm>
              <a:off x="0" y="-38100"/>
              <a:ext cx="2140551" cy="1694884"/>
            </a:xfrm>
            <a:prstGeom prst="rect">
              <a:avLst/>
            </a:prstGeom>
          </p:spPr>
          <p:txBody>
            <a:bodyPr anchor="ctr" rtlCol="false" tIns="0" lIns="0" bIns="0" rIns="0"/>
            <a:lstStyle/>
            <a:p>
              <a:pPr algn="ctr">
                <a:lnSpc>
                  <a:spcPts val="3111"/>
                </a:lnSpc>
              </a:pPr>
            </a:p>
          </p:txBody>
        </p:sp>
      </p:grpSp>
      <p:sp>
        <p:nvSpPr>
          <p:cNvPr name="TextBox 13" id="13"/>
          <p:cNvSpPr txBox="true"/>
          <p:nvPr/>
        </p:nvSpPr>
        <p:spPr>
          <a:xfrm rot="0">
            <a:off x="3642799" y="1242268"/>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ABOUT AL-CRINGE</a:t>
            </a:r>
          </a:p>
        </p:txBody>
      </p:sp>
      <p:sp>
        <p:nvSpPr>
          <p:cNvPr name="TextBox 14" id="14"/>
          <p:cNvSpPr txBox="true"/>
          <p:nvPr/>
        </p:nvSpPr>
        <p:spPr>
          <a:xfrm rot="0">
            <a:off x="2813979" y="3413065"/>
            <a:ext cx="4918365" cy="4803775"/>
          </a:xfrm>
          <a:prstGeom prst="rect">
            <a:avLst/>
          </a:prstGeom>
        </p:spPr>
        <p:txBody>
          <a:bodyPr anchor="t" rtlCol="false" tIns="0" lIns="0" bIns="0" rIns="0">
            <a:spAutoFit/>
          </a:bodyPr>
          <a:lstStyle/>
          <a:p>
            <a:pPr algn="ctr">
              <a:lnSpc>
                <a:spcPts val="3500"/>
              </a:lnSpc>
              <a:spcBef>
                <a:spcPct val="0"/>
              </a:spcBef>
            </a:pPr>
            <a:r>
              <a:rPr lang="en-US" sz="2500">
                <a:solidFill>
                  <a:srgbClr val="FFFFFF"/>
                </a:solidFill>
                <a:latin typeface="Montserrat"/>
                <a:ea typeface="Montserrat"/>
                <a:cs typeface="Montserrat"/>
                <a:sym typeface="Montserrat"/>
              </a:rPr>
              <a:t>We are Team AL-Cringe, founded in 2024, united by a common goal and the desire to prove that each of us is capable of achieving greatness. By participating in various challenges, we are not just seeking victory; we are committed to growth, learning, and discovering new horizons.</a:t>
            </a:r>
          </a:p>
        </p:txBody>
      </p:sp>
      <p:sp>
        <p:nvSpPr>
          <p:cNvPr name="TextBox 15" id="15"/>
          <p:cNvSpPr txBox="true"/>
          <p:nvPr/>
        </p:nvSpPr>
        <p:spPr>
          <a:xfrm rot="0">
            <a:off x="9943647" y="3290192"/>
            <a:ext cx="5238456" cy="5449570"/>
          </a:xfrm>
          <a:prstGeom prst="rect">
            <a:avLst/>
          </a:prstGeom>
        </p:spPr>
        <p:txBody>
          <a:bodyPr anchor="t" rtlCol="false" tIns="0" lIns="0" bIns="0" rIns="0">
            <a:spAutoFit/>
          </a:bodyPr>
          <a:lstStyle/>
          <a:p>
            <a:pPr algn="ctr">
              <a:lnSpc>
                <a:spcPts val="3079"/>
              </a:lnSpc>
              <a:spcBef>
                <a:spcPct val="0"/>
              </a:spcBef>
            </a:pPr>
            <a:r>
              <a:rPr lang="en-US" sz="2199">
                <a:solidFill>
                  <a:srgbClr val="FFFFFF"/>
                </a:solidFill>
                <a:latin typeface="Montserrat"/>
                <a:ea typeface="Montserrat"/>
                <a:cs typeface="Montserrat"/>
                <a:sym typeface="Montserrat"/>
              </a:rPr>
              <a:t>Our </a:t>
            </a:r>
            <a:r>
              <a:rPr lang="en-US" sz="2199">
                <a:solidFill>
                  <a:srgbClr val="FFFFFF"/>
                </a:solidFill>
                <a:latin typeface="Montserrat"/>
                <a:ea typeface="Montserrat"/>
                <a:cs typeface="Montserrat"/>
                <a:sym typeface="Montserrat"/>
              </a:rPr>
              <a:t>Team Roles</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Asadbek (Engineer): The strategist who ensures our projects are efficient and effective.</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Akbarshoh (Programmer): The technical expert who transforms concepts into functional solutions.</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Shokhrukhmirzo (Cadder): The creative mind who designs detailed models of parts and our robot as a whole.</a:t>
            </a:r>
          </a:p>
          <a:p>
            <a:pPr algn="ctr">
              <a:lnSpc>
                <a:spcPts val="3079"/>
              </a:lnSpc>
              <a:spcBef>
                <a:spcPct val="0"/>
              </a:spcBef>
            </a:pPr>
          </a:p>
        </p:txBody>
      </p:sp>
      <p:sp>
        <p:nvSpPr>
          <p:cNvPr name="Freeform 16" id="16"/>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74749" y="1860757"/>
            <a:ext cx="12938502"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MOBILITY MANAGEMENT</a:t>
            </a:r>
          </a:p>
        </p:txBody>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495068" y="4235955"/>
            <a:ext cx="11150134" cy="3256670"/>
          </a:xfrm>
          <a:prstGeom prst="rect">
            <a:avLst/>
          </a:prstGeom>
        </p:spPr>
        <p:txBody>
          <a:bodyPr anchor="t" rtlCol="false" tIns="0" lIns="0" bIns="0" rIns="0">
            <a:spAutoFit/>
          </a:bodyPr>
          <a:lstStyle/>
          <a:p>
            <a:pPr algn="ctr">
              <a:lnSpc>
                <a:spcPts val="3093"/>
              </a:lnSpc>
            </a:pPr>
            <a:r>
              <a:rPr lang="en-US" sz="2209">
                <a:solidFill>
                  <a:srgbClr val="FFFFFF"/>
                </a:solidFill>
                <a:latin typeface="Montserrat"/>
                <a:ea typeface="Montserrat"/>
                <a:cs typeface="Montserrat"/>
                <a:sym typeface="Montserrat"/>
              </a:rPr>
              <a:t>We use one motor and one servo to control the chassis. The motor is responsible for movement, while the servo handles turns. We have selected the N20 motor, and the chassis is made of plywood. All components are secured with bolts, nuts, and glue.</a:t>
            </a:r>
          </a:p>
          <a:p>
            <a:pPr algn="ctr">
              <a:lnSpc>
                <a:spcPts val="3093"/>
              </a:lnSpc>
            </a:pPr>
            <a:r>
              <a:rPr lang="en-US" sz="2209">
                <a:solidFill>
                  <a:srgbClr val="FFFFFF"/>
                </a:solidFill>
                <a:latin typeface="Montserrat"/>
                <a:ea typeface="Montserrat"/>
                <a:cs typeface="Montserrat"/>
                <a:sym typeface="Montserrat"/>
              </a:rPr>
              <a:t>At first glance, our robot may seem slow, but this is misleading. Despite having a relatively weak motor, its lightweight design allows</a:t>
            </a:r>
            <a:r>
              <a:rPr lang="en-US" sz="2209">
                <a:solidFill>
                  <a:srgbClr val="FFFFFF"/>
                </a:solidFill>
                <a:latin typeface="Montserrat"/>
                <a:ea typeface="Montserrat"/>
                <a:cs typeface="Montserrat"/>
                <a:sym typeface="Montserrat"/>
              </a:rPr>
              <a:t> for good speed, and there are no issues with maneuverability.</a:t>
            </a:r>
          </a:p>
          <a:p>
            <a:pPr algn="ctr">
              <a:lnSpc>
                <a:spcPts val="435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3642799" y="904875"/>
            <a:ext cx="11002403" cy="2228215"/>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POWER AND SENSE MANAGEMENT </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48430" y="3812548"/>
            <a:ext cx="5179753" cy="2347350"/>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Our vehicle is powered by two sets of lithium batteries. The first set consists of two 3.7V batteries with a capacity of 2000mAh, while the second set has two 3200mAh batteries. This combination provides a reliable power source for the motors and sensors, ensuring sufficient energy for extended operation.</a:t>
            </a:r>
          </a:p>
          <a:p>
            <a:pPr algn="ctr">
              <a:lnSpc>
                <a:spcPts val="2393"/>
              </a:lnSpc>
            </a:pPr>
          </a:p>
        </p:txBody>
      </p:sp>
      <p:sp>
        <p:nvSpPr>
          <p:cNvPr name="TextBox 7" id="7"/>
          <p:cNvSpPr txBox="true"/>
          <p:nvPr/>
        </p:nvSpPr>
        <p:spPr>
          <a:xfrm rot="0">
            <a:off x="11654352" y="3417180"/>
            <a:ext cx="5179753" cy="4414275"/>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Sensors</a:t>
            </a:r>
          </a:p>
          <a:p>
            <a:pPr algn="ctr">
              <a:lnSpc>
                <a:spcPts val="2393"/>
              </a:lnSpc>
            </a:pPr>
            <a:r>
              <a:rPr lang="en-US" sz="1709">
                <a:solidFill>
                  <a:srgbClr val="FFFFFF"/>
                </a:solidFill>
                <a:latin typeface="Montserrat"/>
                <a:ea typeface="Montserrat"/>
                <a:cs typeface="Montserrat"/>
                <a:sym typeface="Montserrat"/>
              </a:rPr>
              <a:t>We utilize the following sensors:</a:t>
            </a:r>
          </a:p>
          <a:p>
            <a:pPr algn="ctr" marL="369113" indent="-184556" lvl="1">
              <a:lnSpc>
                <a:spcPts val="2393"/>
              </a:lnSpc>
              <a:buAutoNum type="arabicPeriod" startAt="1"/>
            </a:pPr>
            <a:r>
              <a:rPr lang="en-US" sz="1709">
                <a:solidFill>
                  <a:srgbClr val="FFFFFF"/>
                </a:solidFill>
                <a:latin typeface="Montserrat"/>
                <a:ea typeface="Montserrat"/>
                <a:cs typeface="Montserrat"/>
                <a:sym typeface="Montserrat"/>
              </a:rPr>
              <a:t>Ultrasonic Sensors: Two ultrasonic sensors are mounted on the sides of the vehicle. These sensors are used for detecting obstacles and assisting in turning maneuvers. They provide real-time data on the distance to nearby objects, allowing the vehicle to navigate safely.</a:t>
            </a:r>
          </a:p>
          <a:p>
            <a:pPr algn="ctr" marL="369113" indent="-184556" lvl="1">
              <a:lnSpc>
                <a:spcPts val="2393"/>
              </a:lnSpc>
              <a:buAutoNum type="arabicPeriod" startAt="1"/>
            </a:pPr>
            <a:r>
              <a:rPr lang="en-US" sz="1709">
                <a:solidFill>
                  <a:srgbClr val="FFFFFF"/>
                </a:solidFill>
                <a:latin typeface="Montserrat"/>
                <a:ea typeface="Montserrat"/>
                <a:cs typeface="Montserrat"/>
                <a:sym typeface="Montserrat"/>
              </a:rPr>
              <a:t>Camera: A camera is integrated for object recognition and lap counting. This sensor enables the vehicle to identify specific targets and keep track of completed laps, enhancing its operational capabilities.</a:t>
            </a:r>
          </a:p>
          <a:p>
            <a:pPr algn="ctr">
              <a:lnSpc>
                <a:spcPts val="2393"/>
              </a:lnSpc>
            </a:pPr>
          </a:p>
        </p:txBody>
      </p:sp>
      <p:sp>
        <p:nvSpPr>
          <p:cNvPr name="TextBox 8" id="8"/>
          <p:cNvSpPr txBox="true"/>
          <p:nvPr/>
        </p:nvSpPr>
        <p:spPr>
          <a:xfrm rot="0">
            <a:off x="6152033" y="3417180"/>
            <a:ext cx="5179753" cy="4119000"/>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Power Consumption</a:t>
            </a:r>
          </a:p>
          <a:p>
            <a:pPr algn="ctr">
              <a:lnSpc>
                <a:spcPts val="2393"/>
              </a:lnSpc>
            </a:pPr>
            <a:r>
              <a:rPr lang="en-US" sz="1709">
                <a:solidFill>
                  <a:srgbClr val="FFFFFF"/>
                </a:solidFill>
                <a:latin typeface="Montserrat"/>
                <a:ea typeface="Montserrat"/>
                <a:cs typeface="Montserrat"/>
                <a:sym typeface="Montserrat"/>
              </a:rPr>
              <a:t>Currently, there are no power-saving modes implemented in the vehicle. The power consumption is primarily determined by the motors and sensors:</a:t>
            </a:r>
          </a:p>
          <a:p>
            <a:pPr algn="ctr" marL="369113" indent="-184556" lvl="1">
              <a:lnSpc>
                <a:spcPts val="2393"/>
              </a:lnSpc>
              <a:buFont typeface="Arial"/>
              <a:buChar char="•"/>
            </a:pPr>
            <a:r>
              <a:rPr lang="en-US" sz="1709">
                <a:solidFill>
                  <a:srgbClr val="FFFFFF"/>
                </a:solidFill>
                <a:latin typeface="Montserrat"/>
                <a:ea typeface="Montserrat"/>
                <a:cs typeface="Montserrat"/>
                <a:sym typeface="Montserrat"/>
              </a:rPr>
              <a:t>Motors: The exact power consumption will depend on the load and speed but can be estimated based on the specifications of the N20 motor.</a:t>
            </a:r>
          </a:p>
          <a:p>
            <a:pPr algn="ctr" marL="369113" indent="-184556" lvl="1">
              <a:lnSpc>
                <a:spcPts val="2393"/>
              </a:lnSpc>
              <a:buFont typeface="Arial"/>
              <a:buChar char="•"/>
            </a:pPr>
            <a:r>
              <a:rPr lang="en-US" sz="1709">
                <a:solidFill>
                  <a:srgbClr val="FFFFFF"/>
                </a:solidFill>
                <a:latin typeface="Montserrat"/>
                <a:ea typeface="Montserrat"/>
                <a:cs typeface="Montserrat"/>
                <a:sym typeface="Montserrat"/>
              </a:rPr>
              <a:t>Sensors: Ultrasonic sensors typically have low power consumption, while the camera may consume more power depending on its resolution and processing requirements.</a:t>
            </a:r>
          </a:p>
          <a:p>
            <a:pPr algn="ctr">
              <a:lnSpc>
                <a:spcPts val="239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642799" y="1764949"/>
            <a:ext cx="11002403" cy="1094740"/>
          </a:xfrm>
          <a:prstGeom prst="rect">
            <a:avLst/>
          </a:prstGeom>
        </p:spPr>
        <p:txBody>
          <a:bodyPr anchor="t" rtlCol="false" tIns="0" lIns="0" bIns="0" rIns="0">
            <a:spAutoFit/>
          </a:bodyPr>
          <a:lstStyle/>
          <a:p>
            <a:pPr algn="ctr">
              <a:lnSpc>
                <a:spcPts val="8959"/>
              </a:lnSpc>
            </a:pPr>
            <a:r>
              <a:rPr lang="en-US" sz="6399">
                <a:solidFill>
                  <a:srgbClr val="FFFFFF"/>
                </a:solidFill>
                <a:latin typeface="Montserrat"/>
                <a:ea typeface="Montserrat"/>
                <a:cs typeface="Montserrat"/>
                <a:sym typeface="Montserrat"/>
              </a:rPr>
              <a:t>OPEN MANAGEMENT</a:t>
            </a:r>
          </a:p>
        </p:txBody>
      </p:sp>
      <p:sp>
        <p:nvSpPr>
          <p:cNvPr name="Freeform 8" id="8"/>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70381" y="2988210"/>
            <a:ext cx="11150134" cy="3647195"/>
          </a:xfrm>
          <a:prstGeom prst="rect">
            <a:avLst/>
          </a:prstGeom>
        </p:spPr>
        <p:txBody>
          <a:bodyPr anchor="t" rtlCol="false" tIns="0" lIns="0" bIns="0" rIns="0">
            <a:spAutoFit/>
          </a:bodyPr>
          <a:lstStyle/>
          <a:p>
            <a:pPr algn="ctr">
              <a:lnSpc>
                <a:spcPts val="3093"/>
              </a:lnSpc>
            </a:pPr>
          </a:p>
          <a:p>
            <a:pPr algn="ctr">
              <a:lnSpc>
                <a:spcPts val="3093"/>
              </a:lnSpc>
            </a:pPr>
            <a:r>
              <a:rPr lang="en-US" sz="2209">
                <a:solidFill>
                  <a:srgbClr val="FFFFFF"/>
                </a:solidFill>
                <a:latin typeface="Montserrat"/>
                <a:ea typeface="Montserrat"/>
                <a:cs typeface="Montserrat"/>
                <a:sym typeface="Montserrat"/>
              </a:rPr>
              <a:t>Open Course Challenges</a:t>
            </a:r>
          </a:p>
          <a:p>
            <a:pPr algn="ctr">
              <a:lnSpc>
                <a:spcPts val="3093"/>
              </a:lnSpc>
            </a:pPr>
            <a:r>
              <a:rPr lang="en-US" sz="2209">
                <a:solidFill>
                  <a:srgbClr val="FFFFFF"/>
                </a:solidFill>
                <a:latin typeface="Montserrat"/>
                <a:ea typeface="Montserrat"/>
                <a:cs typeface="Montserrat"/>
                <a:sym typeface="Montserrat"/>
              </a:rPr>
              <a:t>The robot must navigate around various obstacles, using ultrasonic sensors for alignment and turns. The camera is utilized solely for counting laps. Key tasks include:</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Measuring distances to obstacles.</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Ensuring proper alignment for turns.</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Counting completed laps.</a:t>
            </a:r>
          </a:p>
          <a:p>
            <a:pPr algn="ctr">
              <a:lnSpc>
                <a:spcPts val="4353"/>
              </a:lnSpc>
            </a:pPr>
          </a:p>
        </p:txBody>
      </p:sp>
      <p:sp>
        <p:nvSpPr>
          <p:cNvPr name="TextBox 10" id="10"/>
          <p:cNvSpPr txBox="true"/>
          <p:nvPr/>
        </p:nvSpPr>
        <p:spPr>
          <a:xfrm rot="0">
            <a:off x="6706523" y="5778732"/>
            <a:ext cx="11150134" cy="3647195"/>
          </a:xfrm>
          <a:prstGeom prst="rect">
            <a:avLst/>
          </a:prstGeom>
        </p:spPr>
        <p:txBody>
          <a:bodyPr anchor="t" rtlCol="false" tIns="0" lIns="0" bIns="0" rIns="0">
            <a:spAutoFit/>
          </a:bodyPr>
          <a:lstStyle/>
          <a:p>
            <a:pPr algn="ctr">
              <a:lnSpc>
                <a:spcPts val="3093"/>
              </a:lnSpc>
            </a:pPr>
            <a:r>
              <a:rPr lang="en-US" sz="2209">
                <a:solidFill>
                  <a:srgbClr val="FFFFFF"/>
                </a:solidFill>
                <a:latin typeface="Montserrat"/>
                <a:ea typeface="Montserrat"/>
                <a:cs typeface="Montserrat"/>
                <a:sym typeface="Montserrat"/>
              </a:rPr>
              <a:t>Navigation Strategy</a:t>
            </a:r>
          </a:p>
          <a:p>
            <a:pPr algn="ctr" marL="477060" indent="-238530" lvl="1">
              <a:lnSpc>
                <a:spcPts val="3093"/>
              </a:lnSpc>
              <a:buAutoNum type="arabicPeriod" startAt="1"/>
            </a:pPr>
            <a:r>
              <a:rPr lang="en-US" sz="2209">
                <a:solidFill>
                  <a:srgbClr val="FFFFFF"/>
                </a:solidFill>
                <a:latin typeface="Montserrat"/>
                <a:ea typeface="Montserrat"/>
                <a:cs typeface="Montserrat"/>
                <a:sym typeface="Montserrat"/>
              </a:rPr>
              <a:t>Lap Counting:</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The camera scans the designated lap area to count completed laps.</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Each time the robot crosses the lap line, the count increments.</a:t>
            </a:r>
          </a:p>
          <a:p>
            <a:pPr algn="ctr" marL="477060" indent="-238530" lvl="1">
              <a:lnSpc>
                <a:spcPts val="3093"/>
              </a:lnSpc>
              <a:buAutoNum type="arabicPeriod" startAt="1"/>
            </a:pPr>
            <a:r>
              <a:rPr lang="en-US" sz="2209">
                <a:solidFill>
                  <a:srgbClr val="FFFFFF"/>
                </a:solidFill>
                <a:latin typeface="Montserrat"/>
                <a:ea typeface="Montserrat"/>
                <a:cs typeface="Montserrat"/>
                <a:sym typeface="Montserrat"/>
              </a:rPr>
              <a:t>Maneuvering:</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Ultrasonic sensors measure the distance to obstacles on both sides.</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A</a:t>
            </a:r>
            <a:r>
              <a:rPr lang="en-US" sz="2209">
                <a:solidFill>
                  <a:srgbClr val="FFFFFF"/>
                </a:solidFill>
                <a:latin typeface="Montserrat"/>
                <a:ea typeface="Montserrat"/>
                <a:cs typeface="Montserrat"/>
                <a:sym typeface="Montserrat"/>
              </a:rPr>
              <a:t>s the robot approaches an obstacle, it uses data from the ultrasonic sensors to align and execute turns.</a:t>
            </a:r>
          </a:p>
          <a:p>
            <a:pPr algn="ctr">
              <a:lnSpc>
                <a:spcPts val="435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74749" y="887668"/>
            <a:ext cx="12938502"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OBSTACLE MANAGEMENT</a:t>
            </a:r>
          </a:p>
        </p:txBody>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700875" y="2336131"/>
            <a:ext cx="11150134" cy="5274065"/>
          </a:xfrm>
          <a:prstGeom prst="rect">
            <a:avLst/>
          </a:prstGeom>
        </p:spPr>
        <p:txBody>
          <a:bodyPr anchor="t" rtlCol="false" tIns="0" lIns="0" bIns="0" rIns="0">
            <a:spAutoFit/>
          </a:bodyPr>
          <a:lstStyle/>
          <a:p>
            <a:pPr algn="ctr">
              <a:lnSpc>
                <a:spcPts val="2533"/>
              </a:lnSpc>
            </a:pPr>
          </a:p>
          <a:p>
            <a:pPr algn="ctr">
              <a:lnSpc>
                <a:spcPts val="2533"/>
              </a:lnSpc>
            </a:pPr>
            <a:r>
              <a:rPr lang="en-US" sz="1809">
                <a:solidFill>
                  <a:srgbClr val="FFFFFF"/>
                </a:solidFill>
                <a:latin typeface="Montserrat"/>
                <a:ea typeface="Montserrat"/>
                <a:cs typeface="Montserrat"/>
                <a:sym typeface="Montserrat"/>
              </a:rPr>
              <a:t>Obstacle Course Challenges</a:t>
            </a:r>
          </a:p>
          <a:p>
            <a:pPr algn="ctr">
              <a:lnSpc>
                <a:spcPts val="2533"/>
              </a:lnSpc>
            </a:pPr>
            <a:r>
              <a:rPr lang="en-US" sz="1809">
                <a:solidFill>
                  <a:srgbClr val="FFFFFF"/>
                </a:solidFill>
                <a:latin typeface="Montserrat"/>
                <a:ea typeface="Montserrat"/>
                <a:cs typeface="Montserrat"/>
                <a:sym typeface="Montserrat"/>
              </a:rPr>
              <a:t>The robot must navigate around blue and red objects, using a camera for color recognition and ultrasonic sensors for maneuvering. Key tasks include:</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Detecting distances to obstacles.</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Recognizing blue and red objects.</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Counting laps and parking.</a:t>
            </a:r>
          </a:p>
          <a:p>
            <a:pPr algn="ctr">
              <a:lnSpc>
                <a:spcPts val="2533"/>
              </a:lnSpc>
            </a:pPr>
            <a:r>
              <a:rPr lang="en-US" sz="1809">
                <a:solidFill>
                  <a:srgbClr val="FFFFFF"/>
                </a:solidFill>
                <a:latin typeface="Montserrat"/>
                <a:ea typeface="Montserrat"/>
                <a:cs typeface="Montserrat"/>
                <a:sym typeface="Montserrat"/>
              </a:rPr>
              <a:t>Navigation Strategy</a:t>
            </a:r>
          </a:p>
          <a:p>
            <a:pPr algn="ctr" marL="390702" indent="-195351" lvl="1">
              <a:lnSpc>
                <a:spcPts val="2533"/>
              </a:lnSpc>
              <a:buAutoNum type="arabicPeriod" startAt="1"/>
            </a:pPr>
            <a:r>
              <a:rPr lang="en-US" sz="1809">
                <a:solidFill>
                  <a:srgbClr val="FFFFFF"/>
                </a:solidFill>
                <a:latin typeface="Montserrat"/>
                <a:ea typeface="Montserrat"/>
                <a:cs typeface="Montserrat"/>
                <a:sym typeface="Montserrat"/>
              </a:rPr>
              <a:t>Object Recognition:</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The camera scans the front area to identify the color of objects (blue or red).</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If a blue object is detected, the robot continues moving.</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If a red object is detected, the robot stops and turns around.</a:t>
            </a:r>
          </a:p>
          <a:p>
            <a:pPr algn="ctr" marL="390702" indent="-195351" lvl="1">
              <a:lnSpc>
                <a:spcPts val="2533"/>
              </a:lnSpc>
              <a:buAutoNum type="arabicPeriod" startAt="1"/>
            </a:pPr>
            <a:r>
              <a:rPr lang="en-US" sz="1809">
                <a:solidFill>
                  <a:srgbClr val="FFFFFF"/>
                </a:solidFill>
                <a:latin typeface="Montserrat"/>
                <a:ea typeface="Montserrat"/>
                <a:cs typeface="Montserrat"/>
                <a:sym typeface="Montserrat"/>
              </a:rPr>
              <a:t>Maneuvering:</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Ultrasonic sensors measure the distance to obstacles on both sides.</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When approaching</a:t>
            </a:r>
            <a:r>
              <a:rPr lang="en-US" sz="1809">
                <a:solidFill>
                  <a:srgbClr val="FFFFFF"/>
                </a:solidFill>
                <a:latin typeface="Montserrat"/>
                <a:ea typeface="Montserrat"/>
                <a:cs typeface="Montserrat"/>
                <a:sym typeface="Montserrat"/>
              </a:rPr>
              <a:t> an obstacle (e.g., a red object), the robot uses data from ultrasonic sensors to execute a turn.</a:t>
            </a:r>
          </a:p>
          <a:p>
            <a:pPr algn="ctr">
              <a:lnSpc>
                <a:spcPts val="197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DAGuXK_4LTI</dc:identifier>
  <dcterms:modified xsi:type="dcterms:W3CDTF">2011-08-01T06:04:30Z</dcterms:modified>
  <cp:revision>1</cp:revision>
  <dc:title>Blue Futuristic Business Presentation</dc:title>
</cp:coreProperties>
</file>