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303" r:id="rId6"/>
    <p:sldId id="305" r:id="rId7"/>
    <p:sldId id="308" r:id="rId8"/>
    <p:sldId id="309" r:id="rId9"/>
    <p:sldId id="310" r:id="rId10"/>
    <p:sldId id="311" r:id="rId11"/>
    <p:sldId id="312" r:id="rId12"/>
    <p:sldId id="306" r:id="rId13"/>
    <p:sldId id="307" r:id="rId14"/>
    <p:sldId id="318" r:id="rId15"/>
    <p:sldId id="319" r:id="rId16"/>
    <p:sldId id="320" r:id="rId17"/>
    <p:sldId id="321" r:id="rId18"/>
    <p:sldId id="322" r:id="rId19"/>
    <p:sldId id="323" r:id="rId20"/>
    <p:sldId id="324" r:id="rId21"/>
    <p:sldId id="313" r:id="rId22"/>
    <p:sldId id="314" r:id="rId23"/>
    <p:sldId id="315" r:id="rId24"/>
    <p:sldId id="316" r:id="rId25"/>
    <p:sldId id="325" r:id="rId26"/>
    <p:sldId id="326" r:id="rId27"/>
    <p:sldId id="327" r:id="rId28"/>
    <p:sldId id="328" r:id="rId29"/>
    <p:sldId id="329" r:id="rId30"/>
    <p:sldId id="330" r:id="rId31"/>
    <p:sldId id="317" r:id="rId32"/>
    <p:sldId id="333" r:id="rId33"/>
    <p:sldId id="370" r:id="rId34"/>
    <p:sldId id="331" r:id="rId35"/>
    <p:sldId id="334" r:id="rId36"/>
    <p:sldId id="335" r:id="rId37"/>
    <p:sldId id="336" r:id="rId38"/>
    <p:sldId id="337" r:id="rId39"/>
    <p:sldId id="371" r:id="rId40"/>
    <p:sldId id="366" r:id="rId41"/>
    <p:sldId id="338" r:id="rId42"/>
    <p:sldId id="339" r:id="rId43"/>
    <p:sldId id="340" r:id="rId44"/>
    <p:sldId id="341" r:id="rId45"/>
    <p:sldId id="367" r:id="rId46"/>
    <p:sldId id="344" r:id="rId47"/>
    <p:sldId id="345" r:id="rId48"/>
    <p:sldId id="369" r:id="rId49"/>
    <p:sldId id="347" r:id="rId50"/>
    <p:sldId id="368" r:id="rId51"/>
    <p:sldId id="360" r:id="rId52"/>
    <p:sldId id="361" r:id="rId53"/>
    <p:sldId id="362" r:id="rId54"/>
    <p:sldId id="363" r:id="rId55"/>
    <p:sldId id="364" r:id="rId56"/>
    <p:sldId id="365" r:id="rId57"/>
    <p:sldId id="35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51" autoAdjust="0"/>
    <p:restoredTop sz="94714" autoAdjust="0"/>
  </p:normalViewPr>
  <p:slideViewPr>
    <p:cSldViewPr snapToGrid="0" snapToObjects="1">
      <p:cViewPr varScale="1">
        <p:scale>
          <a:sx n="88" d="100"/>
          <a:sy n="88" d="100"/>
        </p:scale>
        <p:origin x="-852" y="-96"/>
      </p:cViewPr>
      <p:guideLst>
        <p:guide orient="horz" pos="2160"/>
        <p:guide pos="2880"/>
      </p:guideLst>
    </p:cSldViewPr>
  </p:slideViewPr>
  <p:outlineViewPr>
    <p:cViewPr>
      <p:scale>
        <a:sx n="33" d="100"/>
        <a:sy n="33" d="100"/>
      </p:scale>
      <p:origin x="48" y="2038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pPr/>
              <a:t>8/5/2011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pPr/>
              <a:t>8/5/2011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pPr/>
              <a:t>8/5/2011</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pPr/>
              <a:t>8/5/2011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pPr/>
              <a:t>8/5/2011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pPr/>
              <a:t>8/5/2011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pPr/>
              <a:t>8/5/2011</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wipe dir="r"/>
  </p:transition>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niso.org/apps/group_public/download.php/6135/z39-96-dsftu-final.pdf" TargetMode="External"/><Relationship Id="rId2" Type="http://schemas.openxmlformats.org/officeDocument/2006/relationships/hyperlink" Target="http://jats.nlm.nih.go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expath.org/modules/pk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xan.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xan.org/" TargetMode="External"/><Relationship Id="rId2" Type="http://schemas.openxmlformats.org/officeDocument/2006/relationships/hyperlink" Target="http://www.cpan.org/" TargetMode="External"/><Relationship Id="rId1" Type="http://schemas.openxmlformats.org/officeDocument/2006/relationships/slideLayout" Target="../slideLayouts/slideLayout2.xml"/><Relationship Id="rId4" Type="http://schemas.openxmlformats.org/officeDocument/2006/relationships/hyperlink" Target="http://www.jatspan.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tp://ftp.ncbi.nih.gov/pub/jats/" TargetMode="External"/><Relationship Id="rId2" Type="http://schemas.openxmlformats.org/officeDocument/2006/relationships/hyperlink" Target="ftp://ftp.ncbi.nih.gov/pub/archive_dt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pensoft.net/journals/zookeys/article/803/abstract" TargetMode="External"/><Relationship Id="rId2" Type="http://schemas.openxmlformats.org/officeDocument/2006/relationships/hyperlink" Target="http://www.ncbi.nlm.nih.gov/books/NBK4708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ncbi.nlm.nih.gov/books/NBK47104/"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ncbi.nlm.nih.gov/books/NBK47314/"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mailto:jatspan-users@lists.sourceforge.net" TargetMode="External"/><Relationship Id="rId2" Type="http://schemas.openxmlformats.org/officeDocument/2006/relationships/hyperlink" Target="https://lists.sourceforge.net/lists/listinfo/jatspan-user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jatspan.sourceforge.net/Balisage2011Paper/Bal2011malo0713.html" TargetMode="External"/><Relationship Id="rId2" Type="http://schemas.openxmlformats.org/officeDocument/2006/relationships/hyperlink" Target="http://jatspan.sourceforge.net/" TargetMode="External"/><Relationship Id="rId1" Type="http://schemas.openxmlformats.org/officeDocument/2006/relationships/slideLayout" Target="../slideLayouts/slideLayout2.xml"/><Relationship Id="rId6" Type="http://schemas.openxmlformats.org/officeDocument/2006/relationships/hyperlink" Target="http://www.pensoft.net/journals/zookeys/article/803/abstract" TargetMode="External"/><Relationship Id="rId5" Type="http://schemas.openxmlformats.org/officeDocument/2006/relationships/hyperlink" Target="http://www.jatspan.org/" TargetMode="External"/><Relationship Id="rId4" Type="http://schemas.openxmlformats.org/officeDocument/2006/relationships/hyperlink" Target="http://sourceforge.net/projects/jatspan/"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94114"/>
            <a:ext cx="8915400" cy="1141029"/>
          </a:xfrm>
        </p:spPr>
        <p:txBody>
          <a:bodyPr>
            <a:normAutofit fontScale="90000"/>
          </a:bodyPr>
          <a:lstStyle/>
          <a:p>
            <a:r>
              <a:rPr lang="en-US" dirty="0" err="1" smtClean="0"/>
              <a:t>JATSPack</a:t>
            </a:r>
            <a:r>
              <a:rPr lang="en-US" dirty="0" smtClean="0"/>
              <a:t> and JATSPAN, a packaging format specification and a web site</a:t>
            </a:r>
            <a:endParaRPr lang="en-US" dirty="0"/>
          </a:p>
        </p:txBody>
      </p:sp>
      <p:sp>
        <p:nvSpPr>
          <p:cNvPr id="3" name="Subtitle 2"/>
          <p:cNvSpPr>
            <a:spLocks noGrp="1"/>
          </p:cNvSpPr>
          <p:nvPr>
            <p:ph type="subTitle" idx="1"/>
          </p:nvPr>
        </p:nvSpPr>
        <p:spPr/>
        <p:txBody>
          <a:bodyPr>
            <a:normAutofit/>
          </a:bodyPr>
          <a:lstStyle/>
          <a:p>
            <a:r>
              <a:rPr lang="en-US" sz="2000" dirty="0" smtClean="0"/>
              <a:t>(mostly) for schema customizations.</a:t>
            </a:r>
          </a:p>
          <a:p>
            <a:endParaRPr lang="en-US" sz="2000" dirty="0" smtClean="0"/>
          </a:p>
          <a:p>
            <a:r>
              <a:rPr lang="en-US" sz="2000" dirty="0" smtClean="0"/>
              <a:t>Chris Maloney</a:t>
            </a:r>
          </a:p>
          <a:p>
            <a:r>
              <a:rPr lang="en-US" sz="2000" dirty="0" smtClean="0"/>
              <a:t>August 4, 2011</a:t>
            </a:r>
            <a:r>
              <a:rPr lang="en-US" sz="2400" dirty="0"/>
              <a:t>	</a:t>
            </a:r>
          </a:p>
        </p:txBody>
      </p:sp>
    </p:spTree>
    <p:extLst>
      <p:ext uri="{BB962C8B-B14F-4D97-AF65-F5344CB8AC3E}">
        <p14:creationId xmlns="" xmlns:p14="http://schemas.microsoft.com/office/powerpoint/2010/main" val="2541045853"/>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Motivation for </a:t>
            </a:r>
            <a:r>
              <a:rPr lang="en-US" sz="2400" dirty="0" err="1" smtClean="0"/>
              <a:t>JATSPack</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Facilitate systems that can use many different schema types easily</a:t>
            </a:r>
          </a:p>
          <a:p>
            <a:r>
              <a:rPr lang="en-US" dirty="0" smtClean="0"/>
              <a:t>Ease the installation of the complete set of all JATS schemas.</a:t>
            </a:r>
          </a:p>
          <a:p>
            <a:r>
              <a:rPr lang="en-US" dirty="0" smtClean="0"/>
              <a:t>Ease reuse and interchange of schema customizations.</a:t>
            </a:r>
          </a:p>
          <a:p>
            <a:r>
              <a:rPr lang="en-US" dirty="0" smtClean="0"/>
              <a:t>Ease reuse and interchange of libraries that go along with customizations,</a:t>
            </a:r>
          </a:p>
          <a:p>
            <a:r>
              <a:rPr lang="en-US" dirty="0" smtClean="0"/>
              <a:t>These should, in turn, allow for easier interchange of document instances</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Inspirations</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err="1" smtClean="0"/>
              <a:t>oXygen</a:t>
            </a:r>
            <a:r>
              <a:rPr lang="en-US" dirty="0" smtClean="0"/>
              <a:t> "frameworks“</a:t>
            </a:r>
          </a:p>
          <a:p>
            <a:r>
              <a:rPr lang="en-US" dirty="0" smtClean="0"/>
              <a:t>TEI's ODD</a:t>
            </a:r>
          </a:p>
          <a:p>
            <a:pPr>
              <a:buNone/>
            </a:pP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Requirements</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JATSPacks should be usable on existing systems without any special infrastructure</a:t>
            </a:r>
          </a:p>
          <a:p>
            <a:pPr lvl="1"/>
            <a:r>
              <a:rPr lang="en-US" dirty="0" smtClean="0"/>
              <a:t>Avoid the "chicken/egg" problem to adoption</a:t>
            </a:r>
          </a:p>
          <a:p>
            <a:r>
              <a:rPr lang="en-US" dirty="0" smtClean="0"/>
              <a:t>Backwards compatibility with core JATS</a:t>
            </a:r>
          </a:p>
          <a:p>
            <a:r>
              <a:rPr lang="en-US" dirty="0" smtClean="0"/>
              <a:t>Don’t reinvent the wheel</a:t>
            </a:r>
          </a:p>
          <a:p>
            <a:pPr lvl="1"/>
            <a:r>
              <a:rPr lang="en-US" dirty="0" smtClean="0"/>
              <a:t>Reuse/extend some existing packaging specification</a:t>
            </a:r>
          </a:p>
          <a:p>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What is JATS?</a:t>
            </a:r>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hlinkClick r:id="rId2"/>
              </a:rPr>
              <a:t>Journal Article Tag Suite</a:t>
            </a:r>
            <a:endParaRPr lang="en-US" dirty="0" smtClean="0"/>
          </a:p>
          <a:p>
            <a:r>
              <a:rPr lang="en-US" dirty="0" smtClean="0"/>
              <a:t>Old name:  NLM Journal Archiving and Interchange Tag Suite</a:t>
            </a:r>
          </a:p>
          <a:p>
            <a:r>
              <a:rPr lang="en-US" dirty="0" smtClean="0">
                <a:hlinkClick r:id="rId3"/>
              </a:rPr>
              <a:t>Recent NISO standard for trial use</a:t>
            </a:r>
            <a:endParaRPr lang="en-US" dirty="0" smtClean="0"/>
          </a:p>
          <a:p>
            <a:pPr>
              <a:buNone/>
            </a:pP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What is JATS?</a:t>
            </a:r>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Primarily for publishing journal articles.</a:t>
            </a:r>
          </a:p>
          <a:p>
            <a:r>
              <a:rPr lang="en-US" dirty="0" smtClean="0"/>
              <a:t>Used for other things too (books, archiving).</a:t>
            </a:r>
          </a:p>
          <a:p>
            <a:r>
              <a:rPr lang="en-US" dirty="0" smtClean="0"/>
              <a:t>Many “flavors” and versions.</a:t>
            </a:r>
          </a:p>
          <a:p>
            <a:r>
              <a:rPr lang="en-US" dirty="0" smtClean="0"/>
              <a:t>Mostly used as DTDs,</a:t>
            </a:r>
          </a:p>
          <a:p>
            <a:r>
              <a:rPr lang="en-US" dirty="0" smtClean="0"/>
              <a:t>Also distributed as W3C schema and Relax NG.</a:t>
            </a:r>
          </a:p>
          <a:p>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err="1" smtClean="0"/>
              <a:t>JATSPack</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A packaging format specification based on Florent Georges' </a:t>
            </a:r>
            <a:r>
              <a:rPr lang="en-US" dirty="0" err="1" smtClean="0">
                <a:hlinkClick r:id="rId2"/>
              </a:rPr>
              <a:t>EXPath</a:t>
            </a:r>
            <a:r>
              <a:rPr lang="en-US" dirty="0" smtClean="0">
                <a:hlinkClick r:id="rId2"/>
              </a:rPr>
              <a:t> packaging</a:t>
            </a:r>
            <a:endParaRPr lang="en-US" dirty="0" smtClean="0"/>
          </a:p>
          <a:p>
            <a:r>
              <a:rPr lang="en-US" dirty="0" smtClean="0"/>
              <a:t>A way to package schema customizations and extensions</a:t>
            </a:r>
          </a:p>
          <a:p>
            <a:r>
              <a:rPr lang="en-US" dirty="0" smtClean="0"/>
              <a:t>And more:</a:t>
            </a:r>
          </a:p>
          <a:p>
            <a:pPr lvl="1"/>
            <a:r>
              <a:rPr lang="en-US" dirty="0" smtClean="0"/>
              <a:t>XProc, XQuery, XSLT, and </a:t>
            </a:r>
            <a:r>
              <a:rPr lang="en-US" dirty="0" err="1" smtClean="0"/>
              <a:t>XPath</a:t>
            </a:r>
            <a:r>
              <a:rPr lang="en-US" dirty="0" smtClean="0"/>
              <a:t> code libraries</a:t>
            </a:r>
          </a:p>
          <a:p>
            <a:pPr lvl="1"/>
            <a:r>
              <a:rPr lang="en-US" dirty="0" smtClean="0"/>
              <a:t>OASIS catalog files</a:t>
            </a:r>
          </a:p>
          <a:p>
            <a:pPr lvl="1"/>
            <a:r>
              <a:rPr lang="en-US" dirty="0" smtClean="0"/>
              <a:t>Documentation and other resources</a:t>
            </a:r>
          </a:p>
          <a:p>
            <a:pPr lvl="1"/>
            <a:r>
              <a:rPr lang="en-US" dirty="0" smtClean="0"/>
              <a:t>Some metadata</a:t>
            </a:r>
          </a:p>
          <a:p>
            <a:pPr>
              <a:buNone/>
            </a:pP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Extension of </a:t>
            </a:r>
            <a:r>
              <a:rPr lang="en-US" sz="2400" dirty="0" err="1" smtClean="0"/>
              <a:t>EXPath</a:t>
            </a:r>
            <a:r>
              <a:rPr lang="en-US" sz="2400" dirty="0" smtClean="0"/>
              <a:t> Packaging (</a:t>
            </a:r>
            <a:r>
              <a:rPr lang="en-US" sz="2400" dirty="0" err="1" smtClean="0"/>
              <a:t>EXPath-pkg</a:t>
            </a:r>
            <a:r>
              <a:rPr lang="en-US" sz="2400" dirty="0" smtClean="0"/>
              <a:t>)</a:t>
            </a:r>
          </a:p>
        </p:txBody>
      </p:sp>
      <p:sp>
        <p:nvSpPr>
          <p:cNvPr id="3" name="Content Placeholder 2"/>
          <p:cNvSpPr>
            <a:spLocks noGrp="1"/>
          </p:cNvSpPr>
          <p:nvPr>
            <p:ph idx="1"/>
          </p:nvPr>
        </p:nvSpPr>
        <p:spPr>
          <a:xfrm>
            <a:off x="1114424" y="1959430"/>
            <a:ext cx="7610476" cy="4306900"/>
          </a:xfrm>
        </p:spPr>
        <p:txBody>
          <a:bodyPr>
            <a:normAutofit fontScale="92500" lnSpcReduction="20000"/>
          </a:bodyPr>
          <a:lstStyle/>
          <a:p>
            <a:r>
              <a:rPr lang="en-US" dirty="0" err="1" smtClean="0"/>
              <a:t>JATSPack</a:t>
            </a:r>
            <a:r>
              <a:rPr lang="en-US" dirty="0" smtClean="0"/>
              <a:t>  </a:t>
            </a:r>
            <a:r>
              <a:rPr lang="en-US" strike="sngStrike" dirty="0" smtClean="0"/>
              <a:t>is</a:t>
            </a:r>
            <a:r>
              <a:rPr lang="en-US" dirty="0" smtClean="0"/>
              <a:t> </a:t>
            </a:r>
            <a:r>
              <a:rPr lang="en-US" i="1" dirty="0" smtClean="0"/>
              <a:t>will be</a:t>
            </a:r>
            <a:r>
              <a:rPr lang="en-US" dirty="0" smtClean="0"/>
              <a:t> forwards-compatible</a:t>
            </a:r>
          </a:p>
          <a:p>
            <a:pPr lvl="1"/>
            <a:r>
              <a:rPr lang="en-US" dirty="0" smtClean="0"/>
              <a:t>Right now there are some incompatibilities.</a:t>
            </a:r>
          </a:p>
          <a:p>
            <a:r>
              <a:rPr lang="en-US" dirty="0" smtClean="0"/>
              <a:t>Every </a:t>
            </a:r>
            <a:r>
              <a:rPr lang="en-US" dirty="0" err="1" smtClean="0"/>
              <a:t>JATSPack</a:t>
            </a:r>
            <a:r>
              <a:rPr lang="en-US" dirty="0" smtClean="0"/>
              <a:t> is an </a:t>
            </a:r>
            <a:r>
              <a:rPr lang="en-US" dirty="0" err="1" smtClean="0"/>
              <a:t>EXPath</a:t>
            </a:r>
            <a:r>
              <a:rPr lang="en-US" dirty="0" smtClean="0"/>
              <a:t> package</a:t>
            </a:r>
          </a:p>
          <a:p>
            <a:r>
              <a:rPr lang="en-US" dirty="0" smtClean="0"/>
              <a:t>Zip file with a .</a:t>
            </a:r>
            <a:r>
              <a:rPr lang="en-US" dirty="0" err="1" smtClean="0"/>
              <a:t>xar</a:t>
            </a:r>
            <a:r>
              <a:rPr lang="en-US" dirty="0" smtClean="0"/>
              <a:t> extension</a:t>
            </a:r>
          </a:p>
          <a:p>
            <a:r>
              <a:rPr lang="en-US" dirty="0" smtClean="0"/>
              <a:t>Every package has a abbreviated name (</a:t>
            </a:r>
            <a:r>
              <a:rPr lang="en-US" b="1" i="1" dirty="0" smtClean="0"/>
              <a:t>abbrev</a:t>
            </a:r>
            <a:r>
              <a:rPr lang="en-US" dirty="0" smtClean="0"/>
              <a:t>) </a:t>
            </a:r>
          </a:p>
          <a:p>
            <a:pPr lvl="1"/>
            <a:r>
              <a:rPr lang="en-US" dirty="0" smtClean="0"/>
              <a:t>(one-part, two-part, or hierarchical?)</a:t>
            </a:r>
          </a:p>
          <a:p>
            <a:r>
              <a:rPr lang="en-US" dirty="0" smtClean="0"/>
              <a:t>Contains a top-level package descriptor.</a:t>
            </a:r>
          </a:p>
          <a:p>
            <a:r>
              <a:rPr lang="en-US" dirty="0" smtClean="0"/>
              <a:t>Any </a:t>
            </a:r>
            <a:r>
              <a:rPr lang="en-US" dirty="0" err="1" smtClean="0"/>
              <a:t>JATSPack</a:t>
            </a:r>
            <a:r>
              <a:rPr lang="en-US" dirty="0" smtClean="0"/>
              <a:t>-enabled system should be able to use </a:t>
            </a:r>
            <a:r>
              <a:rPr lang="en-US" dirty="0" err="1" smtClean="0"/>
              <a:t>EXPath</a:t>
            </a:r>
            <a:r>
              <a:rPr lang="en-US" dirty="0" smtClean="0"/>
              <a:t> packages from </a:t>
            </a:r>
            <a:r>
              <a:rPr lang="en-US" dirty="0" smtClean="0">
                <a:hlinkClick r:id="rId2"/>
              </a:rPr>
              <a:t>CXAN</a:t>
            </a:r>
            <a:r>
              <a:rPr lang="en-US" dirty="0" smtClean="0"/>
              <a:t>.</a:t>
            </a:r>
          </a:p>
          <a:p>
            <a:r>
              <a:rPr lang="en-US" dirty="0" err="1" smtClean="0"/>
              <a:t>EXPath-pkg</a:t>
            </a:r>
            <a:r>
              <a:rPr lang="en-US" dirty="0" smtClean="0"/>
              <a:t> is already supported by several tools</a:t>
            </a:r>
          </a:p>
          <a:p>
            <a:pPr>
              <a:buNone/>
            </a:pP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err="1" smtClean="0"/>
              <a:t>JATSPack</a:t>
            </a:r>
            <a:r>
              <a:rPr lang="en-US" sz="2400" dirty="0" smtClean="0"/>
              <a:t> is also a Zip file</a:t>
            </a:r>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Forwards-compatible extension of a simple Zip file</a:t>
            </a:r>
          </a:p>
          <a:p>
            <a:r>
              <a:rPr lang="en-US" dirty="0" smtClean="0"/>
              <a:t>Can be used without any special infrastructure</a:t>
            </a:r>
          </a:p>
          <a:p>
            <a:pPr lvl="1"/>
            <a:r>
              <a:rPr lang="en-US" dirty="0" smtClean="0"/>
              <a:t>Simply by unpacking the Zip file to the right place,</a:t>
            </a:r>
          </a:p>
          <a:p>
            <a:pPr lvl="1"/>
            <a:r>
              <a:rPr lang="en-US" dirty="0" smtClean="0"/>
              <a:t>And adding a "</a:t>
            </a:r>
            <a:r>
              <a:rPr lang="en-US" dirty="0" err="1" smtClean="0"/>
              <a:t>nextCatalog</a:t>
            </a:r>
            <a:r>
              <a:rPr lang="en-US" dirty="0" smtClean="0"/>
              <a:t>" entry in your master catalog file</a:t>
            </a:r>
          </a:p>
          <a:p>
            <a:r>
              <a:rPr lang="en-US" sz="1800" dirty="0" smtClean="0"/>
              <a:t>(Note:  this introduced an incompatibility with </a:t>
            </a:r>
            <a:r>
              <a:rPr lang="en-US" sz="1800" dirty="0" err="1" smtClean="0"/>
              <a:t>EXPath</a:t>
            </a:r>
            <a:r>
              <a:rPr lang="en-US" sz="1800" dirty="0" smtClean="0"/>
              <a:t> packaging.  I require that the on-disk repository layout be the same as the in-zip directory layout; that is, that the install process does no moving of files around after they are unzipped.)</a:t>
            </a:r>
          </a:p>
          <a:p>
            <a:pPr>
              <a:buNone/>
            </a:pP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err="1" smtClean="0"/>
              <a:t>JATSPack</a:t>
            </a:r>
            <a:r>
              <a:rPr lang="en-US" sz="2400" dirty="0" smtClean="0"/>
              <a:t> packaging of related resources</a:t>
            </a:r>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DTDs, W3C Schemas, Relax NG, Schematron, NVDL</a:t>
            </a:r>
          </a:p>
          <a:p>
            <a:r>
              <a:rPr lang="en-US" dirty="0" smtClean="0"/>
              <a:t>OASIS catalog files</a:t>
            </a:r>
          </a:p>
          <a:p>
            <a:r>
              <a:rPr lang="en-US" dirty="0" smtClean="0"/>
              <a:t>XQuery, XSLT to provide function modules</a:t>
            </a:r>
          </a:p>
          <a:p>
            <a:r>
              <a:rPr lang="en-US" dirty="0" smtClean="0"/>
              <a:t>XProc to bind them all</a:t>
            </a:r>
          </a:p>
          <a:p>
            <a:r>
              <a:rPr lang="en-US" dirty="0" smtClean="0"/>
              <a:t>Documentation</a:t>
            </a:r>
          </a:p>
          <a:p>
            <a:r>
              <a:rPr lang="en-US" dirty="0" smtClean="0"/>
              <a:t>Examples</a:t>
            </a:r>
          </a:p>
          <a:p>
            <a:r>
              <a:rPr lang="en-US" dirty="0" smtClean="0"/>
              <a:t>Self-tests</a:t>
            </a:r>
          </a:p>
          <a:p>
            <a:pPr>
              <a:buNone/>
            </a:pP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7140"/>
            <a:ext cx="8913813" cy="726715"/>
          </a:xfrm>
        </p:spPr>
        <p:txBody>
          <a:bodyPr>
            <a:normAutofit/>
          </a:bodyPr>
          <a:lstStyle/>
          <a:p>
            <a:r>
              <a:rPr lang="en-US" sz="2400" dirty="0" err="1" smtClean="0"/>
              <a:t>JATSPack</a:t>
            </a:r>
            <a:r>
              <a:rPr lang="en-US" sz="2400" dirty="0" smtClean="0"/>
              <a:t> directory structure</a:t>
            </a:r>
          </a:p>
        </p:txBody>
      </p:sp>
      <p:sp>
        <p:nvSpPr>
          <p:cNvPr id="3" name="Content Placeholder 2"/>
          <p:cNvSpPr>
            <a:spLocks noGrp="1"/>
          </p:cNvSpPr>
          <p:nvPr>
            <p:ph idx="1"/>
          </p:nvPr>
        </p:nvSpPr>
        <p:spPr>
          <a:xfrm>
            <a:off x="1114424" y="1123855"/>
            <a:ext cx="7610476" cy="4306900"/>
          </a:xfrm>
        </p:spPr>
        <p:txBody>
          <a:bodyPr>
            <a:noAutofit/>
          </a:bodyPr>
          <a:lstStyle/>
          <a:p>
            <a:pPr marL="0" indent="0">
              <a:spcBef>
                <a:spcPts val="0"/>
              </a:spcBef>
              <a:buNone/>
            </a:pPr>
            <a:r>
              <a:rPr lang="en-US" b="1" dirty="0" smtClean="0">
                <a:latin typeface="Cordia New" pitchFamily="34" charset="-34"/>
              </a:rPr>
              <a:t>[root]</a:t>
            </a:r>
            <a:br>
              <a:rPr lang="en-US" b="1" dirty="0" smtClean="0">
                <a:latin typeface="Cordia New" pitchFamily="34" charset="-34"/>
              </a:rPr>
            </a:br>
            <a:r>
              <a:rPr lang="en-US" b="1" dirty="0" smtClean="0">
                <a:latin typeface="Cordia New" pitchFamily="34" charset="-34"/>
              </a:rPr>
              <a:t>    abbrev-1/</a:t>
            </a:r>
            <a:br>
              <a:rPr lang="en-US" b="1" dirty="0" smtClean="0">
                <a:latin typeface="Cordia New" pitchFamily="34" charset="-34"/>
              </a:rPr>
            </a:br>
            <a:r>
              <a:rPr lang="en-US" b="1" dirty="0" smtClean="0">
                <a:latin typeface="Cordia New" pitchFamily="34" charset="-34"/>
              </a:rPr>
              <a:t>        abbrev-2/</a:t>
            </a:r>
            <a:br>
              <a:rPr lang="en-US" b="1" dirty="0" smtClean="0">
                <a:latin typeface="Cordia New" pitchFamily="34" charset="-34"/>
              </a:rPr>
            </a:br>
            <a:r>
              <a:rPr lang="en-US" b="1" dirty="0" smtClean="0">
                <a:latin typeface="Cordia New" pitchFamily="34" charset="-34"/>
              </a:rPr>
              <a:t>            version/</a:t>
            </a:r>
            <a:br>
              <a:rPr lang="en-US" b="1" dirty="0" smtClean="0">
                <a:latin typeface="Cordia New" pitchFamily="34" charset="-34"/>
              </a:rPr>
            </a:br>
            <a:r>
              <a:rPr lang="en-US" b="1" dirty="0" smtClean="0">
                <a:latin typeface="Cordia New" pitchFamily="34" charset="-34"/>
              </a:rPr>
              <a:t>                README.txt (optional)</a:t>
            </a:r>
            <a:br>
              <a:rPr lang="en-US" b="1" dirty="0" smtClean="0">
                <a:latin typeface="Cordia New" pitchFamily="34" charset="-34"/>
              </a:rPr>
            </a:br>
            <a:r>
              <a:rPr lang="en-US" b="1" dirty="0" smtClean="0">
                <a:latin typeface="Cordia New" pitchFamily="34" charset="-34"/>
              </a:rPr>
              <a:t>                expath-pkg.xml</a:t>
            </a:r>
            <a:br>
              <a:rPr lang="en-US" b="1" dirty="0" smtClean="0">
                <a:latin typeface="Cordia New" pitchFamily="34" charset="-34"/>
              </a:rPr>
            </a:br>
            <a:r>
              <a:rPr lang="en-US" b="1" dirty="0" smtClean="0">
                <a:latin typeface="Cordia New" pitchFamily="34" charset="-34"/>
              </a:rPr>
              <a:t>                catalog.xml</a:t>
            </a:r>
            <a:br>
              <a:rPr lang="en-US" b="1" dirty="0" smtClean="0">
                <a:latin typeface="Cordia New" pitchFamily="34" charset="-34"/>
              </a:rPr>
            </a:br>
            <a:r>
              <a:rPr lang="en-US" b="1" dirty="0" smtClean="0">
                <a:latin typeface="Cordia New" pitchFamily="34" charset="-34"/>
              </a:rPr>
              <a:t>                </a:t>
            </a:r>
            <a:r>
              <a:rPr lang="en-US" b="1" dirty="0" err="1" smtClean="0">
                <a:latin typeface="Cordia New" pitchFamily="34" charset="-34"/>
              </a:rPr>
              <a:t>dtd</a:t>
            </a:r>
            <a:r>
              <a:rPr lang="en-US" b="1" dirty="0" smtClean="0">
                <a:latin typeface="Cordia New" pitchFamily="34" charset="-34"/>
              </a:rPr>
              <a:t>/</a:t>
            </a:r>
            <a:br>
              <a:rPr lang="en-US" b="1" dirty="0" smtClean="0">
                <a:latin typeface="Cordia New" pitchFamily="34" charset="-34"/>
              </a:rPr>
            </a:br>
            <a:r>
              <a:rPr lang="en-US" b="1" dirty="0" smtClean="0">
                <a:latin typeface="Cordia New" pitchFamily="34" charset="-34"/>
              </a:rPr>
              <a:t>                </a:t>
            </a:r>
            <a:r>
              <a:rPr lang="en-US" b="1" dirty="0" err="1" smtClean="0">
                <a:latin typeface="Cordia New" pitchFamily="34" charset="-34"/>
              </a:rPr>
              <a:t>rng</a:t>
            </a:r>
            <a:r>
              <a:rPr lang="en-US" b="1" dirty="0" smtClean="0">
                <a:latin typeface="Cordia New" pitchFamily="34" charset="-34"/>
              </a:rPr>
              <a:t>/</a:t>
            </a:r>
            <a:br>
              <a:rPr lang="en-US" b="1" dirty="0" smtClean="0">
                <a:latin typeface="Cordia New" pitchFamily="34" charset="-34"/>
              </a:rPr>
            </a:br>
            <a:r>
              <a:rPr lang="en-US" b="1" dirty="0" smtClean="0">
                <a:latin typeface="Cordia New" pitchFamily="34" charset="-34"/>
              </a:rPr>
              <a:t>                </a:t>
            </a:r>
            <a:r>
              <a:rPr lang="en-US" b="1" dirty="0" err="1" smtClean="0">
                <a:latin typeface="Cordia New" pitchFamily="34" charset="-34"/>
              </a:rPr>
              <a:t>rnc</a:t>
            </a:r>
            <a:r>
              <a:rPr lang="en-US" b="1" dirty="0" smtClean="0">
                <a:latin typeface="Cordia New" pitchFamily="34" charset="-34"/>
              </a:rPr>
              <a:t>/</a:t>
            </a:r>
            <a:br>
              <a:rPr lang="en-US" b="1" dirty="0" smtClean="0">
                <a:latin typeface="Cordia New" pitchFamily="34" charset="-34"/>
              </a:rPr>
            </a:br>
            <a:r>
              <a:rPr lang="en-US" b="1" dirty="0" smtClean="0">
                <a:latin typeface="Cordia New" pitchFamily="34" charset="-34"/>
              </a:rPr>
              <a:t>                </a:t>
            </a:r>
            <a:r>
              <a:rPr lang="en-US" b="1" dirty="0" err="1" smtClean="0">
                <a:latin typeface="Cordia New" pitchFamily="34" charset="-34"/>
              </a:rPr>
              <a:t>xsd</a:t>
            </a:r>
            <a:r>
              <a:rPr lang="en-US" b="1" dirty="0" smtClean="0">
                <a:latin typeface="Cordia New" pitchFamily="34" charset="-34"/>
              </a:rPr>
              <a:t>/</a:t>
            </a:r>
            <a:br>
              <a:rPr lang="en-US" b="1" dirty="0" smtClean="0">
                <a:latin typeface="Cordia New" pitchFamily="34" charset="-34"/>
              </a:rPr>
            </a:br>
            <a:r>
              <a:rPr lang="en-US" b="1" dirty="0" smtClean="0">
                <a:latin typeface="Cordia New" pitchFamily="34" charset="-34"/>
              </a:rPr>
              <a:t>                </a:t>
            </a:r>
            <a:r>
              <a:rPr lang="en-US" b="1" dirty="0" err="1" smtClean="0">
                <a:latin typeface="Cordia New" pitchFamily="34" charset="-34"/>
              </a:rPr>
              <a:t>xslt</a:t>
            </a:r>
            <a:r>
              <a:rPr lang="en-US" b="1" dirty="0" smtClean="0">
                <a:latin typeface="Cordia New" pitchFamily="34" charset="-34"/>
              </a:rPr>
              <a:t>/</a:t>
            </a:r>
            <a:br>
              <a:rPr lang="en-US" b="1" dirty="0" smtClean="0">
                <a:latin typeface="Cordia New" pitchFamily="34" charset="-34"/>
              </a:rPr>
            </a:br>
            <a:r>
              <a:rPr lang="en-US" b="1" dirty="0" smtClean="0">
                <a:latin typeface="Cordia New" pitchFamily="34" charset="-34"/>
              </a:rPr>
              <a:t>                </a:t>
            </a:r>
            <a:r>
              <a:rPr lang="en-US" b="1" dirty="0" err="1" smtClean="0">
                <a:latin typeface="Cordia New" pitchFamily="34" charset="-34"/>
              </a:rPr>
              <a:t>xquery</a:t>
            </a:r>
            <a:r>
              <a:rPr lang="en-US" b="1" dirty="0" smtClean="0">
                <a:latin typeface="Cordia New" pitchFamily="34" charset="-34"/>
              </a:rPr>
              <a:t>/</a:t>
            </a:r>
            <a:br>
              <a:rPr lang="en-US" b="1" dirty="0" smtClean="0">
                <a:latin typeface="Cordia New" pitchFamily="34" charset="-34"/>
              </a:rPr>
            </a:br>
            <a:r>
              <a:rPr lang="en-US" b="1" dirty="0" smtClean="0">
                <a:latin typeface="Cordia New" pitchFamily="34" charset="-34"/>
              </a:rPr>
              <a:t>                </a:t>
            </a:r>
            <a:r>
              <a:rPr lang="en-US" b="1" dirty="0" err="1" smtClean="0">
                <a:latin typeface="Cordia New" pitchFamily="34" charset="-34"/>
              </a:rPr>
              <a:t>xproc</a:t>
            </a:r>
            <a:r>
              <a:rPr lang="en-US" b="1" dirty="0" smtClean="0">
                <a:latin typeface="Cordia New" pitchFamily="34" charset="-34"/>
              </a:rPr>
              <a:t>/</a:t>
            </a:r>
            <a:br>
              <a:rPr lang="en-US" b="1" dirty="0" smtClean="0">
                <a:latin typeface="Cordia New" pitchFamily="34" charset="-34"/>
              </a:rPr>
            </a:br>
            <a:r>
              <a:rPr lang="en-US" b="1" dirty="0" smtClean="0">
                <a:latin typeface="Cordia New" pitchFamily="34" charset="-34"/>
              </a:rPr>
              <a:t>                doc/</a:t>
            </a:r>
            <a:br>
              <a:rPr lang="en-US" b="1" dirty="0" smtClean="0">
                <a:latin typeface="Cordia New" pitchFamily="34" charset="-34"/>
              </a:rPr>
            </a:br>
            <a:r>
              <a:rPr lang="en-US" b="1" dirty="0" smtClean="0">
                <a:latin typeface="Cordia New" pitchFamily="34" charset="-34"/>
              </a:rPr>
              <a:t>                samples/</a:t>
            </a:r>
            <a:br>
              <a:rPr lang="en-US" b="1" dirty="0" smtClean="0">
                <a:latin typeface="Cordia New" pitchFamily="34" charset="-34"/>
              </a:rPr>
            </a:br>
            <a:r>
              <a:rPr lang="en-US" b="1" dirty="0" smtClean="0">
                <a:latin typeface="Cordia New" pitchFamily="34" charset="-34"/>
              </a:rPr>
              <a:t>                resources/</a:t>
            </a:r>
            <a:br>
              <a:rPr lang="en-US" b="1" dirty="0" smtClean="0">
                <a:latin typeface="Cordia New" pitchFamily="34" charset="-34"/>
              </a:rPr>
            </a:br>
            <a:r>
              <a:rPr lang="en-US" b="1" dirty="0" smtClean="0">
                <a:latin typeface="Cordia New" pitchFamily="34" charset="-34"/>
              </a:rPr>
              <a:t>                test/</a:t>
            </a:r>
            <a:endParaRPr lang="en-US" b="1" dirty="0">
              <a:latin typeface="Cordia New" pitchFamily="34" charset="-34"/>
            </a:endParaRP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Note</a:t>
            </a:r>
            <a:endParaRPr lang="en-US" sz="2400" dirty="0"/>
          </a:p>
        </p:txBody>
      </p:sp>
      <p:sp>
        <p:nvSpPr>
          <p:cNvPr id="3" name="Content Placeholder 2"/>
          <p:cNvSpPr>
            <a:spLocks noGrp="1"/>
          </p:cNvSpPr>
          <p:nvPr>
            <p:ph idx="1"/>
          </p:nvPr>
        </p:nvSpPr>
        <p:spPr>
          <a:xfrm>
            <a:off x="1012371" y="2296885"/>
            <a:ext cx="7293429" cy="2732315"/>
          </a:xfrm>
          <a:solidFill>
            <a:schemeClr val="accent2">
              <a:lumMod val="20000"/>
              <a:lumOff val="80000"/>
            </a:schemeClr>
          </a:solidFill>
          <a:ln>
            <a:solidFill>
              <a:schemeClr val="tx2"/>
            </a:solidFill>
          </a:ln>
        </p:spPr>
        <p:txBody>
          <a:bodyPr>
            <a:noAutofit/>
          </a:bodyPr>
          <a:lstStyle/>
          <a:p>
            <a:pPr marL="0" indent="0">
              <a:buNone/>
            </a:pPr>
            <a:r>
              <a:rPr lang="en-US" dirty="0" err="1" smtClean="0"/>
              <a:t>JATSPack</a:t>
            </a:r>
            <a:r>
              <a:rPr lang="en-US" dirty="0" smtClean="0"/>
              <a:t> and JATSPAN are not part of the NLM/NISO JATS. </a:t>
            </a:r>
          </a:p>
          <a:p>
            <a:pPr marL="0" indent="0">
              <a:buNone/>
            </a:pPr>
            <a:r>
              <a:rPr lang="en-US" dirty="0" err="1" smtClean="0"/>
              <a:t>JATSPack</a:t>
            </a:r>
            <a:r>
              <a:rPr lang="en-US" dirty="0" smtClean="0"/>
              <a:t> is a proposed specification that is completely independent of the tag suite. </a:t>
            </a:r>
          </a:p>
          <a:p>
            <a:pPr marL="0" indent="0">
              <a:buNone/>
            </a:pPr>
            <a:r>
              <a:rPr lang="en-US" dirty="0" smtClean="0"/>
              <a:t>JATSPAN is a non-commercial web site with no affiliation with NLM or NISO.</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7140"/>
            <a:ext cx="8913813" cy="726715"/>
          </a:xfrm>
        </p:spPr>
        <p:txBody>
          <a:bodyPr>
            <a:normAutofit/>
          </a:bodyPr>
          <a:lstStyle/>
          <a:p>
            <a:r>
              <a:rPr lang="en-US" sz="2400" dirty="0" err="1" smtClean="0"/>
              <a:t>JATSPack</a:t>
            </a:r>
            <a:r>
              <a:rPr lang="en-US" sz="2400" dirty="0" smtClean="0"/>
              <a:t> package descriptor</a:t>
            </a:r>
          </a:p>
        </p:txBody>
      </p:sp>
      <p:pic>
        <p:nvPicPr>
          <p:cNvPr id="7" name="Content Placeholder 6" descr="DescriptorFile.png"/>
          <p:cNvPicPr>
            <a:picLocks noGrp="1" noChangeAspect="1"/>
          </p:cNvPicPr>
          <p:nvPr>
            <p:ph idx="1"/>
          </p:nvPr>
        </p:nvPicPr>
        <p:blipFill>
          <a:blip r:embed="rId2"/>
          <a:stretch>
            <a:fillRect/>
          </a:stretch>
        </p:blipFill>
        <p:spPr>
          <a:xfrm>
            <a:off x="1567617" y="1262743"/>
            <a:ext cx="5818712" cy="5109529"/>
          </a:xfrm>
        </p:spPr>
      </p:pic>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err="1" smtClean="0"/>
              <a:t>JATSPack</a:t>
            </a:r>
            <a:r>
              <a:rPr lang="en-US" sz="2400" smtClean="0"/>
              <a:t> OASIS catalog file</a:t>
            </a:r>
            <a:endParaRPr lang="en-US" sz="2400" dirty="0"/>
          </a:p>
        </p:txBody>
      </p:sp>
      <p:pic>
        <p:nvPicPr>
          <p:cNvPr id="4" name="Picture 3" descr="CatalogFile.png"/>
          <p:cNvPicPr>
            <a:picLocks noChangeAspect="1"/>
          </p:cNvPicPr>
          <p:nvPr/>
        </p:nvPicPr>
        <p:blipFill>
          <a:blip r:embed="rId2"/>
          <a:stretch>
            <a:fillRect/>
          </a:stretch>
        </p:blipFill>
        <p:spPr>
          <a:xfrm>
            <a:off x="530972" y="2351314"/>
            <a:ext cx="8209865" cy="1739591"/>
          </a:xfrm>
          <a:prstGeom prst="rect">
            <a:avLst/>
          </a:prstGeom>
        </p:spPr>
      </p:pic>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JATSPAN</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err="1" smtClean="0"/>
              <a:t>JATSPack</a:t>
            </a:r>
            <a:r>
              <a:rPr lang="en-US" dirty="0" smtClean="0"/>
              <a:t> archive network</a:t>
            </a:r>
          </a:p>
          <a:p>
            <a:r>
              <a:rPr lang="en-US" dirty="0" smtClean="0"/>
              <a:t>Analogous to </a:t>
            </a:r>
            <a:r>
              <a:rPr lang="en-US" dirty="0" smtClean="0">
                <a:hlinkClick r:id="rId2"/>
              </a:rPr>
              <a:t>CPAN</a:t>
            </a:r>
            <a:r>
              <a:rPr lang="en-US" dirty="0" smtClean="0"/>
              <a:t> or </a:t>
            </a:r>
            <a:r>
              <a:rPr lang="en-US" dirty="0" smtClean="0">
                <a:hlinkClick r:id="rId3"/>
              </a:rPr>
              <a:t>CXAN</a:t>
            </a:r>
            <a:r>
              <a:rPr lang="en-US" dirty="0" smtClean="0"/>
              <a:t> </a:t>
            </a:r>
          </a:p>
          <a:p>
            <a:r>
              <a:rPr lang="en-US" dirty="0" smtClean="0"/>
              <a:t>A web site </a:t>
            </a:r>
            <a:r>
              <a:rPr lang="en-US" dirty="0" smtClean="0">
                <a:hlinkClick r:id="rId4"/>
              </a:rPr>
              <a:t>jatspan.org</a:t>
            </a:r>
            <a:r>
              <a:rPr lang="en-US" dirty="0" smtClean="0"/>
              <a:t> </a:t>
            </a:r>
          </a:p>
          <a:p>
            <a:r>
              <a:rPr lang="en-US" dirty="0" smtClean="0"/>
              <a:t>Allows authors to share and reuse JATSPacks</a:t>
            </a:r>
          </a:p>
          <a:p>
            <a:r>
              <a:rPr lang="en-US" dirty="0" smtClean="0"/>
              <a:t>Allows other users to discover relevant JATSPacks</a:t>
            </a:r>
          </a:p>
          <a:p>
            <a:pPr>
              <a:buNone/>
            </a:pP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err="1" smtClean="0"/>
              <a:t>jatspan</a:t>
            </a:r>
            <a:endParaRPr lang="en-US" sz="2400" dirty="0"/>
          </a:p>
        </p:txBody>
      </p:sp>
      <p:sp>
        <p:nvSpPr>
          <p:cNvPr id="3" name="Content Placeholder 2"/>
          <p:cNvSpPr>
            <a:spLocks noGrp="1"/>
          </p:cNvSpPr>
          <p:nvPr>
            <p:ph idx="1"/>
          </p:nvPr>
        </p:nvSpPr>
        <p:spPr>
          <a:xfrm>
            <a:off x="1114424" y="1959431"/>
            <a:ext cx="7610476" cy="3690256"/>
          </a:xfrm>
        </p:spPr>
        <p:txBody>
          <a:bodyPr>
            <a:normAutofit fontScale="92500" lnSpcReduction="10000"/>
          </a:bodyPr>
          <a:lstStyle/>
          <a:p>
            <a:r>
              <a:rPr lang="en-US" dirty="0" smtClean="0"/>
              <a:t>A client program</a:t>
            </a:r>
          </a:p>
          <a:p>
            <a:r>
              <a:rPr lang="en-US" dirty="0" smtClean="0"/>
              <a:t>Not necessary to use JATSPacks</a:t>
            </a:r>
          </a:p>
          <a:p>
            <a:r>
              <a:rPr lang="en-US" dirty="0" smtClean="0"/>
              <a:t>Manages local repositories</a:t>
            </a:r>
          </a:p>
          <a:p>
            <a:pPr lvl="1"/>
            <a:r>
              <a:rPr lang="en-US" dirty="0" smtClean="0"/>
              <a:t>At a specified directory on the local </a:t>
            </a:r>
            <a:r>
              <a:rPr lang="en-US" dirty="0" err="1" smtClean="0"/>
              <a:t>filesystem</a:t>
            </a:r>
            <a:endParaRPr lang="en-US" dirty="0" smtClean="0"/>
          </a:p>
          <a:p>
            <a:pPr lvl="1"/>
            <a:r>
              <a:rPr lang="en-US" dirty="0" smtClean="0"/>
              <a:t>Contains a master OASIS catalog file</a:t>
            </a:r>
          </a:p>
          <a:p>
            <a:r>
              <a:rPr lang="en-US" dirty="0" smtClean="0"/>
              <a:t>Automates installation of JATSPacks</a:t>
            </a:r>
          </a:p>
          <a:p>
            <a:pPr lvl="1"/>
            <a:r>
              <a:rPr lang="en-US" dirty="0" smtClean="0"/>
              <a:t>Resolves dependencies, and downloads and installs prerequisite packs</a:t>
            </a:r>
          </a:p>
          <a:p>
            <a:r>
              <a:rPr lang="en-US" dirty="0" smtClean="0"/>
              <a:t>Here's how you use it to install the TaxPub </a:t>
            </a:r>
            <a:r>
              <a:rPr lang="en-US" dirty="0" err="1" smtClean="0"/>
              <a:t>JATSPack</a:t>
            </a:r>
            <a:r>
              <a:rPr lang="en-US" dirty="0" smtClean="0"/>
              <a:t>:</a:t>
            </a:r>
          </a:p>
          <a:p>
            <a:pPr>
              <a:buNone/>
            </a:pPr>
            <a:endParaRPr lang="en-US" dirty="0"/>
          </a:p>
        </p:txBody>
      </p:sp>
      <p:sp>
        <p:nvSpPr>
          <p:cNvPr id="5" name="Content Placeholder 2"/>
          <p:cNvSpPr txBox="1">
            <a:spLocks/>
          </p:cNvSpPr>
          <p:nvPr/>
        </p:nvSpPr>
        <p:spPr>
          <a:xfrm>
            <a:off x="1771687" y="5649687"/>
            <a:ext cx="4863289" cy="617298"/>
          </a:xfrm>
          <a:prstGeom prst="rect">
            <a:avLst/>
          </a:prstGeom>
          <a:solidFill>
            <a:schemeClr val="accent4">
              <a:lumMod val="20000"/>
              <a:lumOff val="80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342900" marR="0" lvl="0" indent="-342900" algn="ctr" defTabSz="914400" rtl="0" eaLnBrk="1" fontAlgn="auto" latinLnBrk="0" hangingPunct="1">
              <a:lnSpc>
                <a:spcPct val="160000"/>
              </a:lnSpc>
              <a:spcBef>
                <a:spcPts val="2000"/>
              </a:spcBef>
              <a:spcAft>
                <a:spcPts val="0"/>
              </a:spcAft>
              <a:buClr>
                <a:schemeClr val="accent1"/>
              </a:buClr>
              <a:buSzTx/>
              <a:tabLst/>
              <a:defRPr/>
            </a:pPr>
            <a:r>
              <a:rPr lang="en-US" sz="2000" dirty="0" err="1" smtClean="0">
                <a:solidFill>
                  <a:schemeClr val="accent5">
                    <a:lumMod val="75000"/>
                  </a:schemeClr>
                </a:solidFill>
                <a:latin typeface="Courier New" pitchFamily="49" charset="0"/>
                <a:cs typeface="Courier New" pitchFamily="49" charset="0"/>
              </a:rPr>
              <a:t>j</a:t>
            </a:r>
            <a:r>
              <a:rPr kumimoji="0" lang="en-US" sz="2000" b="0" i="0" u="none" strike="noStrike" kern="1200" cap="none" spc="0" normalizeH="0" baseline="0" noProof="0" dirty="0" err="1" smtClean="0">
                <a:ln>
                  <a:noFill/>
                </a:ln>
                <a:solidFill>
                  <a:schemeClr val="accent5">
                    <a:lumMod val="75000"/>
                  </a:schemeClr>
                </a:solidFill>
                <a:effectLst/>
                <a:uLnTx/>
                <a:uFillTx/>
                <a:latin typeface="Courier New" pitchFamily="49" charset="0"/>
                <a:cs typeface="Courier New" pitchFamily="49" charset="0"/>
              </a:rPr>
              <a:t>atspan</a:t>
            </a:r>
            <a:r>
              <a:rPr kumimoji="0" lang="en-US" sz="2000" b="0" i="0" u="none" strike="noStrike" kern="1200" cap="none" spc="0" normalizeH="0" baseline="0" noProof="0" dirty="0" smtClean="0">
                <a:ln>
                  <a:noFill/>
                </a:ln>
                <a:solidFill>
                  <a:schemeClr val="accent5">
                    <a:lumMod val="75000"/>
                  </a:schemeClr>
                </a:solidFill>
                <a:effectLst/>
                <a:uLnTx/>
                <a:uFillTx/>
                <a:latin typeface="Courier New" pitchFamily="49" charset="0"/>
                <a:cs typeface="Courier New" pitchFamily="49" charset="0"/>
              </a:rPr>
              <a:t> install </a:t>
            </a:r>
            <a:r>
              <a:rPr kumimoji="0" lang="en-US" sz="2000" b="0" i="0" u="none" strike="noStrike" kern="1200" cap="none" spc="0" normalizeH="0" baseline="0" noProof="0" dirty="0" err="1" smtClean="0">
                <a:ln>
                  <a:noFill/>
                </a:ln>
                <a:solidFill>
                  <a:schemeClr val="accent5">
                    <a:lumMod val="75000"/>
                  </a:schemeClr>
                </a:solidFill>
                <a:effectLst/>
                <a:uLnTx/>
                <a:uFillTx/>
                <a:latin typeface="Courier New" pitchFamily="49" charset="0"/>
                <a:cs typeface="Courier New" pitchFamily="49" charset="0"/>
              </a:rPr>
              <a:t>taxpub</a:t>
            </a:r>
            <a:r>
              <a:rPr kumimoji="0" lang="en-US" sz="2000" b="0" i="0" u="none" strike="noStrike" kern="1200" cap="none" spc="0" normalizeH="0" baseline="0" noProof="0" dirty="0" smtClean="0">
                <a:ln>
                  <a:noFill/>
                </a:ln>
                <a:solidFill>
                  <a:schemeClr val="accent5">
                    <a:lumMod val="75000"/>
                  </a:schemeClr>
                </a:solidFill>
                <a:effectLst/>
                <a:uLnTx/>
                <a:uFillTx/>
                <a:latin typeface="Courier New" pitchFamily="49" charset="0"/>
                <a:cs typeface="Courier New" pitchFamily="49" charset="0"/>
              </a:rPr>
              <a:t>-schema</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17171"/>
            <a:ext cx="8913813" cy="1186543"/>
          </a:xfrm>
        </p:spPr>
        <p:txBody>
          <a:bodyPr>
            <a:normAutofit/>
          </a:bodyPr>
          <a:lstStyle/>
          <a:p>
            <a:r>
              <a:rPr lang="en-US" sz="3200" dirty="0" smtClean="0"/>
              <a:t>Use Cases / Examples</a:t>
            </a:r>
            <a:endParaRPr lang="en-US" sz="3200"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fontScale="90000"/>
          </a:bodyPr>
          <a:lstStyle/>
          <a:p>
            <a:r>
              <a:rPr lang="en-US" sz="2400" dirty="0" smtClean="0"/>
              <a:t>Use Case - A publisher evaluates JATS for the first time</a:t>
            </a:r>
            <a:endParaRPr lang="en-US" sz="2400" dirty="0"/>
          </a:p>
        </p:txBody>
      </p:sp>
      <p:sp>
        <p:nvSpPr>
          <p:cNvPr id="3" name="Content Placeholder 2"/>
          <p:cNvSpPr>
            <a:spLocks noGrp="1"/>
          </p:cNvSpPr>
          <p:nvPr>
            <p:ph idx="1"/>
          </p:nvPr>
        </p:nvSpPr>
        <p:spPr>
          <a:xfrm>
            <a:off x="1114424" y="1959430"/>
            <a:ext cx="7610476" cy="4306900"/>
          </a:xfrm>
        </p:spPr>
        <p:txBody>
          <a:bodyPr>
            <a:normAutofit fontScale="85000" lnSpcReduction="10000"/>
          </a:bodyPr>
          <a:lstStyle/>
          <a:p>
            <a:pPr>
              <a:lnSpc>
                <a:spcPct val="110000"/>
              </a:lnSpc>
            </a:pPr>
            <a:r>
              <a:rPr lang="en-US" dirty="0" smtClean="0"/>
              <a:t>JATS has many flavors and versions (currently 34 permutations)</a:t>
            </a:r>
          </a:p>
          <a:p>
            <a:pPr lvl="1">
              <a:lnSpc>
                <a:spcPct val="110000"/>
              </a:lnSpc>
            </a:pPr>
            <a:r>
              <a:rPr lang="en-US" dirty="0" smtClean="0"/>
              <a:t>Downloadable from the </a:t>
            </a:r>
            <a:r>
              <a:rPr lang="en-US" dirty="0" smtClean="0">
                <a:hlinkClick r:id="rId2"/>
              </a:rPr>
              <a:t>NLM </a:t>
            </a:r>
            <a:r>
              <a:rPr lang="en-US" dirty="0" err="1" smtClean="0">
                <a:hlinkClick r:id="rId2"/>
              </a:rPr>
              <a:t>archive_dtd</a:t>
            </a:r>
            <a:r>
              <a:rPr lang="en-US" dirty="0" smtClean="0">
                <a:hlinkClick r:id="rId2"/>
              </a:rPr>
              <a:t> </a:t>
            </a:r>
            <a:r>
              <a:rPr lang="en-US" dirty="0" smtClean="0"/>
              <a:t>and </a:t>
            </a:r>
            <a:r>
              <a:rPr lang="en-US" dirty="0" smtClean="0">
                <a:hlinkClick r:id="rId3"/>
              </a:rPr>
              <a:t>JATS</a:t>
            </a:r>
            <a:r>
              <a:rPr lang="en-US" dirty="0" smtClean="0"/>
              <a:t> FTP sites</a:t>
            </a:r>
          </a:p>
          <a:p>
            <a:pPr>
              <a:lnSpc>
                <a:spcPct val="110000"/>
              </a:lnSpc>
            </a:pPr>
            <a:r>
              <a:rPr lang="en-US" dirty="0" smtClean="0"/>
              <a:t>Can </a:t>
            </a:r>
            <a:r>
              <a:rPr lang="en-US" i="1" dirty="0" smtClean="0"/>
              <a:t>seem</a:t>
            </a:r>
            <a:r>
              <a:rPr lang="en-US" dirty="0" smtClean="0"/>
              <a:t> overwhelming and complicated</a:t>
            </a:r>
          </a:p>
          <a:p>
            <a:pPr>
              <a:lnSpc>
                <a:spcPct val="110000"/>
              </a:lnSpc>
            </a:pPr>
            <a:r>
              <a:rPr lang="en-US" dirty="0" smtClean="0"/>
              <a:t>Many publishers still use older versions for their published articles</a:t>
            </a:r>
          </a:p>
          <a:p>
            <a:pPr>
              <a:lnSpc>
                <a:spcPct val="110000"/>
              </a:lnSpc>
            </a:pPr>
            <a:r>
              <a:rPr lang="en-US" dirty="0" smtClean="0"/>
              <a:t>Each flavor / version is distributed as separate, flattened Zip file</a:t>
            </a:r>
          </a:p>
          <a:p>
            <a:pPr lvl="1">
              <a:lnSpc>
                <a:spcPct val="110000"/>
              </a:lnSpc>
            </a:pPr>
            <a:r>
              <a:rPr lang="en-US" dirty="0" smtClean="0"/>
              <a:t>includes the bundled version of all of the files for that particular set</a:t>
            </a:r>
          </a:p>
          <a:p>
            <a:pPr>
              <a:lnSpc>
                <a:spcPct val="110000"/>
              </a:lnSpc>
            </a:pPr>
            <a:r>
              <a:rPr lang="en-US" dirty="0" smtClean="0"/>
              <a:t>Installation of each requires manually tweaking the OASIS catalog file</a:t>
            </a:r>
          </a:p>
          <a:p>
            <a:pPr>
              <a:lnSpc>
                <a:spcPct val="110000"/>
              </a:lnSpc>
            </a:pPr>
            <a:r>
              <a:rPr lang="en-US" dirty="0" smtClean="0"/>
              <a:t>Difficult/tedious to configure a system that can use all/any of them simultaneously</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Example:  Core JATS Bundle</a:t>
            </a:r>
            <a:endParaRPr lang="en-US" sz="2400" dirty="0"/>
          </a:p>
        </p:txBody>
      </p:sp>
      <p:sp>
        <p:nvSpPr>
          <p:cNvPr id="3" name="Content Placeholder 2"/>
          <p:cNvSpPr>
            <a:spLocks noGrp="1"/>
          </p:cNvSpPr>
          <p:nvPr>
            <p:ph idx="1"/>
          </p:nvPr>
        </p:nvSpPr>
        <p:spPr>
          <a:xfrm>
            <a:off x="1114424" y="1959430"/>
            <a:ext cx="7610476" cy="4306900"/>
          </a:xfrm>
        </p:spPr>
        <p:txBody>
          <a:bodyPr>
            <a:normAutofit fontScale="92500" lnSpcReduction="10000"/>
          </a:bodyPr>
          <a:lstStyle/>
          <a:p>
            <a:r>
              <a:rPr lang="en-US" dirty="0" smtClean="0"/>
              <a:t>Each of the 34 flavors and versions has been </a:t>
            </a:r>
            <a:r>
              <a:rPr lang="en-US" dirty="0" err="1" smtClean="0"/>
              <a:t>refactored</a:t>
            </a:r>
            <a:r>
              <a:rPr lang="en-US" dirty="0" smtClean="0"/>
              <a:t> as a </a:t>
            </a:r>
            <a:r>
              <a:rPr lang="en-US" dirty="0" err="1" smtClean="0"/>
              <a:t>JATSPack</a:t>
            </a:r>
            <a:endParaRPr lang="en-US" dirty="0" smtClean="0"/>
          </a:p>
          <a:p>
            <a:r>
              <a:rPr lang="en-US" dirty="0" smtClean="0"/>
              <a:t>Core modules factored out into "core" </a:t>
            </a:r>
            <a:r>
              <a:rPr lang="en-US" dirty="0" err="1" smtClean="0"/>
              <a:t>JATSPack</a:t>
            </a:r>
            <a:endParaRPr lang="en-US" dirty="0" smtClean="0"/>
          </a:p>
          <a:p>
            <a:r>
              <a:rPr lang="en-US" dirty="0" smtClean="0"/>
              <a:t>Each pack has an OASIS catalog file that references only the modules in that pack</a:t>
            </a:r>
          </a:p>
          <a:p>
            <a:r>
              <a:rPr lang="en-US" dirty="0" smtClean="0"/>
              <a:t>All of these can be downloaded and installed as a single bundle.</a:t>
            </a:r>
          </a:p>
          <a:p>
            <a:r>
              <a:rPr lang="en-US" dirty="0" smtClean="0"/>
              <a:t>Bundle has a single top-level OASIS catalog file</a:t>
            </a:r>
          </a:p>
          <a:p>
            <a:r>
              <a:rPr lang="en-US" dirty="0" smtClean="0"/>
              <a:t>Currently just the DTDs (not W3C schema or Relax NG)</a:t>
            </a:r>
          </a:p>
          <a:p>
            <a:r>
              <a:rPr lang="en-US" dirty="0" smtClean="0"/>
              <a:t>Also includes sample XML instance documents</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Changes to the core JATS</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Might be controversial (I don't know)</a:t>
            </a:r>
          </a:p>
          <a:p>
            <a:r>
              <a:rPr lang="en-US" dirty="0" smtClean="0"/>
              <a:t>Mostly necessitated by changing the directory structure and moving files around</a:t>
            </a:r>
          </a:p>
          <a:p>
            <a:r>
              <a:rPr lang="en-US" dirty="0" smtClean="0"/>
              <a:t>Changed relative URIs that cross-reference between the modules</a:t>
            </a:r>
          </a:p>
          <a:p>
            <a:r>
              <a:rPr lang="en-US" dirty="0" smtClean="0"/>
              <a:t>Cleaned up some discrepancies in old versions</a:t>
            </a:r>
          </a:p>
          <a:p>
            <a:r>
              <a:rPr lang="en-US" dirty="0" smtClean="0"/>
              <a:t>Didn't change any top-level public identifiers</a:t>
            </a:r>
          </a:p>
          <a:p>
            <a:r>
              <a:rPr lang="en-US" dirty="0" smtClean="0"/>
              <a:t>My bundle is 100% compatible</a:t>
            </a:r>
          </a:p>
          <a:p>
            <a:pPr lvl="1"/>
            <a:r>
              <a:rPr lang="en-US" dirty="0" smtClean="0"/>
              <a:t>(I’m 99% sure of this)</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fontScale="90000"/>
          </a:bodyPr>
          <a:lstStyle/>
          <a:p>
            <a:r>
              <a:rPr lang="en-US" sz="2400" dirty="0" smtClean="0"/>
              <a:t>Use Case - A publisher develops a new JATS customization</a:t>
            </a:r>
            <a:endParaRPr lang="en-US" sz="2400" dirty="0"/>
          </a:p>
        </p:txBody>
      </p:sp>
      <p:sp>
        <p:nvSpPr>
          <p:cNvPr id="3" name="Content Placeholder 2"/>
          <p:cNvSpPr>
            <a:spLocks noGrp="1"/>
          </p:cNvSpPr>
          <p:nvPr>
            <p:ph idx="1"/>
          </p:nvPr>
        </p:nvSpPr>
        <p:spPr>
          <a:xfrm>
            <a:off x="1114424" y="1959430"/>
            <a:ext cx="7610476" cy="4306900"/>
          </a:xfrm>
        </p:spPr>
        <p:txBody>
          <a:bodyPr>
            <a:normAutofit fontScale="92500" lnSpcReduction="20000"/>
          </a:bodyPr>
          <a:lstStyle/>
          <a:p>
            <a:r>
              <a:rPr lang="en-US" dirty="0" smtClean="0"/>
              <a:t>There is an ongoing sea change in the nature of journal articles</a:t>
            </a:r>
          </a:p>
          <a:p>
            <a:r>
              <a:rPr lang="en-US" dirty="0" smtClean="0"/>
              <a:t>Articles are no longer limited to the (print media) figures, tables, and equations.</a:t>
            </a:r>
          </a:p>
          <a:p>
            <a:r>
              <a:rPr lang="en-US" dirty="0" smtClean="0"/>
              <a:t>The lines between traditional definitions of media types, such as journal articles, books, wikis, blog posts, data-only articles, presentations, etc., are continually getting blurred</a:t>
            </a:r>
          </a:p>
          <a:p>
            <a:r>
              <a:rPr lang="en-US" dirty="0" smtClean="0"/>
              <a:t>Open-science movement</a:t>
            </a:r>
          </a:p>
          <a:p>
            <a:pPr lvl="1"/>
            <a:r>
              <a:rPr lang="en-US" dirty="0" smtClean="0"/>
              <a:t>Scientists are sharing their data more often.</a:t>
            </a:r>
          </a:p>
          <a:p>
            <a:pPr lvl="1"/>
            <a:r>
              <a:rPr lang="en-US" dirty="0" smtClean="0"/>
              <a:t>Grass</a:t>
            </a:r>
            <a:r>
              <a:rPr lang="en-US" baseline="0" dirty="0" smtClean="0"/>
              <a:t> roots efforts to bypass traditional publishing models</a:t>
            </a:r>
            <a:endParaRPr lang="en-US" dirty="0" smtClean="0"/>
          </a:p>
          <a:p>
            <a:r>
              <a:rPr lang="en-US" dirty="0" smtClean="0"/>
              <a:t>This trend is moving/evolving very fast</a:t>
            </a:r>
          </a:p>
          <a:p>
            <a:r>
              <a:rPr lang="en-US" dirty="0" smtClean="0"/>
              <a:t>We cannot anticipate what will be the needs of the users</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Supplemental materials</a:t>
            </a:r>
            <a:endParaRPr lang="en-US" sz="2400" dirty="0"/>
          </a:p>
        </p:txBody>
      </p:sp>
      <p:sp>
        <p:nvSpPr>
          <p:cNvPr id="3" name="Content Placeholder 2"/>
          <p:cNvSpPr>
            <a:spLocks noGrp="1"/>
          </p:cNvSpPr>
          <p:nvPr>
            <p:ph idx="1"/>
          </p:nvPr>
        </p:nvSpPr>
        <p:spPr>
          <a:xfrm>
            <a:off x="1114424" y="1959430"/>
            <a:ext cx="7610476" cy="4306900"/>
          </a:xfrm>
        </p:spPr>
        <p:txBody>
          <a:bodyPr>
            <a:normAutofit fontScale="92500" lnSpcReduction="20000"/>
          </a:bodyPr>
          <a:lstStyle/>
          <a:p>
            <a:r>
              <a:rPr lang="en-US" dirty="0" smtClean="0"/>
              <a:t>Supplemental material (data) moving into main content</a:t>
            </a:r>
          </a:p>
          <a:p>
            <a:r>
              <a:rPr lang="en-US" dirty="0" smtClean="0"/>
              <a:t>“Pseudo-supplemental”:  essential material, but doesn't "fit” into the journal article.  (Sasha </a:t>
            </a:r>
            <a:r>
              <a:rPr lang="en-US" dirty="0" err="1" smtClean="0"/>
              <a:t>Schwarzman</a:t>
            </a:r>
            <a:r>
              <a:rPr lang="en-US" dirty="0" smtClean="0"/>
              <a:t>)</a:t>
            </a:r>
          </a:p>
          <a:p>
            <a:pPr lvl="1"/>
            <a:r>
              <a:rPr lang="en-US" dirty="0" smtClean="0"/>
              <a:t>Also called "integral content".</a:t>
            </a:r>
          </a:p>
          <a:p>
            <a:pPr lvl="1"/>
            <a:r>
              <a:rPr lang="en-US" dirty="0" smtClean="0"/>
              <a:t>E.g., </a:t>
            </a:r>
            <a:r>
              <a:rPr lang="en-US" i="1" dirty="0" smtClean="0"/>
              <a:t>Cell</a:t>
            </a:r>
            <a:r>
              <a:rPr lang="en-US" dirty="0" smtClean="0"/>
              <a:t> doesn't embed movies because they don't fit into PDFs.</a:t>
            </a:r>
          </a:p>
          <a:p>
            <a:r>
              <a:rPr lang="en-US" dirty="0" smtClean="0"/>
              <a:t>Sasha quoted E. Marcus:  </a:t>
            </a:r>
            <a:br>
              <a:rPr lang="en-US" dirty="0" smtClean="0"/>
            </a:br>
            <a:r>
              <a:rPr lang="en-US" dirty="0" smtClean="0"/>
              <a:t/>
            </a:r>
            <a:br>
              <a:rPr lang="en-US" dirty="0" smtClean="0"/>
            </a:br>
            <a:r>
              <a:rPr lang="en-US" dirty="0" smtClean="0"/>
              <a:t>“... over time the concept of supplemental material will gradually give way to a more modern concept of a hierarchical or layered presentation in which a reader can define which level of detail best fits their interests and needs.”</a:t>
            </a:r>
          </a:p>
          <a:p>
            <a:r>
              <a:rPr lang="en-US" dirty="0" smtClean="0"/>
              <a:t>We need to be facilitating this transformation</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Extensibility, Customizability, and Interchange</a:t>
            </a:r>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Several different perspectives</a:t>
            </a:r>
          </a:p>
          <a:p>
            <a:r>
              <a:rPr lang="en-US" dirty="0" smtClean="0"/>
              <a:t>Eliot </a:t>
            </a:r>
            <a:r>
              <a:rPr lang="en-US" dirty="0" err="1" smtClean="0"/>
              <a:t>Kimber</a:t>
            </a:r>
            <a:r>
              <a:rPr lang="en-US" dirty="0" smtClean="0"/>
              <a:t>:</a:t>
            </a:r>
          </a:p>
          <a:p>
            <a:pPr lvl="1"/>
            <a:r>
              <a:rPr lang="en-US" dirty="0" smtClean="0"/>
              <a:t>It's all about interchange</a:t>
            </a:r>
          </a:p>
          <a:p>
            <a:pPr lvl="1"/>
            <a:r>
              <a:rPr lang="en-US" dirty="0" smtClean="0"/>
              <a:t>The goal should be "blind" interchange:</a:t>
            </a:r>
            <a:br>
              <a:rPr lang="en-US" dirty="0" smtClean="0"/>
            </a:br>
            <a:r>
              <a:rPr lang="en-US" dirty="0" smtClean="0"/>
              <a:t/>
            </a:r>
            <a:br>
              <a:rPr lang="en-US" dirty="0" smtClean="0"/>
            </a:br>
            <a:r>
              <a:rPr lang="en-US" dirty="0" smtClean="0"/>
              <a:t>“By blind interchange I mean interchange that requires the least amount of pre-interchange negotiation and knowledge exchange between interchange partners.”</a:t>
            </a:r>
          </a:p>
          <a:p>
            <a:r>
              <a:rPr lang="en-US" dirty="0" err="1" smtClean="0"/>
              <a:t>JATSPack</a:t>
            </a:r>
            <a:r>
              <a:rPr lang="en-US" dirty="0" smtClean="0"/>
              <a:t> is about lowering the barrier to interchange, but not quite down to the level of "blind" (depending on how you define “least”).</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JATS Customizations</a:t>
            </a:r>
            <a:endParaRPr lang="en-US" dirty="0"/>
          </a:p>
        </p:txBody>
      </p:sp>
      <p:sp>
        <p:nvSpPr>
          <p:cNvPr id="3" name="Content Placeholder 2"/>
          <p:cNvSpPr>
            <a:spLocks noGrp="1"/>
          </p:cNvSpPr>
          <p:nvPr>
            <p:ph idx="1"/>
          </p:nvPr>
        </p:nvSpPr>
        <p:spPr/>
        <p:txBody>
          <a:bodyPr/>
          <a:lstStyle/>
          <a:p>
            <a:r>
              <a:rPr lang="en-US" dirty="0" smtClean="0"/>
              <a:t>JATS was designed in modular, extensible way, but the barrier to customizing is still high</a:t>
            </a:r>
          </a:p>
          <a:p>
            <a:r>
              <a:rPr lang="en-US" dirty="0" smtClean="0"/>
              <a:t>Alternatives to customizing:</a:t>
            </a:r>
          </a:p>
          <a:p>
            <a:pPr lvl="1"/>
            <a:r>
              <a:rPr lang="en-US" dirty="0" smtClean="0"/>
              <a:t>Suggest a change to the standard, and wait</a:t>
            </a:r>
          </a:p>
          <a:p>
            <a:pPr lvl="1"/>
            <a:r>
              <a:rPr lang="en-US" dirty="0" smtClean="0"/>
              <a:t>Create a local customization, and forego interchangeability</a:t>
            </a:r>
          </a:p>
          <a:p>
            <a:pPr lvl="1"/>
            <a:r>
              <a:rPr lang="en-US" dirty="0" smtClean="0"/>
              <a:t>Pseudo-customization</a:t>
            </a:r>
          </a:p>
          <a:p>
            <a:endParaRPr lang="en-US" dirty="0"/>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Pseudo-customization</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Strategies </a:t>
            </a:r>
          </a:p>
          <a:p>
            <a:pPr lvl="1"/>
            <a:r>
              <a:rPr lang="en-US" dirty="0" smtClean="0"/>
              <a:t>Put the data into a separate file and link to it.</a:t>
            </a:r>
          </a:p>
          <a:p>
            <a:pPr lvl="1"/>
            <a:r>
              <a:rPr lang="en-US" dirty="0" smtClean="0"/>
              <a:t>CDATA section (à la RSS)</a:t>
            </a:r>
          </a:p>
          <a:p>
            <a:pPr lvl="1"/>
            <a:r>
              <a:rPr lang="en-US" dirty="0" smtClean="0"/>
              <a:t>"Escape hatches" with custom vocabulary</a:t>
            </a:r>
          </a:p>
          <a:p>
            <a:pPr lvl="1"/>
            <a:r>
              <a:rPr lang="en-US" dirty="0" smtClean="0"/>
              <a:t>Processing Instructions</a:t>
            </a:r>
          </a:p>
          <a:p>
            <a:r>
              <a:rPr lang="en-US" dirty="0" smtClean="0"/>
              <a:t>These are all ways of getting around the DTD (schema)</a:t>
            </a:r>
          </a:p>
          <a:p>
            <a:r>
              <a:rPr lang="en-US" dirty="0" smtClean="0"/>
              <a:t>So validation has to use a different mechanisms</a:t>
            </a:r>
          </a:p>
          <a:p>
            <a:r>
              <a:rPr lang="en-US" dirty="0" smtClean="0"/>
              <a:t>This is the tail wagging the dog:  the DTD (schema) should work for us, not the other way around.</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JATS and supplemental data</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JATS has "escape hatches" for different kinds of data objects, and links to external objects.</a:t>
            </a:r>
          </a:p>
          <a:p>
            <a:r>
              <a:rPr lang="en-US" dirty="0" smtClean="0"/>
              <a:t>But it would often make more sense to include it </a:t>
            </a:r>
            <a:r>
              <a:rPr lang="en-US" i="1" dirty="0" smtClean="0"/>
              <a:t>natively</a:t>
            </a:r>
            <a:r>
              <a:rPr lang="en-US" dirty="0" smtClean="0"/>
              <a:t>.</a:t>
            </a:r>
          </a:p>
          <a:p>
            <a:r>
              <a:rPr lang="en-US" dirty="0" smtClean="0"/>
              <a:t>Bottom line:  extensions</a:t>
            </a:r>
            <a:r>
              <a:rPr lang="en-US" baseline="0" dirty="0" smtClean="0"/>
              <a:t> and customizations will happen.  It would be nice to have an infrastructure for communicating and managing them.</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Example - TaxPub</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smtClean="0"/>
              <a:t>Customization of JATS</a:t>
            </a:r>
          </a:p>
          <a:p>
            <a:r>
              <a:rPr lang="en-US" smtClean="0"/>
              <a:t>Allows inclusion of Taxonomic treatments into journal articles</a:t>
            </a:r>
          </a:p>
          <a:p>
            <a:r>
              <a:rPr lang="en-US" smtClean="0">
                <a:hlinkClick r:id="rId2"/>
              </a:rPr>
              <a:t>As described by Terry Catapano</a:t>
            </a:r>
            <a:r>
              <a:rPr lang="en-US" smtClean="0"/>
              <a:t> at last year's JATS-Con</a:t>
            </a:r>
          </a:p>
          <a:p>
            <a:r>
              <a:rPr lang="en-US" smtClean="0"/>
              <a:t>Used in </a:t>
            </a:r>
            <a:r>
              <a:rPr lang="en-US" smtClean="0">
                <a:hlinkClick r:id="rId3"/>
              </a:rPr>
              <a:t>ZooKeys</a:t>
            </a:r>
            <a:r>
              <a:rPr lang="en-US" smtClean="0"/>
              <a:t>, published by PenSoft.</a:t>
            </a:r>
          </a:p>
          <a:p>
            <a:r>
              <a:rPr lang="en-US" smtClean="0"/>
              <a:t>Articles are simultaneously released to the Species-ID wiki</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TaxPub </a:t>
            </a:r>
            <a:r>
              <a:rPr lang="en-US" sz="2400" dirty="0" err="1" smtClean="0"/>
              <a:t>JATSPack</a:t>
            </a:r>
            <a:endParaRPr lang="en-US" sz="2400" dirty="0"/>
          </a:p>
        </p:txBody>
      </p:sp>
      <p:sp>
        <p:nvSpPr>
          <p:cNvPr id="3" name="Content Placeholder 2"/>
          <p:cNvSpPr>
            <a:spLocks noGrp="1"/>
          </p:cNvSpPr>
          <p:nvPr>
            <p:ph idx="1"/>
          </p:nvPr>
        </p:nvSpPr>
        <p:spPr>
          <a:xfrm>
            <a:off x="1114424" y="1959430"/>
            <a:ext cx="7610476" cy="1077684"/>
          </a:xfrm>
        </p:spPr>
        <p:txBody>
          <a:bodyPr>
            <a:normAutofit/>
          </a:bodyPr>
          <a:lstStyle/>
          <a:p>
            <a:r>
              <a:rPr lang="en-US" dirty="0" smtClean="0"/>
              <a:t>Named “</a:t>
            </a:r>
            <a:r>
              <a:rPr lang="en-US" dirty="0" err="1" smtClean="0"/>
              <a:t>taxpub</a:t>
            </a:r>
            <a:r>
              <a:rPr lang="en-US" dirty="0" smtClean="0"/>
              <a:t>-schema”</a:t>
            </a:r>
          </a:p>
          <a:p>
            <a:r>
              <a:rPr lang="en-US" dirty="0" smtClean="0"/>
              <a:t>Directory structure:</a:t>
            </a:r>
          </a:p>
          <a:p>
            <a:endParaRPr lang="en-US" dirty="0"/>
          </a:p>
        </p:txBody>
      </p:sp>
      <p:sp>
        <p:nvSpPr>
          <p:cNvPr id="4" name="Content Placeholder 2"/>
          <p:cNvSpPr txBox="1">
            <a:spLocks/>
          </p:cNvSpPr>
          <p:nvPr/>
        </p:nvSpPr>
        <p:spPr>
          <a:xfrm>
            <a:off x="2192109" y="3037114"/>
            <a:ext cx="3163662" cy="2264229"/>
          </a:xfrm>
          <a:prstGeom prst="rect">
            <a:avLst/>
          </a:prstGeom>
          <a:solidFill>
            <a:schemeClr val="bg2"/>
          </a:solidFill>
        </p:spPr>
        <p:txBody>
          <a:bodyPr vert="horz" lIns="91440" tIns="45720" rIns="91440" bIns="45720" rtlCol="0">
            <a:normAutofit lnSpcReduction="10000"/>
          </a:bodyPr>
          <a:lstStyle/>
          <a:p>
            <a:pPr lvl="0">
              <a:lnSpc>
                <a:spcPct val="120000"/>
              </a:lnSpc>
              <a:buClr>
                <a:schemeClr val="accent1"/>
              </a:buClr>
            </a:pPr>
            <a:r>
              <a:rPr lang="en-US" sz="2000" dirty="0" err="1" smtClean="0">
                <a:solidFill>
                  <a:schemeClr val="tx1">
                    <a:lumMod val="65000"/>
                    <a:lumOff val="35000"/>
                  </a:schemeClr>
                </a:solidFill>
              </a:rPr>
              <a:t>taxpub</a:t>
            </a:r>
            <a:r>
              <a:rPr lang="en-US" sz="2000" dirty="0" smtClean="0">
                <a:solidFill>
                  <a:schemeClr val="tx1">
                    <a:lumMod val="65000"/>
                    <a:lumOff val="35000"/>
                  </a:schemeClr>
                </a:solidFill>
              </a:rPr>
              <a:t>/</a:t>
            </a:r>
          </a:p>
          <a:p>
            <a:pPr lvl="0">
              <a:lnSpc>
                <a:spcPct val="120000"/>
              </a:lnSpc>
              <a:buClr>
                <a:schemeClr val="accent1"/>
              </a:buClr>
            </a:pPr>
            <a:r>
              <a:rPr lang="en-US" sz="2000" dirty="0" smtClean="0">
                <a:solidFill>
                  <a:schemeClr val="tx1">
                    <a:lumMod val="65000"/>
                    <a:lumOff val="35000"/>
                  </a:schemeClr>
                </a:solidFill>
              </a:rPr>
              <a:t>    schema/</a:t>
            </a:r>
          </a:p>
          <a:p>
            <a:pPr lvl="0">
              <a:lnSpc>
                <a:spcPct val="120000"/>
              </a:lnSpc>
              <a:buClr>
                <a:schemeClr val="accent1"/>
              </a:buClr>
            </a:pPr>
            <a:r>
              <a:rPr lang="en-US" sz="2000" dirty="0" smtClean="0">
                <a:solidFill>
                  <a:schemeClr val="tx1">
                    <a:lumMod val="65000"/>
                    <a:lumOff val="35000"/>
                  </a:schemeClr>
                </a:solidFill>
              </a:rPr>
              <a:t>        0.1/</a:t>
            </a:r>
          </a:p>
          <a:p>
            <a:pPr lvl="0">
              <a:lnSpc>
                <a:spcPct val="120000"/>
              </a:lnSpc>
              <a:buClr>
                <a:schemeClr val="accent1"/>
              </a:buClr>
            </a:pPr>
            <a:r>
              <a:rPr lang="en-US" sz="2000" dirty="0" smtClean="0">
                <a:solidFill>
                  <a:schemeClr val="tx1">
                    <a:lumMod val="65000"/>
                    <a:lumOff val="35000"/>
                  </a:schemeClr>
                </a:solidFill>
              </a:rPr>
              <a:t>            </a:t>
            </a:r>
            <a:r>
              <a:rPr lang="en-US" sz="2000" dirty="0" err="1" smtClean="0">
                <a:solidFill>
                  <a:schemeClr val="tx1">
                    <a:lumMod val="65000"/>
                    <a:lumOff val="35000"/>
                  </a:schemeClr>
                </a:solidFill>
              </a:rPr>
              <a:t>dtd</a:t>
            </a:r>
            <a:r>
              <a:rPr lang="en-US" sz="2000" dirty="0" smtClean="0">
                <a:solidFill>
                  <a:schemeClr val="tx1">
                    <a:lumMod val="65000"/>
                    <a:lumOff val="35000"/>
                  </a:schemeClr>
                </a:solidFill>
              </a:rPr>
              <a:t>/</a:t>
            </a:r>
          </a:p>
          <a:p>
            <a:pPr lvl="0">
              <a:lnSpc>
                <a:spcPct val="120000"/>
              </a:lnSpc>
              <a:buClr>
                <a:schemeClr val="accent1"/>
              </a:buClr>
            </a:pPr>
            <a:r>
              <a:rPr lang="en-US" sz="2000" dirty="0" smtClean="0">
                <a:solidFill>
                  <a:schemeClr val="tx1">
                    <a:lumMod val="65000"/>
                    <a:lumOff val="35000"/>
                  </a:schemeClr>
                </a:solidFill>
              </a:rPr>
              <a:t>            doc/</a:t>
            </a:r>
          </a:p>
          <a:p>
            <a:pPr lvl="0">
              <a:lnSpc>
                <a:spcPct val="120000"/>
              </a:lnSpc>
              <a:buClr>
                <a:schemeClr val="accent1"/>
              </a:buClr>
            </a:pPr>
            <a:r>
              <a:rPr lang="en-US" sz="2000" dirty="0" smtClean="0">
                <a:solidFill>
                  <a:schemeClr val="tx1">
                    <a:lumMod val="65000"/>
                    <a:lumOff val="35000"/>
                  </a:schemeClr>
                </a:solidFill>
              </a:rPr>
              <a:t>            samples/</a:t>
            </a:r>
            <a:endParaRPr kumimoji="0" lang="en-US" sz="20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Converting TaxPub into a </a:t>
            </a:r>
            <a:r>
              <a:rPr lang="en-US" sz="2400" dirty="0" err="1" smtClean="0"/>
              <a:t>JATSPack</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Fixed relative system identifiers</a:t>
            </a:r>
          </a:p>
          <a:p>
            <a:r>
              <a:rPr lang="en-US" dirty="0" smtClean="0"/>
              <a:t>Fixed </a:t>
            </a:r>
            <a:r>
              <a:rPr lang="en-US" dirty="0" err="1" smtClean="0"/>
              <a:t>doctype</a:t>
            </a:r>
            <a:r>
              <a:rPr lang="en-US" dirty="0" smtClean="0"/>
              <a:t> declarations, for example:</a:t>
            </a:r>
          </a:p>
          <a:p>
            <a:pPr lvl="1"/>
            <a:r>
              <a:rPr lang="en-US" sz="2000" dirty="0" smtClean="0"/>
              <a:t>From:    </a:t>
            </a:r>
            <a:r>
              <a:rPr lang="en-US" sz="1600" dirty="0" smtClean="0">
                <a:solidFill>
                  <a:schemeClr val="accent5"/>
                </a:solidFill>
              </a:rPr>
              <a:t>&lt;!DOCTYPE article SYSTEM "../tax-treatment-NS0.dtd"&gt;</a:t>
            </a:r>
            <a:endParaRPr lang="en-US" sz="2000" dirty="0" smtClean="0">
              <a:solidFill>
                <a:schemeClr val="accent5"/>
              </a:solidFill>
            </a:endParaRPr>
          </a:p>
          <a:p>
            <a:pPr lvl="1"/>
            <a:r>
              <a:rPr lang="en-US" sz="2000" dirty="0" smtClean="0"/>
              <a:t>To:</a:t>
            </a:r>
            <a:br>
              <a:rPr lang="en-US" sz="2000" dirty="0" smtClean="0"/>
            </a:br>
            <a:r>
              <a:rPr lang="en-US" sz="1600" dirty="0" smtClean="0"/>
              <a:t>	</a:t>
            </a:r>
            <a:r>
              <a:rPr lang="en-US" sz="1400" dirty="0" smtClean="0">
                <a:solidFill>
                  <a:schemeClr val="accent5"/>
                </a:solidFill>
              </a:rPr>
              <a:t>&lt;!DOCTYPE book PUBLIC</a:t>
            </a:r>
          </a:p>
          <a:p>
            <a:pPr marL="0" indent="0">
              <a:spcBef>
                <a:spcPts val="0"/>
              </a:spcBef>
              <a:buNone/>
            </a:pPr>
            <a:r>
              <a:rPr lang="en-US" sz="1400" dirty="0" smtClean="0">
                <a:solidFill>
                  <a:schemeClr val="accent5"/>
                </a:solidFill>
              </a:rPr>
              <a:t>                     "-//</a:t>
            </a:r>
            <a:r>
              <a:rPr lang="en-US" sz="1400" dirty="0" err="1" smtClean="0">
                <a:solidFill>
                  <a:schemeClr val="accent5"/>
                </a:solidFill>
              </a:rPr>
              <a:t>TaxonX</a:t>
            </a:r>
            <a:r>
              <a:rPr lang="en-US" sz="1400" dirty="0" smtClean="0">
                <a:solidFill>
                  <a:schemeClr val="accent5"/>
                </a:solidFill>
              </a:rPr>
              <a:t>//DTD Taxonomic Treatment Publishing DTD v0 20100105//EN"</a:t>
            </a:r>
          </a:p>
          <a:p>
            <a:pPr marL="0" indent="0">
              <a:spcBef>
                <a:spcPts val="0"/>
              </a:spcBef>
              <a:buNone/>
            </a:pPr>
            <a:r>
              <a:rPr lang="en-US" sz="1400" dirty="0" smtClean="0">
                <a:solidFill>
                  <a:schemeClr val="accent5"/>
                </a:solidFill>
              </a:rPr>
              <a:t>                     "../</a:t>
            </a:r>
            <a:r>
              <a:rPr lang="en-US" sz="1400" dirty="0" err="1" smtClean="0">
                <a:solidFill>
                  <a:schemeClr val="accent5"/>
                </a:solidFill>
              </a:rPr>
              <a:t>dtd</a:t>
            </a:r>
            <a:r>
              <a:rPr lang="en-US" sz="1400" dirty="0" smtClean="0">
                <a:solidFill>
                  <a:schemeClr val="accent5"/>
                </a:solidFill>
              </a:rPr>
              <a:t>/tax-treatment-NS0.dtd"&gt;</a:t>
            </a:r>
          </a:p>
          <a:p>
            <a:r>
              <a:rPr lang="en-US" dirty="0" smtClean="0"/>
              <a:t>Created an OASIS catalog file</a:t>
            </a:r>
          </a:p>
          <a:p>
            <a:r>
              <a:rPr lang="en-US" dirty="0" smtClean="0"/>
              <a:t>Zip the results into a .</a:t>
            </a:r>
            <a:r>
              <a:rPr lang="en-US" dirty="0" err="1" smtClean="0"/>
              <a:t>xar</a:t>
            </a:r>
            <a:r>
              <a:rPr lang="en-US" dirty="0" smtClean="0"/>
              <a:t> file</a:t>
            </a:r>
            <a:r>
              <a:rPr lang="en-US" dirty="0" smtClean="0"/>
              <a:t>.</a:t>
            </a:r>
          </a:p>
          <a:p>
            <a:r>
              <a:rPr lang="en-US" dirty="0" smtClean="0"/>
              <a:t>Upload to JATSPAN</a:t>
            </a:r>
            <a:endParaRPr lang="en-US" dirty="0" smtClean="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TaxPub to </a:t>
            </a:r>
            <a:r>
              <a:rPr lang="en-US" sz="2400" dirty="0" err="1" smtClean="0"/>
              <a:t>JATSPack</a:t>
            </a:r>
            <a:r>
              <a:rPr lang="en-US" sz="2400" dirty="0" smtClean="0"/>
              <a:t>:  advantages</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The advantages are not dramatic</a:t>
            </a:r>
          </a:p>
          <a:p>
            <a:r>
              <a:rPr lang="en-US" dirty="0" smtClean="0"/>
              <a:t>Lower the activation energy for others to discover and install</a:t>
            </a:r>
          </a:p>
          <a:p>
            <a:r>
              <a:rPr lang="en-US" dirty="0" smtClean="0"/>
              <a:t>Increase visibility</a:t>
            </a:r>
          </a:p>
          <a:p>
            <a:r>
              <a:rPr lang="en-US" dirty="0" smtClean="0"/>
              <a:t>Could allow for inclusion of (for example) XSLT libraries, self tests, documentation, in a consistent way</a:t>
            </a:r>
          </a:p>
          <a:p>
            <a:r>
              <a:rPr lang="en-US" dirty="0" smtClean="0"/>
              <a:t>Easier for some other developer to extend TaxPub</a:t>
            </a:r>
          </a:p>
          <a:p>
            <a:endParaRPr lang="en-US" dirty="0" smtClean="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fontScale="90000"/>
          </a:bodyPr>
          <a:lstStyle/>
          <a:p>
            <a:r>
              <a:rPr lang="en-US" sz="2400" dirty="0" smtClean="0"/>
              <a:t>Use Case - Publisher or archive adds support for new document type</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Currently there is no standard way of packaging the information relevant to a document type.</a:t>
            </a:r>
          </a:p>
          <a:p>
            <a:r>
              <a:rPr lang="en-US" dirty="0" smtClean="0"/>
              <a:t>Installation is not especially hard, but does require some expertise and coordination of resources</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fontScale="90000"/>
          </a:bodyPr>
          <a:lstStyle/>
          <a:p>
            <a:r>
              <a:rPr lang="en-US" sz="2400" dirty="0" smtClean="0"/>
              <a:t>Use Case - Publisher or archive adds support for new document type</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With </a:t>
            </a:r>
            <a:r>
              <a:rPr lang="en-US" dirty="0" err="1" smtClean="0"/>
              <a:t>JATSPack</a:t>
            </a:r>
            <a:r>
              <a:rPr lang="en-US" dirty="0" smtClean="0"/>
              <a:t> but not </a:t>
            </a:r>
            <a:r>
              <a:rPr lang="en-US" dirty="0" err="1" smtClean="0"/>
              <a:t>jatspan</a:t>
            </a:r>
            <a:r>
              <a:rPr lang="en-US" dirty="0" smtClean="0"/>
              <a:t>:</a:t>
            </a:r>
          </a:p>
          <a:p>
            <a:pPr lvl="1"/>
            <a:r>
              <a:rPr lang="en-US" dirty="0" smtClean="0"/>
              <a:t>Just download the Zip file, unzip it, and update your catalog file</a:t>
            </a:r>
          </a:p>
          <a:p>
            <a:r>
              <a:rPr lang="en-US" dirty="0" smtClean="0"/>
              <a:t>With </a:t>
            </a:r>
            <a:r>
              <a:rPr lang="en-US" dirty="0" err="1" smtClean="0"/>
              <a:t>jatspan</a:t>
            </a:r>
            <a:r>
              <a:rPr lang="en-US" dirty="0" smtClean="0"/>
              <a:t>:</a:t>
            </a:r>
          </a:p>
          <a:p>
            <a:pPr lvl="1"/>
            <a:r>
              <a:rPr lang="en-US" dirty="0" err="1" smtClean="0"/>
              <a:t>jatspan</a:t>
            </a:r>
            <a:r>
              <a:rPr lang="en-US" dirty="0" smtClean="0"/>
              <a:t> install</a:t>
            </a:r>
          </a:p>
          <a:p>
            <a:pPr lvl="1"/>
            <a:r>
              <a:rPr lang="en-US" dirty="0" smtClean="0"/>
              <a:t>This automatically resolves dependencies.</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Use Case - JATS-related libraries</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These are not schema extensions; just code libraries.</a:t>
            </a:r>
          </a:p>
          <a:p>
            <a:r>
              <a:rPr lang="en-US" dirty="0" smtClean="0"/>
              <a:t>Right now, there is no standard way to deploy a library</a:t>
            </a:r>
          </a:p>
          <a:p>
            <a:r>
              <a:rPr lang="en-US" dirty="0" smtClean="0"/>
              <a:t>Advantages here are the same as for </a:t>
            </a:r>
            <a:r>
              <a:rPr lang="en-US" dirty="0" err="1" smtClean="0"/>
              <a:t>EXPath</a:t>
            </a:r>
            <a:r>
              <a:rPr lang="en-US" dirty="0" smtClean="0"/>
              <a:t> packaging</a:t>
            </a:r>
          </a:p>
          <a:p>
            <a:pPr lvl="1"/>
            <a:r>
              <a:rPr lang="en-US" dirty="0" smtClean="0"/>
              <a:t>In fact they could be deployed as </a:t>
            </a:r>
            <a:r>
              <a:rPr lang="en-US" dirty="0" err="1" smtClean="0"/>
              <a:t>EXPath</a:t>
            </a:r>
            <a:r>
              <a:rPr lang="en-US" dirty="0" smtClean="0"/>
              <a:t> packages.</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Extensibility, Customizability, and Interchange</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Wendell </a:t>
            </a:r>
            <a:r>
              <a:rPr lang="en-US" dirty="0" err="1" smtClean="0"/>
              <a:t>Piez</a:t>
            </a:r>
            <a:r>
              <a:rPr lang="en-US" dirty="0" smtClean="0"/>
              <a:t>:</a:t>
            </a:r>
          </a:p>
          <a:p>
            <a:pPr lvl="1"/>
            <a:r>
              <a:rPr lang="en-US" dirty="0" smtClean="0"/>
              <a:t>The problem with schema extensibility:</a:t>
            </a:r>
            <a:br>
              <a:rPr lang="en-US" dirty="0" smtClean="0"/>
            </a:br>
            <a:r>
              <a:rPr lang="en-US" dirty="0" smtClean="0"/>
              <a:t/>
            </a:r>
            <a:br>
              <a:rPr lang="en-US" dirty="0" smtClean="0"/>
            </a:br>
            <a:r>
              <a:rPr lang="en-US" dirty="0" smtClean="0"/>
              <a:t>“Extensions to a tag set, even as they successfully address new requirements, raise interoperability issues with systems that do not know about them.”</a:t>
            </a:r>
            <a:br>
              <a:rPr lang="en-US" dirty="0" smtClean="0"/>
            </a:br>
            <a:endParaRPr lang="en-US" dirty="0" smtClean="0"/>
          </a:p>
          <a:p>
            <a:pPr lvl="1">
              <a:buNone/>
            </a:pPr>
            <a:r>
              <a:rPr lang="en-US" dirty="0" smtClean="0"/>
              <a:t>	“... we have a devil's choice: fork or bloat.”</a:t>
            </a:r>
          </a:p>
          <a:p>
            <a:r>
              <a:rPr lang="en-US" dirty="0" smtClean="0"/>
              <a:t>But, maybe schema extensions can be made more manageable</a:t>
            </a:r>
          </a:p>
          <a:p>
            <a:endParaRPr lang="en-US" dirty="0" smtClean="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fontScale="90000"/>
          </a:bodyPr>
          <a:lstStyle/>
          <a:p>
            <a:r>
              <a:rPr lang="en-US" sz="2400" dirty="0" smtClean="0"/>
              <a:t>Example - Journal Publishing 3.0 Preview Stylesheets as a </a:t>
            </a:r>
            <a:r>
              <a:rPr lang="en-US" sz="2400" dirty="0" err="1" smtClean="0"/>
              <a:t>JATSPack</a:t>
            </a:r>
            <a:endParaRPr lang="en-US" sz="2400" dirty="0"/>
          </a:p>
        </p:txBody>
      </p:sp>
      <p:sp>
        <p:nvSpPr>
          <p:cNvPr id="3" name="Content Placeholder 2"/>
          <p:cNvSpPr>
            <a:spLocks noGrp="1"/>
          </p:cNvSpPr>
          <p:nvPr>
            <p:ph idx="1"/>
          </p:nvPr>
        </p:nvSpPr>
        <p:spPr>
          <a:xfrm>
            <a:off x="1114424" y="1959430"/>
            <a:ext cx="7610476" cy="4306900"/>
          </a:xfrm>
        </p:spPr>
        <p:txBody>
          <a:bodyPr>
            <a:normAutofit lnSpcReduction="10000"/>
          </a:bodyPr>
          <a:lstStyle/>
          <a:p>
            <a:r>
              <a:rPr lang="en-US" dirty="0" smtClean="0"/>
              <a:t>By Wendell </a:t>
            </a:r>
            <a:r>
              <a:rPr lang="en-US" dirty="0" err="1" smtClean="0"/>
              <a:t>Piez</a:t>
            </a:r>
            <a:r>
              <a:rPr lang="en-US" dirty="0" smtClean="0"/>
              <a:t>, </a:t>
            </a:r>
            <a:r>
              <a:rPr lang="en-US" dirty="0" smtClean="0">
                <a:hlinkClick r:id="rId2"/>
              </a:rPr>
              <a:t>presented at JATS-Con last year</a:t>
            </a:r>
            <a:endParaRPr lang="en-US" dirty="0" smtClean="0"/>
          </a:p>
          <a:p>
            <a:r>
              <a:rPr lang="en-US" dirty="0" smtClean="0"/>
              <a:t>Repackaged as a </a:t>
            </a:r>
            <a:r>
              <a:rPr lang="en-US" dirty="0" err="1" smtClean="0"/>
              <a:t>JATSPack</a:t>
            </a:r>
            <a:endParaRPr lang="en-US" dirty="0" smtClean="0"/>
          </a:p>
          <a:p>
            <a:r>
              <a:rPr lang="en-US" dirty="0" smtClean="0"/>
              <a:t>Adapted to use </a:t>
            </a:r>
            <a:r>
              <a:rPr lang="en-US" dirty="0" err="1" smtClean="0"/>
              <a:t>Xproc</a:t>
            </a:r>
            <a:endParaRPr lang="en-US" dirty="0" smtClean="0"/>
          </a:p>
          <a:p>
            <a:r>
              <a:rPr lang="en-US" dirty="0" smtClean="0"/>
              <a:t>Not a major improvement, but, again, incrementally lowers the activation energy to find/install/use/extend these.</a:t>
            </a:r>
          </a:p>
          <a:p>
            <a:r>
              <a:rPr lang="en-US" dirty="0" smtClean="0"/>
              <a:t>Especially extend</a:t>
            </a:r>
          </a:p>
          <a:p>
            <a:pPr lvl="1"/>
            <a:r>
              <a:rPr lang="en-US" dirty="0" smtClean="0"/>
              <a:t>Other authors could write new JATSPacks that depend on these,</a:t>
            </a:r>
          </a:p>
          <a:p>
            <a:pPr lvl="1"/>
            <a:r>
              <a:rPr lang="en-US" dirty="0" smtClean="0"/>
              <a:t>Installing those, dependency would be automatically resolved.</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Example, JATS-to-EPub transformation</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By Laura Kelly, </a:t>
            </a:r>
            <a:r>
              <a:rPr lang="en-US" dirty="0" smtClean="0">
                <a:hlinkClick r:id="rId2"/>
              </a:rPr>
              <a:t>presented at JATS-Con last year</a:t>
            </a:r>
            <a:endParaRPr lang="en-US" dirty="0" smtClean="0"/>
          </a:p>
          <a:p>
            <a:r>
              <a:rPr lang="en-US" dirty="0" smtClean="0"/>
              <a:t>Depends on the preview stylesheets mentioned above</a:t>
            </a:r>
          </a:p>
          <a:p>
            <a:pPr lvl="1"/>
            <a:r>
              <a:rPr lang="en-US" dirty="0" smtClean="0"/>
              <a:t>This could be deployed without the preview stylesheets, and that dependency would be resolved by </a:t>
            </a:r>
            <a:r>
              <a:rPr lang="en-US" dirty="0" err="1" smtClean="0"/>
              <a:t>jatspan</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17171"/>
            <a:ext cx="8913813" cy="1186543"/>
          </a:xfrm>
        </p:spPr>
        <p:txBody>
          <a:bodyPr>
            <a:normAutofit/>
          </a:bodyPr>
          <a:lstStyle/>
          <a:p>
            <a:r>
              <a:rPr lang="en-US" sz="3200" dirty="0" smtClean="0"/>
              <a:t>Customizations and compatibility</a:t>
            </a:r>
            <a:endParaRPr lang="en-US" sz="3200"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err="1" smtClean="0"/>
              <a:t>JATSPack</a:t>
            </a:r>
            <a:r>
              <a:rPr lang="en-US" sz="2400" dirty="0" smtClean="0"/>
              <a:t> supports any schema language</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Schematron is the best language to use for validation – </a:t>
            </a:r>
          </a:p>
          <a:p>
            <a:pPr lvl="1">
              <a:buNone/>
            </a:pPr>
            <a:r>
              <a:rPr lang="en-US" dirty="0" smtClean="0"/>
              <a:t>-- Eliot </a:t>
            </a:r>
            <a:r>
              <a:rPr lang="en-US" dirty="0" err="1" smtClean="0"/>
              <a:t>Kimber</a:t>
            </a:r>
            <a:endParaRPr lang="en-US" dirty="0" smtClean="0"/>
          </a:p>
          <a:p>
            <a:r>
              <a:rPr lang="en-US" dirty="0" smtClean="0"/>
              <a:t>Relax NG is very expressive and easy to use</a:t>
            </a:r>
          </a:p>
          <a:p>
            <a:r>
              <a:rPr lang="en-US" dirty="0" smtClean="0"/>
              <a:t>NVDL looks cool</a:t>
            </a:r>
          </a:p>
          <a:p>
            <a:r>
              <a:rPr lang="en-US" dirty="0" smtClean="0"/>
              <a:t>The documentation is the final word (Eliot again)</a:t>
            </a:r>
          </a:p>
          <a:p>
            <a:pPr lvl="1"/>
            <a:r>
              <a:rPr lang="en-US" dirty="0" err="1" smtClean="0"/>
              <a:t>JATSPack</a:t>
            </a:r>
            <a:r>
              <a:rPr lang="en-US" dirty="0" smtClean="0"/>
              <a:t> can (should) include this documentation</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Forwards compatibility - review</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Means that newer documents (version 2) can be used by existing/old processing systems (version 1).</a:t>
            </a:r>
          </a:p>
          <a:p>
            <a:r>
              <a:rPr lang="en-US" dirty="0" smtClean="0"/>
              <a:t>E.g. "must ignore" pattern of extensibility of HTML</a:t>
            </a:r>
          </a:p>
          <a:p>
            <a:pPr lvl="1"/>
            <a:r>
              <a:rPr lang="en-US" dirty="0" smtClean="0"/>
              <a:t>HTML renderers must ignore any tags that they don't understand</a:t>
            </a:r>
          </a:p>
          <a:p>
            <a:pPr lvl="1"/>
            <a:r>
              <a:rPr lang="en-US" dirty="0" smtClean="0"/>
              <a:t>This is a forwards-compatibility extension substitution rule</a:t>
            </a:r>
          </a:p>
          <a:p>
            <a:pPr lvl="1"/>
            <a:r>
              <a:rPr lang="en-US" dirty="0" smtClean="0"/>
              <a:t>This  allows future designers to customize the HTML schema, adding elements and attributes, while being able to predict how document instances in the new schema will be processed by old systems.</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fontScale="90000"/>
          </a:bodyPr>
          <a:lstStyle/>
          <a:p>
            <a:r>
              <a:rPr lang="en-US" sz="2400" dirty="0" smtClean="0"/>
              <a:t>Forwards compatibility – we can do better than HTML</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TaxPub, for example, adds new elements and attributes</a:t>
            </a:r>
          </a:p>
          <a:p>
            <a:r>
              <a:rPr lang="en-US" dirty="0" smtClean="0"/>
              <a:t>The package could include XSLTs that transform those into "standard JATS“</a:t>
            </a:r>
          </a:p>
          <a:p>
            <a:r>
              <a:rPr lang="en-US" dirty="0" smtClean="0"/>
              <a:t>More powerful extension forward-compatibility substitution rules.</a:t>
            </a:r>
          </a:p>
          <a:p>
            <a:r>
              <a:rPr lang="en-US" dirty="0" smtClean="0"/>
              <a:t>Gets close to useful, blind interchange</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How </a:t>
            </a:r>
            <a:r>
              <a:rPr lang="en-US" sz="2400" dirty="0" err="1" smtClean="0"/>
              <a:t>JATSPack</a:t>
            </a:r>
            <a:r>
              <a:rPr lang="en-US" sz="2400" dirty="0" smtClean="0"/>
              <a:t> and JATSPAN help Interchange</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By lowering the activation energy (just a little) at several rate-limiting steps in the reaction:</a:t>
            </a:r>
          </a:p>
          <a:p>
            <a:pPr lvl="1"/>
            <a:r>
              <a:rPr lang="en-US" dirty="0" smtClean="0"/>
              <a:t>Easier to customize</a:t>
            </a:r>
          </a:p>
          <a:p>
            <a:pPr lvl="1"/>
            <a:r>
              <a:rPr lang="en-US" dirty="0" smtClean="0"/>
              <a:t>... correctly and robustly</a:t>
            </a:r>
          </a:p>
          <a:p>
            <a:pPr lvl="1"/>
            <a:r>
              <a:rPr lang="en-US" dirty="0" smtClean="0"/>
              <a:t>Easier to package</a:t>
            </a:r>
          </a:p>
          <a:p>
            <a:pPr lvl="1"/>
            <a:r>
              <a:rPr lang="en-US" dirty="0" smtClean="0"/>
              <a:t>Easier to share</a:t>
            </a:r>
          </a:p>
          <a:p>
            <a:pPr lvl="1"/>
            <a:r>
              <a:rPr lang="en-US" dirty="0" smtClean="0"/>
              <a:t>Easier to discover</a:t>
            </a:r>
          </a:p>
          <a:p>
            <a:pPr lvl="1"/>
            <a:r>
              <a:rPr lang="en-US" dirty="0" smtClean="0"/>
              <a:t>Easier to install</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17171"/>
            <a:ext cx="8913813" cy="1186543"/>
          </a:xfrm>
        </p:spPr>
        <p:txBody>
          <a:bodyPr>
            <a:normAutofit/>
          </a:bodyPr>
          <a:lstStyle/>
          <a:p>
            <a:r>
              <a:rPr lang="en-US" sz="3200" dirty="0" smtClean="0"/>
              <a:t>Closing remarks</a:t>
            </a:r>
            <a:endParaRPr lang="en-US" sz="3200"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Format is not JATS specific</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This format could be used to package customizations of any other XML standard.</a:t>
            </a:r>
          </a:p>
          <a:p>
            <a:r>
              <a:rPr lang="en-US" dirty="0" smtClean="0"/>
              <a:t>I hope to merge my extensions back into </a:t>
            </a:r>
            <a:r>
              <a:rPr lang="en-US" dirty="0" err="1" smtClean="0"/>
              <a:t>EXPath-pkg</a:t>
            </a:r>
            <a:endParaRPr lang="en-US" dirty="0" smtClean="0"/>
          </a:p>
          <a:p>
            <a:r>
              <a:rPr lang="en-US" dirty="0" smtClean="0"/>
              <a:t>Could use CXAN</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Future work</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Current work (not as far along as I'd hoped).</a:t>
            </a:r>
          </a:p>
          <a:p>
            <a:pPr lvl="1"/>
            <a:r>
              <a:rPr lang="en-US" dirty="0" smtClean="0"/>
              <a:t>Adding other existing resources (Relax NG and docs) to core bundle.</a:t>
            </a:r>
          </a:p>
          <a:p>
            <a:pPr lvl="1"/>
            <a:r>
              <a:rPr lang="en-US" dirty="0" smtClean="0"/>
              <a:t>Finish up the examples described in the paper.</a:t>
            </a:r>
          </a:p>
          <a:p>
            <a:r>
              <a:rPr lang="en-US" dirty="0" smtClean="0"/>
              <a:t>Get the JATS core bundle to be packaged with </a:t>
            </a:r>
            <a:r>
              <a:rPr lang="en-US" dirty="0" err="1" smtClean="0"/>
              <a:t>oXygen</a:t>
            </a:r>
            <a:r>
              <a:rPr lang="en-US" dirty="0" smtClean="0"/>
              <a:t> XML editor as JATS “framework”.</a:t>
            </a:r>
          </a:p>
          <a:p>
            <a:pPr lvl="1"/>
            <a:r>
              <a:rPr lang="en-US" dirty="0" smtClean="0"/>
              <a:t>This is an idea/suggestion.  Don’t know if it would be acceptable, but I think it’s a good fit.</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Expressiveness vs. Interoperability</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Yes, there’s a tradeoff</a:t>
            </a:r>
          </a:p>
          <a:p>
            <a:r>
              <a:rPr lang="en-US" dirty="0" smtClean="0"/>
              <a:t>But maybe not zero-sum</a:t>
            </a:r>
          </a:p>
          <a:p>
            <a:r>
              <a:rPr lang="en-US" dirty="0" smtClean="0"/>
              <a:t>Maybe we can push both forward together</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fontScale="90000"/>
          </a:bodyPr>
          <a:lstStyle/>
          <a:p>
            <a:r>
              <a:rPr lang="en-US" sz="2400" dirty="0" smtClean="0"/>
              <a:t>Future work – forwards compatible extension mechanism</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I think </a:t>
            </a:r>
            <a:r>
              <a:rPr lang="en-US" dirty="0" err="1" smtClean="0"/>
              <a:t>JATSPack</a:t>
            </a:r>
            <a:r>
              <a:rPr lang="en-US" dirty="0" smtClean="0"/>
              <a:t> is an important first step, but more work is needed to realize this goal.</a:t>
            </a:r>
          </a:p>
          <a:p>
            <a:r>
              <a:rPr lang="en-US" dirty="0" smtClean="0"/>
              <a:t>A lot of prior work on this topic.</a:t>
            </a:r>
          </a:p>
          <a:p>
            <a:r>
              <a:rPr lang="en-US" dirty="0" smtClean="0"/>
              <a:t>Eliot seems to have some ideas.</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Future work - JATSPAN</a:t>
            </a:r>
            <a:endParaRPr lang="en-US" sz="2400" dirty="0"/>
          </a:p>
        </p:txBody>
      </p:sp>
      <p:sp>
        <p:nvSpPr>
          <p:cNvPr id="3" name="Content Placeholder 2"/>
          <p:cNvSpPr>
            <a:spLocks noGrp="1"/>
          </p:cNvSpPr>
          <p:nvPr>
            <p:ph idx="1"/>
          </p:nvPr>
        </p:nvSpPr>
        <p:spPr>
          <a:xfrm>
            <a:off x="1114424" y="1959430"/>
            <a:ext cx="7610476" cy="4306900"/>
          </a:xfrm>
        </p:spPr>
        <p:txBody>
          <a:bodyPr>
            <a:normAutofit lnSpcReduction="10000"/>
          </a:bodyPr>
          <a:lstStyle/>
          <a:p>
            <a:r>
              <a:rPr lang="en-US" dirty="0" smtClean="0"/>
              <a:t>Throw examples and how-</a:t>
            </a:r>
            <a:r>
              <a:rPr lang="en-US" dirty="0" err="1" smtClean="0"/>
              <a:t>tos</a:t>
            </a:r>
            <a:r>
              <a:rPr lang="en-US" dirty="0" smtClean="0"/>
              <a:t> on the JATSPAN site</a:t>
            </a:r>
          </a:p>
          <a:p>
            <a:r>
              <a:rPr lang="en-US" dirty="0" smtClean="0"/>
              <a:t>JATSPacks should be usable directly off of JATSPAN, without installing to a local machine</a:t>
            </a:r>
          </a:p>
          <a:p>
            <a:r>
              <a:rPr lang="en-US" dirty="0" smtClean="0"/>
              <a:t>Should be able to browse package documentation on JATSPAN, w/o downloading</a:t>
            </a:r>
          </a:p>
          <a:p>
            <a:r>
              <a:rPr lang="en-US" dirty="0" smtClean="0"/>
              <a:t>JATSPAN could provide document instance tools, such as a </a:t>
            </a:r>
            <a:r>
              <a:rPr lang="en-US" dirty="0" err="1" smtClean="0"/>
              <a:t>validator</a:t>
            </a:r>
            <a:r>
              <a:rPr lang="en-US" dirty="0" smtClean="0"/>
              <a:t>, style checker, and document previewer.</a:t>
            </a:r>
          </a:p>
          <a:p>
            <a:r>
              <a:rPr lang="en-US" dirty="0" smtClean="0"/>
              <a:t>Not just for DTDs but for any of the schema languages in the </a:t>
            </a:r>
            <a:r>
              <a:rPr lang="en-US" dirty="0" err="1" smtClean="0"/>
              <a:t>JATSPack</a:t>
            </a:r>
            <a:r>
              <a:rPr lang="en-US" dirty="0" smtClean="0"/>
              <a:t>.</a:t>
            </a:r>
          </a:p>
          <a:p>
            <a:r>
              <a:rPr lang="en-US" dirty="0" smtClean="0"/>
              <a:t>"Roma for JATS"</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Help!</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Suggestions / criticisms welcome</a:t>
            </a:r>
          </a:p>
          <a:p>
            <a:r>
              <a:rPr lang="en-US" dirty="0" err="1" smtClean="0"/>
              <a:t>Jatspan</a:t>
            </a:r>
            <a:r>
              <a:rPr lang="en-US" dirty="0" smtClean="0"/>
              <a:t>-users mailing list</a:t>
            </a:r>
          </a:p>
          <a:p>
            <a:pPr lvl="1"/>
            <a:r>
              <a:rPr lang="en-US" dirty="0" smtClean="0">
                <a:hlinkClick r:id="rId2"/>
              </a:rPr>
              <a:t>https://lists.sourceforge.net/lists/listinfo/jatspan-users</a:t>
            </a:r>
            <a:endParaRPr lang="en-US" dirty="0" smtClean="0"/>
          </a:p>
          <a:p>
            <a:pPr lvl="1"/>
            <a:r>
              <a:rPr lang="en-US" dirty="0" smtClean="0">
                <a:hlinkClick r:id="rId3"/>
              </a:rPr>
              <a:t>jatspan-users@lists.sourceforge.net</a:t>
            </a:r>
            <a:r>
              <a:rPr lang="en-US" dirty="0" smtClean="0"/>
              <a:t> </a:t>
            </a:r>
            <a:br>
              <a:rPr lang="en-US" dirty="0" smtClean="0"/>
            </a:br>
            <a:r>
              <a:rPr lang="en-US" dirty="0" smtClean="0"/>
              <a:t>(No need to subscribe.  Just send “+1” to this address. It will help!)</a:t>
            </a:r>
          </a:p>
          <a:p>
            <a:r>
              <a:rPr lang="en-US" dirty="0" smtClean="0"/>
              <a:t>Help with development</a:t>
            </a:r>
          </a:p>
          <a:p>
            <a:r>
              <a:rPr lang="en-US" dirty="0" smtClean="0"/>
              <a:t>Help with ideas</a:t>
            </a:r>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Links</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err="1" smtClean="0">
                <a:hlinkClick r:id="rId2"/>
              </a:rPr>
              <a:t>Sourceforge</a:t>
            </a:r>
            <a:r>
              <a:rPr lang="en-US" dirty="0" smtClean="0">
                <a:hlinkClick r:id="rId2"/>
              </a:rPr>
              <a:t> site</a:t>
            </a:r>
            <a:endParaRPr lang="en-US" dirty="0" smtClean="0"/>
          </a:p>
          <a:p>
            <a:r>
              <a:rPr lang="en-US" dirty="0" smtClean="0">
                <a:hlinkClick r:id="rId3"/>
              </a:rPr>
              <a:t>Latest version of Balisage paper</a:t>
            </a:r>
            <a:endParaRPr lang="en-US" dirty="0" smtClean="0"/>
          </a:p>
          <a:p>
            <a:r>
              <a:rPr lang="en-US" dirty="0" err="1" smtClean="0">
                <a:hlinkClick r:id="rId4"/>
              </a:rPr>
              <a:t>Sourceforge</a:t>
            </a:r>
            <a:r>
              <a:rPr lang="en-US" dirty="0" smtClean="0">
                <a:hlinkClick r:id="rId4"/>
              </a:rPr>
              <a:t> project</a:t>
            </a:r>
            <a:endParaRPr lang="en-US" dirty="0" smtClean="0"/>
          </a:p>
          <a:p>
            <a:r>
              <a:rPr lang="en-US" dirty="0" smtClean="0">
                <a:hlinkClick r:id="rId5"/>
              </a:rPr>
              <a:t>JATSPAN</a:t>
            </a:r>
            <a:r>
              <a:rPr lang="en-US" dirty="0" smtClean="0"/>
              <a:t>  (Coming soon!)</a:t>
            </a:r>
          </a:p>
          <a:p>
            <a:r>
              <a:rPr lang="en-US" dirty="0" smtClean="0">
                <a:hlinkClick r:id="rId6"/>
              </a:rPr>
              <a:t>Interesting article on </a:t>
            </a:r>
            <a:r>
              <a:rPr lang="en-US" dirty="0" err="1" smtClean="0">
                <a:hlinkClick r:id="rId6"/>
              </a:rPr>
              <a:t>ZooKeys</a:t>
            </a:r>
            <a:r>
              <a:rPr lang="en-US" dirty="0" smtClean="0">
                <a:hlinkClick r:id="rId6"/>
              </a:rPr>
              <a:t> / TaxPub / Species-ID</a:t>
            </a:r>
            <a:endParaRPr lang="en-US" dirty="0" smtClean="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Candy</a:t>
            </a:r>
            <a:endParaRPr lang="en-US" sz="2400" dirty="0"/>
          </a:p>
        </p:txBody>
      </p:sp>
      <p:pic>
        <p:nvPicPr>
          <p:cNvPr id="4" name="Picture 3" descr="Candy.jpg"/>
          <p:cNvPicPr>
            <a:picLocks noChangeAspect="1"/>
          </p:cNvPicPr>
          <p:nvPr/>
        </p:nvPicPr>
        <p:blipFill>
          <a:blip r:embed="rId2" cstate="print"/>
          <a:stretch>
            <a:fillRect/>
          </a:stretch>
        </p:blipFill>
        <p:spPr>
          <a:xfrm>
            <a:off x="1121228" y="1487213"/>
            <a:ext cx="7413171" cy="4943422"/>
          </a:xfrm>
          <a:prstGeom prst="rect">
            <a:avLst/>
          </a:prstGeom>
        </p:spPr>
      </p:pic>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Extensions and customizations happen</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When a publisher needs a feature, they will find a way to get it in.</a:t>
            </a:r>
          </a:p>
          <a:p>
            <a:r>
              <a:rPr lang="en-US" dirty="0" smtClean="0"/>
              <a:t>Standards bodies are sometimes, maybe, a little bit too slow.</a:t>
            </a:r>
          </a:p>
          <a:p>
            <a:r>
              <a:rPr lang="en-US" dirty="0" smtClean="0"/>
              <a:t>Leading to extending the "wrong" way:</a:t>
            </a:r>
          </a:p>
          <a:p>
            <a:pPr lvl="1"/>
            <a:r>
              <a:rPr lang="en-US" dirty="0" smtClean="0"/>
              <a:t>Documents that ostensibly are the same "type", but that are not interchangeable, because of different special vocabularies or tagging styles.</a:t>
            </a:r>
          </a:p>
          <a:p>
            <a:r>
              <a:rPr lang="en-US" dirty="0" smtClean="0"/>
              <a:t>Leading to interchange problems.</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Schema languages are designed for this</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Provide the proper ways to extend and customize</a:t>
            </a:r>
          </a:p>
          <a:p>
            <a:r>
              <a:rPr lang="en-US" dirty="0" smtClean="0"/>
              <a:t>DTD, W3C Schema, Relax NG, Schematron, and NVDL exist for a reason</a:t>
            </a:r>
          </a:p>
          <a:p>
            <a:r>
              <a:rPr lang="en-US" dirty="0" smtClean="0"/>
              <a:t>XML = "</a:t>
            </a:r>
            <a:r>
              <a:rPr lang="en-US" i="1" dirty="0" smtClean="0"/>
              <a:t>Extensible</a:t>
            </a:r>
            <a:r>
              <a:rPr lang="en-US" dirty="0" smtClean="0"/>
              <a:t> Markup Language“</a:t>
            </a:r>
          </a:p>
          <a:p>
            <a:r>
              <a:rPr lang="en-US" dirty="0" smtClean="0"/>
              <a:t>Escape hatches are necessary,</a:t>
            </a:r>
          </a:p>
          <a:p>
            <a:pPr lvl="1"/>
            <a:r>
              <a:rPr lang="en-US" dirty="0" smtClean="0"/>
              <a:t>But, there are </a:t>
            </a:r>
            <a:r>
              <a:rPr lang="en-US" i="1" dirty="0" smtClean="0"/>
              <a:t>advantages</a:t>
            </a:r>
            <a:r>
              <a:rPr lang="en-US" dirty="0" smtClean="0"/>
              <a:t> to using core schema technologies.</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Users </a:t>
            </a:r>
            <a:r>
              <a:rPr lang="en-US" sz="2400" i="1" dirty="0" smtClean="0"/>
              <a:t>should</a:t>
            </a:r>
            <a:r>
              <a:rPr lang="en-US" sz="2400" dirty="0" smtClean="0"/>
              <a:t> customize</a:t>
            </a:r>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They know their requirements better than others.</a:t>
            </a:r>
          </a:p>
          <a:p>
            <a:r>
              <a:rPr lang="en-US" dirty="0" smtClean="0"/>
              <a:t>The environment is evolving too fast.</a:t>
            </a:r>
          </a:p>
          <a:p>
            <a:pPr lvl="1"/>
            <a:r>
              <a:rPr lang="en-US" dirty="0" smtClean="0"/>
              <a:t>(Can’t emphasize this enough)</a:t>
            </a:r>
          </a:p>
          <a:p>
            <a:r>
              <a:rPr lang="en-US" dirty="0" smtClean="0"/>
              <a:t>Crowdsourcing might be a solution</a:t>
            </a:r>
          </a:p>
          <a:p>
            <a:r>
              <a:rPr lang="en-US" dirty="0" smtClean="0"/>
              <a:t>But, crowdsourcing needs an infrastructure.</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0498"/>
            <a:ext cx="8913813" cy="726715"/>
          </a:xfrm>
        </p:spPr>
        <p:txBody>
          <a:bodyPr>
            <a:normAutofit/>
          </a:bodyPr>
          <a:lstStyle/>
          <a:p>
            <a:r>
              <a:rPr lang="en-US" sz="2400" dirty="0" smtClean="0"/>
              <a:t>Interoperability problems</a:t>
            </a:r>
            <a:endParaRPr lang="en-US" sz="2400" dirty="0"/>
          </a:p>
        </p:txBody>
      </p:sp>
      <p:sp>
        <p:nvSpPr>
          <p:cNvPr id="3" name="Content Placeholder 2"/>
          <p:cNvSpPr>
            <a:spLocks noGrp="1"/>
          </p:cNvSpPr>
          <p:nvPr>
            <p:ph idx="1"/>
          </p:nvPr>
        </p:nvSpPr>
        <p:spPr>
          <a:xfrm>
            <a:off x="1114424" y="1959430"/>
            <a:ext cx="7610476" cy="4306900"/>
          </a:xfrm>
        </p:spPr>
        <p:txBody>
          <a:bodyPr>
            <a:normAutofit/>
          </a:bodyPr>
          <a:lstStyle/>
          <a:p>
            <a:r>
              <a:rPr lang="en-US" dirty="0" smtClean="0"/>
              <a:t>These are real</a:t>
            </a:r>
          </a:p>
          <a:p>
            <a:r>
              <a:rPr lang="en-US" dirty="0" smtClean="0"/>
              <a:t>Maybe, these are part of the cause:</a:t>
            </a:r>
          </a:p>
          <a:p>
            <a:pPr lvl="1"/>
            <a:r>
              <a:rPr lang="en-US" dirty="0" smtClean="0"/>
              <a:t>Lack of a standard way to communicate customizations</a:t>
            </a:r>
          </a:p>
          <a:p>
            <a:pPr lvl="1"/>
            <a:r>
              <a:rPr lang="en-US" dirty="0" smtClean="0"/>
              <a:t>Dearth of simple, step-by-step tutorials and examples on doing customizations right.</a:t>
            </a:r>
            <a:endParaRPr lang="en-US" dirty="0"/>
          </a:p>
        </p:txBody>
      </p:sp>
    </p:spTree>
    <p:extLst>
      <p:ext uri="{BB962C8B-B14F-4D97-AF65-F5344CB8AC3E}">
        <p14:creationId xmlns="" xmlns:p14="http://schemas.microsoft.com/office/powerpoint/2010/main" val="27347992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6DC93ACC45B94BBBE117B27D2C303E" ma:contentTypeVersion="0" ma:contentTypeDescription="Create a new document." ma:contentTypeScope="" ma:versionID="bed405cc5dceecfdcfbeb0c305a4678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11AEF52-B93B-48C0-A5A4-4B366392A5BE}">
  <ds:schemaRefs>
    <ds:schemaRef ds:uri="http://schemas.microsoft.com/sharepoint/v3/contenttype/forms"/>
  </ds:schemaRefs>
</ds:datastoreItem>
</file>

<file path=customXml/itemProps2.xml><?xml version="1.0" encoding="utf-8"?>
<ds:datastoreItem xmlns:ds="http://schemas.openxmlformats.org/officeDocument/2006/customXml" ds:itemID="{A6D55FF2-7515-4336-8E6A-0E45634C6E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10528B4-F584-4BB5-8878-BBB78327C196}">
  <ds:schemaRefs>
    <ds:schemaRef ds:uri="http://schemas.openxmlformats.org/package/2006/metadata/core-properties"/>
    <ds:schemaRef ds:uri="http://schemas.microsoft.com/office/2006/metadata/properties"/>
    <ds:schemaRef ds:uri="http://purl.org/dc/elements/1.1/"/>
    <ds:schemaRef ds:uri="http://purl.org/dc/dcmitype/"/>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Perception.thmx</Template>
  <TotalTime>10266</TotalTime>
  <Words>2257</Words>
  <Application>Microsoft Office PowerPoint</Application>
  <PresentationFormat>On-screen Show (4:3)</PresentationFormat>
  <Paragraphs>305</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Perception</vt:lpstr>
      <vt:lpstr>JATSPack and JATSPAN, a packaging format specification and a web site</vt:lpstr>
      <vt:lpstr>Note</vt:lpstr>
      <vt:lpstr>Extensibility, Customizability, and Interchange</vt:lpstr>
      <vt:lpstr>Extensibility, Customizability, and Interchange</vt:lpstr>
      <vt:lpstr>Expressiveness vs. Interoperability</vt:lpstr>
      <vt:lpstr>Extensions and customizations happen</vt:lpstr>
      <vt:lpstr>Schema languages are designed for this</vt:lpstr>
      <vt:lpstr>Users should customize</vt:lpstr>
      <vt:lpstr>Interoperability problems</vt:lpstr>
      <vt:lpstr>Motivation for JATSPack</vt:lpstr>
      <vt:lpstr>Inspirations</vt:lpstr>
      <vt:lpstr>Requirements</vt:lpstr>
      <vt:lpstr>What is JATS?</vt:lpstr>
      <vt:lpstr>What is JATS?</vt:lpstr>
      <vt:lpstr>JATSPack</vt:lpstr>
      <vt:lpstr>Extension of EXPath Packaging (EXPath-pkg)</vt:lpstr>
      <vt:lpstr>JATSPack is also a Zip file</vt:lpstr>
      <vt:lpstr>JATSPack packaging of related resources</vt:lpstr>
      <vt:lpstr>JATSPack directory structure</vt:lpstr>
      <vt:lpstr>JATSPack package descriptor</vt:lpstr>
      <vt:lpstr>JATSPack OASIS catalog file</vt:lpstr>
      <vt:lpstr>JATSPAN</vt:lpstr>
      <vt:lpstr>jatspan</vt:lpstr>
      <vt:lpstr>Use Cases / Examples</vt:lpstr>
      <vt:lpstr>Use Case - A publisher evaluates JATS for the first time</vt:lpstr>
      <vt:lpstr>Example:  Core JATS Bundle</vt:lpstr>
      <vt:lpstr>Changes to the core JATS</vt:lpstr>
      <vt:lpstr>Use Case - A publisher develops a new JATS customization</vt:lpstr>
      <vt:lpstr>Supplemental materials</vt:lpstr>
      <vt:lpstr>JATS Customizations</vt:lpstr>
      <vt:lpstr>Pseudo-customization</vt:lpstr>
      <vt:lpstr>JATS and supplemental data</vt:lpstr>
      <vt:lpstr>Example - TaxPub</vt:lpstr>
      <vt:lpstr>TaxPub JATSPack</vt:lpstr>
      <vt:lpstr>Converting TaxPub into a JATSPack</vt:lpstr>
      <vt:lpstr>TaxPub to JATSPack:  advantages</vt:lpstr>
      <vt:lpstr>Use Case - Publisher or archive adds support for new document type</vt:lpstr>
      <vt:lpstr>Use Case - Publisher or archive adds support for new document type</vt:lpstr>
      <vt:lpstr>Use Case - JATS-related libraries</vt:lpstr>
      <vt:lpstr>Example - Journal Publishing 3.0 Preview Stylesheets as a JATSPack</vt:lpstr>
      <vt:lpstr>Example, JATS-to-EPub transformation</vt:lpstr>
      <vt:lpstr>Customizations and compatibility</vt:lpstr>
      <vt:lpstr>JATSPack supports any schema language</vt:lpstr>
      <vt:lpstr>Forwards compatibility - review</vt:lpstr>
      <vt:lpstr>Forwards compatibility – we can do better than HTML</vt:lpstr>
      <vt:lpstr>How JATSPack and JATSPAN help Interchange</vt:lpstr>
      <vt:lpstr>Closing remarks</vt:lpstr>
      <vt:lpstr>Format is not JATS specific</vt:lpstr>
      <vt:lpstr>Future work</vt:lpstr>
      <vt:lpstr>Future work – forwards compatible extension mechanism</vt:lpstr>
      <vt:lpstr>Future work - JATSPAN</vt:lpstr>
      <vt:lpstr>Help!</vt:lpstr>
      <vt:lpstr>Links</vt:lpstr>
      <vt:lpstr>Candy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PMC Ingest Process</dc:title>
  <dc:creator>Abraham Michael Becker</dc:creator>
  <cp:lastModifiedBy>Klortho</cp:lastModifiedBy>
  <cp:revision>196</cp:revision>
  <dcterms:created xsi:type="dcterms:W3CDTF">2011-07-25T18:38:33Z</dcterms:created>
  <dcterms:modified xsi:type="dcterms:W3CDTF">2011-08-05T16:59:36Z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0x0101001C6DC93ACC45B94BBBE117B27D2C303E</vt:lpwstr>
  </property>
</Properties>
</file>