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Lst>
  <p:sldSz cx="18288000" cy="10287000"/>
  <p:notesSz cx="6858000" cy="9144000"/>
  <p:embeddedFontLst>
    <p:embeddedFont>
      <p:font typeface="Barlow Bold" charset="1" panose="00000800000000000000"/>
      <p:regular r:id="rId15"/>
    </p:embeddedFont>
    <p:embeddedFont>
      <p:font typeface="Barlow" charset="1" panose="00000500000000000000"/>
      <p:regular r:id="rId16"/>
    </p:embeddedFont>
    <p:embeddedFont>
      <p:font typeface="Barlow Semi-Bold" charset="1" panose="00000700000000000000"/>
      <p:regular r:id="rId17"/>
    </p:embeddedFont>
    <p:embeddedFont>
      <p:font typeface="Canva Sans Bold" charset="1" panose="020B0803030501040103"/>
      <p:regular r:id="rId18"/>
    </p:embeddedFont>
    <p:embeddedFont>
      <p:font typeface="Canva Sans" charset="1" panose="020B0503030501040103"/>
      <p:regular r:id="rId1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https://github.com/devm0807/system-call-wrappers" TargetMode="External" Type="http://schemas.openxmlformats.org/officeDocument/2006/relationships/hyperlink"/></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https://github.com/devm0807/system-call-wrappers" TargetMode="External" Type="http://schemas.openxmlformats.org/officeDocument/2006/relationships/hyperlink"/></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https://github.com/devm0807/system-call-wrappers" TargetMode="External" Type="http://schemas.openxmlformats.org/officeDocument/2006/relationships/hyperlink"/></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https://github.com/devm0807/system-call-wrappers" TargetMode="External" Type="http://schemas.openxmlformats.org/officeDocument/2006/relationships/hyperlink"/></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https://github.com/devm0807/system-call-wrappers" TargetMode="External" Type="http://schemas.openxmlformats.org/officeDocument/2006/relationships/hyperlink"/><Relationship Id="rId5" Target="../media/image6.png" Type="http://schemas.openxmlformats.org/officeDocument/2006/relationships/image"/><Relationship Id="rId6" Target="../media/image7.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https://github.com/devm0807/system-call-wrappers" TargetMode="External" Type="http://schemas.openxmlformats.org/officeDocument/2006/relationships/hyperlink"/></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https://github.com/devm0807/system-call-wrappers" TargetMode="External" Type="http://schemas.openxmlformats.org/officeDocument/2006/relationships/hyperlink"/></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https://github.com/devm0807/system-call-wrappers" TargetMode="External" Type="http://schemas.openxmlformats.org/officeDocument/2006/relationships/hyperlink"/></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E8E8E8"/>
        </a:solidFill>
      </p:bgPr>
    </p:bg>
    <p:spTree>
      <p:nvGrpSpPr>
        <p:cNvPr id="1" name=""/>
        <p:cNvGrpSpPr/>
        <p:nvPr/>
      </p:nvGrpSpPr>
      <p:grpSpPr>
        <a:xfrm>
          <a:off x="0" y="0"/>
          <a:ext cx="0" cy="0"/>
          <a:chOff x="0" y="0"/>
          <a:chExt cx="0" cy="0"/>
        </a:xfrm>
      </p:grpSpPr>
      <p:grpSp>
        <p:nvGrpSpPr>
          <p:cNvPr name="Group 2" id="2"/>
          <p:cNvGrpSpPr/>
          <p:nvPr/>
        </p:nvGrpSpPr>
        <p:grpSpPr>
          <a:xfrm rot="0">
            <a:off x="1028700" y="644056"/>
            <a:ext cx="2740845" cy="769288"/>
            <a:chOff x="0" y="0"/>
            <a:chExt cx="6909363" cy="1939290"/>
          </a:xfrm>
        </p:grpSpPr>
        <p:sp>
          <p:nvSpPr>
            <p:cNvPr name="Freeform 3" id="3"/>
            <p:cNvSpPr/>
            <p:nvPr/>
          </p:nvSpPr>
          <p:spPr>
            <a:xfrm flipH="false" flipV="false" rot="0">
              <a:off x="0" y="0"/>
              <a:ext cx="6909363" cy="1939290"/>
            </a:xfrm>
            <a:custGeom>
              <a:avLst/>
              <a:gdLst/>
              <a:ahLst/>
              <a:cxnLst/>
              <a:rect r="r" b="b" t="t" l="l"/>
              <a:pathLst>
                <a:path h="1939290" w="6909363">
                  <a:moveTo>
                    <a:pt x="5939718" y="0"/>
                  </a:moveTo>
                  <a:lnTo>
                    <a:pt x="969645" y="0"/>
                  </a:lnTo>
                  <a:cubicBezTo>
                    <a:pt x="434975" y="0"/>
                    <a:pt x="0" y="434975"/>
                    <a:pt x="0" y="969645"/>
                  </a:cubicBezTo>
                  <a:cubicBezTo>
                    <a:pt x="0" y="1504315"/>
                    <a:pt x="434975" y="1939290"/>
                    <a:pt x="969645" y="1939290"/>
                  </a:cubicBezTo>
                  <a:lnTo>
                    <a:pt x="5939718" y="1939290"/>
                  </a:lnTo>
                  <a:cubicBezTo>
                    <a:pt x="6474388" y="1939290"/>
                    <a:pt x="6909363" y="1504315"/>
                    <a:pt x="6909363" y="969645"/>
                  </a:cubicBezTo>
                  <a:cubicBezTo>
                    <a:pt x="6909363" y="434975"/>
                    <a:pt x="6474388" y="0"/>
                    <a:pt x="5939718" y="0"/>
                  </a:cubicBezTo>
                  <a:close/>
                  <a:moveTo>
                    <a:pt x="5939718" y="1913890"/>
                  </a:moveTo>
                  <a:lnTo>
                    <a:pt x="969645" y="1913890"/>
                  </a:lnTo>
                  <a:cubicBezTo>
                    <a:pt x="448945" y="1913890"/>
                    <a:pt x="25400" y="1490345"/>
                    <a:pt x="25400" y="969645"/>
                  </a:cubicBezTo>
                  <a:cubicBezTo>
                    <a:pt x="25400" y="448945"/>
                    <a:pt x="448945" y="25400"/>
                    <a:pt x="969645" y="25400"/>
                  </a:cubicBezTo>
                  <a:lnTo>
                    <a:pt x="5939718" y="25400"/>
                  </a:lnTo>
                  <a:cubicBezTo>
                    <a:pt x="6460418" y="25400"/>
                    <a:pt x="6883963" y="448945"/>
                    <a:pt x="6883963" y="969645"/>
                  </a:cubicBezTo>
                  <a:cubicBezTo>
                    <a:pt x="6883963" y="1490345"/>
                    <a:pt x="6460418" y="1913890"/>
                    <a:pt x="5939718" y="1913890"/>
                  </a:cubicBezTo>
                  <a:close/>
                </a:path>
              </a:pathLst>
            </a:custGeom>
            <a:solidFill>
              <a:srgbClr val="3D3D3D"/>
            </a:solidFill>
          </p:spPr>
        </p:sp>
      </p:grpSp>
      <p:sp>
        <p:nvSpPr>
          <p:cNvPr name="AutoShape 4" id="4"/>
          <p:cNvSpPr/>
          <p:nvPr/>
        </p:nvSpPr>
        <p:spPr>
          <a:xfrm>
            <a:off x="3769545" y="1033463"/>
            <a:ext cx="12644544" cy="0"/>
          </a:xfrm>
          <a:prstGeom prst="line">
            <a:avLst/>
          </a:prstGeom>
          <a:ln cap="flat" w="9525">
            <a:solidFill>
              <a:srgbClr val="000000"/>
            </a:solidFill>
            <a:prstDash val="solid"/>
            <a:headEnd type="none" len="sm" w="sm"/>
            <a:tailEnd type="none" len="sm" w="sm"/>
          </a:ln>
        </p:spPr>
      </p:sp>
      <p:sp>
        <p:nvSpPr>
          <p:cNvPr name="AutoShape 5" id="5"/>
          <p:cNvSpPr/>
          <p:nvPr/>
        </p:nvSpPr>
        <p:spPr>
          <a:xfrm flipV="true">
            <a:off x="1028701" y="9258300"/>
            <a:ext cx="15262706" cy="4762"/>
          </a:xfrm>
          <a:prstGeom prst="line">
            <a:avLst/>
          </a:prstGeom>
          <a:ln cap="flat" w="9525">
            <a:solidFill>
              <a:srgbClr val="000000"/>
            </a:solidFill>
            <a:prstDash val="solid"/>
            <a:headEnd type="none" len="sm" w="sm"/>
            <a:tailEnd type="none" len="sm" w="sm"/>
          </a:ln>
        </p:spPr>
      </p:sp>
      <p:sp>
        <p:nvSpPr>
          <p:cNvPr name="Freeform 6" id="6"/>
          <p:cNvSpPr/>
          <p:nvPr/>
        </p:nvSpPr>
        <p:spPr>
          <a:xfrm flipH="false" flipV="false" rot="0">
            <a:off x="11389035" y="1740486"/>
            <a:ext cx="6217988" cy="6431613"/>
          </a:xfrm>
          <a:custGeom>
            <a:avLst/>
            <a:gdLst/>
            <a:ahLst/>
            <a:cxnLst/>
            <a:rect r="r" b="b" t="t" l="l"/>
            <a:pathLst>
              <a:path h="6431613" w="6217988">
                <a:moveTo>
                  <a:pt x="0" y="0"/>
                </a:moveTo>
                <a:lnTo>
                  <a:pt x="6217989" y="0"/>
                </a:lnTo>
                <a:lnTo>
                  <a:pt x="6217989" y="6431613"/>
                </a:lnTo>
                <a:lnTo>
                  <a:pt x="0" y="6431613"/>
                </a:lnTo>
                <a:lnTo>
                  <a:pt x="0" y="0"/>
                </a:lnTo>
                <a:close/>
              </a:path>
            </a:pathLst>
          </a:custGeom>
          <a:blipFill>
            <a:blip r:embed="rId2"/>
            <a:stretch>
              <a:fillRect l="0" t="0" r="0" b="0"/>
            </a:stretch>
          </a:blipFill>
        </p:spPr>
      </p:sp>
      <p:sp>
        <p:nvSpPr>
          <p:cNvPr name="Freeform 7" id="7">
            <a:hlinkClick r:id="rId5" tooltip="https://github.com/devm0807/system-call-wrappers"/>
          </p:cNvPr>
          <p:cNvSpPr/>
          <p:nvPr/>
        </p:nvSpPr>
        <p:spPr>
          <a:xfrm flipH="false" flipV="false" rot="0">
            <a:off x="16487609" y="8653266"/>
            <a:ext cx="1170809" cy="1219593"/>
          </a:xfrm>
          <a:custGeom>
            <a:avLst/>
            <a:gdLst/>
            <a:ahLst/>
            <a:cxnLst/>
            <a:rect r="r" b="b" t="t" l="l"/>
            <a:pathLst>
              <a:path h="1219593" w="1170809">
                <a:moveTo>
                  <a:pt x="0" y="0"/>
                </a:moveTo>
                <a:lnTo>
                  <a:pt x="1170810" y="0"/>
                </a:lnTo>
                <a:lnTo>
                  <a:pt x="1170810" y="1219593"/>
                </a:lnTo>
                <a:lnTo>
                  <a:pt x="0" y="121959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8" id="8"/>
          <p:cNvSpPr txBox="true"/>
          <p:nvPr/>
        </p:nvSpPr>
        <p:spPr>
          <a:xfrm rot="0">
            <a:off x="1245775" y="822007"/>
            <a:ext cx="2306695" cy="346710"/>
          </a:xfrm>
          <a:prstGeom prst="rect">
            <a:avLst/>
          </a:prstGeom>
        </p:spPr>
        <p:txBody>
          <a:bodyPr anchor="t" rtlCol="false" tIns="0" lIns="0" bIns="0" rIns="0">
            <a:spAutoFit/>
          </a:bodyPr>
          <a:lstStyle/>
          <a:p>
            <a:pPr algn="ctr" marL="0" indent="0" lvl="0">
              <a:lnSpc>
                <a:spcPts val="2849"/>
              </a:lnSpc>
              <a:spcBef>
                <a:spcPct val="0"/>
              </a:spcBef>
            </a:pPr>
            <a:r>
              <a:rPr lang="en-US" b="true" sz="1899" spc="7">
                <a:solidFill>
                  <a:srgbClr val="3D3D3D"/>
                </a:solidFill>
                <a:latin typeface="Barlow Bold"/>
                <a:ea typeface="Barlow Bold"/>
                <a:cs typeface="Barlow Bold"/>
                <a:sym typeface="Barlow Bold"/>
              </a:rPr>
              <a:t>Group 3</a:t>
            </a:r>
          </a:p>
        </p:txBody>
      </p:sp>
      <p:sp>
        <p:nvSpPr>
          <p:cNvPr name="TextBox 9" id="9"/>
          <p:cNvSpPr txBox="true"/>
          <p:nvPr/>
        </p:nvSpPr>
        <p:spPr>
          <a:xfrm rot="0">
            <a:off x="1245775" y="5282649"/>
            <a:ext cx="9568436" cy="1550670"/>
          </a:xfrm>
          <a:prstGeom prst="rect">
            <a:avLst/>
          </a:prstGeom>
        </p:spPr>
        <p:txBody>
          <a:bodyPr anchor="t" rtlCol="false" tIns="0" lIns="0" bIns="0" rIns="0">
            <a:spAutoFit/>
          </a:bodyPr>
          <a:lstStyle/>
          <a:p>
            <a:pPr algn="just" marL="0" indent="0" lvl="0">
              <a:lnSpc>
                <a:spcPts val="4199"/>
              </a:lnSpc>
              <a:spcBef>
                <a:spcPct val="0"/>
              </a:spcBef>
            </a:pPr>
            <a:r>
              <a:rPr lang="en-US" sz="2799" spc="11">
                <a:solidFill>
                  <a:srgbClr val="3D3D3D"/>
                </a:solidFill>
                <a:latin typeface="Barlow"/>
                <a:ea typeface="Barlow"/>
                <a:cs typeface="Barlow"/>
                <a:sym typeface="Barlow"/>
              </a:rPr>
              <a:t>We will work on the development and deployment of wrapper functions for several UNIX system calls to handle side effects and common errors encountered.</a:t>
            </a:r>
          </a:p>
        </p:txBody>
      </p:sp>
      <p:sp>
        <p:nvSpPr>
          <p:cNvPr name="TextBox 10" id="10"/>
          <p:cNvSpPr txBox="true"/>
          <p:nvPr/>
        </p:nvSpPr>
        <p:spPr>
          <a:xfrm rot="0">
            <a:off x="1297666" y="2669691"/>
            <a:ext cx="9281306" cy="1340341"/>
          </a:xfrm>
          <a:prstGeom prst="rect">
            <a:avLst/>
          </a:prstGeom>
        </p:spPr>
        <p:txBody>
          <a:bodyPr anchor="t" rtlCol="false" tIns="0" lIns="0" bIns="0" rIns="0">
            <a:spAutoFit/>
          </a:bodyPr>
          <a:lstStyle/>
          <a:p>
            <a:pPr algn="l" marL="0" indent="0" lvl="0">
              <a:lnSpc>
                <a:spcPts val="10595"/>
              </a:lnSpc>
              <a:spcBef>
                <a:spcPct val="0"/>
              </a:spcBef>
            </a:pPr>
            <a:r>
              <a:rPr lang="en-US" b="true" sz="8829">
                <a:solidFill>
                  <a:srgbClr val="3D3D3D"/>
                </a:solidFill>
                <a:latin typeface="Barlow Bold"/>
                <a:ea typeface="Barlow Bold"/>
                <a:cs typeface="Barlow Bold"/>
                <a:sym typeface="Barlow Bold"/>
              </a:rPr>
              <a:t>SysCall Wrappers</a:t>
            </a:r>
          </a:p>
        </p:txBody>
      </p:sp>
      <p:sp>
        <p:nvSpPr>
          <p:cNvPr name="TextBox 11" id="11"/>
          <p:cNvSpPr txBox="true"/>
          <p:nvPr/>
        </p:nvSpPr>
        <p:spPr>
          <a:xfrm rot="0">
            <a:off x="16886728" y="826770"/>
            <a:ext cx="372572" cy="346710"/>
          </a:xfrm>
          <a:prstGeom prst="rect">
            <a:avLst/>
          </a:prstGeom>
        </p:spPr>
        <p:txBody>
          <a:bodyPr anchor="t" rtlCol="false" tIns="0" lIns="0" bIns="0" rIns="0">
            <a:spAutoFit/>
          </a:bodyPr>
          <a:lstStyle/>
          <a:p>
            <a:pPr algn="r" marL="0" indent="0" lvl="0">
              <a:lnSpc>
                <a:spcPts val="2849"/>
              </a:lnSpc>
              <a:spcBef>
                <a:spcPct val="0"/>
              </a:spcBef>
            </a:pPr>
            <a:r>
              <a:rPr lang="en-US" b="true" sz="1899" spc="7">
                <a:solidFill>
                  <a:srgbClr val="3D3D3D"/>
                </a:solidFill>
                <a:latin typeface="Barlow Bold"/>
                <a:ea typeface="Barlow Bold"/>
                <a:cs typeface="Barlow Bold"/>
                <a:sym typeface="Barlow Bold"/>
              </a:rPr>
              <a:t>01</a:t>
            </a:r>
          </a:p>
        </p:txBody>
      </p:sp>
      <p:sp>
        <p:nvSpPr>
          <p:cNvPr name="TextBox 12" id="12"/>
          <p:cNvSpPr txBox="true"/>
          <p:nvPr/>
        </p:nvSpPr>
        <p:spPr>
          <a:xfrm rot="0">
            <a:off x="1245775" y="4203282"/>
            <a:ext cx="5425179" cy="502920"/>
          </a:xfrm>
          <a:prstGeom prst="rect">
            <a:avLst/>
          </a:prstGeom>
        </p:spPr>
        <p:txBody>
          <a:bodyPr anchor="t" rtlCol="false" tIns="0" lIns="0" bIns="0" rIns="0">
            <a:spAutoFit/>
          </a:bodyPr>
          <a:lstStyle/>
          <a:p>
            <a:pPr algn="just" marL="0" indent="0" lvl="0">
              <a:lnSpc>
                <a:spcPts val="4199"/>
              </a:lnSpc>
              <a:spcBef>
                <a:spcPct val="0"/>
              </a:spcBef>
            </a:pPr>
            <a:r>
              <a:rPr lang="en-US" b="true" sz="2799" spc="11">
                <a:solidFill>
                  <a:srgbClr val="3D3D3D"/>
                </a:solidFill>
                <a:latin typeface="Barlow Bold"/>
                <a:ea typeface="Barlow Bold"/>
                <a:cs typeface="Barlow Bold"/>
                <a:sym typeface="Barlow Bold"/>
              </a:rPr>
              <a:t>CS3500 course project</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E8E8E8"/>
        </a:solidFill>
      </p:bgPr>
    </p:bg>
    <p:spTree>
      <p:nvGrpSpPr>
        <p:cNvPr id="1" name=""/>
        <p:cNvGrpSpPr/>
        <p:nvPr/>
      </p:nvGrpSpPr>
      <p:grpSpPr>
        <a:xfrm>
          <a:off x="0" y="0"/>
          <a:ext cx="0" cy="0"/>
          <a:chOff x="0" y="0"/>
          <a:chExt cx="0" cy="0"/>
        </a:xfrm>
      </p:grpSpPr>
      <p:sp>
        <p:nvSpPr>
          <p:cNvPr name="TextBox 2" id="2"/>
          <p:cNvSpPr txBox="true"/>
          <p:nvPr/>
        </p:nvSpPr>
        <p:spPr>
          <a:xfrm rot="0">
            <a:off x="2099361" y="1778812"/>
            <a:ext cx="14084886" cy="857250"/>
          </a:xfrm>
          <a:prstGeom prst="rect">
            <a:avLst/>
          </a:prstGeom>
        </p:spPr>
        <p:txBody>
          <a:bodyPr anchor="t" rtlCol="false" tIns="0" lIns="0" bIns="0" rIns="0">
            <a:spAutoFit/>
          </a:bodyPr>
          <a:lstStyle/>
          <a:p>
            <a:pPr algn="l" marL="0" indent="0" lvl="0">
              <a:lnSpc>
                <a:spcPts val="6720"/>
              </a:lnSpc>
              <a:spcBef>
                <a:spcPct val="0"/>
              </a:spcBef>
            </a:pPr>
            <a:r>
              <a:rPr lang="en-US" b="true" sz="5600">
                <a:solidFill>
                  <a:srgbClr val="3D3D3D"/>
                </a:solidFill>
                <a:latin typeface="Barlow Bold"/>
                <a:ea typeface="Barlow Bold"/>
                <a:cs typeface="Barlow Bold"/>
                <a:sym typeface="Barlow Bold"/>
              </a:rPr>
              <a:t>What are SysCalls?</a:t>
            </a:r>
          </a:p>
        </p:txBody>
      </p:sp>
      <p:sp>
        <p:nvSpPr>
          <p:cNvPr name="TextBox 3" id="3"/>
          <p:cNvSpPr txBox="true"/>
          <p:nvPr/>
        </p:nvSpPr>
        <p:spPr>
          <a:xfrm rot="0">
            <a:off x="2094970" y="2921812"/>
            <a:ext cx="13986524" cy="5591175"/>
          </a:xfrm>
          <a:prstGeom prst="rect">
            <a:avLst/>
          </a:prstGeom>
        </p:spPr>
        <p:txBody>
          <a:bodyPr anchor="t" rtlCol="false" tIns="0" lIns="0" bIns="0" rIns="0">
            <a:spAutoFit/>
          </a:bodyPr>
          <a:lstStyle/>
          <a:p>
            <a:pPr algn="just">
              <a:lnSpc>
                <a:spcPts val="3749"/>
              </a:lnSpc>
            </a:pPr>
            <a:r>
              <a:rPr lang="en-US" sz="2499" spc="9">
                <a:solidFill>
                  <a:srgbClr val="3D3D3D"/>
                </a:solidFill>
                <a:latin typeface="Barlow"/>
                <a:ea typeface="Barlow"/>
                <a:cs typeface="Barlow"/>
                <a:sym typeface="Barlow"/>
              </a:rPr>
              <a:t>A syscall (system call) is a mechanism that allows a user-space program to request services from the kernel. It serves as an interface between a running process and the operating system, enabling programs to perform privileged operations, such as interacting with hardware, accessing files, or allocating memory, which would otherwise be restricted.</a:t>
            </a:r>
          </a:p>
          <a:p>
            <a:pPr algn="just">
              <a:lnSpc>
                <a:spcPts val="3749"/>
              </a:lnSpc>
            </a:pPr>
          </a:p>
          <a:p>
            <a:pPr algn="just">
              <a:lnSpc>
                <a:spcPts val="3749"/>
              </a:lnSpc>
            </a:pPr>
            <a:r>
              <a:rPr lang="en-US" sz="2499" spc="9">
                <a:solidFill>
                  <a:srgbClr val="3D3D3D"/>
                </a:solidFill>
                <a:latin typeface="Barlow"/>
                <a:ea typeface="Barlow"/>
                <a:cs typeface="Barlow"/>
                <a:sym typeface="Barlow"/>
              </a:rPr>
              <a:t> The kernel maintains a table (often called the system call table) that maps syscall numbers to their corresponding kernel function addresses. The syscall handler uses this table to dispatch the request to the appropriate function.</a:t>
            </a:r>
          </a:p>
          <a:p>
            <a:pPr algn="just">
              <a:lnSpc>
                <a:spcPts val="3749"/>
              </a:lnSpc>
            </a:pPr>
          </a:p>
          <a:p>
            <a:pPr algn="just" marL="0" indent="0" lvl="0">
              <a:lnSpc>
                <a:spcPts val="3749"/>
              </a:lnSpc>
              <a:spcBef>
                <a:spcPct val="0"/>
              </a:spcBef>
            </a:pPr>
            <a:r>
              <a:rPr lang="en-US" sz="2499" spc="9">
                <a:solidFill>
                  <a:srgbClr val="3D3D3D"/>
                </a:solidFill>
                <a:latin typeface="Barlow"/>
                <a:ea typeface="Barlow"/>
                <a:cs typeface="Barlow"/>
                <a:sym typeface="Barlow"/>
              </a:rPr>
              <a:t>Application Binary Interface: The ABI defines how syscalls are made, including calling conventions and how results are returned. It provides a consistent interface for programs regardless of implementation details.</a:t>
            </a:r>
          </a:p>
        </p:txBody>
      </p:sp>
      <p:grpSp>
        <p:nvGrpSpPr>
          <p:cNvPr name="Group 4" id="4"/>
          <p:cNvGrpSpPr/>
          <p:nvPr/>
        </p:nvGrpSpPr>
        <p:grpSpPr>
          <a:xfrm rot="0">
            <a:off x="1028700" y="644056"/>
            <a:ext cx="2740845" cy="769288"/>
            <a:chOff x="0" y="0"/>
            <a:chExt cx="6909363" cy="1939290"/>
          </a:xfrm>
        </p:grpSpPr>
        <p:sp>
          <p:nvSpPr>
            <p:cNvPr name="Freeform 5" id="5"/>
            <p:cNvSpPr/>
            <p:nvPr/>
          </p:nvSpPr>
          <p:spPr>
            <a:xfrm flipH="false" flipV="false" rot="0">
              <a:off x="0" y="0"/>
              <a:ext cx="6909363" cy="1939290"/>
            </a:xfrm>
            <a:custGeom>
              <a:avLst/>
              <a:gdLst/>
              <a:ahLst/>
              <a:cxnLst/>
              <a:rect r="r" b="b" t="t" l="l"/>
              <a:pathLst>
                <a:path h="1939290" w="6909363">
                  <a:moveTo>
                    <a:pt x="5939718" y="0"/>
                  </a:moveTo>
                  <a:lnTo>
                    <a:pt x="969645" y="0"/>
                  </a:lnTo>
                  <a:cubicBezTo>
                    <a:pt x="434975" y="0"/>
                    <a:pt x="0" y="434975"/>
                    <a:pt x="0" y="969645"/>
                  </a:cubicBezTo>
                  <a:cubicBezTo>
                    <a:pt x="0" y="1504315"/>
                    <a:pt x="434975" y="1939290"/>
                    <a:pt x="969645" y="1939290"/>
                  </a:cubicBezTo>
                  <a:lnTo>
                    <a:pt x="5939718" y="1939290"/>
                  </a:lnTo>
                  <a:cubicBezTo>
                    <a:pt x="6474388" y="1939290"/>
                    <a:pt x="6909363" y="1504315"/>
                    <a:pt x="6909363" y="969645"/>
                  </a:cubicBezTo>
                  <a:cubicBezTo>
                    <a:pt x="6909363" y="434975"/>
                    <a:pt x="6474388" y="0"/>
                    <a:pt x="5939718" y="0"/>
                  </a:cubicBezTo>
                  <a:close/>
                  <a:moveTo>
                    <a:pt x="5939718" y="1913890"/>
                  </a:moveTo>
                  <a:lnTo>
                    <a:pt x="969645" y="1913890"/>
                  </a:lnTo>
                  <a:cubicBezTo>
                    <a:pt x="448945" y="1913890"/>
                    <a:pt x="25400" y="1490345"/>
                    <a:pt x="25400" y="969645"/>
                  </a:cubicBezTo>
                  <a:cubicBezTo>
                    <a:pt x="25400" y="448945"/>
                    <a:pt x="448945" y="25400"/>
                    <a:pt x="969645" y="25400"/>
                  </a:cubicBezTo>
                  <a:lnTo>
                    <a:pt x="5939718" y="25400"/>
                  </a:lnTo>
                  <a:cubicBezTo>
                    <a:pt x="6460418" y="25400"/>
                    <a:pt x="6883963" y="448945"/>
                    <a:pt x="6883963" y="969645"/>
                  </a:cubicBezTo>
                  <a:cubicBezTo>
                    <a:pt x="6883963" y="1490345"/>
                    <a:pt x="6460418" y="1913890"/>
                    <a:pt x="5939718" y="1913890"/>
                  </a:cubicBezTo>
                  <a:close/>
                </a:path>
              </a:pathLst>
            </a:custGeom>
            <a:solidFill>
              <a:srgbClr val="3D3D3D"/>
            </a:solidFill>
          </p:spPr>
        </p:sp>
      </p:grpSp>
      <p:sp>
        <p:nvSpPr>
          <p:cNvPr name="AutoShape 6" id="6"/>
          <p:cNvSpPr/>
          <p:nvPr/>
        </p:nvSpPr>
        <p:spPr>
          <a:xfrm flipV="true">
            <a:off x="3769545" y="893445"/>
            <a:ext cx="13303470" cy="140018"/>
          </a:xfrm>
          <a:prstGeom prst="line">
            <a:avLst/>
          </a:prstGeom>
          <a:ln cap="flat" w="9525">
            <a:solidFill>
              <a:srgbClr val="000000"/>
            </a:solidFill>
            <a:prstDash val="solid"/>
            <a:headEnd type="none" len="sm" w="sm"/>
            <a:tailEnd type="none" len="sm" w="sm"/>
          </a:ln>
        </p:spPr>
      </p:sp>
      <p:sp>
        <p:nvSpPr>
          <p:cNvPr name="TextBox 7" id="7"/>
          <p:cNvSpPr txBox="true"/>
          <p:nvPr/>
        </p:nvSpPr>
        <p:spPr>
          <a:xfrm rot="0">
            <a:off x="1245775" y="822007"/>
            <a:ext cx="2306695" cy="346710"/>
          </a:xfrm>
          <a:prstGeom prst="rect">
            <a:avLst/>
          </a:prstGeom>
        </p:spPr>
        <p:txBody>
          <a:bodyPr anchor="t" rtlCol="false" tIns="0" lIns="0" bIns="0" rIns="0">
            <a:spAutoFit/>
          </a:bodyPr>
          <a:lstStyle/>
          <a:p>
            <a:pPr algn="ctr" marL="0" indent="0" lvl="0">
              <a:lnSpc>
                <a:spcPts val="2849"/>
              </a:lnSpc>
              <a:spcBef>
                <a:spcPct val="0"/>
              </a:spcBef>
            </a:pPr>
            <a:r>
              <a:rPr lang="en-US" b="true" sz="1899" spc="7">
                <a:solidFill>
                  <a:srgbClr val="3D3D3D"/>
                </a:solidFill>
                <a:latin typeface="Barlow Bold"/>
                <a:ea typeface="Barlow Bold"/>
                <a:cs typeface="Barlow Bold"/>
                <a:sym typeface="Barlow Bold"/>
              </a:rPr>
              <a:t>Group 3</a:t>
            </a:r>
          </a:p>
        </p:txBody>
      </p:sp>
      <p:sp>
        <p:nvSpPr>
          <p:cNvPr name="TextBox 8" id="8"/>
          <p:cNvSpPr txBox="true"/>
          <p:nvPr/>
        </p:nvSpPr>
        <p:spPr>
          <a:xfrm rot="0">
            <a:off x="16886728" y="826770"/>
            <a:ext cx="372572" cy="346710"/>
          </a:xfrm>
          <a:prstGeom prst="rect">
            <a:avLst/>
          </a:prstGeom>
        </p:spPr>
        <p:txBody>
          <a:bodyPr anchor="t" rtlCol="false" tIns="0" lIns="0" bIns="0" rIns="0">
            <a:spAutoFit/>
          </a:bodyPr>
          <a:lstStyle/>
          <a:p>
            <a:pPr algn="r" marL="0" indent="0" lvl="0">
              <a:lnSpc>
                <a:spcPts val="2849"/>
              </a:lnSpc>
              <a:spcBef>
                <a:spcPct val="0"/>
              </a:spcBef>
            </a:pPr>
            <a:r>
              <a:rPr lang="en-US" b="true" sz="1899" spc="7">
                <a:solidFill>
                  <a:srgbClr val="3D3D3D"/>
                </a:solidFill>
                <a:latin typeface="Barlow Bold"/>
                <a:ea typeface="Barlow Bold"/>
                <a:cs typeface="Barlow Bold"/>
                <a:sym typeface="Barlow Bold"/>
              </a:rPr>
              <a:t>02</a:t>
            </a:r>
          </a:p>
        </p:txBody>
      </p:sp>
      <p:sp>
        <p:nvSpPr>
          <p:cNvPr name="AutoShape 9" id="9"/>
          <p:cNvSpPr/>
          <p:nvPr/>
        </p:nvSpPr>
        <p:spPr>
          <a:xfrm flipV="true">
            <a:off x="1028701" y="9258300"/>
            <a:ext cx="15262706" cy="4762"/>
          </a:xfrm>
          <a:prstGeom prst="line">
            <a:avLst/>
          </a:prstGeom>
          <a:ln cap="flat" w="9525">
            <a:solidFill>
              <a:srgbClr val="000000"/>
            </a:solidFill>
            <a:prstDash val="solid"/>
            <a:headEnd type="none" len="sm" w="sm"/>
            <a:tailEnd type="none" len="sm" w="sm"/>
          </a:ln>
        </p:spPr>
      </p:sp>
      <p:sp>
        <p:nvSpPr>
          <p:cNvPr name="Freeform 10" id="10">
            <a:hlinkClick r:id="rId4" tooltip="https://github.com/devm0807/system-call-wrappers"/>
          </p:cNvPr>
          <p:cNvSpPr/>
          <p:nvPr/>
        </p:nvSpPr>
        <p:spPr>
          <a:xfrm flipH="false" flipV="false" rot="0">
            <a:off x="16487609" y="8653266"/>
            <a:ext cx="1170809" cy="1219593"/>
          </a:xfrm>
          <a:custGeom>
            <a:avLst/>
            <a:gdLst/>
            <a:ahLst/>
            <a:cxnLst/>
            <a:rect r="r" b="b" t="t" l="l"/>
            <a:pathLst>
              <a:path h="1219593" w="1170809">
                <a:moveTo>
                  <a:pt x="0" y="0"/>
                </a:moveTo>
                <a:lnTo>
                  <a:pt x="1170810" y="0"/>
                </a:lnTo>
                <a:lnTo>
                  <a:pt x="1170810" y="1219593"/>
                </a:lnTo>
                <a:lnTo>
                  <a:pt x="0" y="121959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E8E8E8"/>
        </a:solidFill>
      </p:bgPr>
    </p:bg>
    <p:spTree>
      <p:nvGrpSpPr>
        <p:cNvPr id="1" name=""/>
        <p:cNvGrpSpPr/>
        <p:nvPr/>
      </p:nvGrpSpPr>
      <p:grpSpPr>
        <a:xfrm>
          <a:off x="0" y="0"/>
          <a:ext cx="0" cy="0"/>
          <a:chOff x="0" y="0"/>
          <a:chExt cx="0" cy="0"/>
        </a:xfrm>
      </p:grpSpPr>
      <p:sp>
        <p:nvSpPr>
          <p:cNvPr name="TextBox 2" id="2"/>
          <p:cNvSpPr txBox="true"/>
          <p:nvPr/>
        </p:nvSpPr>
        <p:spPr>
          <a:xfrm rot="0">
            <a:off x="2099361" y="1778812"/>
            <a:ext cx="14084886" cy="857250"/>
          </a:xfrm>
          <a:prstGeom prst="rect">
            <a:avLst/>
          </a:prstGeom>
        </p:spPr>
        <p:txBody>
          <a:bodyPr anchor="t" rtlCol="false" tIns="0" lIns="0" bIns="0" rIns="0">
            <a:spAutoFit/>
          </a:bodyPr>
          <a:lstStyle/>
          <a:p>
            <a:pPr algn="l" marL="0" indent="0" lvl="0">
              <a:lnSpc>
                <a:spcPts val="6720"/>
              </a:lnSpc>
              <a:spcBef>
                <a:spcPct val="0"/>
              </a:spcBef>
            </a:pPr>
            <a:r>
              <a:rPr lang="en-US" b="true" sz="5600">
                <a:solidFill>
                  <a:srgbClr val="3D3D3D"/>
                </a:solidFill>
                <a:latin typeface="Barlow Bold"/>
                <a:ea typeface="Barlow Bold"/>
                <a:cs typeface="Barlow Bold"/>
                <a:sym typeface="Barlow Bold"/>
              </a:rPr>
              <a:t>What are Wrappers?</a:t>
            </a:r>
          </a:p>
        </p:txBody>
      </p:sp>
      <p:sp>
        <p:nvSpPr>
          <p:cNvPr name="TextBox 3" id="3"/>
          <p:cNvSpPr txBox="true"/>
          <p:nvPr/>
        </p:nvSpPr>
        <p:spPr>
          <a:xfrm rot="0">
            <a:off x="2094970" y="2921812"/>
            <a:ext cx="13986524" cy="4657725"/>
          </a:xfrm>
          <a:prstGeom prst="rect">
            <a:avLst/>
          </a:prstGeom>
        </p:spPr>
        <p:txBody>
          <a:bodyPr anchor="t" rtlCol="false" tIns="0" lIns="0" bIns="0" rIns="0">
            <a:spAutoFit/>
          </a:bodyPr>
          <a:lstStyle/>
          <a:p>
            <a:pPr algn="just">
              <a:lnSpc>
                <a:spcPts val="3749"/>
              </a:lnSpc>
            </a:pPr>
            <a:r>
              <a:rPr lang="en-US" sz="2499" spc="9">
                <a:solidFill>
                  <a:srgbClr val="3D3D3D"/>
                </a:solidFill>
                <a:latin typeface="Barlow"/>
                <a:ea typeface="Barlow"/>
                <a:cs typeface="Barlow"/>
                <a:sym typeface="Barlow"/>
              </a:rPr>
              <a:t>Syscall wrappers are user-space library functions that provide a convenient and portable interface for making system calls. They essentially "wrap" the low-level details of invoking a system call, including setting up registers and handling the transition from user mode to kernel mode. </a:t>
            </a:r>
          </a:p>
          <a:p>
            <a:pPr algn="just">
              <a:lnSpc>
                <a:spcPts val="3749"/>
              </a:lnSpc>
            </a:pPr>
          </a:p>
          <a:p>
            <a:pPr algn="just">
              <a:lnSpc>
                <a:spcPts val="3749"/>
              </a:lnSpc>
            </a:pPr>
            <a:r>
              <a:rPr lang="en-US" sz="2499" spc="9">
                <a:solidFill>
                  <a:srgbClr val="3D3D3D"/>
                </a:solidFill>
                <a:latin typeface="Barlow"/>
                <a:ea typeface="Barlow"/>
                <a:cs typeface="Barlow"/>
                <a:sym typeface="Barlow"/>
              </a:rPr>
              <a:t>The function prepares the arguments according to the system's calling convention and performs the syscall using a dedicated instruction.</a:t>
            </a:r>
          </a:p>
          <a:p>
            <a:pPr algn="just">
              <a:lnSpc>
                <a:spcPts val="3749"/>
              </a:lnSpc>
            </a:pPr>
          </a:p>
          <a:p>
            <a:pPr algn="just" marL="0" indent="0" lvl="0">
              <a:lnSpc>
                <a:spcPts val="3749"/>
              </a:lnSpc>
              <a:spcBef>
                <a:spcPct val="0"/>
              </a:spcBef>
            </a:pPr>
            <a:r>
              <a:rPr lang="en-US" sz="2499" spc="9">
                <a:solidFill>
                  <a:srgbClr val="3D3D3D"/>
                </a:solidFill>
                <a:latin typeface="Barlow"/>
                <a:ea typeface="Barlow"/>
                <a:cs typeface="Barlow"/>
                <a:sym typeface="Barlow"/>
              </a:rPr>
              <a:t>If the syscall returns an error (by convention, negative values indicate errors), the wrapper translates this into a return value of -1 and sets the global errno variable accordingly. If successful, the syscall's return value is passed back to the calling program.</a:t>
            </a:r>
          </a:p>
        </p:txBody>
      </p:sp>
      <p:grpSp>
        <p:nvGrpSpPr>
          <p:cNvPr name="Group 4" id="4"/>
          <p:cNvGrpSpPr/>
          <p:nvPr/>
        </p:nvGrpSpPr>
        <p:grpSpPr>
          <a:xfrm rot="0">
            <a:off x="1028700" y="644056"/>
            <a:ext cx="2740845" cy="769288"/>
            <a:chOff x="0" y="0"/>
            <a:chExt cx="6909363" cy="1939290"/>
          </a:xfrm>
        </p:grpSpPr>
        <p:sp>
          <p:nvSpPr>
            <p:cNvPr name="Freeform 5" id="5"/>
            <p:cNvSpPr/>
            <p:nvPr/>
          </p:nvSpPr>
          <p:spPr>
            <a:xfrm flipH="false" flipV="false" rot="0">
              <a:off x="0" y="0"/>
              <a:ext cx="6909363" cy="1939290"/>
            </a:xfrm>
            <a:custGeom>
              <a:avLst/>
              <a:gdLst/>
              <a:ahLst/>
              <a:cxnLst/>
              <a:rect r="r" b="b" t="t" l="l"/>
              <a:pathLst>
                <a:path h="1939290" w="6909363">
                  <a:moveTo>
                    <a:pt x="5939718" y="0"/>
                  </a:moveTo>
                  <a:lnTo>
                    <a:pt x="969645" y="0"/>
                  </a:lnTo>
                  <a:cubicBezTo>
                    <a:pt x="434975" y="0"/>
                    <a:pt x="0" y="434975"/>
                    <a:pt x="0" y="969645"/>
                  </a:cubicBezTo>
                  <a:cubicBezTo>
                    <a:pt x="0" y="1504315"/>
                    <a:pt x="434975" y="1939290"/>
                    <a:pt x="969645" y="1939290"/>
                  </a:cubicBezTo>
                  <a:lnTo>
                    <a:pt x="5939718" y="1939290"/>
                  </a:lnTo>
                  <a:cubicBezTo>
                    <a:pt x="6474388" y="1939290"/>
                    <a:pt x="6909363" y="1504315"/>
                    <a:pt x="6909363" y="969645"/>
                  </a:cubicBezTo>
                  <a:cubicBezTo>
                    <a:pt x="6909363" y="434975"/>
                    <a:pt x="6474388" y="0"/>
                    <a:pt x="5939718" y="0"/>
                  </a:cubicBezTo>
                  <a:close/>
                  <a:moveTo>
                    <a:pt x="5939718" y="1913890"/>
                  </a:moveTo>
                  <a:lnTo>
                    <a:pt x="969645" y="1913890"/>
                  </a:lnTo>
                  <a:cubicBezTo>
                    <a:pt x="448945" y="1913890"/>
                    <a:pt x="25400" y="1490345"/>
                    <a:pt x="25400" y="969645"/>
                  </a:cubicBezTo>
                  <a:cubicBezTo>
                    <a:pt x="25400" y="448945"/>
                    <a:pt x="448945" y="25400"/>
                    <a:pt x="969645" y="25400"/>
                  </a:cubicBezTo>
                  <a:lnTo>
                    <a:pt x="5939718" y="25400"/>
                  </a:lnTo>
                  <a:cubicBezTo>
                    <a:pt x="6460418" y="25400"/>
                    <a:pt x="6883963" y="448945"/>
                    <a:pt x="6883963" y="969645"/>
                  </a:cubicBezTo>
                  <a:cubicBezTo>
                    <a:pt x="6883963" y="1490345"/>
                    <a:pt x="6460418" y="1913890"/>
                    <a:pt x="5939718" y="1913890"/>
                  </a:cubicBezTo>
                  <a:close/>
                </a:path>
              </a:pathLst>
            </a:custGeom>
            <a:solidFill>
              <a:srgbClr val="3D3D3D"/>
            </a:solidFill>
          </p:spPr>
        </p:sp>
      </p:grpSp>
      <p:sp>
        <p:nvSpPr>
          <p:cNvPr name="AutoShape 6" id="6"/>
          <p:cNvSpPr/>
          <p:nvPr/>
        </p:nvSpPr>
        <p:spPr>
          <a:xfrm>
            <a:off x="3769545" y="1033463"/>
            <a:ext cx="13117184" cy="0"/>
          </a:xfrm>
          <a:prstGeom prst="line">
            <a:avLst/>
          </a:prstGeom>
          <a:ln cap="flat" w="9525">
            <a:solidFill>
              <a:srgbClr val="000000"/>
            </a:solidFill>
            <a:prstDash val="solid"/>
            <a:headEnd type="none" len="sm" w="sm"/>
            <a:tailEnd type="none" len="sm" w="sm"/>
          </a:ln>
        </p:spPr>
      </p:sp>
      <p:sp>
        <p:nvSpPr>
          <p:cNvPr name="TextBox 7" id="7"/>
          <p:cNvSpPr txBox="true"/>
          <p:nvPr/>
        </p:nvSpPr>
        <p:spPr>
          <a:xfrm rot="0">
            <a:off x="1245775" y="822007"/>
            <a:ext cx="2306695" cy="346710"/>
          </a:xfrm>
          <a:prstGeom prst="rect">
            <a:avLst/>
          </a:prstGeom>
        </p:spPr>
        <p:txBody>
          <a:bodyPr anchor="t" rtlCol="false" tIns="0" lIns="0" bIns="0" rIns="0">
            <a:spAutoFit/>
          </a:bodyPr>
          <a:lstStyle/>
          <a:p>
            <a:pPr algn="ctr" marL="0" indent="0" lvl="0">
              <a:lnSpc>
                <a:spcPts val="2849"/>
              </a:lnSpc>
              <a:spcBef>
                <a:spcPct val="0"/>
              </a:spcBef>
            </a:pPr>
            <a:r>
              <a:rPr lang="en-US" b="true" sz="1899" spc="7">
                <a:solidFill>
                  <a:srgbClr val="3D3D3D"/>
                </a:solidFill>
                <a:latin typeface="Barlow Bold"/>
                <a:ea typeface="Barlow Bold"/>
                <a:cs typeface="Barlow Bold"/>
                <a:sym typeface="Barlow Bold"/>
              </a:rPr>
              <a:t>Group 3</a:t>
            </a:r>
          </a:p>
        </p:txBody>
      </p:sp>
      <p:sp>
        <p:nvSpPr>
          <p:cNvPr name="TextBox 8" id="8"/>
          <p:cNvSpPr txBox="true"/>
          <p:nvPr/>
        </p:nvSpPr>
        <p:spPr>
          <a:xfrm rot="0">
            <a:off x="16886728" y="826770"/>
            <a:ext cx="372572" cy="346710"/>
          </a:xfrm>
          <a:prstGeom prst="rect">
            <a:avLst/>
          </a:prstGeom>
        </p:spPr>
        <p:txBody>
          <a:bodyPr anchor="t" rtlCol="false" tIns="0" lIns="0" bIns="0" rIns="0">
            <a:spAutoFit/>
          </a:bodyPr>
          <a:lstStyle/>
          <a:p>
            <a:pPr algn="r" marL="0" indent="0" lvl="0">
              <a:lnSpc>
                <a:spcPts val="2849"/>
              </a:lnSpc>
              <a:spcBef>
                <a:spcPct val="0"/>
              </a:spcBef>
            </a:pPr>
            <a:r>
              <a:rPr lang="en-US" b="true" sz="1899" spc="7">
                <a:solidFill>
                  <a:srgbClr val="3D3D3D"/>
                </a:solidFill>
                <a:latin typeface="Barlow Bold"/>
                <a:ea typeface="Barlow Bold"/>
                <a:cs typeface="Barlow Bold"/>
                <a:sym typeface="Barlow Bold"/>
              </a:rPr>
              <a:t>03</a:t>
            </a:r>
          </a:p>
        </p:txBody>
      </p:sp>
      <p:sp>
        <p:nvSpPr>
          <p:cNvPr name="AutoShape 9" id="9"/>
          <p:cNvSpPr/>
          <p:nvPr/>
        </p:nvSpPr>
        <p:spPr>
          <a:xfrm flipV="true">
            <a:off x="1028701" y="9258300"/>
            <a:ext cx="15262706" cy="4762"/>
          </a:xfrm>
          <a:prstGeom prst="line">
            <a:avLst/>
          </a:prstGeom>
          <a:ln cap="flat" w="9525">
            <a:solidFill>
              <a:srgbClr val="000000"/>
            </a:solidFill>
            <a:prstDash val="solid"/>
            <a:headEnd type="none" len="sm" w="sm"/>
            <a:tailEnd type="none" len="sm" w="sm"/>
          </a:ln>
        </p:spPr>
      </p:sp>
      <p:sp>
        <p:nvSpPr>
          <p:cNvPr name="Freeform 10" id="10">
            <a:hlinkClick r:id="rId4" tooltip="https://github.com/devm0807/system-call-wrappers"/>
          </p:cNvPr>
          <p:cNvSpPr/>
          <p:nvPr/>
        </p:nvSpPr>
        <p:spPr>
          <a:xfrm flipH="false" flipV="false" rot="0">
            <a:off x="16487609" y="8653266"/>
            <a:ext cx="1170809" cy="1219593"/>
          </a:xfrm>
          <a:custGeom>
            <a:avLst/>
            <a:gdLst/>
            <a:ahLst/>
            <a:cxnLst/>
            <a:rect r="r" b="b" t="t" l="l"/>
            <a:pathLst>
              <a:path h="1219593" w="1170809">
                <a:moveTo>
                  <a:pt x="0" y="0"/>
                </a:moveTo>
                <a:lnTo>
                  <a:pt x="1170810" y="0"/>
                </a:lnTo>
                <a:lnTo>
                  <a:pt x="1170810" y="1219593"/>
                </a:lnTo>
                <a:lnTo>
                  <a:pt x="0" y="121959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E8E8E8"/>
        </a:solidFill>
      </p:bgPr>
    </p:bg>
    <p:spTree>
      <p:nvGrpSpPr>
        <p:cNvPr id="1" name=""/>
        <p:cNvGrpSpPr/>
        <p:nvPr/>
      </p:nvGrpSpPr>
      <p:grpSpPr>
        <a:xfrm>
          <a:off x="0" y="0"/>
          <a:ext cx="0" cy="0"/>
          <a:chOff x="0" y="0"/>
          <a:chExt cx="0" cy="0"/>
        </a:xfrm>
      </p:grpSpPr>
      <p:sp>
        <p:nvSpPr>
          <p:cNvPr name="TextBox 2" id="2"/>
          <p:cNvSpPr txBox="true"/>
          <p:nvPr/>
        </p:nvSpPr>
        <p:spPr>
          <a:xfrm rot="0">
            <a:off x="2099361" y="1778812"/>
            <a:ext cx="14084886" cy="857250"/>
          </a:xfrm>
          <a:prstGeom prst="rect">
            <a:avLst/>
          </a:prstGeom>
        </p:spPr>
        <p:txBody>
          <a:bodyPr anchor="t" rtlCol="false" tIns="0" lIns="0" bIns="0" rIns="0">
            <a:spAutoFit/>
          </a:bodyPr>
          <a:lstStyle/>
          <a:p>
            <a:pPr algn="l" marL="0" indent="0" lvl="0">
              <a:lnSpc>
                <a:spcPts val="6720"/>
              </a:lnSpc>
              <a:spcBef>
                <a:spcPct val="0"/>
              </a:spcBef>
            </a:pPr>
            <a:r>
              <a:rPr lang="en-US" b="true" sz="5600">
                <a:solidFill>
                  <a:srgbClr val="3D3D3D"/>
                </a:solidFill>
                <a:latin typeface="Barlow Bold"/>
                <a:ea typeface="Barlow Bold"/>
                <a:cs typeface="Barlow Bold"/>
                <a:sym typeface="Barlow Bold"/>
              </a:rPr>
              <a:t>How a system call is created in Linux</a:t>
            </a:r>
          </a:p>
        </p:txBody>
      </p:sp>
      <p:sp>
        <p:nvSpPr>
          <p:cNvPr name="TextBox 3" id="3"/>
          <p:cNvSpPr txBox="true"/>
          <p:nvPr/>
        </p:nvSpPr>
        <p:spPr>
          <a:xfrm rot="0">
            <a:off x="2094970" y="2921812"/>
            <a:ext cx="13986524" cy="2790825"/>
          </a:xfrm>
          <a:prstGeom prst="rect">
            <a:avLst/>
          </a:prstGeom>
        </p:spPr>
        <p:txBody>
          <a:bodyPr anchor="t" rtlCol="false" tIns="0" lIns="0" bIns="0" rIns="0">
            <a:spAutoFit/>
          </a:bodyPr>
          <a:lstStyle/>
          <a:p>
            <a:pPr algn="just" marL="539749" indent="-269875" lvl="1">
              <a:lnSpc>
                <a:spcPts val="3749"/>
              </a:lnSpc>
              <a:buFont typeface="Arial"/>
              <a:buChar char="•"/>
            </a:pPr>
            <a:r>
              <a:rPr lang="en-US" sz="2499" spc="9">
                <a:solidFill>
                  <a:srgbClr val="3D3D3D"/>
                </a:solidFill>
                <a:latin typeface="Barlow"/>
                <a:ea typeface="Barlow"/>
                <a:cs typeface="Barlow"/>
                <a:sym typeface="Barlow"/>
              </a:rPr>
              <a:t>Download and extract linux kernel code, currently working on Arch linux</a:t>
            </a:r>
          </a:p>
          <a:p>
            <a:pPr algn="just" marL="539749" indent="-269875" lvl="1">
              <a:lnSpc>
                <a:spcPts val="3749"/>
              </a:lnSpc>
              <a:buFont typeface="Arial"/>
              <a:buChar char="•"/>
            </a:pPr>
            <a:r>
              <a:rPr lang="en-US" sz="2499" spc="9">
                <a:solidFill>
                  <a:srgbClr val="3D3D3D"/>
                </a:solidFill>
                <a:latin typeface="Barlow"/>
                <a:ea typeface="Barlow"/>
                <a:cs typeface="Barlow"/>
                <a:sym typeface="Barlow"/>
              </a:rPr>
              <a:t>Create &lt;name&gt;.c file , and create a Makefile to compile it</a:t>
            </a:r>
          </a:p>
          <a:p>
            <a:pPr algn="just" marL="539749" indent="-269875" lvl="1">
              <a:lnSpc>
                <a:spcPts val="3749"/>
              </a:lnSpc>
              <a:buFont typeface="Arial"/>
              <a:buChar char="•"/>
            </a:pPr>
            <a:r>
              <a:rPr lang="en-US" sz="2499" spc="9">
                <a:solidFill>
                  <a:srgbClr val="3D3D3D"/>
                </a:solidFill>
                <a:latin typeface="Barlow"/>
                <a:ea typeface="Barlow"/>
                <a:cs typeface="Barlow"/>
                <a:sym typeface="Barlow"/>
              </a:rPr>
              <a:t>Edit the system call table file in arch/x86/entry/syscalls/ directory ( syscall_64.tbl )</a:t>
            </a:r>
          </a:p>
          <a:p>
            <a:pPr algn="just" marL="539749" indent="-269875" lvl="1">
              <a:lnSpc>
                <a:spcPts val="3749"/>
              </a:lnSpc>
              <a:buFont typeface="Arial"/>
              <a:buChar char="•"/>
            </a:pPr>
            <a:r>
              <a:rPr lang="en-US" sz="2499" spc="9">
                <a:solidFill>
                  <a:srgbClr val="3D3D3D"/>
                </a:solidFill>
                <a:latin typeface="Barlow"/>
                <a:ea typeface="Barlow"/>
                <a:cs typeface="Barlow"/>
                <a:sym typeface="Barlow"/>
              </a:rPr>
              <a:t>Add system call to syscalls.h in /include/linux</a:t>
            </a:r>
          </a:p>
          <a:p>
            <a:pPr algn="just" marL="539749" indent="-269875" lvl="1">
              <a:lnSpc>
                <a:spcPts val="3749"/>
              </a:lnSpc>
              <a:buFont typeface="Arial"/>
              <a:buChar char="•"/>
            </a:pPr>
            <a:r>
              <a:rPr lang="en-US" sz="2499" spc="9">
                <a:solidFill>
                  <a:srgbClr val="3D3D3D"/>
                </a:solidFill>
                <a:latin typeface="Barlow"/>
                <a:ea typeface="Barlow"/>
                <a:cs typeface="Barlow"/>
                <a:sym typeface="Barlow"/>
              </a:rPr>
              <a:t>Can compile the kernel after this.</a:t>
            </a:r>
          </a:p>
          <a:p>
            <a:pPr algn="just" marL="539749" indent="-269875" lvl="1">
              <a:lnSpc>
                <a:spcPts val="3749"/>
              </a:lnSpc>
              <a:buFont typeface="Arial"/>
              <a:buChar char="•"/>
            </a:pPr>
            <a:r>
              <a:rPr lang="en-US" sz="2499" spc="9">
                <a:solidFill>
                  <a:srgbClr val="3D3D3D"/>
                </a:solidFill>
                <a:latin typeface="Barlow"/>
                <a:ea typeface="Barlow"/>
                <a:cs typeface="Barlow"/>
                <a:sym typeface="Barlow"/>
              </a:rPr>
              <a:t>We are using QEMU to test our compiled kernel. (Filesystem : busybox)</a:t>
            </a:r>
          </a:p>
        </p:txBody>
      </p:sp>
      <p:grpSp>
        <p:nvGrpSpPr>
          <p:cNvPr name="Group 4" id="4"/>
          <p:cNvGrpSpPr/>
          <p:nvPr/>
        </p:nvGrpSpPr>
        <p:grpSpPr>
          <a:xfrm rot="0">
            <a:off x="1028700" y="644056"/>
            <a:ext cx="2740845" cy="769288"/>
            <a:chOff x="0" y="0"/>
            <a:chExt cx="6909363" cy="1939290"/>
          </a:xfrm>
        </p:grpSpPr>
        <p:sp>
          <p:nvSpPr>
            <p:cNvPr name="Freeform 5" id="5"/>
            <p:cNvSpPr/>
            <p:nvPr/>
          </p:nvSpPr>
          <p:spPr>
            <a:xfrm flipH="false" flipV="false" rot="0">
              <a:off x="0" y="0"/>
              <a:ext cx="6909363" cy="1939290"/>
            </a:xfrm>
            <a:custGeom>
              <a:avLst/>
              <a:gdLst/>
              <a:ahLst/>
              <a:cxnLst/>
              <a:rect r="r" b="b" t="t" l="l"/>
              <a:pathLst>
                <a:path h="1939290" w="6909363">
                  <a:moveTo>
                    <a:pt x="5939718" y="0"/>
                  </a:moveTo>
                  <a:lnTo>
                    <a:pt x="969645" y="0"/>
                  </a:lnTo>
                  <a:cubicBezTo>
                    <a:pt x="434975" y="0"/>
                    <a:pt x="0" y="434975"/>
                    <a:pt x="0" y="969645"/>
                  </a:cubicBezTo>
                  <a:cubicBezTo>
                    <a:pt x="0" y="1504315"/>
                    <a:pt x="434975" y="1939290"/>
                    <a:pt x="969645" y="1939290"/>
                  </a:cubicBezTo>
                  <a:lnTo>
                    <a:pt x="5939718" y="1939290"/>
                  </a:lnTo>
                  <a:cubicBezTo>
                    <a:pt x="6474388" y="1939290"/>
                    <a:pt x="6909363" y="1504315"/>
                    <a:pt x="6909363" y="969645"/>
                  </a:cubicBezTo>
                  <a:cubicBezTo>
                    <a:pt x="6909363" y="434975"/>
                    <a:pt x="6474388" y="0"/>
                    <a:pt x="5939718" y="0"/>
                  </a:cubicBezTo>
                  <a:close/>
                  <a:moveTo>
                    <a:pt x="5939718" y="1913890"/>
                  </a:moveTo>
                  <a:lnTo>
                    <a:pt x="969645" y="1913890"/>
                  </a:lnTo>
                  <a:cubicBezTo>
                    <a:pt x="448945" y="1913890"/>
                    <a:pt x="25400" y="1490345"/>
                    <a:pt x="25400" y="969645"/>
                  </a:cubicBezTo>
                  <a:cubicBezTo>
                    <a:pt x="25400" y="448945"/>
                    <a:pt x="448945" y="25400"/>
                    <a:pt x="969645" y="25400"/>
                  </a:cubicBezTo>
                  <a:lnTo>
                    <a:pt x="5939718" y="25400"/>
                  </a:lnTo>
                  <a:cubicBezTo>
                    <a:pt x="6460418" y="25400"/>
                    <a:pt x="6883963" y="448945"/>
                    <a:pt x="6883963" y="969645"/>
                  </a:cubicBezTo>
                  <a:cubicBezTo>
                    <a:pt x="6883963" y="1490345"/>
                    <a:pt x="6460418" y="1913890"/>
                    <a:pt x="5939718" y="1913890"/>
                  </a:cubicBezTo>
                  <a:close/>
                </a:path>
              </a:pathLst>
            </a:custGeom>
            <a:solidFill>
              <a:srgbClr val="3D3D3D"/>
            </a:solidFill>
          </p:spPr>
        </p:sp>
      </p:grpSp>
      <p:sp>
        <p:nvSpPr>
          <p:cNvPr name="AutoShape 6" id="6"/>
          <p:cNvSpPr/>
          <p:nvPr/>
        </p:nvSpPr>
        <p:spPr>
          <a:xfrm flipV="true">
            <a:off x="3769545" y="888682"/>
            <a:ext cx="13117184" cy="144780"/>
          </a:xfrm>
          <a:prstGeom prst="line">
            <a:avLst/>
          </a:prstGeom>
          <a:ln cap="flat" w="9525">
            <a:solidFill>
              <a:srgbClr val="000000"/>
            </a:solidFill>
            <a:prstDash val="solid"/>
            <a:headEnd type="none" len="sm" w="sm"/>
            <a:tailEnd type="none" len="sm" w="sm"/>
          </a:ln>
        </p:spPr>
      </p:sp>
      <p:sp>
        <p:nvSpPr>
          <p:cNvPr name="TextBox 7" id="7"/>
          <p:cNvSpPr txBox="true"/>
          <p:nvPr/>
        </p:nvSpPr>
        <p:spPr>
          <a:xfrm rot="0">
            <a:off x="1245775" y="822007"/>
            <a:ext cx="2306695" cy="346710"/>
          </a:xfrm>
          <a:prstGeom prst="rect">
            <a:avLst/>
          </a:prstGeom>
        </p:spPr>
        <p:txBody>
          <a:bodyPr anchor="t" rtlCol="false" tIns="0" lIns="0" bIns="0" rIns="0">
            <a:spAutoFit/>
          </a:bodyPr>
          <a:lstStyle/>
          <a:p>
            <a:pPr algn="ctr" marL="0" indent="0" lvl="0">
              <a:lnSpc>
                <a:spcPts val="2849"/>
              </a:lnSpc>
              <a:spcBef>
                <a:spcPct val="0"/>
              </a:spcBef>
            </a:pPr>
            <a:r>
              <a:rPr lang="en-US" b="true" sz="1899" spc="7">
                <a:solidFill>
                  <a:srgbClr val="3D3D3D"/>
                </a:solidFill>
                <a:latin typeface="Barlow Bold"/>
                <a:ea typeface="Barlow Bold"/>
                <a:cs typeface="Barlow Bold"/>
                <a:sym typeface="Barlow Bold"/>
              </a:rPr>
              <a:t>Group 3</a:t>
            </a:r>
          </a:p>
        </p:txBody>
      </p:sp>
      <p:sp>
        <p:nvSpPr>
          <p:cNvPr name="TextBox 8" id="8"/>
          <p:cNvSpPr txBox="true"/>
          <p:nvPr/>
        </p:nvSpPr>
        <p:spPr>
          <a:xfrm rot="0">
            <a:off x="16886728" y="681990"/>
            <a:ext cx="372572" cy="346710"/>
          </a:xfrm>
          <a:prstGeom prst="rect">
            <a:avLst/>
          </a:prstGeom>
        </p:spPr>
        <p:txBody>
          <a:bodyPr anchor="t" rtlCol="false" tIns="0" lIns="0" bIns="0" rIns="0">
            <a:spAutoFit/>
          </a:bodyPr>
          <a:lstStyle/>
          <a:p>
            <a:pPr algn="r" marL="0" indent="0" lvl="0">
              <a:lnSpc>
                <a:spcPts val="2849"/>
              </a:lnSpc>
              <a:spcBef>
                <a:spcPct val="0"/>
              </a:spcBef>
            </a:pPr>
            <a:r>
              <a:rPr lang="en-US" b="true" sz="1899" spc="7">
                <a:solidFill>
                  <a:srgbClr val="3D3D3D"/>
                </a:solidFill>
                <a:latin typeface="Barlow Bold"/>
                <a:ea typeface="Barlow Bold"/>
                <a:cs typeface="Barlow Bold"/>
                <a:sym typeface="Barlow Bold"/>
              </a:rPr>
              <a:t>04</a:t>
            </a:r>
          </a:p>
        </p:txBody>
      </p:sp>
      <p:sp>
        <p:nvSpPr>
          <p:cNvPr name="AutoShape 9" id="9"/>
          <p:cNvSpPr/>
          <p:nvPr/>
        </p:nvSpPr>
        <p:spPr>
          <a:xfrm flipV="true">
            <a:off x="1028701" y="9258300"/>
            <a:ext cx="15262706" cy="4762"/>
          </a:xfrm>
          <a:prstGeom prst="line">
            <a:avLst/>
          </a:prstGeom>
          <a:ln cap="flat" w="9525">
            <a:solidFill>
              <a:srgbClr val="000000"/>
            </a:solidFill>
            <a:prstDash val="solid"/>
            <a:headEnd type="none" len="sm" w="sm"/>
            <a:tailEnd type="none" len="sm" w="sm"/>
          </a:ln>
        </p:spPr>
      </p:sp>
      <p:sp>
        <p:nvSpPr>
          <p:cNvPr name="Freeform 10" id="10">
            <a:hlinkClick r:id="rId4" tooltip="https://github.com/devm0807/system-call-wrappers"/>
          </p:cNvPr>
          <p:cNvSpPr/>
          <p:nvPr/>
        </p:nvSpPr>
        <p:spPr>
          <a:xfrm flipH="false" flipV="false" rot="0">
            <a:off x="16487609" y="8653266"/>
            <a:ext cx="1170809" cy="1219593"/>
          </a:xfrm>
          <a:custGeom>
            <a:avLst/>
            <a:gdLst/>
            <a:ahLst/>
            <a:cxnLst/>
            <a:rect r="r" b="b" t="t" l="l"/>
            <a:pathLst>
              <a:path h="1219593" w="1170809">
                <a:moveTo>
                  <a:pt x="0" y="0"/>
                </a:moveTo>
                <a:lnTo>
                  <a:pt x="1170810" y="0"/>
                </a:lnTo>
                <a:lnTo>
                  <a:pt x="1170810" y="1219593"/>
                </a:lnTo>
                <a:lnTo>
                  <a:pt x="0" y="121959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242323"/>
        </a:solidFill>
      </p:bgPr>
    </p:bg>
    <p:spTree>
      <p:nvGrpSpPr>
        <p:cNvPr id="1" name=""/>
        <p:cNvGrpSpPr/>
        <p:nvPr/>
      </p:nvGrpSpPr>
      <p:grpSpPr>
        <a:xfrm>
          <a:off x="0" y="0"/>
          <a:ext cx="0" cy="0"/>
          <a:chOff x="0" y="0"/>
          <a:chExt cx="0" cy="0"/>
        </a:xfrm>
      </p:grpSpPr>
      <p:sp>
        <p:nvSpPr>
          <p:cNvPr name="AutoShape 2" id="2"/>
          <p:cNvSpPr/>
          <p:nvPr/>
        </p:nvSpPr>
        <p:spPr>
          <a:xfrm flipV="true">
            <a:off x="1028701" y="9258300"/>
            <a:ext cx="15262706" cy="4762"/>
          </a:xfrm>
          <a:prstGeom prst="line">
            <a:avLst/>
          </a:prstGeom>
          <a:ln cap="flat" w="9525">
            <a:solidFill>
              <a:srgbClr val="000000"/>
            </a:solidFill>
            <a:prstDash val="solid"/>
            <a:headEnd type="none" len="sm" w="sm"/>
            <a:tailEnd type="none" len="sm" w="sm"/>
          </a:ln>
        </p:spPr>
      </p:sp>
      <p:sp>
        <p:nvSpPr>
          <p:cNvPr name="Freeform 3" id="3">
            <a:hlinkClick r:id="rId4" tooltip="https://github.com/devm0807/system-call-wrappers"/>
          </p:cNvPr>
          <p:cNvSpPr/>
          <p:nvPr/>
        </p:nvSpPr>
        <p:spPr>
          <a:xfrm flipH="false" flipV="false" rot="0">
            <a:off x="16487609" y="8653266"/>
            <a:ext cx="1170809" cy="1219593"/>
          </a:xfrm>
          <a:custGeom>
            <a:avLst/>
            <a:gdLst/>
            <a:ahLst/>
            <a:cxnLst/>
            <a:rect r="r" b="b" t="t" l="l"/>
            <a:pathLst>
              <a:path h="1219593" w="1170809">
                <a:moveTo>
                  <a:pt x="0" y="0"/>
                </a:moveTo>
                <a:lnTo>
                  <a:pt x="1170810" y="0"/>
                </a:lnTo>
                <a:lnTo>
                  <a:pt x="1170810" y="1219593"/>
                </a:lnTo>
                <a:lnTo>
                  <a:pt x="0" y="121959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0">
            <a:off x="1149916" y="1968031"/>
            <a:ext cx="15028119" cy="7295031"/>
            <a:chOff x="0" y="0"/>
            <a:chExt cx="20037492" cy="9726708"/>
          </a:xfrm>
        </p:grpSpPr>
        <p:sp>
          <p:nvSpPr>
            <p:cNvPr name="Freeform 5" id="5"/>
            <p:cNvSpPr/>
            <p:nvPr/>
          </p:nvSpPr>
          <p:spPr>
            <a:xfrm flipH="false" flipV="false" rot="0">
              <a:off x="0" y="0"/>
              <a:ext cx="20037492" cy="3956768"/>
            </a:xfrm>
            <a:custGeom>
              <a:avLst/>
              <a:gdLst/>
              <a:ahLst/>
              <a:cxnLst/>
              <a:rect r="r" b="b" t="t" l="l"/>
              <a:pathLst>
                <a:path h="3956768" w="20037492">
                  <a:moveTo>
                    <a:pt x="0" y="0"/>
                  </a:moveTo>
                  <a:lnTo>
                    <a:pt x="20037492" y="0"/>
                  </a:lnTo>
                  <a:lnTo>
                    <a:pt x="20037492" y="3956768"/>
                  </a:lnTo>
                  <a:lnTo>
                    <a:pt x="0" y="3956768"/>
                  </a:lnTo>
                  <a:lnTo>
                    <a:pt x="0" y="0"/>
                  </a:lnTo>
                  <a:close/>
                </a:path>
              </a:pathLst>
            </a:custGeom>
            <a:blipFill>
              <a:blip r:embed="rId5"/>
              <a:stretch>
                <a:fillRect l="0" t="-2223" r="0" b="-2223"/>
              </a:stretch>
            </a:blipFill>
          </p:spPr>
        </p:sp>
        <p:sp>
          <p:nvSpPr>
            <p:cNvPr name="Freeform 6" id="6"/>
            <p:cNvSpPr/>
            <p:nvPr/>
          </p:nvSpPr>
          <p:spPr>
            <a:xfrm flipH="false" flipV="false" rot="0">
              <a:off x="0" y="4235193"/>
              <a:ext cx="20037492" cy="5491515"/>
            </a:xfrm>
            <a:custGeom>
              <a:avLst/>
              <a:gdLst/>
              <a:ahLst/>
              <a:cxnLst/>
              <a:rect r="r" b="b" t="t" l="l"/>
              <a:pathLst>
                <a:path h="5491515" w="20037492">
                  <a:moveTo>
                    <a:pt x="0" y="0"/>
                  </a:moveTo>
                  <a:lnTo>
                    <a:pt x="20037492" y="0"/>
                  </a:lnTo>
                  <a:lnTo>
                    <a:pt x="20037492" y="5491515"/>
                  </a:lnTo>
                  <a:lnTo>
                    <a:pt x="0" y="5491515"/>
                  </a:lnTo>
                  <a:lnTo>
                    <a:pt x="0" y="0"/>
                  </a:lnTo>
                  <a:close/>
                </a:path>
              </a:pathLst>
            </a:custGeom>
            <a:blipFill>
              <a:blip r:embed="rId6"/>
              <a:stretch>
                <a:fillRect l="0" t="-2223" r="0" b="-2223"/>
              </a:stretch>
            </a:blipFill>
          </p:spPr>
        </p:sp>
      </p:grpSp>
      <p:sp>
        <p:nvSpPr>
          <p:cNvPr name="TextBox 7" id="7"/>
          <p:cNvSpPr txBox="true"/>
          <p:nvPr/>
        </p:nvSpPr>
        <p:spPr>
          <a:xfrm rot="0">
            <a:off x="849582" y="1023938"/>
            <a:ext cx="14711265" cy="857250"/>
          </a:xfrm>
          <a:prstGeom prst="rect">
            <a:avLst/>
          </a:prstGeom>
        </p:spPr>
        <p:txBody>
          <a:bodyPr anchor="t" rtlCol="false" tIns="0" lIns="0" bIns="0" rIns="0">
            <a:spAutoFit/>
          </a:bodyPr>
          <a:lstStyle/>
          <a:p>
            <a:pPr algn="l" marL="0" indent="0" lvl="0">
              <a:lnSpc>
                <a:spcPts val="6720"/>
              </a:lnSpc>
              <a:spcBef>
                <a:spcPct val="0"/>
              </a:spcBef>
            </a:pPr>
            <a:r>
              <a:rPr lang="en-US" b="true" sz="5600">
                <a:solidFill>
                  <a:srgbClr val="D2D2D2"/>
                </a:solidFill>
                <a:latin typeface="Barlow Bold"/>
                <a:ea typeface="Barlow Bold"/>
                <a:cs typeface="Barlow Bold"/>
                <a:sym typeface="Barlow Bold"/>
              </a:rPr>
              <a:t>Examples of Wrappers</a:t>
            </a:r>
          </a:p>
        </p:txBody>
      </p:sp>
      <p:grpSp>
        <p:nvGrpSpPr>
          <p:cNvPr name="Group 8" id="8"/>
          <p:cNvGrpSpPr/>
          <p:nvPr/>
        </p:nvGrpSpPr>
        <p:grpSpPr>
          <a:xfrm rot="0">
            <a:off x="-620198" y="0"/>
            <a:ext cx="15858028" cy="769288"/>
            <a:chOff x="0" y="0"/>
            <a:chExt cx="21144038" cy="1025718"/>
          </a:xfrm>
        </p:grpSpPr>
        <p:grpSp>
          <p:nvGrpSpPr>
            <p:cNvPr name="Group 9" id="9"/>
            <p:cNvGrpSpPr/>
            <p:nvPr/>
          </p:nvGrpSpPr>
          <p:grpSpPr>
            <a:xfrm rot="0">
              <a:off x="0" y="0"/>
              <a:ext cx="3654459" cy="1025718"/>
              <a:chOff x="0" y="0"/>
              <a:chExt cx="6909363" cy="1939290"/>
            </a:xfrm>
          </p:grpSpPr>
          <p:sp>
            <p:nvSpPr>
              <p:cNvPr name="Freeform 10" id="10"/>
              <p:cNvSpPr/>
              <p:nvPr/>
            </p:nvSpPr>
            <p:spPr>
              <a:xfrm flipH="false" flipV="false" rot="0">
                <a:off x="0" y="0"/>
                <a:ext cx="6909363" cy="1939290"/>
              </a:xfrm>
              <a:custGeom>
                <a:avLst/>
                <a:gdLst/>
                <a:ahLst/>
                <a:cxnLst/>
                <a:rect r="r" b="b" t="t" l="l"/>
                <a:pathLst>
                  <a:path h="1939290" w="6909363">
                    <a:moveTo>
                      <a:pt x="5939718" y="0"/>
                    </a:moveTo>
                    <a:lnTo>
                      <a:pt x="969645" y="0"/>
                    </a:lnTo>
                    <a:cubicBezTo>
                      <a:pt x="434975" y="0"/>
                      <a:pt x="0" y="434975"/>
                      <a:pt x="0" y="969645"/>
                    </a:cubicBezTo>
                    <a:cubicBezTo>
                      <a:pt x="0" y="1504315"/>
                      <a:pt x="434975" y="1939290"/>
                      <a:pt x="969645" y="1939290"/>
                    </a:cubicBezTo>
                    <a:lnTo>
                      <a:pt x="5939718" y="1939290"/>
                    </a:lnTo>
                    <a:cubicBezTo>
                      <a:pt x="6474388" y="1939290"/>
                      <a:pt x="6909363" y="1504315"/>
                      <a:pt x="6909363" y="969645"/>
                    </a:cubicBezTo>
                    <a:cubicBezTo>
                      <a:pt x="6909363" y="434975"/>
                      <a:pt x="6474388" y="0"/>
                      <a:pt x="5939718" y="0"/>
                    </a:cubicBezTo>
                    <a:close/>
                    <a:moveTo>
                      <a:pt x="5939718" y="1913890"/>
                    </a:moveTo>
                    <a:lnTo>
                      <a:pt x="969645" y="1913890"/>
                    </a:lnTo>
                    <a:cubicBezTo>
                      <a:pt x="448945" y="1913890"/>
                      <a:pt x="25400" y="1490345"/>
                      <a:pt x="25400" y="969645"/>
                    </a:cubicBezTo>
                    <a:cubicBezTo>
                      <a:pt x="25400" y="448945"/>
                      <a:pt x="448945" y="25400"/>
                      <a:pt x="969645" y="25400"/>
                    </a:cubicBezTo>
                    <a:lnTo>
                      <a:pt x="5939718" y="25400"/>
                    </a:lnTo>
                    <a:cubicBezTo>
                      <a:pt x="6460418" y="25400"/>
                      <a:pt x="6883963" y="448945"/>
                      <a:pt x="6883963" y="969645"/>
                    </a:cubicBezTo>
                    <a:cubicBezTo>
                      <a:pt x="6883963" y="1490345"/>
                      <a:pt x="6460418" y="1913890"/>
                      <a:pt x="5939718" y="1913890"/>
                    </a:cubicBezTo>
                    <a:close/>
                  </a:path>
                </a:pathLst>
              </a:custGeom>
              <a:solidFill>
                <a:srgbClr val="3D3D3D"/>
              </a:solidFill>
            </p:spPr>
          </p:sp>
        </p:grpSp>
        <p:sp>
          <p:nvSpPr>
            <p:cNvPr name="AutoShape 11" id="11"/>
            <p:cNvSpPr/>
            <p:nvPr/>
          </p:nvSpPr>
          <p:spPr>
            <a:xfrm>
              <a:off x="3654459" y="519209"/>
              <a:ext cx="17489578" cy="0"/>
            </a:xfrm>
            <a:prstGeom prst="line">
              <a:avLst/>
            </a:prstGeom>
            <a:ln cap="flat" w="12700">
              <a:solidFill>
                <a:srgbClr val="000000"/>
              </a:solidFill>
              <a:prstDash val="solid"/>
              <a:headEnd type="none" len="sm" w="sm"/>
              <a:tailEnd type="none" len="sm" w="sm"/>
            </a:ln>
          </p:spPr>
        </p:sp>
        <p:sp>
          <p:nvSpPr>
            <p:cNvPr name="TextBox 12" id="12"/>
            <p:cNvSpPr txBox="true"/>
            <p:nvPr/>
          </p:nvSpPr>
          <p:spPr>
            <a:xfrm rot="0">
              <a:off x="289433" y="259494"/>
              <a:ext cx="3075594" cy="440055"/>
            </a:xfrm>
            <a:prstGeom prst="rect">
              <a:avLst/>
            </a:prstGeom>
          </p:spPr>
          <p:txBody>
            <a:bodyPr anchor="t" rtlCol="false" tIns="0" lIns="0" bIns="0" rIns="0">
              <a:spAutoFit/>
            </a:bodyPr>
            <a:lstStyle/>
            <a:p>
              <a:pPr algn="ctr" marL="0" indent="0" lvl="0">
                <a:lnSpc>
                  <a:spcPts val="2849"/>
                </a:lnSpc>
                <a:spcBef>
                  <a:spcPct val="0"/>
                </a:spcBef>
              </a:pPr>
              <a:r>
                <a:rPr lang="en-US" b="true" sz="1899" spc="7">
                  <a:solidFill>
                    <a:srgbClr val="D2D2D2"/>
                  </a:solidFill>
                  <a:latin typeface="Barlow Bold"/>
                  <a:ea typeface="Barlow Bold"/>
                  <a:cs typeface="Barlow Bold"/>
                  <a:sym typeface="Barlow Bold"/>
                </a:rPr>
                <a:t>Group 3</a:t>
              </a:r>
            </a:p>
          </p:txBody>
        </p:sp>
      </p:grpSp>
      <p:sp>
        <p:nvSpPr>
          <p:cNvPr name="TextBox 13" id="13"/>
          <p:cNvSpPr txBox="true"/>
          <p:nvPr/>
        </p:nvSpPr>
        <p:spPr>
          <a:xfrm rot="0">
            <a:off x="16886728" y="826770"/>
            <a:ext cx="372572" cy="346710"/>
          </a:xfrm>
          <a:prstGeom prst="rect">
            <a:avLst/>
          </a:prstGeom>
        </p:spPr>
        <p:txBody>
          <a:bodyPr anchor="t" rtlCol="false" tIns="0" lIns="0" bIns="0" rIns="0">
            <a:spAutoFit/>
          </a:bodyPr>
          <a:lstStyle/>
          <a:p>
            <a:pPr algn="r" marL="0" indent="0" lvl="0">
              <a:lnSpc>
                <a:spcPts val="2849"/>
              </a:lnSpc>
              <a:spcBef>
                <a:spcPct val="0"/>
              </a:spcBef>
            </a:pPr>
            <a:r>
              <a:rPr lang="en-US" b="true" sz="1899" spc="7">
                <a:solidFill>
                  <a:srgbClr val="D2D2D2"/>
                </a:solidFill>
                <a:latin typeface="Barlow Bold"/>
                <a:ea typeface="Barlow Bold"/>
                <a:cs typeface="Barlow Bold"/>
                <a:sym typeface="Barlow Bold"/>
              </a:rPr>
              <a:t>05</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242323"/>
        </a:solidFill>
      </p:bgPr>
    </p:bg>
    <p:spTree>
      <p:nvGrpSpPr>
        <p:cNvPr id="1" name=""/>
        <p:cNvGrpSpPr/>
        <p:nvPr/>
      </p:nvGrpSpPr>
      <p:grpSpPr>
        <a:xfrm>
          <a:off x="0" y="0"/>
          <a:ext cx="0" cy="0"/>
          <a:chOff x="0" y="0"/>
          <a:chExt cx="0" cy="0"/>
        </a:xfrm>
      </p:grpSpPr>
      <p:grpSp>
        <p:nvGrpSpPr>
          <p:cNvPr name="Group 2" id="2"/>
          <p:cNvGrpSpPr/>
          <p:nvPr/>
        </p:nvGrpSpPr>
        <p:grpSpPr>
          <a:xfrm rot="0">
            <a:off x="1028700" y="644056"/>
            <a:ext cx="2740845" cy="769288"/>
            <a:chOff x="0" y="0"/>
            <a:chExt cx="6909363" cy="1939290"/>
          </a:xfrm>
        </p:grpSpPr>
        <p:sp>
          <p:nvSpPr>
            <p:cNvPr name="Freeform 3" id="3"/>
            <p:cNvSpPr/>
            <p:nvPr/>
          </p:nvSpPr>
          <p:spPr>
            <a:xfrm flipH="false" flipV="false" rot="0">
              <a:off x="0" y="0"/>
              <a:ext cx="6909363" cy="1939290"/>
            </a:xfrm>
            <a:custGeom>
              <a:avLst/>
              <a:gdLst/>
              <a:ahLst/>
              <a:cxnLst/>
              <a:rect r="r" b="b" t="t" l="l"/>
              <a:pathLst>
                <a:path h="1939290" w="6909363">
                  <a:moveTo>
                    <a:pt x="5939718" y="0"/>
                  </a:moveTo>
                  <a:lnTo>
                    <a:pt x="969645" y="0"/>
                  </a:lnTo>
                  <a:cubicBezTo>
                    <a:pt x="434975" y="0"/>
                    <a:pt x="0" y="434975"/>
                    <a:pt x="0" y="969645"/>
                  </a:cubicBezTo>
                  <a:cubicBezTo>
                    <a:pt x="0" y="1504315"/>
                    <a:pt x="434975" y="1939290"/>
                    <a:pt x="969645" y="1939290"/>
                  </a:cubicBezTo>
                  <a:lnTo>
                    <a:pt x="5939718" y="1939290"/>
                  </a:lnTo>
                  <a:cubicBezTo>
                    <a:pt x="6474388" y="1939290"/>
                    <a:pt x="6909363" y="1504315"/>
                    <a:pt x="6909363" y="969645"/>
                  </a:cubicBezTo>
                  <a:cubicBezTo>
                    <a:pt x="6909363" y="434975"/>
                    <a:pt x="6474388" y="0"/>
                    <a:pt x="5939718" y="0"/>
                  </a:cubicBezTo>
                  <a:close/>
                  <a:moveTo>
                    <a:pt x="5939718" y="1913890"/>
                  </a:moveTo>
                  <a:lnTo>
                    <a:pt x="969645" y="1913890"/>
                  </a:lnTo>
                  <a:cubicBezTo>
                    <a:pt x="448945" y="1913890"/>
                    <a:pt x="25400" y="1490345"/>
                    <a:pt x="25400" y="969645"/>
                  </a:cubicBezTo>
                  <a:cubicBezTo>
                    <a:pt x="25400" y="448945"/>
                    <a:pt x="448945" y="25400"/>
                    <a:pt x="969645" y="25400"/>
                  </a:cubicBezTo>
                  <a:lnTo>
                    <a:pt x="5939718" y="25400"/>
                  </a:lnTo>
                  <a:cubicBezTo>
                    <a:pt x="6460418" y="25400"/>
                    <a:pt x="6883963" y="448945"/>
                    <a:pt x="6883963" y="969645"/>
                  </a:cubicBezTo>
                  <a:cubicBezTo>
                    <a:pt x="6883963" y="1490345"/>
                    <a:pt x="6460418" y="1913890"/>
                    <a:pt x="5939718" y="1913890"/>
                  </a:cubicBezTo>
                  <a:close/>
                </a:path>
              </a:pathLst>
            </a:custGeom>
            <a:solidFill>
              <a:srgbClr val="FFFFFF"/>
            </a:solidFill>
          </p:spPr>
        </p:sp>
      </p:grpSp>
      <p:sp>
        <p:nvSpPr>
          <p:cNvPr name="AutoShape 4" id="4"/>
          <p:cNvSpPr/>
          <p:nvPr/>
        </p:nvSpPr>
        <p:spPr>
          <a:xfrm>
            <a:off x="3769545" y="1033463"/>
            <a:ext cx="13117184" cy="0"/>
          </a:xfrm>
          <a:prstGeom prst="line">
            <a:avLst/>
          </a:prstGeom>
          <a:ln cap="flat" w="9525">
            <a:solidFill>
              <a:srgbClr val="FFFFFF"/>
            </a:solidFill>
            <a:prstDash val="solid"/>
            <a:headEnd type="none" len="sm" w="sm"/>
            <a:tailEnd type="none" len="sm" w="sm"/>
          </a:ln>
        </p:spPr>
      </p:sp>
      <p:sp>
        <p:nvSpPr>
          <p:cNvPr name="TextBox 5" id="5"/>
          <p:cNvSpPr txBox="true"/>
          <p:nvPr/>
        </p:nvSpPr>
        <p:spPr>
          <a:xfrm rot="0">
            <a:off x="1245775" y="822007"/>
            <a:ext cx="2306695" cy="346710"/>
          </a:xfrm>
          <a:prstGeom prst="rect">
            <a:avLst/>
          </a:prstGeom>
        </p:spPr>
        <p:txBody>
          <a:bodyPr anchor="t" rtlCol="false" tIns="0" lIns="0" bIns="0" rIns="0">
            <a:spAutoFit/>
          </a:bodyPr>
          <a:lstStyle/>
          <a:p>
            <a:pPr algn="ctr" marL="0" indent="0" lvl="0">
              <a:lnSpc>
                <a:spcPts val="2849"/>
              </a:lnSpc>
              <a:spcBef>
                <a:spcPct val="0"/>
              </a:spcBef>
            </a:pPr>
            <a:r>
              <a:rPr lang="en-US" b="true" sz="1899" spc="7">
                <a:solidFill>
                  <a:srgbClr val="FFFFFF"/>
                </a:solidFill>
                <a:latin typeface="Barlow Bold"/>
                <a:ea typeface="Barlow Bold"/>
                <a:cs typeface="Barlow Bold"/>
                <a:sym typeface="Barlow Bold"/>
              </a:rPr>
              <a:t>Group 3</a:t>
            </a:r>
          </a:p>
        </p:txBody>
      </p:sp>
      <p:sp>
        <p:nvSpPr>
          <p:cNvPr name="TextBox 6" id="6"/>
          <p:cNvSpPr txBox="true"/>
          <p:nvPr/>
        </p:nvSpPr>
        <p:spPr>
          <a:xfrm rot="0">
            <a:off x="16886728" y="826770"/>
            <a:ext cx="372572" cy="346710"/>
          </a:xfrm>
          <a:prstGeom prst="rect">
            <a:avLst/>
          </a:prstGeom>
        </p:spPr>
        <p:txBody>
          <a:bodyPr anchor="t" rtlCol="false" tIns="0" lIns="0" bIns="0" rIns="0">
            <a:spAutoFit/>
          </a:bodyPr>
          <a:lstStyle/>
          <a:p>
            <a:pPr algn="r" marL="0" indent="0" lvl="0">
              <a:lnSpc>
                <a:spcPts val="2849"/>
              </a:lnSpc>
              <a:spcBef>
                <a:spcPct val="0"/>
              </a:spcBef>
            </a:pPr>
            <a:r>
              <a:rPr lang="en-US" b="true" sz="1899" spc="7">
                <a:solidFill>
                  <a:srgbClr val="FFFFFF"/>
                </a:solidFill>
                <a:latin typeface="Barlow Bold"/>
                <a:ea typeface="Barlow Bold"/>
                <a:cs typeface="Barlow Bold"/>
                <a:sym typeface="Barlow Bold"/>
              </a:rPr>
              <a:t>05</a:t>
            </a:r>
          </a:p>
        </p:txBody>
      </p:sp>
      <p:sp>
        <p:nvSpPr>
          <p:cNvPr name="AutoShape 7" id="7"/>
          <p:cNvSpPr/>
          <p:nvPr/>
        </p:nvSpPr>
        <p:spPr>
          <a:xfrm flipV="true">
            <a:off x="1028701" y="9258300"/>
            <a:ext cx="15262706" cy="4762"/>
          </a:xfrm>
          <a:prstGeom prst="line">
            <a:avLst/>
          </a:prstGeom>
          <a:ln cap="flat" w="9525">
            <a:solidFill>
              <a:srgbClr val="000000"/>
            </a:solidFill>
            <a:prstDash val="solid"/>
            <a:headEnd type="none" len="sm" w="sm"/>
            <a:tailEnd type="none" len="sm" w="sm"/>
          </a:ln>
        </p:spPr>
      </p:sp>
      <p:sp>
        <p:nvSpPr>
          <p:cNvPr name="TextBox 8" id="8"/>
          <p:cNvSpPr txBox="true"/>
          <p:nvPr/>
        </p:nvSpPr>
        <p:spPr>
          <a:xfrm rot="0">
            <a:off x="2099361" y="1778812"/>
            <a:ext cx="14084886" cy="857250"/>
          </a:xfrm>
          <a:prstGeom prst="rect">
            <a:avLst/>
          </a:prstGeom>
        </p:spPr>
        <p:txBody>
          <a:bodyPr anchor="t" rtlCol="false" tIns="0" lIns="0" bIns="0" rIns="0">
            <a:spAutoFit/>
          </a:bodyPr>
          <a:lstStyle/>
          <a:p>
            <a:pPr algn="l" marL="0" indent="0" lvl="0">
              <a:lnSpc>
                <a:spcPts val="6720"/>
              </a:lnSpc>
              <a:spcBef>
                <a:spcPct val="0"/>
              </a:spcBef>
            </a:pPr>
            <a:r>
              <a:rPr lang="en-US" b="true" sz="5600">
                <a:solidFill>
                  <a:srgbClr val="FEFEFE"/>
                </a:solidFill>
                <a:latin typeface="Barlow Bold"/>
                <a:ea typeface="Barlow Bold"/>
                <a:cs typeface="Barlow Bold"/>
                <a:sym typeface="Barlow Bold"/>
              </a:rPr>
              <a:t>Benefits of using wrappers</a:t>
            </a:r>
          </a:p>
        </p:txBody>
      </p:sp>
      <p:sp>
        <p:nvSpPr>
          <p:cNvPr name="TextBox 9" id="9"/>
          <p:cNvSpPr txBox="true"/>
          <p:nvPr/>
        </p:nvSpPr>
        <p:spPr>
          <a:xfrm rot="0">
            <a:off x="2094970" y="2921812"/>
            <a:ext cx="13986524" cy="5591175"/>
          </a:xfrm>
          <a:prstGeom prst="rect">
            <a:avLst/>
          </a:prstGeom>
        </p:spPr>
        <p:txBody>
          <a:bodyPr anchor="t" rtlCol="false" tIns="0" lIns="0" bIns="0" rIns="0">
            <a:spAutoFit/>
          </a:bodyPr>
          <a:lstStyle/>
          <a:p>
            <a:pPr algn="just" marL="539749" indent="-269875" lvl="1">
              <a:lnSpc>
                <a:spcPts val="3749"/>
              </a:lnSpc>
              <a:buFont typeface="Arial"/>
              <a:buChar char="•"/>
            </a:pPr>
            <a:r>
              <a:rPr lang="en-US" b="true" sz="2499" spc="9">
                <a:solidFill>
                  <a:srgbClr val="FEFEFE"/>
                </a:solidFill>
                <a:latin typeface="Barlow Bold"/>
                <a:ea typeface="Barlow Bold"/>
                <a:cs typeface="Barlow Bold"/>
                <a:sym typeface="Barlow Bold"/>
              </a:rPr>
              <a:t>Portability:</a:t>
            </a:r>
            <a:r>
              <a:rPr lang="en-US" sz="2499" spc="9">
                <a:solidFill>
                  <a:srgbClr val="FEFEFE"/>
                </a:solidFill>
                <a:latin typeface="Barlow"/>
                <a:ea typeface="Barlow"/>
                <a:cs typeface="Barlow"/>
                <a:sym typeface="Barlow"/>
              </a:rPr>
              <a:t> Directly making syscalls is platform-specific, as different architectures may use different instructions, calling conventions, or syscall numbers. Wrappers provide a consistent interface across various platforms by hiding these low-level details.</a:t>
            </a:r>
          </a:p>
          <a:p>
            <a:pPr algn="just">
              <a:lnSpc>
                <a:spcPts val="3749"/>
              </a:lnSpc>
            </a:pPr>
          </a:p>
          <a:p>
            <a:pPr algn="just" marL="539749" indent="-269875" lvl="1">
              <a:lnSpc>
                <a:spcPts val="3749"/>
              </a:lnSpc>
              <a:buFont typeface="Arial"/>
              <a:buChar char="•"/>
            </a:pPr>
            <a:r>
              <a:rPr lang="en-US" b="true" sz="2499" spc="9">
                <a:solidFill>
                  <a:srgbClr val="FEFEFE"/>
                </a:solidFill>
                <a:latin typeface="Barlow Bold"/>
                <a:ea typeface="Barlow Bold"/>
                <a:cs typeface="Barlow Bold"/>
                <a:sym typeface="Barlow Bold"/>
              </a:rPr>
              <a:t>Error Handling:</a:t>
            </a:r>
            <a:r>
              <a:rPr lang="en-US" sz="2499" spc="9">
                <a:solidFill>
                  <a:srgbClr val="FEFEFE"/>
                </a:solidFill>
                <a:latin typeface="Barlow"/>
                <a:ea typeface="Barlow"/>
                <a:cs typeface="Barlow"/>
                <a:sym typeface="Barlow"/>
              </a:rPr>
              <a:t> Syscall wrappers typically handle errors in a standardized way. For example, in the POSIX standard, if a syscall fails, it returns -1, and the global variable errno is set to indicate the specific error. Wrappers encapsulate this behavior.</a:t>
            </a:r>
          </a:p>
          <a:p>
            <a:pPr algn="just">
              <a:lnSpc>
                <a:spcPts val="3749"/>
              </a:lnSpc>
            </a:pPr>
          </a:p>
          <a:p>
            <a:pPr algn="just" marL="539749" indent="-269875" lvl="1">
              <a:lnSpc>
                <a:spcPts val="3749"/>
              </a:lnSpc>
              <a:spcBef>
                <a:spcPct val="0"/>
              </a:spcBef>
              <a:buFont typeface="Arial"/>
              <a:buChar char="•"/>
            </a:pPr>
            <a:r>
              <a:rPr lang="en-US" b="true" sz="2499" spc="9">
                <a:solidFill>
                  <a:srgbClr val="FEFEFE"/>
                </a:solidFill>
                <a:latin typeface="Barlow Bold"/>
                <a:ea typeface="Barlow Bold"/>
                <a:cs typeface="Barlow Bold"/>
                <a:sym typeface="Barlow Bold"/>
              </a:rPr>
              <a:t>Convenience:</a:t>
            </a:r>
            <a:r>
              <a:rPr lang="en-US" sz="2499" spc="9">
                <a:solidFill>
                  <a:srgbClr val="FEFEFE"/>
                </a:solidFill>
                <a:latin typeface="Barlow"/>
                <a:ea typeface="Barlow"/>
                <a:cs typeface="Barlow"/>
                <a:sym typeface="Barlow"/>
              </a:rPr>
              <a:t> Syscall wrappers provide a higher-level interface by handling parameter passing and any additional work that may be needed before making the syscall. For instance, the open wrapper may internally convert a file path to a format suitable for the kernel.</a:t>
            </a:r>
          </a:p>
          <a:p>
            <a:pPr algn="just" marL="0" indent="0" lvl="0">
              <a:lnSpc>
                <a:spcPts val="3749"/>
              </a:lnSpc>
              <a:spcBef>
                <a:spcPct val="0"/>
              </a:spcBef>
            </a:pPr>
          </a:p>
        </p:txBody>
      </p:sp>
      <p:sp>
        <p:nvSpPr>
          <p:cNvPr name="Freeform 10" id="10">
            <a:hlinkClick r:id="rId4" tooltip="https://github.com/devm0807/system-call-wrappers"/>
          </p:cNvPr>
          <p:cNvSpPr/>
          <p:nvPr/>
        </p:nvSpPr>
        <p:spPr>
          <a:xfrm flipH="false" flipV="false" rot="0">
            <a:off x="16487609" y="8653266"/>
            <a:ext cx="1170809" cy="1219593"/>
          </a:xfrm>
          <a:custGeom>
            <a:avLst/>
            <a:gdLst/>
            <a:ahLst/>
            <a:cxnLst/>
            <a:rect r="r" b="b" t="t" l="l"/>
            <a:pathLst>
              <a:path h="1219593" w="1170809">
                <a:moveTo>
                  <a:pt x="0" y="0"/>
                </a:moveTo>
                <a:lnTo>
                  <a:pt x="1170810" y="0"/>
                </a:lnTo>
                <a:lnTo>
                  <a:pt x="1170810" y="1219593"/>
                </a:lnTo>
                <a:lnTo>
                  <a:pt x="0" y="121959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E8E8E8"/>
        </a:solidFill>
      </p:bgPr>
    </p:bg>
    <p:spTree>
      <p:nvGrpSpPr>
        <p:cNvPr id="1" name=""/>
        <p:cNvGrpSpPr/>
        <p:nvPr/>
      </p:nvGrpSpPr>
      <p:grpSpPr>
        <a:xfrm>
          <a:off x="0" y="0"/>
          <a:ext cx="0" cy="0"/>
          <a:chOff x="0" y="0"/>
          <a:chExt cx="0" cy="0"/>
        </a:xfrm>
      </p:grpSpPr>
      <p:sp>
        <p:nvSpPr>
          <p:cNvPr name="TextBox 2" id="2"/>
          <p:cNvSpPr txBox="true"/>
          <p:nvPr/>
        </p:nvSpPr>
        <p:spPr>
          <a:xfrm rot="0">
            <a:off x="1853084" y="1782817"/>
            <a:ext cx="4030105" cy="1799828"/>
          </a:xfrm>
          <a:prstGeom prst="rect">
            <a:avLst/>
          </a:prstGeom>
        </p:spPr>
        <p:txBody>
          <a:bodyPr anchor="t" rtlCol="false" tIns="0" lIns="0" bIns="0" rIns="0">
            <a:spAutoFit/>
          </a:bodyPr>
          <a:lstStyle/>
          <a:p>
            <a:pPr algn="l" marL="0" indent="0" lvl="0">
              <a:lnSpc>
                <a:spcPts val="7048"/>
              </a:lnSpc>
              <a:spcBef>
                <a:spcPct val="0"/>
              </a:spcBef>
            </a:pPr>
            <a:r>
              <a:rPr lang="en-US" b="true" sz="5873">
                <a:solidFill>
                  <a:srgbClr val="3D3D3D"/>
                </a:solidFill>
                <a:latin typeface="Barlow Bold"/>
                <a:ea typeface="Barlow Bold"/>
                <a:cs typeface="Barlow Bold"/>
                <a:sym typeface="Barlow Bold"/>
              </a:rPr>
              <a:t>Project Stages</a:t>
            </a:r>
          </a:p>
        </p:txBody>
      </p:sp>
      <p:grpSp>
        <p:nvGrpSpPr>
          <p:cNvPr name="Group 3" id="3"/>
          <p:cNvGrpSpPr/>
          <p:nvPr/>
        </p:nvGrpSpPr>
        <p:grpSpPr>
          <a:xfrm rot="0">
            <a:off x="1028700" y="644056"/>
            <a:ext cx="2740845" cy="769288"/>
            <a:chOff x="0" y="0"/>
            <a:chExt cx="6909363" cy="1939290"/>
          </a:xfrm>
        </p:grpSpPr>
        <p:sp>
          <p:nvSpPr>
            <p:cNvPr name="Freeform 4" id="4"/>
            <p:cNvSpPr/>
            <p:nvPr/>
          </p:nvSpPr>
          <p:spPr>
            <a:xfrm flipH="false" flipV="false" rot="0">
              <a:off x="0" y="0"/>
              <a:ext cx="6909363" cy="1939290"/>
            </a:xfrm>
            <a:custGeom>
              <a:avLst/>
              <a:gdLst/>
              <a:ahLst/>
              <a:cxnLst/>
              <a:rect r="r" b="b" t="t" l="l"/>
              <a:pathLst>
                <a:path h="1939290" w="6909363">
                  <a:moveTo>
                    <a:pt x="5939718" y="0"/>
                  </a:moveTo>
                  <a:lnTo>
                    <a:pt x="969645" y="0"/>
                  </a:lnTo>
                  <a:cubicBezTo>
                    <a:pt x="434975" y="0"/>
                    <a:pt x="0" y="434975"/>
                    <a:pt x="0" y="969645"/>
                  </a:cubicBezTo>
                  <a:cubicBezTo>
                    <a:pt x="0" y="1504315"/>
                    <a:pt x="434975" y="1939290"/>
                    <a:pt x="969645" y="1939290"/>
                  </a:cubicBezTo>
                  <a:lnTo>
                    <a:pt x="5939718" y="1939290"/>
                  </a:lnTo>
                  <a:cubicBezTo>
                    <a:pt x="6474388" y="1939290"/>
                    <a:pt x="6909363" y="1504315"/>
                    <a:pt x="6909363" y="969645"/>
                  </a:cubicBezTo>
                  <a:cubicBezTo>
                    <a:pt x="6909363" y="434975"/>
                    <a:pt x="6474388" y="0"/>
                    <a:pt x="5939718" y="0"/>
                  </a:cubicBezTo>
                  <a:close/>
                  <a:moveTo>
                    <a:pt x="5939718" y="1913890"/>
                  </a:moveTo>
                  <a:lnTo>
                    <a:pt x="969645" y="1913890"/>
                  </a:lnTo>
                  <a:cubicBezTo>
                    <a:pt x="448945" y="1913890"/>
                    <a:pt x="25400" y="1490345"/>
                    <a:pt x="25400" y="969645"/>
                  </a:cubicBezTo>
                  <a:cubicBezTo>
                    <a:pt x="25400" y="448945"/>
                    <a:pt x="448945" y="25400"/>
                    <a:pt x="969645" y="25400"/>
                  </a:cubicBezTo>
                  <a:lnTo>
                    <a:pt x="5939718" y="25400"/>
                  </a:lnTo>
                  <a:cubicBezTo>
                    <a:pt x="6460418" y="25400"/>
                    <a:pt x="6883963" y="448945"/>
                    <a:pt x="6883963" y="969645"/>
                  </a:cubicBezTo>
                  <a:cubicBezTo>
                    <a:pt x="6883963" y="1490345"/>
                    <a:pt x="6460418" y="1913890"/>
                    <a:pt x="5939718" y="1913890"/>
                  </a:cubicBezTo>
                  <a:close/>
                </a:path>
              </a:pathLst>
            </a:custGeom>
            <a:solidFill>
              <a:srgbClr val="3D3D3D"/>
            </a:solidFill>
          </p:spPr>
        </p:sp>
      </p:grpSp>
      <p:sp>
        <p:nvSpPr>
          <p:cNvPr name="AutoShape 5" id="5"/>
          <p:cNvSpPr/>
          <p:nvPr/>
        </p:nvSpPr>
        <p:spPr>
          <a:xfrm>
            <a:off x="3769545" y="1033463"/>
            <a:ext cx="13117184" cy="0"/>
          </a:xfrm>
          <a:prstGeom prst="line">
            <a:avLst/>
          </a:prstGeom>
          <a:ln cap="flat" w="9525">
            <a:solidFill>
              <a:srgbClr val="000000"/>
            </a:solidFill>
            <a:prstDash val="solid"/>
            <a:headEnd type="none" len="sm" w="sm"/>
            <a:tailEnd type="none" len="sm" w="sm"/>
          </a:ln>
        </p:spPr>
      </p:sp>
      <p:sp>
        <p:nvSpPr>
          <p:cNvPr name="TextBox 6" id="6"/>
          <p:cNvSpPr txBox="true"/>
          <p:nvPr/>
        </p:nvSpPr>
        <p:spPr>
          <a:xfrm rot="0">
            <a:off x="1245775" y="822007"/>
            <a:ext cx="2306695" cy="346710"/>
          </a:xfrm>
          <a:prstGeom prst="rect">
            <a:avLst/>
          </a:prstGeom>
        </p:spPr>
        <p:txBody>
          <a:bodyPr anchor="t" rtlCol="false" tIns="0" lIns="0" bIns="0" rIns="0">
            <a:spAutoFit/>
          </a:bodyPr>
          <a:lstStyle/>
          <a:p>
            <a:pPr algn="ctr" marL="0" indent="0" lvl="0">
              <a:lnSpc>
                <a:spcPts val="2849"/>
              </a:lnSpc>
              <a:spcBef>
                <a:spcPct val="0"/>
              </a:spcBef>
            </a:pPr>
            <a:r>
              <a:rPr lang="en-US" b="true" sz="1899" spc="7">
                <a:solidFill>
                  <a:srgbClr val="3D3D3D"/>
                </a:solidFill>
                <a:latin typeface="Barlow Bold"/>
                <a:ea typeface="Barlow Bold"/>
                <a:cs typeface="Barlow Bold"/>
                <a:sym typeface="Barlow Bold"/>
              </a:rPr>
              <a:t>Group 3</a:t>
            </a:r>
          </a:p>
        </p:txBody>
      </p:sp>
      <p:sp>
        <p:nvSpPr>
          <p:cNvPr name="TextBox 7" id="7"/>
          <p:cNvSpPr txBox="true"/>
          <p:nvPr/>
        </p:nvSpPr>
        <p:spPr>
          <a:xfrm rot="0">
            <a:off x="16886728" y="826770"/>
            <a:ext cx="372572" cy="346710"/>
          </a:xfrm>
          <a:prstGeom prst="rect">
            <a:avLst/>
          </a:prstGeom>
        </p:spPr>
        <p:txBody>
          <a:bodyPr anchor="t" rtlCol="false" tIns="0" lIns="0" bIns="0" rIns="0">
            <a:spAutoFit/>
          </a:bodyPr>
          <a:lstStyle/>
          <a:p>
            <a:pPr algn="r" marL="0" indent="0" lvl="0">
              <a:lnSpc>
                <a:spcPts val="2849"/>
              </a:lnSpc>
              <a:spcBef>
                <a:spcPct val="0"/>
              </a:spcBef>
            </a:pPr>
            <a:r>
              <a:rPr lang="en-US" b="true" sz="1899" spc="7">
                <a:solidFill>
                  <a:srgbClr val="3D3D3D"/>
                </a:solidFill>
                <a:latin typeface="Barlow Bold"/>
                <a:ea typeface="Barlow Bold"/>
                <a:cs typeface="Barlow Bold"/>
                <a:sym typeface="Barlow Bold"/>
              </a:rPr>
              <a:t>03</a:t>
            </a:r>
          </a:p>
        </p:txBody>
      </p:sp>
      <p:sp>
        <p:nvSpPr>
          <p:cNvPr name="AutoShape 8" id="8"/>
          <p:cNvSpPr/>
          <p:nvPr/>
        </p:nvSpPr>
        <p:spPr>
          <a:xfrm flipV="true">
            <a:off x="1028701" y="9258300"/>
            <a:ext cx="15262706" cy="4762"/>
          </a:xfrm>
          <a:prstGeom prst="line">
            <a:avLst/>
          </a:prstGeom>
          <a:ln cap="flat" w="9525">
            <a:solidFill>
              <a:srgbClr val="000000"/>
            </a:solidFill>
            <a:prstDash val="solid"/>
            <a:headEnd type="none" len="sm" w="sm"/>
            <a:tailEnd type="none" len="sm" w="sm"/>
          </a:ln>
        </p:spPr>
      </p:sp>
      <p:sp>
        <p:nvSpPr>
          <p:cNvPr name="TextBox 9" id="9"/>
          <p:cNvSpPr txBox="true"/>
          <p:nvPr/>
        </p:nvSpPr>
        <p:spPr>
          <a:xfrm rot="0">
            <a:off x="5883188" y="1973993"/>
            <a:ext cx="9689095" cy="503555"/>
          </a:xfrm>
          <a:prstGeom prst="rect">
            <a:avLst/>
          </a:prstGeom>
        </p:spPr>
        <p:txBody>
          <a:bodyPr anchor="t" rtlCol="false" tIns="0" lIns="0" bIns="0" rIns="0">
            <a:spAutoFit/>
          </a:bodyPr>
          <a:lstStyle/>
          <a:p>
            <a:pPr algn="l" marL="0" indent="0" lvl="0">
              <a:lnSpc>
                <a:spcPts val="4029"/>
              </a:lnSpc>
              <a:spcBef>
                <a:spcPct val="0"/>
              </a:spcBef>
            </a:pPr>
            <a:r>
              <a:rPr lang="en-US" b="true" sz="3099">
                <a:solidFill>
                  <a:srgbClr val="3D3D3D"/>
                </a:solidFill>
                <a:latin typeface="Barlow Semi-Bold"/>
                <a:ea typeface="Barlow Semi-Bold"/>
                <a:cs typeface="Barlow Semi-Bold"/>
                <a:sym typeface="Barlow Semi-Bold"/>
              </a:rPr>
              <a:t>Stage 1</a:t>
            </a:r>
          </a:p>
        </p:txBody>
      </p:sp>
      <p:sp>
        <p:nvSpPr>
          <p:cNvPr name="TextBox 10" id="10"/>
          <p:cNvSpPr txBox="true"/>
          <p:nvPr/>
        </p:nvSpPr>
        <p:spPr>
          <a:xfrm rot="0">
            <a:off x="5883188" y="4782000"/>
            <a:ext cx="9689095" cy="503555"/>
          </a:xfrm>
          <a:prstGeom prst="rect">
            <a:avLst/>
          </a:prstGeom>
        </p:spPr>
        <p:txBody>
          <a:bodyPr anchor="t" rtlCol="false" tIns="0" lIns="0" bIns="0" rIns="0">
            <a:spAutoFit/>
          </a:bodyPr>
          <a:lstStyle/>
          <a:p>
            <a:pPr algn="l" marL="0" indent="0" lvl="0">
              <a:lnSpc>
                <a:spcPts val="4029"/>
              </a:lnSpc>
              <a:spcBef>
                <a:spcPct val="0"/>
              </a:spcBef>
            </a:pPr>
            <a:r>
              <a:rPr lang="en-US" b="true" sz="3099">
                <a:solidFill>
                  <a:srgbClr val="3D3D3D"/>
                </a:solidFill>
                <a:latin typeface="Barlow Semi-Bold"/>
                <a:ea typeface="Barlow Semi-Bold"/>
                <a:cs typeface="Barlow Semi-Bold"/>
                <a:sym typeface="Barlow Semi-Bold"/>
              </a:rPr>
              <a:t>Stage 2</a:t>
            </a:r>
          </a:p>
        </p:txBody>
      </p:sp>
      <p:sp>
        <p:nvSpPr>
          <p:cNvPr name="TextBox 11" id="11"/>
          <p:cNvSpPr txBox="true"/>
          <p:nvPr/>
        </p:nvSpPr>
        <p:spPr>
          <a:xfrm rot="0">
            <a:off x="5883188" y="5428431"/>
            <a:ext cx="10598135" cy="2005965"/>
          </a:xfrm>
          <a:prstGeom prst="rect">
            <a:avLst/>
          </a:prstGeom>
        </p:spPr>
        <p:txBody>
          <a:bodyPr anchor="t" rtlCol="false" tIns="0" lIns="0" bIns="0" rIns="0">
            <a:spAutoFit/>
          </a:bodyPr>
          <a:lstStyle/>
          <a:p>
            <a:pPr algn="just" marL="474979" indent="-237490" lvl="1">
              <a:lnSpc>
                <a:spcPts val="3299"/>
              </a:lnSpc>
              <a:buFont typeface="Arial"/>
              <a:buChar char="•"/>
            </a:pPr>
            <a:r>
              <a:rPr lang="en-US" sz="2199" spc="8">
                <a:solidFill>
                  <a:srgbClr val="3D3D3D"/>
                </a:solidFill>
                <a:latin typeface="Barlow"/>
                <a:ea typeface="Barlow"/>
                <a:cs typeface="Barlow"/>
                <a:sym typeface="Barlow"/>
              </a:rPr>
              <a:t>Learning and implementing basic wrappers with proper logging and error messages surrounding file I/O and creation, memory management.</a:t>
            </a:r>
          </a:p>
          <a:p>
            <a:pPr algn="just" marL="474979" indent="-237490" lvl="1">
              <a:lnSpc>
                <a:spcPts val="3299"/>
              </a:lnSpc>
              <a:buFont typeface="Arial"/>
              <a:buChar char="•"/>
            </a:pPr>
            <a:r>
              <a:rPr lang="en-US" sz="2199" spc="8">
                <a:solidFill>
                  <a:srgbClr val="3D3D3D"/>
                </a:solidFill>
                <a:latin typeface="Barlow"/>
                <a:ea typeface="Barlow"/>
                <a:cs typeface="Barlow"/>
                <a:sym typeface="Barlow"/>
              </a:rPr>
              <a:t>This will give team member </a:t>
            </a:r>
            <a:r>
              <a:rPr lang="en-US" sz="2199" spc="8">
                <a:solidFill>
                  <a:srgbClr val="3D3D3D"/>
                </a:solidFill>
                <a:latin typeface="Barlow"/>
                <a:ea typeface="Barlow"/>
                <a:cs typeface="Barlow"/>
                <a:sym typeface="Barlow"/>
              </a:rPr>
              <a:t>solid foundation about implementing system calls and the operating system specifics.</a:t>
            </a:r>
          </a:p>
          <a:p>
            <a:pPr algn="just">
              <a:lnSpc>
                <a:spcPts val="3000"/>
              </a:lnSpc>
            </a:pPr>
          </a:p>
        </p:txBody>
      </p:sp>
      <p:sp>
        <p:nvSpPr>
          <p:cNvPr name="TextBox 12" id="12"/>
          <p:cNvSpPr txBox="true"/>
          <p:nvPr/>
        </p:nvSpPr>
        <p:spPr>
          <a:xfrm rot="0">
            <a:off x="5883188" y="2639869"/>
            <a:ext cx="11003540" cy="2334895"/>
          </a:xfrm>
          <a:prstGeom prst="rect">
            <a:avLst/>
          </a:prstGeom>
        </p:spPr>
        <p:txBody>
          <a:bodyPr anchor="t" rtlCol="false" tIns="0" lIns="0" bIns="0" rIns="0">
            <a:spAutoFit/>
          </a:bodyPr>
          <a:lstStyle/>
          <a:p>
            <a:pPr algn="l" marL="474979" indent="-237490" lvl="1">
              <a:lnSpc>
                <a:spcPts val="3079"/>
              </a:lnSpc>
              <a:buFont typeface="Arial"/>
              <a:buChar char="•"/>
            </a:pPr>
            <a:r>
              <a:rPr lang="en-US" sz="2199">
                <a:solidFill>
                  <a:srgbClr val="3D3D3D"/>
                </a:solidFill>
                <a:latin typeface="Barlow"/>
                <a:ea typeface="Barlow"/>
                <a:cs typeface="Barlow"/>
                <a:sym typeface="Barlow"/>
              </a:rPr>
              <a:t>Researching what sys calls to implement based on use case scenarios and time constraints to implement</a:t>
            </a:r>
          </a:p>
          <a:p>
            <a:pPr algn="l" marL="474979" indent="-237490" lvl="1">
              <a:lnSpc>
                <a:spcPts val="3079"/>
              </a:lnSpc>
              <a:buFont typeface="Arial"/>
              <a:buChar char="•"/>
            </a:pPr>
            <a:r>
              <a:rPr lang="en-US" sz="2199">
                <a:solidFill>
                  <a:srgbClr val="3D3D3D"/>
                </a:solidFill>
                <a:latin typeface="Barlow"/>
                <a:ea typeface="Barlow"/>
                <a:cs typeface="Barlow"/>
                <a:sym typeface="Barlow"/>
              </a:rPr>
              <a:t>Deciding the OS distribution which is most streamlined to work with. Team members getting familiar with the OS architecture and compiling.</a:t>
            </a:r>
          </a:p>
          <a:p>
            <a:pPr algn="l">
              <a:lnSpc>
                <a:spcPts val="3079"/>
              </a:lnSpc>
            </a:pPr>
          </a:p>
          <a:p>
            <a:pPr algn="l">
              <a:lnSpc>
                <a:spcPts val="3079"/>
              </a:lnSpc>
            </a:pPr>
          </a:p>
        </p:txBody>
      </p:sp>
      <p:sp>
        <p:nvSpPr>
          <p:cNvPr name="Freeform 13" id="13">
            <a:hlinkClick r:id="rId4" tooltip="https://github.com/devm0807/system-call-wrappers"/>
          </p:cNvPr>
          <p:cNvSpPr/>
          <p:nvPr/>
        </p:nvSpPr>
        <p:spPr>
          <a:xfrm flipH="false" flipV="false" rot="0">
            <a:off x="16487609" y="8653266"/>
            <a:ext cx="1170809" cy="1219593"/>
          </a:xfrm>
          <a:custGeom>
            <a:avLst/>
            <a:gdLst/>
            <a:ahLst/>
            <a:cxnLst/>
            <a:rect r="r" b="b" t="t" l="l"/>
            <a:pathLst>
              <a:path h="1219593" w="1170809">
                <a:moveTo>
                  <a:pt x="0" y="0"/>
                </a:moveTo>
                <a:lnTo>
                  <a:pt x="1170810" y="0"/>
                </a:lnTo>
                <a:lnTo>
                  <a:pt x="1170810" y="1219593"/>
                </a:lnTo>
                <a:lnTo>
                  <a:pt x="0" y="121959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E8E8E8"/>
        </a:solidFill>
      </p:bgPr>
    </p:bg>
    <p:spTree>
      <p:nvGrpSpPr>
        <p:cNvPr id="1" name=""/>
        <p:cNvGrpSpPr/>
        <p:nvPr/>
      </p:nvGrpSpPr>
      <p:grpSpPr>
        <a:xfrm>
          <a:off x="0" y="0"/>
          <a:ext cx="0" cy="0"/>
          <a:chOff x="0" y="0"/>
          <a:chExt cx="0" cy="0"/>
        </a:xfrm>
      </p:grpSpPr>
      <p:sp>
        <p:nvSpPr>
          <p:cNvPr name="TextBox 2" id="2"/>
          <p:cNvSpPr txBox="true"/>
          <p:nvPr/>
        </p:nvSpPr>
        <p:spPr>
          <a:xfrm rot="0">
            <a:off x="1853084" y="1782817"/>
            <a:ext cx="4030105" cy="1799828"/>
          </a:xfrm>
          <a:prstGeom prst="rect">
            <a:avLst/>
          </a:prstGeom>
        </p:spPr>
        <p:txBody>
          <a:bodyPr anchor="t" rtlCol="false" tIns="0" lIns="0" bIns="0" rIns="0">
            <a:spAutoFit/>
          </a:bodyPr>
          <a:lstStyle/>
          <a:p>
            <a:pPr algn="l" marL="0" indent="0" lvl="0">
              <a:lnSpc>
                <a:spcPts val="7048"/>
              </a:lnSpc>
              <a:spcBef>
                <a:spcPct val="0"/>
              </a:spcBef>
            </a:pPr>
            <a:r>
              <a:rPr lang="en-US" b="true" sz="5873">
                <a:solidFill>
                  <a:srgbClr val="3D3D3D"/>
                </a:solidFill>
                <a:latin typeface="Barlow Bold"/>
                <a:ea typeface="Barlow Bold"/>
                <a:cs typeface="Barlow Bold"/>
                <a:sym typeface="Barlow Bold"/>
              </a:rPr>
              <a:t>Project Stages</a:t>
            </a:r>
          </a:p>
        </p:txBody>
      </p:sp>
      <p:grpSp>
        <p:nvGrpSpPr>
          <p:cNvPr name="Group 3" id="3"/>
          <p:cNvGrpSpPr/>
          <p:nvPr/>
        </p:nvGrpSpPr>
        <p:grpSpPr>
          <a:xfrm rot="0">
            <a:off x="1028700" y="644056"/>
            <a:ext cx="2740845" cy="769288"/>
            <a:chOff x="0" y="0"/>
            <a:chExt cx="6909363" cy="1939290"/>
          </a:xfrm>
        </p:grpSpPr>
        <p:sp>
          <p:nvSpPr>
            <p:cNvPr name="Freeform 4" id="4"/>
            <p:cNvSpPr/>
            <p:nvPr/>
          </p:nvSpPr>
          <p:spPr>
            <a:xfrm flipH="false" flipV="false" rot="0">
              <a:off x="0" y="0"/>
              <a:ext cx="6909363" cy="1939290"/>
            </a:xfrm>
            <a:custGeom>
              <a:avLst/>
              <a:gdLst/>
              <a:ahLst/>
              <a:cxnLst/>
              <a:rect r="r" b="b" t="t" l="l"/>
              <a:pathLst>
                <a:path h="1939290" w="6909363">
                  <a:moveTo>
                    <a:pt x="5939718" y="0"/>
                  </a:moveTo>
                  <a:lnTo>
                    <a:pt x="969645" y="0"/>
                  </a:lnTo>
                  <a:cubicBezTo>
                    <a:pt x="434975" y="0"/>
                    <a:pt x="0" y="434975"/>
                    <a:pt x="0" y="969645"/>
                  </a:cubicBezTo>
                  <a:cubicBezTo>
                    <a:pt x="0" y="1504315"/>
                    <a:pt x="434975" y="1939290"/>
                    <a:pt x="969645" y="1939290"/>
                  </a:cubicBezTo>
                  <a:lnTo>
                    <a:pt x="5939718" y="1939290"/>
                  </a:lnTo>
                  <a:cubicBezTo>
                    <a:pt x="6474388" y="1939290"/>
                    <a:pt x="6909363" y="1504315"/>
                    <a:pt x="6909363" y="969645"/>
                  </a:cubicBezTo>
                  <a:cubicBezTo>
                    <a:pt x="6909363" y="434975"/>
                    <a:pt x="6474388" y="0"/>
                    <a:pt x="5939718" y="0"/>
                  </a:cubicBezTo>
                  <a:close/>
                  <a:moveTo>
                    <a:pt x="5939718" y="1913890"/>
                  </a:moveTo>
                  <a:lnTo>
                    <a:pt x="969645" y="1913890"/>
                  </a:lnTo>
                  <a:cubicBezTo>
                    <a:pt x="448945" y="1913890"/>
                    <a:pt x="25400" y="1490345"/>
                    <a:pt x="25400" y="969645"/>
                  </a:cubicBezTo>
                  <a:cubicBezTo>
                    <a:pt x="25400" y="448945"/>
                    <a:pt x="448945" y="25400"/>
                    <a:pt x="969645" y="25400"/>
                  </a:cubicBezTo>
                  <a:lnTo>
                    <a:pt x="5939718" y="25400"/>
                  </a:lnTo>
                  <a:cubicBezTo>
                    <a:pt x="6460418" y="25400"/>
                    <a:pt x="6883963" y="448945"/>
                    <a:pt x="6883963" y="969645"/>
                  </a:cubicBezTo>
                  <a:cubicBezTo>
                    <a:pt x="6883963" y="1490345"/>
                    <a:pt x="6460418" y="1913890"/>
                    <a:pt x="5939718" y="1913890"/>
                  </a:cubicBezTo>
                  <a:close/>
                </a:path>
              </a:pathLst>
            </a:custGeom>
            <a:solidFill>
              <a:srgbClr val="3D3D3D"/>
            </a:solidFill>
          </p:spPr>
        </p:sp>
      </p:grpSp>
      <p:sp>
        <p:nvSpPr>
          <p:cNvPr name="AutoShape 5" id="5"/>
          <p:cNvSpPr/>
          <p:nvPr/>
        </p:nvSpPr>
        <p:spPr>
          <a:xfrm>
            <a:off x="3769545" y="1033463"/>
            <a:ext cx="12644544" cy="0"/>
          </a:xfrm>
          <a:prstGeom prst="line">
            <a:avLst/>
          </a:prstGeom>
          <a:ln cap="flat" w="9525">
            <a:solidFill>
              <a:srgbClr val="000000"/>
            </a:solidFill>
            <a:prstDash val="solid"/>
            <a:headEnd type="none" len="sm" w="sm"/>
            <a:tailEnd type="none" len="sm" w="sm"/>
          </a:ln>
        </p:spPr>
      </p:sp>
      <p:sp>
        <p:nvSpPr>
          <p:cNvPr name="TextBox 6" id="6"/>
          <p:cNvSpPr txBox="true"/>
          <p:nvPr/>
        </p:nvSpPr>
        <p:spPr>
          <a:xfrm rot="0">
            <a:off x="1245775" y="822007"/>
            <a:ext cx="2306695" cy="346710"/>
          </a:xfrm>
          <a:prstGeom prst="rect">
            <a:avLst/>
          </a:prstGeom>
        </p:spPr>
        <p:txBody>
          <a:bodyPr anchor="t" rtlCol="false" tIns="0" lIns="0" bIns="0" rIns="0">
            <a:spAutoFit/>
          </a:bodyPr>
          <a:lstStyle/>
          <a:p>
            <a:pPr algn="ctr" marL="0" indent="0" lvl="0">
              <a:lnSpc>
                <a:spcPts val="2849"/>
              </a:lnSpc>
              <a:spcBef>
                <a:spcPct val="0"/>
              </a:spcBef>
            </a:pPr>
            <a:r>
              <a:rPr lang="en-US" b="true" sz="1899" spc="7">
                <a:solidFill>
                  <a:srgbClr val="3D3D3D"/>
                </a:solidFill>
                <a:latin typeface="Barlow Bold"/>
                <a:ea typeface="Barlow Bold"/>
                <a:cs typeface="Barlow Bold"/>
                <a:sym typeface="Barlow Bold"/>
              </a:rPr>
              <a:t>Group 3</a:t>
            </a:r>
          </a:p>
        </p:txBody>
      </p:sp>
      <p:sp>
        <p:nvSpPr>
          <p:cNvPr name="TextBox 7" id="7"/>
          <p:cNvSpPr txBox="true"/>
          <p:nvPr/>
        </p:nvSpPr>
        <p:spPr>
          <a:xfrm rot="0">
            <a:off x="16886728" y="826770"/>
            <a:ext cx="372572" cy="346710"/>
          </a:xfrm>
          <a:prstGeom prst="rect">
            <a:avLst/>
          </a:prstGeom>
        </p:spPr>
        <p:txBody>
          <a:bodyPr anchor="t" rtlCol="false" tIns="0" lIns="0" bIns="0" rIns="0">
            <a:spAutoFit/>
          </a:bodyPr>
          <a:lstStyle/>
          <a:p>
            <a:pPr algn="r" marL="0" indent="0" lvl="0">
              <a:lnSpc>
                <a:spcPts val="2849"/>
              </a:lnSpc>
              <a:spcBef>
                <a:spcPct val="0"/>
              </a:spcBef>
            </a:pPr>
            <a:r>
              <a:rPr lang="en-US" b="true" sz="1899" spc="7">
                <a:solidFill>
                  <a:srgbClr val="3D3D3D"/>
                </a:solidFill>
                <a:latin typeface="Barlow Bold"/>
                <a:ea typeface="Barlow Bold"/>
                <a:cs typeface="Barlow Bold"/>
                <a:sym typeface="Barlow Bold"/>
              </a:rPr>
              <a:t>04</a:t>
            </a:r>
          </a:p>
        </p:txBody>
      </p:sp>
      <p:sp>
        <p:nvSpPr>
          <p:cNvPr name="AutoShape 8" id="8"/>
          <p:cNvSpPr/>
          <p:nvPr/>
        </p:nvSpPr>
        <p:spPr>
          <a:xfrm flipV="true">
            <a:off x="1028701" y="9258300"/>
            <a:ext cx="15262706" cy="4762"/>
          </a:xfrm>
          <a:prstGeom prst="line">
            <a:avLst/>
          </a:prstGeom>
          <a:ln cap="flat" w="9525">
            <a:solidFill>
              <a:srgbClr val="000000"/>
            </a:solidFill>
            <a:prstDash val="solid"/>
            <a:headEnd type="none" len="sm" w="sm"/>
            <a:tailEnd type="none" len="sm" w="sm"/>
          </a:ln>
        </p:spPr>
      </p:sp>
      <p:sp>
        <p:nvSpPr>
          <p:cNvPr name="TextBox 9" id="9"/>
          <p:cNvSpPr txBox="true"/>
          <p:nvPr/>
        </p:nvSpPr>
        <p:spPr>
          <a:xfrm rot="0">
            <a:off x="5883188" y="1973993"/>
            <a:ext cx="9689095" cy="459740"/>
          </a:xfrm>
          <a:prstGeom prst="rect">
            <a:avLst/>
          </a:prstGeom>
        </p:spPr>
        <p:txBody>
          <a:bodyPr anchor="t" rtlCol="false" tIns="0" lIns="0" bIns="0" rIns="0">
            <a:spAutoFit/>
          </a:bodyPr>
          <a:lstStyle/>
          <a:p>
            <a:pPr algn="l" marL="0" indent="0" lvl="0">
              <a:lnSpc>
                <a:spcPts val="3639"/>
              </a:lnSpc>
              <a:spcBef>
                <a:spcPct val="0"/>
              </a:spcBef>
            </a:pPr>
            <a:r>
              <a:rPr lang="en-US" b="true" sz="2799">
                <a:solidFill>
                  <a:srgbClr val="3D3D3D"/>
                </a:solidFill>
                <a:latin typeface="Barlow Semi-Bold"/>
                <a:ea typeface="Barlow Semi-Bold"/>
                <a:cs typeface="Barlow Semi-Bold"/>
                <a:sym typeface="Barlow Semi-Bold"/>
              </a:rPr>
              <a:t>Stage 3</a:t>
            </a:r>
          </a:p>
        </p:txBody>
      </p:sp>
      <p:sp>
        <p:nvSpPr>
          <p:cNvPr name="TextBox 10" id="10"/>
          <p:cNvSpPr txBox="true"/>
          <p:nvPr/>
        </p:nvSpPr>
        <p:spPr>
          <a:xfrm rot="0">
            <a:off x="5883188" y="2620819"/>
            <a:ext cx="11003540" cy="802005"/>
          </a:xfrm>
          <a:prstGeom prst="rect">
            <a:avLst/>
          </a:prstGeom>
        </p:spPr>
        <p:txBody>
          <a:bodyPr anchor="t" rtlCol="false" tIns="0" lIns="0" bIns="0" rIns="0">
            <a:spAutoFit/>
          </a:bodyPr>
          <a:lstStyle/>
          <a:p>
            <a:pPr algn="just" marL="474979" indent="-237490" lvl="1">
              <a:lnSpc>
                <a:spcPts val="3299"/>
              </a:lnSpc>
              <a:buFont typeface="Arial"/>
              <a:buChar char="•"/>
            </a:pPr>
            <a:r>
              <a:rPr lang="en-US" sz="2199" spc="8">
                <a:solidFill>
                  <a:srgbClr val="3D3D3D"/>
                </a:solidFill>
                <a:latin typeface="Barlow"/>
                <a:ea typeface="Barlow"/>
                <a:cs typeface="Barlow"/>
                <a:sym typeface="Barlow"/>
              </a:rPr>
              <a:t>Creating wrappers for process creation, memory management, networking and synchronization especially ones which may help in logging, error handling etc.</a:t>
            </a:r>
          </a:p>
        </p:txBody>
      </p:sp>
      <p:sp>
        <p:nvSpPr>
          <p:cNvPr name="TextBox 11" id="11"/>
          <p:cNvSpPr txBox="true"/>
          <p:nvPr/>
        </p:nvSpPr>
        <p:spPr>
          <a:xfrm rot="0">
            <a:off x="5883188" y="4025897"/>
            <a:ext cx="9689095" cy="459740"/>
          </a:xfrm>
          <a:prstGeom prst="rect">
            <a:avLst/>
          </a:prstGeom>
        </p:spPr>
        <p:txBody>
          <a:bodyPr anchor="t" rtlCol="false" tIns="0" lIns="0" bIns="0" rIns="0">
            <a:spAutoFit/>
          </a:bodyPr>
          <a:lstStyle/>
          <a:p>
            <a:pPr algn="l" marL="0" indent="0" lvl="0">
              <a:lnSpc>
                <a:spcPts val="3639"/>
              </a:lnSpc>
              <a:spcBef>
                <a:spcPct val="0"/>
              </a:spcBef>
            </a:pPr>
            <a:r>
              <a:rPr lang="en-US" b="true" sz="2799">
                <a:solidFill>
                  <a:srgbClr val="3D3D3D"/>
                </a:solidFill>
                <a:latin typeface="Barlow Semi-Bold"/>
                <a:ea typeface="Barlow Semi-Bold"/>
                <a:cs typeface="Barlow Semi-Bold"/>
                <a:sym typeface="Barlow Semi-Bold"/>
              </a:rPr>
              <a:t>Stage 4</a:t>
            </a:r>
          </a:p>
        </p:txBody>
      </p:sp>
      <p:sp>
        <p:nvSpPr>
          <p:cNvPr name="TextBox 12" id="12"/>
          <p:cNvSpPr txBox="true"/>
          <p:nvPr/>
        </p:nvSpPr>
        <p:spPr>
          <a:xfrm rot="0">
            <a:off x="5883188" y="4676137"/>
            <a:ext cx="11003540" cy="2030730"/>
          </a:xfrm>
          <a:prstGeom prst="rect">
            <a:avLst/>
          </a:prstGeom>
        </p:spPr>
        <p:txBody>
          <a:bodyPr anchor="t" rtlCol="false" tIns="0" lIns="0" bIns="0" rIns="0">
            <a:spAutoFit/>
          </a:bodyPr>
          <a:lstStyle/>
          <a:p>
            <a:pPr algn="just" marL="474979" indent="-237490" lvl="1">
              <a:lnSpc>
                <a:spcPts val="3299"/>
              </a:lnSpc>
              <a:buFont typeface="Arial"/>
              <a:buChar char="•"/>
            </a:pPr>
            <a:r>
              <a:rPr lang="en-US" sz="2199" spc="8">
                <a:solidFill>
                  <a:srgbClr val="3D3D3D"/>
                </a:solidFill>
                <a:latin typeface="Barlow"/>
                <a:ea typeface="Barlow"/>
                <a:cs typeface="Barlow"/>
                <a:sym typeface="Barlow"/>
              </a:rPr>
              <a:t>Custom tracer for system calls similar to strace.</a:t>
            </a:r>
          </a:p>
          <a:p>
            <a:pPr algn="just" marL="474979" indent="-237490" lvl="1">
              <a:lnSpc>
                <a:spcPts val="3299"/>
              </a:lnSpc>
              <a:buFont typeface="Arial"/>
              <a:buChar char="•"/>
            </a:pPr>
            <a:r>
              <a:rPr lang="en-US" sz="2199" spc="8">
                <a:solidFill>
                  <a:srgbClr val="3D3D3D"/>
                </a:solidFill>
                <a:latin typeface="Barlow"/>
                <a:ea typeface="Barlow"/>
                <a:cs typeface="Barlow"/>
                <a:sym typeface="Barlow"/>
              </a:rPr>
              <a:t>Create a wrapper for systematic analysis for pointer assignments</a:t>
            </a:r>
          </a:p>
          <a:p>
            <a:pPr algn="just" marL="474979" indent="-237490" lvl="1">
              <a:lnSpc>
                <a:spcPts val="3299"/>
              </a:lnSpc>
              <a:buFont typeface="Arial"/>
              <a:buChar char="•"/>
            </a:pPr>
            <a:r>
              <a:rPr lang="en-US" sz="2199" spc="8">
                <a:solidFill>
                  <a:srgbClr val="3D3D3D"/>
                </a:solidFill>
                <a:latin typeface="Barlow"/>
                <a:ea typeface="Barlow"/>
                <a:cs typeface="Barlow"/>
                <a:sym typeface="Barlow"/>
              </a:rPr>
              <a:t>C</a:t>
            </a:r>
            <a:r>
              <a:rPr lang="en-US" sz="2199" spc="8">
                <a:solidFill>
                  <a:srgbClr val="3D3D3D"/>
                </a:solidFill>
                <a:latin typeface="Barlow"/>
                <a:ea typeface="Barlow"/>
                <a:cs typeface="Barlow"/>
                <a:sym typeface="Barlow"/>
              </a:rPr>
              <a:t>reate a Testing env.</a:t>
            </a:r>
          </a:p>
          <a:p>
            <a:pPr algn="just" marL="474979" indent="-237490" lvl="1">
              <a:lnSpc>
                <a:spcPts val="3299"/>
              </a:lnSpc>
              <a:buFont typeface="Arial"/>
              <a:buChar char="•"/>
            </a:pPr>
            <a:r>
              <a:rPr lang="en-US" sz="2199" spc="8">
                <a:solidFill>
                  <a:srgbClr val="3D3D3D"/>
                </a:solidFill>
                <a:latin typeface="Barlow"/>
                <a:ea typeface="Barlow"/>
                <a:cs typeface="Barlow"/>
                <a:sym typeface="Barlow"/>
              </a:rPr>
              <a:t>Create a wrapper for file write and read with encryption using RSA and other advanced algorithms. </a:t>
            </a:r>
          </a:p>
        </p:txBody>
      </p:sp>
      <p:sp>
        <p:nvSpPr>
          <p:cNvPr name="Freeform 13" id="13">
            <a:hlinkClick r:id="rId4" tooltip="https://github.com/devm0807/system-call-wrappers"/>
          </p:cNvPr>
          <p:cNvSpPr/>
          <p:nvPr/>
        </p:nvSpPr>
        <p:spPr>
          <a:xfrm flipH="false" flipV="false" rot="0">
            <a:off x="16487609" y="8653266"/>
            <a:ext cx="1170809" cy="1219593"/>
          </a:xfrm>
          <a:custGeom>
            <a:avLst/>
            <a:gdLst/>
            <a:ahLst/>
            <a:cxnLst/>
            <a:rect r="r" b="b" t="t" l="l"/>
            <a:pathLst>
              <a:path h="1219593" w="1170809">
                <a:moveTo>
                  <a:pt x="0" y="0"/>
                </a:moveTo>
                <a:lnTo>
                  <a:pt x="1170810" y="0"/>
                </a:lnTo>
                <a:lnTo>
                  <a:pt x="1170810" y="1219593"/>
                </a:lnTo>
                <a:lnTo>
                  <a:pt x="0" y="121959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9.xml><?xml version="1.0" encoding="utf-8"?>
<p:sld xmlns:p="http://schemas.openxmlformats.org/presentationml/2006/main" xmlns:a="http://schemas.openxmlformats.org/drawingml/2006/main">
  <p:cSld>
    <p:bg>
      <p:bgPr>
        <a:solidFill>
          <a:srgbClr val="E8E8E8"/>
        </a:solidFill>
      </p:bgPr>
    </p:bg>
    <p:spTree>
      <p:nvGrpSpPr>
        <p:cNvPr id="1" name=""/>
        <p:cNvGrpSpPr/>
        <p:nvPr/>
      </p:nvGrpSpPr>
      <p:grpSpPr>
        <a:xfrm>
          <a:off x="0" y="0"/>
          <a:ext cx="0" cy="0"/>
          <a:chOff x="0" y="0"/>
          <a:chExt cx="0" cy="0"/>
        </a:xfrm>
      </p:grpSpPr>
      <p:sp>
        <p:nvSpPr>
          <p:cNvPr name="TextBox 2" id="2"/>
          <p:cNvSpPr txBox="true"/>
          <p:nvPr/>
        </p:nvSpPr>
        <p:spPr>
          <a:xfrm rot="0">
            <a:off x="4762262" y="857250"/>
            <a:ext cx="8763476" cy="1566544"/>
          </a:xfrm>
          <a:prstGeom prst="rect">
            <a:avLst/>
          </a:prstGeom>
        </p:spPr>
        <p:txBody>
          <a:bodyPr anchor="t" rtlCol="false" tIns="0" lIns="0" bIns="0" rIns="0">
            <a:spAutoFit/>
          </a:bodyPr>
          <a:lstStyle/>
          <a:p>
            <a:pPr algn="ctr">
              <a:lnSpc>
                <a:spcPts val="12880"/>
              </a:lnSpc>
            </a:pPr>
            <a:r>
              <a:rPr lang="en-US" sz="9200" b="true">
                <a:solidFill>
                  <a:srgbClr val="000000"/>
                </a:solidFill>
                <a:latin typeface="Canva Sans Bold"/>
                <a:ea typeface="Canva Sans Bold"/>
                <a:cs typeface="Canva Sans Bold"/>
                <a:sym typeface="Canva Sans Bold"/>
              </a:rPr>
              <a:t>Team Members</a:t>
            </a:r>
          </a:p>
        </p:txBody>
      </p:sp>
      <p:sp>
        <p:nvSpPr>
          <p:cNvPr name="TextBox 3" id="3"/>
          <p:cNvSpPr txBox="true"/>
          <p:nvPr/>
        </p:nvSpPr>
        <p:spPr>
          <a:xfrm rot="0">
            <a:off x="1416070" y="3215859"/>
            <a:ext cx="6692384" cy="4180840"/>
          </a:xfrm>
          <a:prstGeom prst="rect">
            <a:avLst/>
          </a:prstGeom>
        </p:spPr>
        <p:txBody>
          <a:bodyPr anchor="t" rtlCol="false" tIns="0" lIns="0" bIns="0" rIns="0">
            <a:spAutoFit/>
          </a:bodyPr>
          <a:lstStyle/>
          <a:p>
            <a:pPr algn="l" marL="734059" indent="-367030" lvl="1">
              <a:lnSpc>
                <a:spcPts val="4759"/>
              </a:lnSpc>
              <a:buFont typeface="Arial"/>
              <a:buChar char="•"/>
            </a:pPr>
            <a:r>
              <a:rPr lang="en-US" sz="3399">
                <a:solidFill>
                  <a:srgbClr val="000000"/>
                </a:solidFill>
                <a:latin typeface="Canva Sans"/>
                <a:ea typeface="Canva Sans"/>
                <a:cs typeface="Canva Sans"/>
                <a:sym typeface="Canva Sans"/>
              </a:rPr>
              <a:t>Dev Mehta (CS22B007)</a:t>
            </a:r>
          </a:p>
          <a:p>
            <a:pPr algn="l" marL="734059" indent="-367030" lvl="1">
              <a:lnSpc>
                <a:spcPts val="4759"/>
              </a:lnSpc>
              <a:buFont typeface="Arial"/>
              <a:buChar char="•"/>
            </a:pPr>
            <a:r>
              <a:rPr lang="en-US" sz="3399">
                <a:solidFill>
                  <a:srgbClr val="000000"/>
                </a:solidFill>
                <a:latin typeface="Canva Sans"/>
                <a:ea typeface="Canva Sans"/>
                <a:cs typeface="Canva Sans"/>
                <a:sym typeface="Canva Sans"/>
              </a:rPr>
              <a:t>Kritang Kothari (CS22B012)</a:t>
            </a:r>
          </a:p>
          <a:p>
            <a:pPr algn="l" marL="734059" indent="-367030" lvl="1">
              <a:lnSpc>
                <a:spcPts val="4759"/>
              </a:lnSpc>
              <a:buFont typeface="Arial"/>
              <a:buChar char="•"/>
            </a:pPr>
            <a:r>
              <a:rPr lang="en-US" sz="3399">
                <a:solidFill>
                  <a:srgbClr val="000000"/>
                </a:solidFill>
                <a:latin typeface="Canva Sans"/>
                <a:ea typeface="Canva Sans"/>
                <a:cs typeface="Canva Sans"/>
                <a:sym typeface="Canva Sans"/>
              </a:rPr>
              <a:t>Aditya Jain (CS22B065)</a:t>
            </a:r>
          </a:p>
          <a:p>
            <a:pPr algn="l" marL="734059" indent="-367030" lvl="1">
              <a:lnSpc>
                <a:spcPts val="4759"/>
              </a:lnSpc>
              <a:buFont typeface="Arial"/>
              <a:buChar char="•"/>
            </a:pPr>
            <a:r>
              <a:rPr lang="en-US" sz="3399">
                <a:solidFill>
                  <a:srgbClr val="000000"/>
                </a:solidFill>
                <a:latin typeface="Canva Sans"/>
                <a:ea typeface="Canva Sans"/>
                <a:cs typeface="Canva Sans"/>
                <a:sym typeface="Canva Sans"/>
              </a:rPr>
              <a:t>Aditya Srivastav (CS22B066)</a:t>
            </a:r>
          </a:p>
          <a:p>
            <a:pPr algn="l" marL="734059" indent="-367030" lvl="1">
              <a:lnSpc>
                <a:spcPts val="4759"/>
              </a:lnSpc>
              <a:buFont typeface="Arial"/>
              <a:buChar char="•"/>
            </a:pPr>
            <a:r>
              <a:rPr lang="en-US" sz="3399">
                <a:solidFill>
                  <a:srgbClr val="000000"/>
                </a:solidFill>
                <a:latin typeface="Canva Sans"/>
                <a:ea typeface="Canva Sans"/>
                <a:cs typeface="Canva Sans"/>
                <a:sym typeface="Canva Sans"/>
              </a:rPr>
              <a:t>Raadhes Ch. (CS22B069)</a:t>
            </a:r>
          </a:p>
          <a:p>
            <a:pPr algn="l" marL="734059" indent="-367030" lvl="1">
              <a:lnSpc>
                <a:spcPts val="4759"/>
              </a:lnSpc>
              <a:buFont typeface="Arial"/>
              <a:buChar char="•"/>
            </a:pPr>
            <a:r>
              <a:rPr lang="en-US" sz="3399">
                <a:solidFill>
                  <a:srgbClr val="000000"/>
                </a:solidFill>
                <a:latin typeface="Canva Sans"/>
                <a:ea typeface="Canva Sans"/>
                <a:cs typeface="Canva Sans"/>
                <a:sym typeface="Canva Sans"/>
              </a:rPr>
              <a:t>Daksh Sehra (CS22B071)</a:t>
            </a:r>
          </a:p>
          <a:p>
            <a:pPr algn="l">
              <a:lnSpc>
                <a:spcPts val="4759"/>
              </a:lnSpc>
            </a:pPr>
            <a:r>
              <a:rPr lang="en-US" sz="3399">
                <a:solidFill>
                  <a:srgbClr val="000000"/>
                </a:solidFill>
                <a:latin typeface="Canva Sans"/>
                <a:ea typeface="Canva Sans"/>
                <a:cs typeface="Canva Sans"/>
                <a:sym typeface="Canva Sans"/>
              </a:rPr>
              <a:t> </a:t>
            </a:r>
          </a:p>
        </p:txBody>
      </p:sp>
      <p:sp>
        <p:nvSpPr>
          <p:cNvPr name="TextBox 4" id="4"/>
          <p:cNvSpPr txBox="true"/>
          <p:nvPr/>
        </p:nvSpPr>
        <p:spPr>
          <a:xfrm rot="0">
            <a:off x="9358551" y="3215859"/>
            <a:ext cx="8186976" cy="2980690"/>
          </a:xfrm>
          <a:prstGeom prst="rect">
            <a:avLst/>
          </a:prstGeom>
        </p:spPr>
        <p:txBody>
          <a:bodyPr anchor="t" rtlCol="false" tIns="0" lIns="0" bIns="0" rIns="0">
            <a:spAutoFit/>
          </a:bodyPr>
          <a:lstStyle/>
          <a:p>
            <a:pPr algn="l" marL="734059" indent="-367030" lvl="1">
              <a:lnSpc>
                <a:spcPts val="4759"/>
              </a:lnSpc>
              <a:buFont typeface="Arial"/>
              <a:buChar char="•"/>
            </a:pPr>
            <a:r>
              <a:rPr lang="en-US" sz="3399">
                <a:solidFill>
                  <a:srgbClr val="000000"/>
                </a:solidFill>
                <a:latin typeface="Canva Sans"/>
                <a:ea typeface="Canva Sans"/>
                <a:cs typeface="Canva Sans"/>
                <a:sym typeface="Canva Sans"/>
              </a:rPr>
              <a:t>Harshvardhan Daga (CS22B075)</a:t>
            </a:r>
          </a:p>
          <a:p>
            <a:pPr algn="l" marL="734059" indent="-367030" lvl="1">
              <a:lnSpc>
                <a:spcPts val="4759"/>
              </a:lnSpc>
              <a:buFont typeface="Arial"/>
              <a:buChar char="•"/>
            </a:pPr>
            <a:r>
              <a:rPr lang="en-US" sz="3399">
                <a:solidFill>
                  <a:srgbClr val="000000"/>
                </a:solidFill>
                <a:latin typeface="Canva Sans"/>
                <a:ea typeface="Canva Sans"/>
                <a:cs typeface="Canva Sans"/>
                <a:sym typeface="Canva Sans"/>
              </a:rPr>
              <a:t>Rohan Bagati (CS22B082)</a:t>
            </a:r>
          </a:p>
          <a:p>
            <a:pPr algn="l" marL="734059" indent="-367030" lvl="1">
              <a:lnSpc>
                <a:spcPts val="4759"/>
              </a:lnSpc>
              <a:buFont typeface="Arial"/>
              <a:buChar char="•"/>
            </a:pPr>
            <a:r>
              <a:rPr lang="en-US" sz="3399">
                <a:solidFill>
                  <a:srgbClr val="000000"/>
                </a:solidFill>
                <a:latin typeface="Canva Sans"/>
                <a:ea typeface="Canva Sans"/>
                <a:cs typeface="Canva Sans"/>
                <a:sym typeface="Canva Sans"/>
              </a:rPr>
              <a:t>Shreyanshu Gurjar  (CS22B084)</a:t>
            </a:r>
          </a:p>
          <a:p>
            <a:pPr algn="l" marL="734059" indent="-367030" lvl="1">
              <a:lnSpc>
                <a:spcPts val="4759"/>
              </a:lnSpc>
              <a:buFont typeface="Arial"/>
              <a:buChar char="•"/>
            </a:pPr>
            <a:r>
              <a:rPr lang="en-US" sz="3399">
                <a:solidFill>
                  <a:srgbClr val="000000"/>
                </a:solidFill>
                <a:latin typeface="Canva Sans"/>
                <a:ea typeface="Canva Sans"/>
                <a:cs typeface="Canva Sans"/>
                <a:sym typeface="Canva Sans"/>
              </a:rPr>
              <a:t>Yashvardhan Toshniwal (CS22B088)</a:t>
            </a:r>
          </a:p>
          <a:p>
            <a:pPr algn="l" marL="734059" indent="-367030" lvl="1">
              <a:lnSpc>
                <a:spcPts val="4759"/>
              </a:lnSpc>
              <a:buFont typeface="Arial"/>
              <a:buChar char="•"/>
            </a:pPr>
            <a:r>
              <a:rPr lang="en-US" sz="3399">
                <a:solidFill>
                  <a:srgbClr val="000000"/>
                </a:solidFill>
                <a:latin typeface="Canva Sans"/>
                <a:ea typeface="Canva Sans"/>
                <a:cs typeface="Canva Sans"/>
                <a:sym typeface="Canva Sans"/>
              </a:rPr>
              <a:t>Mith Jain (CS22B097)</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DAGU3JWrYeo</dc:identifier>
  <dcterms:modified xsi:type="dcterms:W3CDTF">2011-08-01T06:04:30Z</dcterms:modified>
  <cp:revision>1</cp:revision>
  <dc:title>Group 3</dc:title>
</cp:coreProperties>
</file>