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24"/>
  </p:notesMasterIdLst>
  <p:handoutMasterIdLst>
    <p:handoutMasterId r:id="rId25"/>
  </p:handoutMasterIdLst>
  <p:sldIdLst>
    <p:sldId id="256" r:id="rId5"/>
    <p:sldId id="269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79" r:id="rId14"/>
    <p:sldId id="281" r:id="rId15"/>
    <p:sldId id="280" r:id="rId16"/>
    <p:sldId id="283" r:id="rId17"/>
    <p:sldId id="284" r:id="rId18"/>
    <p:sldId id="285" r:id="rId19"/>
    <p:sldId id="286" r:id="rId20"/>
    <p:sldId id="287" r:id="rId21"/>
    <p:sldId id="289" r:id="rId22"/>
    <p:sldId id="267" r:id="rId23"/>
  </p:sldIdLst>
  <p:sldSz cx="12192000" cy="6858000"/>
  <p:notesSz cx="6858000" cy="9144000"/>
  <p:defaultTextStyle>
    <a:defPPr rtl="0"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41" autoAdjust="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7" d="100"/>
          <a:sy n="77" d="100"/>
        </p:scale>
        <p:origin x="403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C9F54A64-C0A3-4FB1-8C4E-2E5EB3F5A36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5FD8E59-B1ED-4805-B20D-E60967CE1FF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4042E8-A934-4E93-8524-4DE0E2A1EBD4}" type="datetime1">
              <a:rPr lang="de-DE" smtClean="0"/>
              <a:t>04.03.2021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7DC44CD-92CE-4BA7-97C1-5009E93519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9039F17-888E-4995-9FF6-5702E626972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B81DA-4319-472A-BAB4-C6D52FFF158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06500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noProof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FEC863-2C79-4D85-8928-56AB8F3A9C87}" type="datetime1">
              <a:rPr lang="de-DE" noProof="0" smtClean="0"/>
              <a:pPr/>
              <a:t>04.03.2021</a:t>
            </a:fld>
            <a:endParaRPr lang="de-DE" noProof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noProof="0"/>
              <a:t>Textmasterformate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3889FD-0077-42EF-9287-BC2F9203A53E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465217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3889FD-0077-42EF-9287-BC2F9203A53E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50070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3889FD-0077-42EF-9287-BC2F9203A53E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95720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1154955" y="1447800"/>
            <a:ext cx="8825658" cy="3329581"/>
          </a:xfrm>
        </p:spPr>
        <p:txBody>
          <a:bodyPr rtlCol="0" anchor="b"/>
          <a:lstStyle>
            <a:lvl1pPr>
              <a:defRPr sz="720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1154955" y="4777380"/>
            <a:ext cx="8825658" cy="861420"/>
          </a:xfrm>
        </p:spPr>
        <p:txBody>
          <a:bodyPr rtlCol="0"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de-DE" noProof="0"/>
              <a:t>Formatvorlage des Untertitelmasters durch Klicken bearbeiten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it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154956" y="4800587"/>
            <a:ext cx="8825657" cy="566738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1154956" y="5367325"/>
            <a:ext cx="8825656" cy="493712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76B7F5A-5A95-4A34-B902-47BAF17A846D}" type="datetime1">
              <a:rPr lang="de-DE" noProof="0" smtClean="0"/>
              <a:t>04.03.2021</a:t>
            </a:fld>
            <a:endParaRPr lang="de-DE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de-DE" noProof="0" smtClean="0"/>
              <a:t>‹Nr.›</a:t>
            </a:fld>
            <a:endParaRPr lang="de-DE" noProof="0"/>
          </a:p>
        </p:txBody>
      </p:sp>
    </p:spTree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154954" y="1447800"/>
            <a:ext cx="8825659" cy="1981200"/>
          </a:xfrm>
        </p:spPr>
        <p:txBody>
          <a:bodyPr rtlCol="0"/>
          <a:lstStyle>
            <a:lvl1pPr>
              <a:defRPr sz="480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8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1154954" y="3657600"/>
            <a:ext cx="8825659" cy="2362200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225FD55-3229-4B68-BD74-B135798F57D0}" type="datetime1">
              <a:rPr lang="de-DE" noProof="0" smtClean="0"/>
              <a:t>04.03.2021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de-DE" noProof="0" smtClean="0"/>
              <a:t>‹Nr.›</a:t>
            </a:fld>
            <a:endParaRPr lang="de-DE" noProof="0"/>
          </a:p>
        </p:txBody>
      </p:sp>
    </p:spTree>
  </p:cSld>
  <p:clrMapOvr>
    <a:masterClrMapping/>
  </p:clrMapOvr>
  <p:transition spd="med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574801" y="1447800"/>
            <a:ext cx="7999315" cy="2323374"/>
          </a:xfrm>
        </p:spPr>
        <p:txBody>
          <a:bodyPr rtlCol="0"/>
          <a:lstStyle>
            <a:lvl1pPr>
              <a:defRPr sz="480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14" name="Textplatzhalter 3"/>
          <p:cNvSpPr>
            <a:spLocks noGrp="1"/>
          </p:cNvSpPr>
          <p:nvPr>
            <p:ph type="body" sz="half" idx="13" hasCustomPrompt="1"/>
          </p:nvPr>
        </p:nvSpPr>
        <p:spPr>
          <a:xfrm>
            <a:off x="1930400" y="3771174"/>
            <a:ext cx="7279649" cy="342174"/>
          </a:xfrm>
        </p:spPr>
        <p:txBody>
          <a:bodyPr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10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1154954" y="4350657"/>
            <a:ext cx="8825659" cy="1676400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82B210F-5DA6-44A8-9C4C-AF9CB46561A2}" type="datetime1">
              <a:rPr lang="de-DE" noProof="0" smtClean="0"/>
              <a:t>04.03.2021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de-DE" noProof="0" smtClean="0"/>
              <a:t>‹Nr.›</a:t>
            </a:fld>
            <a:endParaRPr lang="de-DE" noProof="0"/>
          </a:p>
        </p:txBody>
      </p:sp>
      <p:sp>
        <p:nvSpPr>
          <p:cNvPr id="9" name="Textfeld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 rtl="0"/>
            <a:r>
              <a:rPr lang="de-DE" sz="12200" noProof="0" dirty="0">
                <a:solidFill>
                  <a:schemeClr val="accent1"/>
                </a:solidFill>
                <a:effectLst/>
              </a:rPr>
              <a:t>"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 rtl="0"/>
            <a:r>
              <a:rPr lang="de-DE" noProof="0" dirty="0"/>
              <a:t>"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siten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154954" y="3124201"/>
            <a:ext cx="8825660" cy="1653180"/>
          </a:xfrm>
        </p:spPr>
        <p:txBody>
          <a:bodyPr rtlCol="0" anchor="b"/>
          <a:lstStyle>
            <a:lvl1pPr algn="l">
              <a:defRPr sz="4000" b="0" cap="none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1154954" y="4777381"/>
            <a:ext cx="8825659" cy="860400"/>
          </a:xfrm>
        </p:spPr>
        <p:txBody>
          <a:bodyPr rtlCol="0"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5537EF0-BB7F-4777-A29A-E0AA2EFDD415}" type="datetime1">
              <a:rPr lang="de-DE" noProof="0" smtClean="0"/>
              <a:t>04.03.2021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de-DE" noProof="0" smtClean="0"/>
              <a:t>‹Nr.›</a:t>
            </a:fld>
            <a:endParaRPr lang="de-DE" noProof="0"/>
          </a:p>
        </p:txBody>
      </p:sp>
    </p:spTree>
  </p:cSld>
  <p:clrMapOvr>
    <a:masterClrMapping/>
  </p:clrMapOvr>
  <p:transition spd="med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 sz="420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632947" y="1981200"/>
            <a:ext cx="2946866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16" name="Textplatzhalter 3"/>
          <p:cNvSpPr>
            <a:spLocks noGrp="1"/>
          </p:cNvSpPr>
          <p:nvPr>
            <p:ph type="body" sz="half" idx="15" hasCustomPrompt="1"/>
          </p:nvPr>
        </p:nvSpPr>
        <p:spPr>
          <a:xfrm>
            <a:off x="652463" y="2667000"/>
            <a:ext cx="2927350" cy="358933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3883659" y="1981200"/>
            <a:ext cx="2936241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19" name="Textplatzhalter 3"/>
          <p:cNvSpPr>
            <a:spLocks noGrp="1"/>
          </p:cNvSpPr>
          <p:nvPr>
            <p:ph type="body" sz="half" idx="16" hasCustomPrompt="1"/>
          </p:nvPr>
        </p:nvSpPr>
        <p:spPr>
          <a:xfrm>
            <a:off x="3873106" y="2667000"/>
            <a:ext cx="2946794" cy="358933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14" name="Textplatzhalter 4"/>
          <p:cNvSpPr>
            <a:spLocks noGrp="1"/>
          </p:cNvSpPr>
          <p:nvPr>
            <p:ph type="body" sz="quarter" idx="13" hasCustomPrompt="1"/>
          </p:nvPr>
        </p:nvSpPr>
        <p:spPr>
          <a:xfrm>
            <a:off x="7124700" y="1981200"/>
            <a:ext cx="2932113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20" name="Textplatzhalter 3"/>
          <p:cNvSpPr>
            <a:spLocks noGrp="1"/>
          </p:cNvSpPr>
          <p:nvPr>
            <p:ph type="body" sz="half" idx="17" hasCustomPrompt="1"/>
          </p:nvPr>
        </p:nvSpPr>
        <p:spPr>
          <a:xfrm>
            <a:off x="7124700" y="2667000"/>
            <a:ext cx="2932113" cy="358933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cxnSp>
        <p:nvCxnSpPr>
          <p:cNvPr id="17" name="Gerader Verbinde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7E4E8A0-E3BB-4737-B800-B84A275E24C9}" type="datetime1">
              <a:rPr lang="de-DE" noProof="0" smtClean="0"/>
              <a:t>04.03.2021</a:t>
            </a:fld>
            <a:endParaRPr lang="de-DE" noProof="0"/>
          </a:p>
        </p:txBody>
      </p:sp>
      <p:sp>
        <p:nvSpPr>
          <p:cNvPr id="4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de-DE" noProof="0" smtClean="0"/>
              <a:t>‹Nr.›</a:t>
            </a:fld>
            <a:endParaRPr lang="de-DE" noProof="0"/>
          </a:p>
        </p:txBody>
      </p:sp>
    </p:spTree>
  </p:cSld>
  <p:clrMapOvr>
    <a:masterClrMapping/>
  </p:clrMapOvr>
  <p:transition spd="med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 sz="420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652463" y="4250949"/>
            <a:ext cx="2940050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29" name="Bildplatzhalter 2"/>
          <p:cNvSpPr>
            <a:spLocks noGrp="1" noChangeAspect="1"/>
          </p:cNvSpPr>
          <p:nvPr>
            <p:ph type="pic" idx="15" hasCustomPrompt="1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22" name="Textplatzhalter 3"/>
          <p:cNvSpPr>
            <a:spLocks noGrp="1"/>
          </p:cNvSpPr>
          <p:nvPr>
            <p:ph type="body" sz="half" idx="18" hasCustomPrompt="1"/>
          </p:nvPr>
        </p:nvSpPr>
        <p:spPr>
          <a:xfrm>
            <a:off x="652463" y="4827211"/>
            <a:ext cx="2940050" cy="659189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3889375" y="4250949"/>
            <a:ext cx="2930525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30" name="Bildplatzhalter 2"/>
          <p:cNvSpPr>
            <a:spLocks noGrp="1" noChangeAspect="1"/>
          </p:cNvSpPr>
          <p:nvPr>
            <p:ph type="pic" idx="21" hasCustomPrompt="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23" name="Textplatzhalter 3"/>
          <p:cNvSpPr>
            <a:spLocks noGrp="1"/>
          </p:cNvSpPr>
          <p:nvPr>
            <p:ph type="body" sz="half" idx="19" hasCustomPrompt="1"/>
          </p:nvPr>
        </p:nvSpPr>
        <p:spPr>
          <a:xfrm>
            <a:off x="3888022" y="4827210"/>
            <a:ext cx="2934406" cy="659189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14" name="Textplatzhalter 4"/>
          <p:cNvSpPr>
            <a:spLocks noGrp="1"/>
          </p:cNvSpPr>
          <p:nvPr>
            <p:ph type="body" sz="quarter" idx="13" hasCustomPrompt="1"/>
          </p:nvPr>
        </p:nvSpPr>
        <p:spPr>
          <a:xfrm>
            <a:off x="7124700" y="4250949"/>
            <a:ext cx="2932113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31" name="Bildplatzhalter 2"/>
          <p:cNvSpPr>
            <a:spLocks noGrp="1" noChangeAspect="1"/>
          </p:cNvSpPr>
          <p:nvPr>
            <p:ph type="pic" idx="22" hasCustomPrompt="1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24" name="Textplatzhalter 3"/>
          <p:cNvSpPr>
            <a:spLocks noGrp="1"/>
          </p:cNvSpPr>
          <p:nvPr>
            <p:ph type="body" sz="half" idx="20" hasCustomPrompt="1"/>
          </p:nvPr>
        </p:nvSpPr>
        <p:spPr>
          <a:xfrm>
            <a:off x="7124575" y="4827208"/>
            <a:ext cx="2935997" cy="659189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cxnSp>
        <p:nvCxnSpPr>
          <p:cNvPr id="17" name="Gerader Verbinde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6503A2F-9927-44F4-A849-763314F458A4}" type="datetime1">
              <a:rPr lang="de-DE" noProof="0" smtClean="0"/>
              <a:t>04.03.2021</a:t>
            </a:fld>
            <a:endParaRPr lang="de-DE" noProof="0"/>
          </a:p>
        </p:txBody>
      </p:sp>
      <p:sp>
        <p:nvSpPr>
          <p:cNvPr id="4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de-DE" noProof="0" smtClean="0"/>
              <a:t>‹Nr.›</a:t>
            </a:fld>
            <a:endParaRPr lang="de-DE" noProof="0"/>
          </a:p>
        </p:txBody>
      </p:sp>
    </p:spTree>
  </p:cSld>
  <p:clrMapOvr>
    <a:masterClrMapping/>
  </p:clrMapOvr>
  <p:transition spd="med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 anchorCtr="0"/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8C69AEC-30D6-4C66-8AE0-6FF5D9D14014}" type="datetime1">
              <a:rPr lang="de-DE" noProof="0" smtClean="0"/>
              <a:t>04.03.2021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de-DE" noProof="0" smtClean="0"/>
              <a:t>‹Nr.›</a:t>
            </a:fld>
            <a:endParaRPr lang="de-DE" noProof="0"/>
          </a:p>
        </p:txBody>
      </p:sp>
    </p:spTree>
  </p:cSld>
  <p:clrMapOvr>
    <a:masterClrMapping/>
  </p:clrMapOvr>
  <p:transition spd="med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 hasCustomPrompt="1"/>
          </p:nvPr>
        </p:nvSpPr>
        <p:spPr>
          <a:xfrm>
            <a:off x="8304212" y="430213"/>
            <a:ext cx="1752601" cy="5826125"/>
          </a:xfrm>
        </p:spPr>
        <p:txBody>
          <a:bodyPr vert="eaVert" rtlCol="0" anchor="b" anchorCtr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52463" y="887414"/>
            <a:ext cx="7423149" cy="5368924"/>
          </a:xfrm>
        </p:spPr>
        <p:txBody>
          <a:bodyPr vert="eaVert" rtlCol="0"/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D73C967-3582-4448-B223-7CBDE0D3BF8B}" type="datetime1">
              <a:rPr lang="de-DE" noProof="0" smtClean="0"/>
              <a:t>04.03.2021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de-DE" noProof="0" smtClean="0"/>
              <a:t>‹Nr.›</a:t>
            </a:fld>
            <a:endParaRPr lang="de-DE" noProof="0"/>
          </a:p>
        </p:txBody>
      </p:sp>
    </p:spTree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29B53DF-F03E-4387-BEB9-895FAC4E804B}" type="datetime1">
              <a:rPr lang="de-DE" noProof="0" smtClean="0"/>
              <a:t>04.03.2021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de-DE" noProof="0" smtClean="0"/>
              <a:t>‹Nr.›</a:t>
            </a:fld>
            <a:endParaRPr lang="de-DE" noProof="0"/>
          </a:p>
        </p:txBody>
      </p:sp>
    </p:spTree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154956" y="2861733"/>
            <a:ext cx="8825657" cy="1915647"/>
          </a:xfrm>
        </p:spPr>
        <p:txBody>
          <a:bodyPr rtlCol="0" anchor="b"/>
          <a:lstStyle>
            <a:lvl1pPr algn="l">
              <a:defRPr sz="4000" b="0" cap="none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1154955" y="4777381"/>
            <a:ext cx="8825658" cy="860400"/>
          </a:xfrm>
        </p:spPr>
        <p:txBody>
          <a:bodyPr rtlCol="0"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1FF825D-DF9F-463D-B978-D4A913187850}" type="datetime1">
              <a:rPr lang="de-DE" noProof="0" smtClean="0"/>
              <a:t>04.03.2021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de-DE" noProof="0" smtClean="0"/>
              <a:t>‹Nr.›</a:t>
            </a:fld>
            <a:endParaRPr lang="de-DE" noProof="0"/>
          </a:p>
        </p:txBody>
      </p:sp>
    </p:spTree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1103312" y="2060575"/>
            <a:ext cx="4396339" cy="4195763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5654493" y="2056092"/>
            <a:ext cx="4396341" cy="4200245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0D35EC5-7FBE-4888-A663-A66E5857CBB3}" type="datetime1">
              <a:rPr lang="de-DE" noProof="0" smtClean="0"/>
              <a:t>04.03.2021</a:t>
            </a:fld>
            <a:endParaRPr lang="de-DE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de-DE" noProof="0" smtClean="0"/>
              <a:t>‹Nr.›</a:t>
            </a:fld>
            <a:endParaRPr lang="de-DE" noProof="0"/>
          </a:p>
        </p:txBody>
      </p:sp>
    </p:spTree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1103313" y="1905000"/>
            <a:ext cx="4396338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1103312" y="2514600"/>
            <a:ext cx="4396339" cy="3741738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5654495" y="1905000"/>
            <a:ext cx="4396339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 hasCustomPrompt="1"/>
          </p:nvPr>
        </p:nvSpPr>
        <p:spPr>
          <a:xfrm>
            <a:off x="5654495" y="2514600"/>
            <a:ext cx="4396339" cy="3741738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ACF6981-2D0D-4CE2-A8C5-EF21CA103A18}" type="datetime1">
              <a:rPr lang="de-DE" noProof="0" smtClean="0"/>
              <a:t>04.03.2021</a:t>
            </a:fld>
            <a:endParaRPr lang="de-DE" noProof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de-DE" noProof="0" smtClean="0"/>
              <a:t>‹Nr.›</a:t>
            </a:fld>
            <a:endParaRPr lang="de-DE" noProof="0"/>
          </a:p>
        </p:txBody>
      </p:sp>
    </p:spTree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7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C813FFC-1972-440D-844B-76254FE26AD7}" type="datetime1">
              <a:rPr lang="de-DE" noProof="0" smtClean="0"/>
              <a:t>04.03.2021</a:t>
            </a:fld>
            <a:endParaRPr lang="de-DE" noProof="0"/>
          </a:p>
        </p:txBody>
      </p:sp>
      <p:sp>
        <p:nvSpPr>
          <p:cNvPr id="5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6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de-DE" noProof="0" smtClean="0"/>
              <a:t>‹Nr.›</a:t>
            </a:fld>
            <a:endParaRPr lang="de-DE" noProof="0"/>
          </a:p>
        </p:txBody>
      </p:sp>
    </p:spTree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0802C0F-4692-4C21-A3BF-846BA9AD4CFD}" type="datetime1">
              <a:rPr lang="de-DE" noProof="0" smtClean="0"/>
              <a:t>04.03.2021</a:t>
            </a:fld>
            <a:endParaRPr lang="de-DE" noProof="0"/>
          </a:p>
        </p:txBody>
      </p:sp>
      <p:sp>
        <p:nvSpPr>
          <p:cNvPr id="5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6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de-DE" noProof="0" smtClean="0"/>
              <a:t>‹Nr.›</a:t>
            </a:fld>
            <a:endParaRPr lang="de-DE" noProof="0"/>
          </a:p>
        </p:txBody>
      </p:sp>
    </p:spTree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154954" y="1447800"/>
            <a:ext cx="3401064" cy="1447800"/>
          </a:xfrm>
        </p:spPr>
        <p:txBody>
          <a:bodyPr rtlCol="0" anchor="b"/>
          <a:lstStyle>
            <a:lvl1pPr algn="l">
              <a:defRPr sz="2400" b="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4784616" y="1447800"/>
            <a:ext cx="5195997" cy="4572000"/>
          </a:xfrm>
        </p:spPr>
        <p:txBody>
          <a:bodyPr rtlCol="0"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1154954" y="3129280"/>
            <a:ext cx="3401063" cy="2895599"/>
          </a:xfrm>
        </p:spPr>
        <p:txBody>
          <a:bodyPr rtlCol="0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7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792D4D1-2B4D-4B0D-942F-2FC92EFB1E7C}" type="datetime1">
              <a:rPr lang="de-DE" noProof="0" smtClean="0"/>
              <a:t>04.03.2021</a:t>
            </a:fld>
            <a:endParaRPr lang="de-DE" noProof="0"/>
          </a:p>
        </p:txBody>
      </p:sp>
      <p:sp>
        <p:nvSpPr>
          <p:cNvPr id="5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6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de-DE" noProof="0" smtClean="0"/>
              <a:t>‹Nr.›</a:t>
            </a:fld>
            <a:endParaRPr lang="de-DE" noProof="0"/>
          </a:p>
        </p:txBody>
      </p:sp>
    </p:spTree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153907" y="1854192"/>
            <a:ext cx="5092906" cy="1574808"/>
          </a:xfrm>
        </p:spPr>
        <p:txBody>
          <a:bodyPr rtlCol="0" anchor="b">
            <a:normAutofit/>
          </a:bodyPr>
          <a:lstStyle>
            <a:lvl1pPr algn="l">
              <a:defRPr sz="3600" b="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1154954" y="3657600"/>
            <a:ext cx="5084979" cy="1371600"/>
          </a:xfrm>
        </p:spPr>
        <p:txBody>
          <a:bodyPr rtlCol="0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C73558F-E39C-459D-9466-8927943E4A92}" type="datetime1">
              <a:rPr lang="de-DE" noProof="0" smtClean="0"/>
              <a:t>04.03.2021</a:t>
            </a:fld>
            <a:endParaRPr lang="de-DE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de-DE" noProof="0" smtClean="0"/>
              <a:t>‹Nr.›</a:t>
            </a:fld>
            <a:endParaRPr lang="de-DE" noProof="0"/>
          </a:p>
        </p:txBody>
      </p:sp>
    </p:spTree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ild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Bild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Ellipse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Bild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Bild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hteck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de-DE" noProof="0" dirty="0"/>
              <a:t>Textmasterformate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pPr rtl="0"/>
            <a:fld id="{3BE64BA8-F420-4CC6-A0E8-1A7F7A416A9F}" type="datetime1">
              <a:rPr lang="de-DE" noProof="0" smtClean="0"/>
              <a:t>04.03.2021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pPr rtl="0"/>
            <a:endParaRPr lang="de-DE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D57F1E4F-1CFF-5643-939E-02111984F565}" type="slidenum">
              <a:rPr lang="de-DE" noProof="0" smtClean="0"/>
              <a:t>‹Nr.›</a:t>
            </a:fld>
            <a:endParaRPr lang="de-DE" noProof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transition spd="med">
    <p:fade/>
  </p:transition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 4" descr="Kettenglieder">
            <a:extLst>
              <a:ext uri="{FF2B5EF4-FFF2-40B4-BE49-F238E27FC236}">
                <a16:creationId xmlns:a16="http://schemas.microsoft.com/office/drawing/2014/main" id="{A4511EBC-2F3C-446D-867B-7DC328517A4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</a:blip>
          <a:srcRect t="23391" r="909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3D30D32A-359B-41BB-9746-2CF3A21EEF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2325" y="1447800"/>
            <a:ext cx="8825658" cy="3329581"/>
          </a:xfrm>
        </p:spPr>
        <p:txBody>
          <a:bodyPr rtlCol="0">
            <a:normAutofit fontScale="90000"/>
          </a:bodyPr>
          <a:lstStyle/>
          <a:p>
            <a:pPr rtl="0"/>
            <a:r>
              <a:rPr lang="de-DE" dirty="0"/>
              <a:t>Präsentation Bachelor-Praktikum</a:t>
            </a:r>
            <a:br>
              <a:rPr lang="de-DE" dirty="0"/>
            </a:b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4CA222A-88BC-48F4-9AE8-2115B7D1E6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rtlCol="0">
            <a:normAutofit/>
          </a:bodyPr>
          <a:lstStyle/>
          <a:p>
            <a:pPr rtl="0"/>
            <a:r>
              <a:rPr lang="de-DE" dirty="0"/>
              <a:t>Von: Bastian Klug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318E9D62-7BA3-4D5E-8915-0D0E8661E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000927"/>
      </p:ext>
    </p:extLst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1DFFAD-9064-4851-A88D-96182AE8B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/>
            </a:pPr>
            <a:r>
              <a:rPr lang="de-DE" dirty="0"/>
              <a:t>Aufbau des Simulators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6D5C16C-EC18-449F-A134-8F5E7484F9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5201" y="1853248"/>
            <a:ext cx="8946541" cy="4195481"/>
          </a:xfrm>
        </p:spPr>
        <p:txBody>
          <a:bodyPr/>
          <a:lstStyle/>
          <a:p>
            <a:r>
              <a:rPr lang="de-DE" dirty="0"/>
              <a:t>Halbchaotisch:</a:t>
            </a:r>
          </a:p>
          <a:p>
            <a:pPr lvl="1"/>
            <a:r>
              <a:rPr lang="de-DE" dirty="0"/>
              <a:t>Ähnlich wie linear, aber mit folgendem Unterschied:</a:t>
            </a:r>
          </a:p>
          <a:p>
            <a:pPr lvl="2"/>
            <a:r>
              <a:rPr lang="de-DE" dirty="0"/>
              <a:t>An den Wänden wird nicht mehr auf Konstante Geschwindigkeit nach Kollision mit der Wand geachtet.</a:t>
            </a:r>
          </a:p>
          <a:p>
            <a:pPr lvl="2"/>
            <a:r>
              <a:rPr lang="de-DE" dirty="0"/>
              <a:t>Es werden alle Richtungen bei Kollision mit der Wand zufällig bestimmt, mit der Einschränkung der Richtungsfindung an jeweils den spezifischen Wänden.</a:t>
            </a:r>
          </a:p>
          <a:p>
            <a:pPr lvl="3"/>
            <a:r>
              <a:rPr lang="de-DE" dirty="0"/>
              <a:t>Bsp.: Kollision mit der oberen Wand. X-Werte dürfen einen Wert von (-1 … 1) annehmen, aber Y-Werte nur (-1 … 0).</a:t>
            </a:r>
          </a:p>
        </p:txBody>
      </p:sp>
    </p:spTree>
    <p:extLst>
      <p:ext uri="{BB962C8B-B14F-4D97-AF65-F5344CB8AC3E}">
        <p14:creationId xmlns:p14="http://schemas.microsoft.com/office/powerpoint/2010/main" val="2726517301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1DFFAD-9064-4851-A88D-96182AE8B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/>
            </a:pPr>
            <a:r>
              <a:rPr lang="de-DE" dirty="0"/>
              <a:t>Aufbau des Simulators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6D5C16C-EC18-449F-A134-8F5E7484F9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853248"/>
            <a:ext cx="9764627" cy="1537570"/>
          </a:xfrm>
        </p:spPr>
        <p:txBody>
          <a:bodyPr/>
          <a:lstStyle/>
          <a:p>
            <a:r>
              <a:rPr lang="de-DE" dirty="0"/>
              <a:t>Chaotisch:</a:t>
            </a:r>
          </a:p>
          <a:p>
            <a:pPr lvl="1"/>
            <a:r>
              <a:rPr lang="de-DE" dirty="0"/>
              <a:t>Weitere Einschränkung im Vergleich zu Halbchaotisch.</a:t>
            </a:r>
          </a:p>
          <a:p>
            <a:pPr lvl="2"/>
            <a:r>
              <a:rPr lang="de-DE" dirty="0"/>
              <a:t>Alle 35 Simulationsschritte werden von allen Teilchen, von jenen die nicht den Zustand „Tot“ besitzen, die Richtung neu gesetzt per Zufall.</a:t>
            </a:r>
          </a:p>
          <a:p>
            <a:pPr lvl="1"/>
            <a:endParaRPr lang="de-DE" dirty="0"/>
          </a:p>
          <a:p>
            <a:pPr lvl="1"/>
            <a:endParaRPr lang="de-DE" dirty="0"/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C2F775E7-C1FF-433C-A492-9DB0A7FE6C55}"/>
              </a:ext>
            </a:extLst>
          </p:cNvPr>
          <p:cNvSpPr txBox="1">
            <a:spLocks/>
          </p:cNvSpPr>
          <p:nvPr/>
        </p:nvSpPr>
        <p:spPr>
          <a:xfrm>
            <a:off x="646111" y="3326922"/>
            <a:ext cx="9764627" cy="32029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de-DE" dirty="0"/>
              <a:t>Welle:</a:t>
            </a:r>
          </a:p>
          <a:p>
            <a:pPr lvl="1"/>
            <a:r>
              <a:rPr lang="de-DE" dirty="0"/>
              <a:t>Wellenbewegung wird imitiert. Prinzipiell gleicher Ablauf wie bei Chaotisch.</a:t>
            </a:r>
          </a:p>
          <a:p>
            <a:pPr lvl="2"/>
            <a:r>
              <a:rPr lang="de-DE" dirty="0"/>
              <a:t>Nach 20 Simulationsschritten wird eine Methode aufgerufen, die die Richtung der Teilchen anpasst.</a:t>
            </a:r>
          </a:p>
          <a:p>
            <a:pPr lvl="2"/>
            <a:r>
              <a:rPr lang="de-DE" dirty="0"/>
              <a:t>Der X-Wert wird dabei zufällig bestimmt ((-1 … 1)). Der Y-Wert wird durch einen Sinuswert bestimmt.</a:t>
            </a:r>
          </a:p>
          <a:p>
            <a:pPr lvl="2"/>
            <a:r>
              <a:rPr lang="de-DE" dirty="0"/>
              <a:t>Dabei wird in die Sinusfunktion ein zufälliger Wert von Pi (0 … 2) eingesetzt. Das gleiche gilt für die Kollision mit den Wänden unter der Beachtung der spezifischen Wände und damit den verbundenen Einschränkungen.</a:t>
            </a:r>
          </a:p>
          <a:p>
            <a:pPr lvl="2"/>
            <a:endParaRPr lang="de-DE" dirty="0"/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84095816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1DFFAD-9064-4851-A88D-96182AE8B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/>
            </a:pPr>
            <a:r>
              <a:rPr lang="de-DE" dirty="0"/>
              <a:t>Aufbau des Simulators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6D5C16C-EC18-449F-A134-8F5E7484F9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5201" y="1853248"/>
            <a:ext cx="10122766" cy="4195481"/>
          </a:xfrm>
        </p:spPr>
        <p:txBody>
          <a:bodyPr>
            <a:normAutofit/>
          </a:bodyPr>
          <a:lstStyle/>
          <a:p>
            <a:r>
              <a:rPr lang="de-DE" dirty="0"/>
              <a:t>Verwendete Technik für das Modellieren der Bewegungen und Besonderheit</a:t>
            </a:r>
          </a:p>
          <a:p>
            <a:pPr lvl="1"/>
            <a:r>
              <a:rPr lang="de-DE" dirty="0"/>
              <a:t>Für dieses Problem wurde eine ABC – Klasse (Abstract Base Class) benutzt.</a:t>
            </a:r>
          </a:p>
          <a:p>
            <a:pPr lvl="1"/>
            <a:r>
              <a:rPr lang="de-DE" dirty="0"/>
              <a:t>Die einzelnen Unterklassen der Bewegung erben von der Klasse Movement. Die Klasse Movement ist dabei die ABC-Klasse und beinhaltet alle Methoden.</a:t>
            </a:r>
          </a:p>
          <a:p>
            <a:pPr lvl="1"/>
            <a:r>
              <a:rPr lang="de-DE" dirty="0"/>
              <a:t>Die Unterklassen überschreiben dabei alle Abstract-Methoden der Klasse Movement. Wichtig ist dabei, wenn man diese Methode wählt, dass zwingende Überschreiben der Abstract-Methoden in der Unterklasse</a:t>
            </a:r>
          </a:p>
          <a:p>
            <a:pPr lvl="1"/>
            <a:r>
              <a:rPr lang="de-DE" dirty="0"/>
              <a:t>Dadurch können weitere Bewegungsformen einfacher und schneller in das Programm integriert werden.</a:t>
            </a:r>
          </a:p>
        </p:txBody>
      </p:sp>
    </p:spTree>
    <p:extLst>
      <p:ext uri="{BB962C8B-B14F-4D97-AF65-F5344CB8AC3E}">
        <p14:creationId xmlns:p14="http://schemas.microsoft.com/office/powerpoint/2010/main" val="2266435494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1DFFAD-9064-4851-A88D-96182AE8B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/>
            </a:pPr>
            <a:r>
              <a:rPr lang="de-DE" dirty="0"/>
              <a:t>Aufbau des Simulators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6D5C16C-EC18-449F-A134-8F5E7484F9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0" y="1375794"/>
            <a:ext cx="10536415" cy="5029488"/>
          </a:xfrm>
        </p:spPr>
        <p:txBody>
          <a:bodyPr/>
          <a:lstStyle/>
          <a:p>
            <a:r>
              <a:rPr lang="de-DE" dirty="0"/>
              <a:t>Zusatzeinstellungen:</a:t>
            </a:r>
          </a:p>
          <a:p>
            <a:pPr lvl="1"/>
            <a:r>
              <a:rPr lang="de-DE" dirty="0"/>
              <a:t>Aktivierbar durch Setzen des Häkchens und bestätigt durch das Starten der Simulation.</a:t>
            </a:r>
          </a:p>
          <a:p>
            <a:pPr lvl="1"/>
            <a:endParaRPr lang="de-DE" dirty="0"/>
          </a:p>
          <a:p>
            <a:pPr lvl="1"/>
            <a:r>
              <a:rPr lang="de-DE" dirty="0"/>
              <a:t>Als Zusatz betrachtet wird der Abstand und der Anzahl der Personen die jenen einhalten, sowie die Anzahl der Personen, die sich nicht bewegen können.</a:t>
            </a:r>
          </a:p>
          <a:p>
            <a:pPr lvl="1"/>
            <a:r>
              <a:rPr lang="de-DE" dirty="0"/>
              <a:t>Weiterhin ist die Ausgabe des Pandemieverlaufs als rein optional zu sehen und ist über das Setzen des Häkchens aktivierbar.</a:t>
            </a:r>
          </a:p>
          <a:p>
            <a:pPr lvl="1"/>
            <a:r>
              <a:rPr lang="de-DE" dirty="0"/>
              <a:t>Der Abstand ist dabei auf ein Minimum von 2 Pixel gesetzt und kann bis 5 Pixel erhöht werden. Die Skalierung ist dabei in 0,1 Schritten.</a:t>
            </a:r>
          </a:p>
          <a:p>
            <a:pPr lvl="1"/>
            <a:r>
              <a:rPr lang="de-DE" dirty="0"/>
              <a:t>Sollte kein Abstand gewünscht sein, so setzt man die Anzahl der einhaltenden Personen auf 0.</a:t>
            </a:r>
          </a:p>
          <a:p>
            <a:pPr lvl="1"/>
            <a:r>
              <a:rPr lang="de-DE" dirty="0"/>
              <a:t>Die Anzahl der Unbeweglichen ist: 	0 … Personenumfang - 1</a:t>
            </a:r>
          </a:p>
        </p:txBody>
      </p:sp>
    </p:spTree>
    <p:extLst>
      <p:ext uri="{BB962C8B-B14F-4D97-AF65-F5344CB8AC3E}">
        <p14:creationId xmlns:p14="http://schemas.microsoft.com/office/powerpoint/2010/main" val="2221384389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1DFFAD-9064-4851-A88D-96182AE8B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/>
            </a:pPr>
            <a:r>
              <a:rPr lang="de-DE" dirty="0"/>
              <a:t>Aufbau des Simulators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6D5C16C-EC18-449F-A134-8F5E7484F9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5201" y="1853248"/>
            <a:ext cx="6149183" cy="4195481"/>
          </a:xfrm>
        </p:spPr>
        <p:txBody>
          <a:bodyPr/>
          <a:lstStyle/>
          <a:p>
            <a:r>
              <a:rPr lang="de-DE" dirty="0"/>
              <a:t>Echtzeitverfolgung der Daten:</a:t>
            </a:r>
          </a:p>
          <a:p>
            <a:pPr lvl="1"/>
            <a:r>
              <a:rPr lang="de-DE" dirty="0"/>
              <a:t>Die Farben und Titel dienen gleichzeitig auch als Legende, um in der Graphicscene die Teilchen untereinander unterscheiden zu können.</a:t>
            </a:r>
          </a:p>
          <a:p>
            <a:pPr lvl="1"/>
            <a:endParaRPr lang="de-DE" dirty="0"/>
          </a:p>
          <a:p>
            <a:pPr lvl="1"/>
            <a:r>
              <a:rPr lang="de-DE" dirty="0"/>
              <a:t>Wird mit den Neuzeichnen der Teilchen aktualisiert.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C2C101A1-B016-4A10-B345-035881F637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5338"/>
          <a:stretch/>
        </p:blipFill>
        <p:spPr>
          <a:xfrm>
            <a:off x="7024384" y="2281077"/>
            <a:ext cx="4125272" cy="2295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249180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1DFFAD-9064-4851-A88D-96182AE8B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/>
            </a:pPr>
            <a:r>
              <a:rPr lang="de-DE" dirty="0"/>
              <a:t>Aufbau des Simulators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6D5C16C-EC18-449F-A134-8F5E7484F9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375794"/>
            <a:ext cx="6568422" cy="5029488"/>
          </a:xfrm>
        </p:spPr>
        <p:txBody>
          <a:bodyPr/>
          <a:lstStyle/>
          <a:p>
            <a:r>
              <a:rPr lang="de-DE" dirty="0"/>
              <a:t>Möglichkeit Daten in eine CSV-Datei schreiben zu lassen und Zeitverfolgung</a:t>
            </a:r>
          </a:p>
          <a:p>
            <a:pPr lvl="1"/>
            <a:r>
              <a:rPr lang="de-DE" dirty="0"/>
              <a:t>Durch das Einstellen der Granularität wird das CSV Speichern ermöglicht.</a:t>
            </a:r>
          </a:p>
          <a:p>
            <a:pPr lvl="1"/>
            <a:r>
              <a:rPr lang="de-DE" dirty="0"/>
              <a:t>Das Granularität-Intervall ist dabei (1 … 1000).</a:t>
            </a:r>
          </a:p>
          <a:p>
            <a:pPr lvl="1"/>
            <a:r>
              <a:rPr lang="de-DE" dirty="0"/>
              <a:t>Erst danach wird der CSV-Speichern-Button freigegeben.</a:t>
            </a:r>
          </a:p>
          <a:p>
            <a:pPr lvl="1"/>
            <a:r>
              <a:rPr lang="de-DE" dirty="0"/>
              <a:t>Wenn beim Speichern, kein Dateiname eingegeben wird, so wird das Programm abstürzen. </a:t>
            </a:r>
          </a:p>
          <a:p>
            <a:pPr lvl="1"/>
            <a:r>
              <a:rPr lang="de-DE" dirty="0"/>
              <a:t>Dies hat zur Folge, dass es unabdingbar ist einen Dateinamen einzugeben um dies zu verhindern.</a:t>
            </a:r>
          </a:p>
          <a:p>
            <a:pPr lvl="1"/>
            <a:r>
              <a:rPr lang="de-DE" dirty="0"/>
              <a:t>Weiterhin läuft ein </a:t>
            </a:r>
            <a:r>
              <a:rPr lang="de-DE" dirty="0" err="1"/>
              <a:t>Timer</a:t>
            </a:r>
            <a:r>
              <a:rPr lang="de-DE" dirty="0"/>
              <a:t>, der die Simulationszeit misst.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E30A0596-29CB-459E-A310-C1E4290D3C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8843"/>
          <a:stretch/>
        </p:blipFill>
        <p:spPr>
          <a:xfrm>
            <a:off x="7214533" y="3052710"/>
            <a:ext cx="4530533" cy="75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988466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1DFFAD-9064-4851-A88D-96182AE8B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/>
            </a:pPr>
            <a:r>
              <a:rPr lang="de-DE" dirty="0"/>
              <a:t>Aufbau des Simulators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6D5C16C-EC18-449F-A134-8F5E7484F9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0" y="1375794"/>
            <a:ext cx="10536415" cy="5029488"/>
          </a:xfrm>
        </p:spPr>
        <p:txBody>
          <a:bodyPr/>
          <a:lstStyle/>
          <a:p>
            <a:r>
              <a:rPr lang="de-DE" dirty="0"/>
              <a:t>Systemmeldungen:</a:t>
            </a:r>
          </a:p>
          <a:p>
            <a:pPr lvl="1"/>
            <a:r>
              <a:rPr lang="de-DE" dirty="0"/>
              <a:t>Um den Benutzer die Bedienung zu Erleichtern und Fehlereingaben erkennbar zu machen, werden Meldungen in diesem Block ausgegeben.</a:t>
            </a:r>
          </a:p>
          <a:p>
            <a:pPr lvl="1"/>
            <a:r>
              <a:rPr lang="de-DE" dirty="0"/>
              <a:t>Ein Beispiel:</a:t>
            </a:r>
          </a:p>
          <a:p>
            <a:pPr lvl="2"/>
            <a:r>
              <a:rPr lang="de-DE" dirty="0"/>
              <a:t>Wenn der Start-Button ohne vorheriges Bestätigen der Startvariablen, betätigt wird, erscheint folgender Text: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Auch wird dort der aktuelle Zustand der Simulation protokolliert: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069CC11-C1F5-40DB-8888-446BC2A568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9075" y="3504721"/>
            <a:ext cx="5553850" cy="771633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71A1302C-445F-40B5-BBBA-6358DAE275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9075" y="5137142"/>
            <a:ext cx="5553850" cy="790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336001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1DFFAD-9064-4851-A88D-96182AE8B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600" dirty="0"/>
              <a:t>II.		Schwierigkeiten bei der Umsetzung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6D5C16C-EC18-449F-A134-8F5E7484F9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979801"/>
            <a:ext cx="10628694" cy="3523377"/>
          </a:xfrm>
        </p:spPr>
        <p:txBody>
          <a:bodyPr/>
          <a:lstStyle/>
          <a:p>
            <a:r>
              <a:rPr lang="de-DE" dirty="0"/>
              <a:t>Laufzeitprobleme bei Teilchenanzahl über ca. 170</a:t>
            </a:r>
          </a:p>
          <a:p>
            <a:r>
              <a:rPr lang="de-DE" dirty="0"/>
              <a:t>Speed-Options ab einer Anzahl von ca. 130 nicht wirklich sichtbar.</a:t>
            </a:r>
          </a:p>
          <a:p>
            <a:pPr lvl="1"/>
            <a:r>
              <a:rPr lang="de-DE" dirty="0"/>
              <a:t>Beide Probleme hängen mit der View zusammen. Ursache. Methode </a:t>
            </a:r>
            <a:r>
              <a:rPr lang="de-DE" dirty="0" err="1"/>
              <a:t>addEllipse</a:t>
            </a:r>
            <a:r>
              <a:rPr lang="de-DE" dirty="0"/>
              <a:t> </a:t>
            </a:r>
          </a:p>
          <a:p>
            <a:pPr lvl="1"/>
            <a:endParaRPr lang="de-DE" dirty="0"/>
          </a:p>
          <a:p>
            <a:r>
              <a:rPr lang="de-DE" dirty="0"/>
              <a:t>In meinem spezifischen Fall: Layout-Probleme bei Mac-Benutzern.</a:t>
            </a:r>
          </a:p>
          <a:p>
            <a:pPr lvl="1"/>
            <a:r>
              <a:rPr lang="de-DE" dirty="0"/>
              <a:t>Durch andere </a:t>
            </a:r>
            <a:r>
              <a:rPr lang="de-DE" dirty="0" err="1"/>
              <a:t>Defaultsettings</a:t>
            </a:r>
            <a:r>
              <a:rPr lang="de-DE" dirty="0"/>
              <a:t> und Darstellungen von Button kommt es zu einer Überschneidung oder einer kompletten Zerstörung der visuellen GUI-Struktur.</a:t>
            </a:r>
          </a:p>
          <a:p>
            <a:endParaRPr lang="de-DE" dirty="0"/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8144722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1DFFAD-9064-4851-A88D-96182AE8B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600" dirty="0"/>
              <a:t>III.		Erweiterungsmöglichkeiten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6D5C16C-EC18-449F-A134-8F5E7484F9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979801"/>
            <a:ext cx="10628694" cy="3523377"/>
          </a:xfrm>
        </p:spPr>
        <p:txBody>
          <a:bodyPr/>
          <a:lstStyle/>
          <a:p>
            <a:r>
              <a:rPr lang="de-DE" dirty="0"/>
              <a:t>Model kann jederzeit ohne größeren Aufwand um weitere Bewegungsformen ergänzt werden. Man muss die Combobox lediglich um das Schlüsselwort erweitern, dieses als Konstante in einer der Konstanten-Dateien hinzufügen und schließlich das Modell um die neue Klasse erweitern.</a:t>
            </a:r>
          </a:p>
          <a:p>
            <a:r>
              <a:rPr lang="de-DE" dirty="0"/>
              <a:t>Graph kann auch als Export in eine Datei erweitert werden.</a:t>
            </a:r>
          </a:p>
          <a:p>
            <a:pPr marL="0" indent="0">
              <a:buNone/>
            </a:pPr>
            <a:endParaRPr lang="de-DE" dirty="0"/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96289013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Bild 14" descr="abstraktes Design">
            <a:extLst>
              <a:ext uri="{FF2B5EF4-FFF2-40B4-BE49-F238E27FC236}">
                <a16:creationId xmlns:a16="http://schemas.microsoft.com/office/drawing/2014/main" id="{6D363037-1741-4470-A023-883E2FFD584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</a:blip>
          <a:srcRect t="18308" r="6818" b="2872"/>
          <a:stretch/>
        </p:blipFill>
        <p:spPr>
          <a:xfrm flipH="1">
            <a:off x="20" y="10"/>
            <a:ext cx="12191980" cy="6857990"/>
          </a:xfrm>
          <a:prstGeom prst="rect">
            <a:avLst/>
          </a:prstGeom>
        </p:spPr>
      </p:pic>
      <p:sp>
        <p:nvSpPr>
          <p:cNvPr id="12" name="Titel 11">
            <a:extLst>
              <a:ext uri="{FF2B5EF4-FFF2-40B4-BE49-F238E27FC236}">
                <a16:creationId xmlns:a16="http://schemas.microsoft.com/office/drawing/2014/main" id="{970C361B-D32E-42E0-A41E-86C3D9AC88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rtlCol="0">
            <a:normAutofit/>
          </a:bodyPr>
          <a:lstStyle/>
          <a:p>
            <a:pPr rtl="0"/>
            <a:r>
              <a:rPr lang="de-DE" dirty="0"/>
              <a:t>Vielen Dank!</a:t>
            </a:r>
          </a:p>
        </p:txBody>
      </p:sp>
      <p:sp>
        <p:nvSpPr>
          <p:cNvPr id="13" name="Untertitel 12">
            <a:extLst>
              <a:ext uri="{FF2B5EF4-FFF2-40B4-BE49-F238E27FC236}">
                <a16:creationId xmlns:a16="http://schemas.microsoft.com/office/drawing/2014/main" id="{336E726C-3DE4-41AA-88A0-C92B0C3416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rtlCol="0">
            <a:normAutofit/>
          </a:bodyPr>
          <a:lstStyle/>
          <a:p>
            <a:pPr rtl="0"/>
            <a:r>
              <a:rPr lang="de-DE" dirty="0"/>
              <a:t>Noch Fragen?</a:t>
            </a:r>
          </a:p>
        </p:txBody>
      </p:sp>
      <p:sp>
        <p:nvSpPr>
          <p:cNvPr id="57" name="Rechteck 56">
            <a:extLst>
              <a:ext uri="{FF2B5EF4-FFF2-40B4-BE49-F238E27FC236}">
                <a16:creationId xmlns:a16="http://schemas.microsoft.com/office/drawing/2014/main" id="{318E9D62-7BA3-4D5E-8915-0D0E8661E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10767980"/>
      </p:ext>
    </p:extLst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673BC9-664B-44E9-A913-BAD96EE38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Ablauf der Präsentation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C998C2C-0F14-4743-8537-6883517F50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03312" y="2060576"/>
            <a:ext cx="9642985" cy="3216100"/>
          </a:xfrm>
        </p:spPr>
        <p:txBody>
          <a:bodyPr>
            <a:normAutofit/>
          </a:bodyPr>
          <a:lstStyle/>
          <a:p>
            <a:pPr marL="400050" indent="-400050">
              <a:buFont typeface="+mj-lt"/>
              <a:buAutoNum type="romanUcPeriod"/>
            </a:pPr>
            <a:r>
              <a:rPr lang="de-DE" sz="2000" dirty="0"/>
              <a:t>Aufbau des Simulators</a:t>
            </a:r>
          </a:p>
          <a:p>
            <a:pPr marL="400050" indent="-400050">
              <a:buFont typeface="+mj-lt"/>
              <a:buAutoNum type="romanUcPeriod"/>
            </a:pPr>
            <a:endParaRPr lang="de-DE" sz="2000" dirty="0"/>
          </a:p>
          <a:p>
            <a:pPr marL="400050" indent="-400050">
              <a:buFont typeface="+mj-lt"/>
              <a:buAutoNum type="romanUcPeriod"/>
            </a:pPr>
            <a:endParaRPr lang="de-DE" sz="2000" dirty="0"/>
          </a:p>
          <a:p>
            <a:pPr marL="400050" indent="-400050">
              <a:buFont typeface="+mj-lt"/>
              <a:buAutoNum type="romanUcPeriod"/>
            </a:pPr>
            <a:r>
              <a:rPr lang="de-DE" sz="2000" dirty="0"/>
              <a:t>Schwierigkeiten/Probleme bei der Umsetzung</a:t>
            </a:r>
          </a:p>
          <a:p>
            <a:pPr marL="400050" indent="-400050">
              <a:buFont typeface="+mj-lt"/>
              <a:buAutoNum type="romanUcPeriod"/>
            </a:pPr>
            <a:endParaRPr lang="de-DE" sz="2000" dirty="0"/>
          </a:p>
          <a:p>
            <a:pPr marL="400050" indent="-400050">
              <a:buFont typeface="+mj-lt"/>
              <a:buAutoNum type="romanUcPeriod"/>
            </a:pPr>
            <a:endParaRPr lang="de-DE" sz="2000" dirty="0"/>
          </a:p>
          <a:p>
            <a:pPr marL="400050" indent="-400050">
              <a:buFont typeface="+mj-lt"/>
              <a:buAutoNum type="romanUcPeriod"/>
            </a:pPr>
            <a:r>
              <a:rPr lang="de-DE" sz="2000" dirty="0"/>
              <a:t>Erweiterungsmöglichkeiten</a:t>
            </a:r>
          </a:p>
          <a:p>
            <a:pPr marL="400050" indent="-400050">
              <a:buFont typeface="+mj-lt"/>
              <a:buAutoNum type="romanUcPeriod"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98355433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1DFFAD-9064-4851-A88D-96182AE8B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/>
            </a:pPr>
            <a:r>
              <a:rPr lang="de-DE" dirty="0"/>
              <a:t>Aufbau des Simulators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6D5C16C-EC18-449F-A134-8F5E7484F9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Grundgerüst ist das Model-</a:t>
            </a:r>
            <a:r>
              <a:rPr lang="de-DE" dirty="0" err="1"/>
              <a:t>Presenter</a:t>
            </a:r>
            <a:r>
              <a:rPr lang="de-DE" dirty="0"/>
              <a:t>-View Modell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Aus Datei-Sicht:</a:t>
            </a:r>
          </a:p>
          <a:p>
            <a:pPr lvl="1"/>
            <a:r>
              <a:rPr lang="de-DE" dirty="0" err="1"/>
              <a:t>Presenter</a:t>
            </a:r>
            <a:r>
              <a:rPr lang="de-DE" dirty="0"/>
              <a:t> besteht aus einer einzelnen Klasse</a:t>
            </a:r>
          </a:p>
          <a:p>
            <a:pPr marL="457200" lvl="1" indent="0">
              <a:buNone/>
            </a:pPr>
            <a:endParaRPr lang="de-DE" dirty="0"/>
          </a:p>
          <a:p>
            <a:pPr lvl="1"/>
            <a:r>
              <a:rPr lang="de-DE" dirty="0"/>
              <a:t>View besteht aus 4 Klassen:</a:t>
            </a:r>
          </a:p>
          <a:p>
            <a:pPr lvl="2"/>
            <a:r>
              <a:rPr lang="de-DE" dirty="0"/>
              <a:t>2 GUI Klassen, </a:t>
            </a:r>
          </a:p>
          <a:p>
            <a:pPr lvl="2"/>
            <a:r>
              <a:rPr lang="de-DE" dirty="0"/>
              <a:t>1 </a:t>
            </a:r>
            <a:r>
              <a:rPr lang="de-DE" dirty="0" err="1"/>
              <a:t>Graphexport</a:t>
            </a:r>
            <a:r>
              <a:rPr lang="de-DE" dirty="0"/>
              <a:t>-Klasse</a:t>
            </a:r>
          </a:p>
          <a:p>
            <a:pPr lvl="2"/>
            <a:r>
              <a:rPr lang="de-DE" dirty="0"/>
              <a:t>1 View-Klasse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89768715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1DFFAD-9064-4851-A88D-96182AE8B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/>
            </a:pPr>
            <a:r>
              <a:rPr lang="de-DE" dirty="0"/>
              <a:t>Aufbau des Simulators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6D5C16C-EC18-449F-A134-8F5E7484F9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178423"/>
            <a:ext cx="4992688" cy="2501153"/>
          </a:xfrm>
        </p:spPr>
        <p:txBody>
          <a:bodyPr/>
          <a:lstStyle/>
          <a:p>
            <a:pPr lvl="1"/>
            <a:r>
              <a:rPr lang="de-DE" dirty="0"/>
              <a:t>Model besteht aus 8 Klassen:</a:t>
            </a:r>
          </a:p>
          <a:p>
            <a:pPr lvl="2"/>
            <a:r>
              <a:rPr lang="de-DE" dirty="0"/>
              <a:t>2 Klassen für die Partikel</a:t>
            </a:r>
          </a:p>
          <a:p>
            <a:pPr lvl="2"/>
            <a:r>
              <a:rPr lang="de-DE" dirty="0"/>
              <a:t>1 Klasse Simulation</a:t>
            </a:r>
          </a:p>
          <a:p>
            <a:pPr lvl="2"/>
            <a:r>
              <a:rPr lang="de-DE" dirty="0"/>
              <a:t>5 Klassen für die Bewegung:</a:t>
            </a:r>
          </a:p>
          <a:p>
            <a:pPr lvl="3"/>
            <a:r>
              <a:rPr lang="de-DE" dirty="0"/>
              <a:t>Besonderheit ABC-Klasse</a:t>
            </a:r>
          </a:p>
          <a:p>
            <a:pPr lvl="2"/>
            <a:r>
              <a:rPr lang="de-DE" dirty="0"/>
              <a:t>4 Klassen für Bewegungsarten</a:t>
            </a:r>
          </a:p>
          <a:p>
            <a:pPr marL="914400" lvl="2" indent="0">
              <a:buNone/>
            </a:pPr>
            <a:endParaRPr lang="de-DE" dirty="0"/>
          </a:p>
          <a:p>
            <a:pPr marL="914400" lvl="2" indent="0">
              <a:buNone/>
            </a:pPr>
            <a:endParaRPr lang="de-DE" dirty="0"/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4700D8BC-F889-4C3F-919C-D83042BE3E03}"/>
              </a:ext>
            </a:extLst>
          </p:cNvPr>
          <p:cNvSpPr txBox="1">
            <a:spLocks/>
          </p:cNvSpPr>
          <p:nvPr/>
        </p:nvSpPr>
        <p:spPr>
          <a:xfrm>
            <a:off x="5802386" y="2178423"/>
            <a:ext cx="4992688" cy="25011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lvl="1"/>
            <a:r>
              <a:rPr lang="de-DE" dirty="0"/>
              <a:t>Weiterhin folgende Klassen</a:t>
            </a:r>
          </a:p>
          <a:p>
            <a:pPr lvl="2"/>
            <a:r>
              <a:rPr lang="de-DE" dirty="0"/>
              <a:t>Eine Main zum Starten</a:t>
            </a:r>
          </a:p>
          <a:p>
            <a:pPr lvl="2"/>
            <a:r>
              <a:rPr lang="de-DE" dirty="0"/>
              <a:t>2 Resources Dateien</a:t>
            </a:r>
          </a:p>
          <a:p>
            <a:pPr lvl="3"/>
            <a:r>
              <a:rPr lang="de-DE" dirty="0"/>
              <a:t>Eine beinhaltet alle Konstanten</a:t>
            </a:r>
          </a:p>
          <a:p>
            <a:pPr lvl="3"/>
            <a:r>
              <a:rPr lang="de-DE" dirty="0"/>
              <a:t>Eine für die Daten des Graphen-Exports</a:t>
            </a:r>
          </a:p>
          <a:p>
            <a:pPr marL="914400" lvl="2" indent="0">
              <a:buFont typeface="Wingdings 3" charset="2"/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78067655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1DFFAD-9064-4851-A88D-96182AE8B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/>
            </a:pPr>
            <a:r>
              <a:rPr lang="de-DE" dirty="0"/>
              <a:t>Aufbau des Simulators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6D5C16C-EC18-449F-A134-8F5E7484F9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Features des Simulators:</a:t>
            </a:r>
          </a:p>
          <a:p>
            <a:pPr lvl="1"/>
            <a:r>
              <a:rPr lang="de-DE" dirty="0"/>
              <a:t>Simulierbarkeit von 150 Teilchen mit Statusänderungen auf Basis vereinfachter Wahrscheinlichkeitsberechnungen</a:t>
            </a:r>
          </a:p>
          <a:p>
            <a:pPr lvl="1"/>
            <a:r>
              <a:rPr lang="de-DE" dirty="0"/>
              <a:t>4 verschiedene Bewegungsarten einstellbar</a:t>
            </a:r>
          </a:p>
          <a:p>
            <a:pPr lvl="1"/>
            <a:r>
              <a:rPr lang="de-DE" dirty="0"/>
              <a:t>Abstand simulierbar</a:t>
            </a:r>
          </a:p>
          <a:p>
            <a:pPr lvl="1"/>
            <a:r>
              <a:rPr lang="de-DE" dirty="0"/>
              <a:t>Bewegungsunfähige darstellbar um Lockdown zu simulieren</a:t>
            </a:r>
          </a:p>
          <a:p>
            <a:pPr lvl="1"/>
            <a:r>
              <a:rPr lang="de-DE" dirty="0"/>
              <a:t>Export in CSV-Datei möglich</a:t>
            </a:r>
          </a:p>
          <a:p>
            <a:pPr lvl="1"/>
            <a:r>
              <a:rPr lang="de-DE" dirty="0"/>
              <a:t>Verlaufsgraph einsehbar</a:t>
            </a:r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79765663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1DFFAD-9064-4851-A88D-96182AE8B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/>
            </a:pPr>
            <a:r>
              <a:rPr lang="de-DE" dirty="0"/>
              <a:t>Aufbau des Simulators</a:t>
            </a:r>
          </a:p>
        </p:txBody>
      </p:sp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ADB2B721-CF88-4679-82FF-9F371D0AC1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5119" y="1177204"/>
            <a:ext cx="7801762" cy="5402721"/>
          </a:xfrm>
        </p:spPr>
      </p:pic>
    </p:spTree>
    <p:extLst>
      <p:ext uri="{BB962C8B-B14F-4D97-AF65-F5344CB8AC3E}">
        <p14:creationId xmlns:p14="http://schemas.microsoft.com/office/powerpoint/2010/main" val="3364419563"/>
      </p:ext>
    </p:extLst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1DFFAD-9064-4851-A88D-96182AE8B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/>
            </a:pPr>
            <a:r>
              <a:rPr lang="de-DE" dirty="0"/>
              <a:t>Aufbau des Simulators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6D5C16C-EC18-449F-A134-8F5E7484F9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0" y="1457783"/>
            <a:ext cx="6207695" cy="4947499"/>
          </a:xfrm>
        </p:spPr>
        <p:txBody>
          <a:bodyPr>
            <a:normAutofit lnSpcReduction="10000"/>
          </a:bodyPr>
          <a:lstStyle/>
          <a:p>
            <a:r>
              <a:rPr lang="de-DE" dirty="0"/>
              <a:t>Simulationsbereich der Teilchen:</a:t>
            </a:r>
          </a:p>
          <a:p>
            <a:endParaRPr lang="de-DE" dirty="0"/>
          </a:p>
          <a:p>
            <a:pPr lvl="1"/>
            <a:r>
              <a:rPr lang="de-DE" dirty="0"/>
              <a:t>Bestehend aus einer Graphicsview mit Graphicscene</a:t>
            </a:r>
          </a:p>
          <a:p>
            <a:pPr lvl="1"/>
            <a:r>
              <a:rPr lang="de-DE" dirty="0"/>
              <a:t>6 Buttons, die den Zustand der Simulation beeinflussen</a:t>
            </a:r>
          </a:p>
          <a:p>
            <a:pPr lvl="2"/>
            <a:r>
              <a:rPr lang="de-DE" dirty="0"/>
              <a:t>Geschwindigkeitsbuttons passen Aufrufe der Simulation an</a:t>
            </a:r>
          </a:p>
          <a:p>
            <a:pPr lvl="2"/>
            <a:r>
              <a:rPr lang="de-DE" dirty="0"/>
              <a:t>Start &amp; </a:t>
            </a:r>
            <a:r>
              <a:rPr lang="de-DE" dirty="0" err="1"/>
              <a:t>Stop</a:t>
            </a:r>
            <a:r>
              <a:rPr lang="de-DE" dirty="0"/>
              <a:t> – Button um Simulation zu starten/pausieren</a:t>
            </a:r>
          </a:p>
          <a:p>
            <a:pPr lvl="2"/>
            <a:r>
              <a:rPr lang="de-DE" dirty="0" err="1"/>
              <a:t>Resetbutton</a:t>
            </a:r>
            <a:r>
              <a:rPr lang="de-DE" dirty="0"/>
              <a:t> um Simulation zurückzusetzen und erneut Einstellungen vornehmen zu können</a:t>
            </a:r>
          </a:p>
          <a:p>
            <a:pPr lvl="1"/>
            <a:r>
              <a:rPr lang="de-DE" dirty="0"/>
              <a:t>1 Button um den Pfad der CSV-Datei zu bestimmen</a:t>
            </a:r>
          </a:p>
          <a:p>
            <a:pPr lvl="1"/>
            <a:r>
              <a:rPr lang="de-DE" dirty="0"/>
              <a:t>1 zusätzlicher Exit-Button</a:t>
            </a:r>
          </a:p>
          <a:p>
            <a:pPr lvl="1"/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D648713-C31C-46F7-AF02-21B2052556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8016" y="1457783"/>
            <a:ext cx="3894228" cy="4805082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B04F6913-BDA5-4EF6-9C5C-C0BF792BB4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8016" y="1457782"/>
            <a:ext cx="3894228" cy="4218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047064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1DFFAD-9064-4851-A88D-96182AE8B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/>
            </a:pPr>
            <a:r>
              <a:rPr lang="de-DE" dirty="0"/>
              <a:t>Aufbau des Simulators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6D5C16C-EC18-449F-A134-8F5E7484F9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8471" y="1618355"/>
            <a:ext cx="6197417" cy="4786927"/>
          </a:xfrm>
        </p:spPr>
        <p:txBody>
          <a:bodyPr>
            <a:normAutofit/>
          </a:bodyPr>
          <a:lstStyle/>
          <a:p>
            <a:r>
              <a:rPr lang="de-DE" dirty="0"/>
              <a:t>Pandemieeinstellungen:</a:t>
            </a:r>
          </a:p>
          <a:p>
            <a:r>
              <a:rPr lang="de-DE" dirty="0"/>
              <a:t>Unterteilung in Startvariablen und Zusatzvariablen:</a:t>
            </a:r>
          </a:p>
          <a:p>
            <a:pPr lvl="1"/>
            <a:r>
              <a:rPr lang="de-DE" dirty="0"/>
              <a:t>Max. Personen/Partikel 150</a:t>
            </a:r>
          </a:p>
          <a:p>
            <a:pPr lvl="1"/>
            <a:r>
              <a:rPr lang="de-DE" dirty="0"/>
              <a:t>Startinfizierte : 1 – (max. Personen – 1)</a:t>
            </a:r>
          </a:p>
          <a:p>
            <a:pPr lvl="1"/>
            <a:r>
              <a:rPr lang="de-DE" dirty="0"/>
              <a:t>Wahrscheinlichkeiten: 0,01 - 1,00 in 0,01 Schritten einstellbar</a:t>
            </a:r>
          </a:p>
          <a:p>
            <a:pPr lvl="1"/>
            <a:r>
              <a:rPr lang="de-DE" dirty="0"/>
              <a:t>Art der Bewegung 4 Varianten:</a:t>
            </a:r>
          </a:p>
          <a:p>
            <a:pPr lvl="2"/>
            <a:r>
              <a:rPr lang="de-DE" dirty="0"/>
              <a:t>Linear</a:t>
            </a:r>
          </a:p>
          <a:p>
            <a:pPr lvl="2"/>
            <a:r>
              <a:rPr lang="de-DE" dirty="0"/>
              <a:t>Halbchaotisch</a:t>
            </a:r>
          </a:p>
          <a:p>
            <a:pPr lvl="2"/>
            <a:r>
              <a:rPr lang="de-DE" dirty="0"/>
              <a:t>Chaotisch</a:t>
            </a:r>
          </a:p>
          <a:p>
            <a:pPr lvl="2"/>
            <a:r>
              <a:rPr lang="de-DE" dirty="0"/>
              <a:t>Welle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119358D7-4263-497F-BB3E-204D2951E5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2190502"/>
            <a:ext cx="4702361" cy="2476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113226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1DFFAD-9064-4851-A88D-96182AE8B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/>
            </a:pPr>
            <a:r>
              <a:rPr lang="de-DE" dirty="0"/>
              <a:t>Aufbau des Simulators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6D5C16C-EC18-449F-A134-8F5E7484F9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853248"/>
            <a:ext cx="10112769" cy="4195481"/>
          </a:xfrm>
        </p:spPr>
        <p:txBody>
          <a:bodyPr>
            <a:normAutofit/>
          </a:bodyPr>
          <a:lstStyle/>
          <a:p>
            <a:r>
              <a:rPr lang="de-DE" dirty="0"/>
              <a:t>Eigenschaften der Bewegungsarten:</a:t>
            </a:r>
          </a:p>
          <a:p>
            <a:pPr lvl="1"/>
            <a:r>
              <a:rPr lang="de-DE" dirty="0"/>
              <a:t>Linear:</a:t>
            </a:r>
          </a:p>
          <a:p>
            <a:pPr lvl="2"/>
            <a:r>
              <a:rPr lang="de-DE" dirty="0"/>
              <a:t>Partikel bewegen sich mit konstanter Geschwindigkeit und Linear.</a:t>
            </a:r>
          </a:p>
          <a:p>
            <a:pPr lvl="2"/>
            <a:r>
              <a:rPr lang="de-DE" dirty="0"/>
              <a:t>Jedes Teilchen hat eine andere Richtung und eine eigene Geschwindigkeit.</a:t>
            </a:r>
          </a:p>
          <a:p>
            <a:pPr lvl="2"/>
            <a:r>
              <a:rPr lang="de-DE" dirty="0"/>
              <a:t>An den Wänden werden die Richtungen angepasst. Jene Richtung (x oder </a:t>
            </a:r>
            <a:r>
              <a:rPr lang="de-DE"/>
              <a:t>y) </a:t>
            </a:r>
            <a:r>
              <a:rPr lang="de-DE" dirty="0"/>
              <a:t>die nicht limitiert ist durch eine Wand, bekommt einen zufälligen Wert zwischen (-1…1) zugewiesen.</a:t>
            </a:r>
          </a:p>
          <a:p>
            <a:pPr lvl="2"/>
            <a:r>
              <a:rPr lang="de-DE" dirty="0"/>
              <a:t>Der fehlende Richtungswert wird per Umstellung des Pythagoras berechnet, indem zuvor die Länge des Vektors in einer Variablen abgespeichert wurde.</a:t>
            </a:r>
          </a:p>
        </p:txBody>
      </p:sp>
    </p:spTree>
    <p:extLst>
      <p:ext uri="{BB962C8B-B14F-4D97-AF65-F5344CB8AC3E}">
        <p14:creationId xmlns:p14="http://schemas.microsoft.com/office/powerpoint/2010/main" val="2540486912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ACC4F44-154A-4E67-B129-1B5389E9F993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E6953E32-00D6-4FFB-AD6B-B2091BB3289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B5FFD32-E0A8-4E83-80B3-20612105D9E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Design „Ion“ für digitale Projekte</Template>
  <TotalTime>0</TotalTime>
  <Words>1051</Words>
  <Application>Microsoft Office PowerPoint</Application>
  <PresentationFormat>Breitbild</PresentationFormat>
  <Paragraphs>135</Paragraphs>
  <Slides>19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4" baseType="lpstr">
      <vt:lpstr>Arial</vt:lpstr>
      <vt:lpstr>Calibri</vt:lpstr>
      <vt:lpstr>Century Gothic</vt:lpstr>
      <vt:lpstr>Wingdings 3</vt:lpstr>
      <vt:lpstr>Ion</vt:lpstr>
      <vt:lpstr>Präsentation Bachelor-Praktikum </vt:lpstr>
      <vt:lpstr>Ablauf der Präsentation</vt:lpstr>
      <vt:lpstr>Aufbau des Simulators</vt:lpstr>
      <vt:lpstr>Aufbau des Simulators</vt:lpstr>
      <vt:lpstr>Aufbau des Simulators</vt:lpstr>
      <vt:lpstr>Aufbau des Simulators</vt:lpstr>
      <vt:lpstr>Aufbau des Simulators</vt:lpstr>
      <vt:lpstr>Aufbau des Simulators</vt:lpstr>
      <vt:lpstr>Aufbau des Simulators</vt:lpstr>
      <vt:lpstr>Aufbau des Simulators</vt:lpstr>
      <vt:lpstr>Aufbau des Simulators</vt:lpstr>
      <vt:lpstr>Aufbau des Simulators</vt:lpstr>
      <vt:lpstr>Aufbau des Simulators</vt:lpstr>
      <vt:lpstr>Aufbau des Simulators</vt:lpstr>
      <vt:lpstr>Aufbau des Simulators</vt:lpstr>
      <vt:lpstr>Aufbau des Simulators</vt:lpstr>
      <vt:lpstr>II.  Schwierigkeiten bei der Umsetzung</vt:lpstr>
      <vt:lpstr>III.  Erweiterungsmöglichkeiten</vt:lpstr>
      <vt:lpstr>Vielen Dank!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Präsentation Bachelor-Praktikum </dc:title>
  <dc:creator>bastianbernd2604@gmail.com</dc:creator>
  <cp:lastModifiedBy>bastianbernd2604@gmail.com</cp:lastModifiedBy>
  <cp:revision>40</cp:revision>
  <dcterms:created xsi:type="dcterms:W3CDTF">2021-02-26T15:51:05Z</dcterms:created>
  <dcterms:modified xsi:type="dcterms:W3CDTF">2021-03-04T11:21:45Z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