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71" r:id="rId6"/>
    <p:sldId id="292" r:id="rId7"/>
    <p:sldId id="293" r:id="rId8"/>
    <p:sldId id="261" r:id="rId9"/>
    <p:sldId id="275" r:id="rId10"/>
    <p:sldId id="276" r:id="rId11"/>
    <p:sldId id="297" r:id="rId12"/>
    <p:sldId id="272" r:id="rId13"/>
    <p:sldId id="273" r:id="rId14"/>
    <p:sldId id="274" r:id="rId15"/>
    <p:sldId id="277" r:id="rId16"/>
    <p:sldId id="278" r:id="rId17"/>
    <p:sldId id="279" r:id="rId18"/>
    <p:sldId id="280" r:id="rId19"/>
    <p:sldId id="281" r:id="rId20"/>
    <p:sldId id="282" r:id="rId21"/>
    <p:sldId id="283" r:id="rId22"/>
    <p:sldId id="284" r:id="rId23"/>
    <p:sldId id="285" r:id="rId24"/>
    <p:sldId id="286" r:id="rId25"/>
    <p:sldId id="287" r:id="rId26"/>
    <p:sldId id="288" r:id="rId27"/>
    <p:sldId id="289" r:id="rId28"/>
    <p:sldId id="290" r:id="rId29"/>
    <p:sldId id="269" r:id="rId30"/>
    <p:sldId id="270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62" autoAdjust="0"/>
    <p:restoredTop sz="94660"/>
  </p:normalViewPr>
  <p:slideViewPr>
    <p:cSldViewPr>
      <p:cViewPr>
        <p:scale>
          <a:sx n="66" d="100"/>
          <a:sy n="66" d="100"/>
        </p:scale>
        <p:origin x="-1500" y="-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2CEEA-6FDE-42C1-8073-71E0E73C4957}" type="datetimeFigureOut">
              <a:rPr lang="en-US" smtClean="0"/>
              <a:pPr/>
              <a:t>3/24/2012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12447-285B-453C-8E82-C869775DD01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2CEEA-6FDE-42C1-8073-71E0E73C4957}" type="datetimeFigureOut">
              <a:rPr lang="en-US" smtClean="0"/>
              <a:pPr/>
              <a:t>3/24/2012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12447-285B-453C-8E82-C869775DD01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2CEEA-6FDE-42C1-8073-71E0E73C4957}" type="datetimeFigureOut">
              <a:rPr lang="en-US" smtClean="0"/>
              <a:pPr/>
              <a:t>3/24/2012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12447-285B-453C-8E82-C869775DD01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2CEEA-6FDE-42C1-8073-71E0E73C4957}" type="datetimeFigureOut">
              <a:rPr lang="en-US" smtClean="0"/>
              <a:pPr/>
              <a:t>3/24/2012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12447-285B-453C-8E82-C869775DD01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2CEEA-6FDE-42C1-8073-71E0E73C4957}" type="datetimeFigureOut">
              <a:rPr lang="en-US" smtClean="0"/>
              <a:pPr/>
              <a:t>3/24/2012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12447-285B-453C-8E82-C869775DD01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2CEEA-6FDE-42C1-8073-71E0E73C4957}" type="datetimeFigureOut">
              <a:rPr lang="en-US" smtClean="0"/>
              <a:pPr/>
              <a:t>3/24/2012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12447-285B-453C-8E82-C869775DD01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2CEEA-6FDE-42C1-8073-71E0E73C4957}" type="datetimeFigureOut">
              <a:rPr lang="en-US" smtClean="0"/>
              <a:pPr/>
              <a:t>3/24/2012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12447-285B-453C-8E82-C869775DD01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2CEEA-6FDE-42C1-8073-71E0E73C4957}" type="datetimeFigureOut">
              <a:rPr lang="en-US" smtClean="0"/>
              <a:pPr/>
              <a:t>3/24/2012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12447-285B-453C-8E82-C869775DD01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2CEEA-6FDE-42C1-8073-71E0E73C4957}" type="datetimeFigureOut">
              <a:rPr lang="en-US" smtClean="0"/>
              <a:pPr/>
              <a:t>3/24/2012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12447-285B-453C-8E82-C869775DD01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2CEEA-6FDE-42C1-8073-71E0E73C4957}" type="datetimeFigureOut">
              <a:rPr lang="en-US" smtClean="0"/>
              <a:pPr/>
              <a:t>3/24/2012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12447-285B-453C-8E82-C869775DD01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2CEEA-6FDE-42C1-8073-71E0E73C4957}" type="datetimeFigureOut">
              <a:rPr lang="en-US" smtClean="0"/>
              <a:pPr/>
              <a:t>3/24/2012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12447-285B-453C-8E82-C869775DD01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2CEEA-6FDE-42C1-8073-71E0E73C4957}" type="datetimeFigureOut">
              <a:rPr lang="en-US" smtClean="0"/>
              <a:pPr/>
              <a:t>3/24/2012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212447-285B-453C-8E82-C869775DD010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API-Application Programming Interface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b="1" dirty="0" smtClean="0"/>
              <a:t>Presented By:</a:t>
            </a:r>
            <a:endParaRPr lang="en-IN" dirty="0" smtClean="0"/>
          </a:p>
          <a:p>
            <a:pPr algn="r"/>
            <a:r>
              <a:rPr lang="en-US" b="1" dirty="0" smtClean="0"/>
              <a:t>Konkani NLP Team</a:t>
            </a:r>
            <a:endParaRPr lang="en-IN" dirty="0" smtClean="0"/>
          </a:p>
          <a:p>
            <a:pPr algn="r"/>
            <a:r>
              <a:rPr lang="en-US" b="1" dirty="0" smtClean="0"/>
              <a:t> Goa University</a:t>
            </a:r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25404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00108"/>
            <a:ext cx="8229600" cy="5214974"/>
          </a:xfrm>
        </p:spPr>
        <p:txBody>
          <a:bodyPr>
            <a:normAutofit fontScale="92500" lnSpcReduction="10000"/>
          </a:bodyPr>
          <a:lstStyle/>
          <a:p>
            <a:pPr lvl="1" algn="just"/>
            <a:r>
              <a:rPr lang="en-US" sz="1800" b="1" dirty="0" err="1" smtClean="0"/>
              <a:t>IWOntologyCollection</a:t>
            </a:r>
            <a:endParaRPr lang="en-US" sz="1800" b="1" dirty="0" smtClean="0"/>
          </a:p>
          <a:p>
            <a:pPr lvl="2" algn="just"/>
            <a:r>
              <a:rPr lang="en-IN" sz="1800" i="1" dirty="0" smtClean="0"/>
              <a:t>Collection of  child nodes for a given onto node</a:t>
            </a:r>
          </a:p>
          <a:p>
            <a:pPr lvl="2" algn="just">
              <a:buNone/>
            </a:pPr>
            <a:endParaRPr lang="en-US" sz="1800" dirty="0" smtClean="0"/>
          </a:p>
          <a:p>
            <a:pPr lvl="1" algn="just"/>
            <a:r>
              <a:rPr lang="en-US" sz="1800" b="1" dirty="0" err="1" smtClean="0"/>
              <a:t>IWExampleCollection</a:t>
            </a:r>
            <a:endParaRPr lang="en-US" sz="1800" b="1" dirty="0" smtClean="0"/>
          </a:p>
          <a:p>
            <a:pPr lvl="2" algn="just"/>
            <a:r>
              <a:rPr lang="en-IN" sz="1800" i="1" dirty="0" smtClean="0"/>
              <a:t>Collection of examples</a:t>
            </a:r>
          </a:p>
          <a:p>
            <a:pPr lvl="2" algn="just">
              <a:buNone/>
            </a:pPr>
            <a:endParaRPr lang="en-US" sz="1800" b="1" dirty="0" smtClean="0"/>
          </a:p>
          <a:p>
            <a:pPr lvl="1" algn="just"/>
            <a:r>
              <a:rPr lang="en-US" sz="1800" b="1" dirty="0" err="1" smtClean="0"/>
              <a:t>IWFile</a:t>
            </a:r>
            <a:endParaRPr lang="en-US" sz="1800" b="1" dirty="0" smtClean="0"/>
          </a:p>
          <a:p>
            <a:pPr lvl="2" algn="just"/>
            <a:r>
              <a:rPr lang="en-IN" sz="1800" i="1" dirty="0" smtClean="0"/>
              <a:t>A class that represents a File</a:t>
            </a:r>
          </a:p>
          <a:p>
            <a:pPr lvl="2" algn="just">
              <a:buNone/>
            </a:pPr>
            <a:endParaRPr lang="en-US" sz="1800" b="1" dirty="0" smtClean="0"/>
          </a:p>
          <a:p>
            <a:pPr lvl="1" algn="just"/>
            <a:r>
              <a:rPr lang="en-US" sz="1800" b="1" dirty="0" err="1" smtClean="0"/>
              <a:t>IWDataFile</a:t>
            </a:r>
            <a:endParaRPr lang="en-US" sz="1800" b="1" dirty="0" smtClean="0"/>
          </a:p>
          <a:p>
            <a:pPr lvl="2" algn="just"/>
            <a:r>
              <a:rPr lang="en-IN" sz="1800" i="1" dirty="0" smtClean="0"/>
              <a:t>A class that represents a data file</a:t>
            </a:r>
          </a:p>
          <a:p>
            <a:pPr lvl="2" algn="just">
              <a:buNone/>
            </a:pPr>
            <a:endParaRPr lang="en-US" sz="1800" b="1" dirty="0" smtClean="0"/>
          </a:p>
          <a:p>
            <a:pPr lvl="1" algn="just"/>
            <a:r>
              <a:rPr lang="en-US" sz="1800" b="1" dirty="0" err="1" smtClean="0"/>
              <a:t>IWPictureFile</a:t>
            </a:r>
            <a:endParaRPr lang="en-US" sz="1800" b="1" dirty="0" smtClean="0"/>
          </a:p>
          <a:p>
            <a:pPr lvl="2" algn="just"/>
            <a:r>
              <a:rPr lang="en-IN" sz="1800" i="1" dirty="0" smtClean="0"/>
              <a:t>A class that represents a picture files</a:t>
            </a:r>
          </a:p>
          <a:p>
            <a:pPr lvl="2" algn="just"/>
            <a:endParaRPr lang="en-US" sz="1800" dirty="0" smtClean="0"/>
          </a:p>
          <a:p>
            <a:pPr lvl="1" algn="just"/>
            <a:r>
              <a:rPr lang="en-US" sz="1800" b="1" dirty="0" err="1" smtClean="0"/>
              <a:t>IWFileCollection</a:t>
            </a:r>
            <a:endParaRPr lang="en-US" sz="1800" b="1" dirty="0" smtClean="0"/>
          </a:p>
          <a:p>
            <a:pPr lvl="2" algn="just"/>
            <a:r>
              <a:rPr lang="en-IN" sz="1800" i="1" dirty="0" smtClean="0"/>
              <a:t>Collection of files</a:t>
            </a:r>
            <a:endParaRPr lang="en-US" sz="1800" i="1" dirty="0" smtClean="0"/>
          </a:p>
          <a:p>
            <a:pPr lvl="1" algn="just"/>
            <a:endParaRPr lang="en-US" dirty="0" smtClean="0"/>
          </a:p>
          <a:p>
            <a:endParaRPr lang="en-IN" dirty="0" smtClean="0"/>
          </a:p>
          <a:p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IndoWordNet Database Design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8C987-4833-4A08-85BF-C31D77053AD9}" type="slidenum">
              <a:rPr lang="en-IN" smtClean="0"/>
              <a:pPr/>
              <a:t>10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Where to copy the </a:t>
            </a:r>
            <a:r>
              <a:rPr lang="en-US" dirty="0" smtClean="0"/>
              <a:t>API  sample codes</a:t>
            </a:r>
            <a:endParaRPr lang="en-IN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68552"/>
          </a:xfrm>
        </p:spPr>
        <p:txBody>
          <a:bodyPr>
            <a:normAutofit fontScale="92500" lnSpcReduction="20000"/>
          </a:bodyPr>
          <a:lstStyle/>
          <a:p>
            <a:pPr lvl="1" algn="just">
              <a:lnSpc>
                <a:spcPct val="120000"/>
              </a:lnSpc>
            </a:pPr>
            <a:r>
              <a:rPr lang="en-US" b="1" dirty="0" smtClean="0"/>
              <a:t>For java:</a:t>
            </a:r>
          </a:p>
          <a:p>
            <a:pPr lvl="1" algn="just">
              <a:lnSpc>
                <a:spcPct val="120000"/>
              </a:lnSpc>
            </a:pPr>
            <a:endParaRPr lang="en-US" sz="1600" b="1" dirty="0" smtClean="0"/>
          </a:p>
          <a:p>
            <a:pPr lvl="1" algn="just">
              <a:lnSpc>
                <a:spcPct val="120000"/>
              </a:lnSpc>
              <a:buNone/>
            </a:pPr>
            <a:r>
              <a:rPr lang="en-US" sz="2400" dirty="0" smtClean="0"/>
              <a:t>Open the </a:t>
            </a:r>
            <a:r>
              <a:rPr lang="en-US" sz="2400" b="1" dirty="0" err="1" smtClean="0"/>
              <a:t>sampleCodesInJava</a:t>
            </a:r>
            <a:r>
              <a:rPr lang="en-US" sz="2400" b="1" dirty="0" smtClean="0"/>
              <a:t> </a:t>
            </a:r>
            <a:r>
              <a:rPr lang="en-US" sz="2400" dirty="0" smtClean="0"/>
              <a:t>folder</a:t>
            </a:r>
            <a:r>
              <a:rPr lang="en-US" sz="2400" b="1" dirty="0" smtClean="0"/>
              <a:t> </a:t>
            </a:r>
            <a:r>
              <a:rPr lang="en-US" sz="2400" dirty="0" smtClean="0"/>
              <a:t>in </a:t>
            </a:r>
            <a:r>
              <a:rPr lang="en-US" sz="2400" b="1" dirty="0" err="1" smtClean="0"/>
              <a:t>Netbeans</a:t>
            </a:r>
            <a:r>
              <a:rPr lang="en-US" sz="2400" dirty="0" smtClean="0"/>
              <a:t> </a:t>
            </a:r>
            <a:r>
              <a:rPr lang="en-US" sz="2400" dirty="0" smtClean="0"/>
              <a:t>and import the libraries from the </a:t>
            </a:r>
            <a:r>
              <a:rPr lang="en-US" sz="2400" b="1" dirty="0" smtClean="0"/>
              <a:t>lib</a:t>
            </a:r>
            <a:r>
              <a:rPr lang="en-US" sz="2400" dirty="0" smtClean="0"/>
              <a:t> folder.</a:t>
            </a:r>
          </a:p>
          <a:p>
            <a:pPr lvl="1" algn="just">
              <a:lnSpc>
                <a:spcPct val="120000"/>
              </a:lnSpc>
              <a:buNone/>
            </a:pPr>
            <a:endParaRPr lang="en-US" sz="2400" dirty="0" smtClean="0"/>
          </a:p>
          <a:p>
            <a:pPr lvl="1" algn="just">
              <a:lnSpc>
                <a:spcPct val="120000"/>
              </a:lnSpc>
            </a:pPr>
            <a:r>
              <a:rPr lang="en-US" sz="2600" b="1" dirty="0" smtClean="0"/>
              <a:t>For </a:t>
            </a:r>
            <a:r>
              <a:rPr lang="en-US" sz="2600" b="1" dirty="0" err="1" smtClean="0"/>
              <a:t>Php</a:t>
            </a:r>
            <a:r>
              <a:rPr lang="en-US" sz="2600" b="1" dirty="0" smtClean="0"/>
              <a:t>:</a:t>
            </a:r>
          </a:p>
          <a:p>
            <a:pPr lvl="1" algn="just">
              <a:lnSpc>
                <a:spcPct val="120000"/>
              </a:lnSpc>
              <a:buNone/>
            </a:pPr>
            <a:r>
              <a:rPr lang="en-US" sz="2400" dirty="0" smtClean="0"/>
              <a:t>Copy the </a:t>
            </a:r>
            <a:r>
              <a:rPr lang="en-US" sz="2400" b="1" dirty="0" err="1" smtClean="0"/>
              <a:t>sampleCodesInPhp</a:t>
            </a:r>
            <a:r>
              <a:rPr lang="en-US" sz="2400" dirty="0" smtClean="0"/>
              <a:t> Folder in </a:t>
            </a:r>
            <a:r>
              <a:rPr lang="en-US" sz="2400" b="1" dirty="0" err="1" smtClean="0"/>
              <a:t>htdocs</a:t>
            </a:r>
            <a:r>
              <a:rPr lang="en-US" sz="2400" dirty="0" smtClean="0"/>
              <a:t> and open it in </a:t>
            </a:r>
            <a:r>
              <a:rPr lang="en-US" sz="2400" b="1" dirty="0" err="1" smtClean="0"/>
              <a:t>Netbeans</a:t>
            </a:r>
            <a:endParaRPr lang="en-US" sz="2400" b="1" dirty="0" smtClean="0"/>
          </a:p>
          <a:p>
            <a:pPr lvl="1" algn="just">
              <a:lnSpc>
                <a:spcPct val="120000"/>
              </a:lnSpc>
              <a:buNone/>
            </a:pPr>
            <a:endParaRPr lang="en-US" sz="2400" dirty="0" smtClean="0"/>
          </a:p>
          <a:p>
            <a:pPr lvl="1">
              <a:lnSpc>
                <a:spcPct val="120000"/>
              </a:lnSpc>
              <a:buNone/>
            </a:pPr>
            <a:endParaRPr lang="en-US" dirty="0" smtClean="0"/>
          </a:p>
          <a:p>
            <a:pPr lvl="1">
              <a:lnSpc>
                <a:spcPct val="120000"/>
              </a:lnSpc>
              <a:buNone/>
            </a:pPr>
            <a:endParaRPr lang="en-US" dirty="0" smtClean="0"/>
          </a:p>
          <a:p>
            <a:pPr lvl="1">
              <a:lnSpc>
                <a:spcPct val="120000"/>
              </a:lnSpc>
              <a:buNone/>
            </a:pPr>
            <a:r>
              <a:rPr lang="en-US" dirty="0" smtClean="0"/>
              <a:t> </a:t>
            </a:r>
          </a:p>
          <a:p>
            <a:pPr lvl="1">
              <a:lnSpc>
                <a:spcPct val="120000"/>
              </a:lnSpc>
              <a:buNone/>
            </a:pPr>
            <a:endParaRPr lang="en-US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IndoWordNet Database Design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8C987-4833-4A08-85BF-C31D77053AD9}" type="slidenum">
              <a:rPr lang="en-IN" smtClean="0"/>
              <a:pPr/>
              <a:t>11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lvl="0"/>
            <a:r>
              <a:rPr lang="en-US" b="1" dirty="0" err="1" smtClean="0"/>
              <a:t>IWAPIClass</a:t>
            </a:r>
            <a:r>
              <a:rPr lang="en-US" b="1" dirty="0" smtClean="0"/>
              <a:t> </a:t>
            </a:r>
            <a:endParaRPr lang="en-IN" sz="4000" dirty="0" smtClean="0"/>
          </a:p>
          <a:p>
            <a:pPr lvl="1"/>
            <a:r>
              <a:rPr lang="en-IN" i="1" dirty="0" smtClean="0"/>
              <a:t>A class that allows initialising API library for use,</a:t>
            </a:r>
            <a:endParaRPr lang="en-IN" sz="3600" dirty="0" smtClean="0"/>
          </a:p>
          <a:p>
            <a:pPr lvl="1"/>
            <a:r>
              <a:rPr lang="en-US" i="1" smtClean="0"/>
              <a:t>Maintains </a:t>
            </a:r>
            <a:r>
              <a:rPr lang="en-US" i="1" dirty="0" smtClean="0"/>
              <a:t>master tables,</a:t>
            </a:r>
            <a:endParaRPr lang="en-IN" sz="3600" dirty="0" smtClean="0"/>
          </a:p>
          <a:p>
            <a:pPr lvl="1"/>
            <a:r>
              <a:rPr lang="en-US" i="1" dirty="0" smtClean="0"/>
              <a:t>Manage connectivity to language specific databases,</a:t>
            </a:r>
            <a:endParaRPr lang="en-IN" sz="3600" dirty="0" smtClean="0"/>
          </a:p>
          <a:p>
            <a:pPr lvl="1"/>
            <a:r>
              <a:rPr lang="en-IN" i="1" dirty="0" smtClean="0"/>
              <a:t>A class that allows to get all </a:t>
            </a:r>
            <a:r>
              <a:rPr lang="en-IN" i="1" dirty="0" err="1" smtClean="0"/>
              <a:t>synsets</a:t>
            </a:r>
            <a:r>
              <a:rPr lang="en-IN" i="1" dirty="0" smtClean="0"/>
              <a:t> from the database, </a:t>
            </a:r>
            <a:endParaRPr lang="en-IN" sz="3600" dirty="0" smtClean="0"/>
          </a:p>
          <a:p>
            <a:pPr lvl="1"/>
            <a:r>
              <a:rPr lang="en-IN" i="1" dirty="0" smtClean="0"/>
              <a:t>It consists of all the language database names, the various </a:t>
            </a:r>
            <a:r>
              <a:rPr lang="en-IN" i="1" dirty="0" err="1" smtClean="0"/>
              <a:t>antonymy</a:t>
            </a:r>
            <a:r>
              <a:rPr lang="en-IN" i="1" dirty="0" smtClean="0"/>
              <a:t> property values, </a:t>
            </a:r>
            <a:r>
              <a:rPr lang="en-IN" i="1" dirty="0" err="1" smtClean="0"/>
              <a:t>meronymy_holonymy</a:t>
            </a:r>
            <a:r>
              <a:rPr lang="en-IN" i="1" dirty="0" smtClean="0"/>
              <a:t> property values, etc...</a:t>
            </a:r>
            <a:endParaRPr lang="en-IN" sz="3600" dirty="0" smtClean="0"/>
          </a:p>
          <a:p>
            <a:pPr lvl="1"/>
            <a:r>
              <a:rPr lang="en-IN" i="1" dirty="0" smtClean="0"/>
              <a:t>To create new </a:t>
            </a:r>
            <a:r>
              <a:rPr lang="en-IN" i="1" dirty="0" err="1" smtClean="0"/>
              <a:t>synsets</a:t>
            </a:r>
            <a:r>
              <a:rPr lang="en-IN" i="1" dirty="0" smtClean="0"/>
              <a:t>,</a:t>
            </a:r>
            <a:endParaRPr lang="en-IN" sz="3600" dirty="0" smtClean="0"/>
          </a:p>
          <a:p>
            <a:pPr lvl="1"/>
            <a:r>
              <a:rPr lang="en-IN" i="1" dirty="0" smtClean="0"/>
              <a:t>To get </a:t>
            </a:r>
            <a:r>
              <a:rPr lang="en-IN" i="1" dirty="0" err="1" smtClean="0"/>
              <a:t>synsets</a:t>
            </a:r>
            <a:r>
              <a:rPr lang="en-IN" i="1" dirty="0" smtClean="0"/>
              <a:t> belonging to a domain,</a:t>
            </a:r>
            <a:endParaRPr lang="en-IN" sz="3600" dirty="0" smtClean="0"/>
          </a:p>
          <a:p>
            <a:pPr lvl="1"/>
            <a:r>
              <a:rPr lang="en-IN" i="1" dirty="0" smtClean="0"/>
              <a:t>To get </a:t>
            </a:r>
            <a:r>
              <a:rPr lang="en-IN" i="1" dirty="0" err="1" smtClean="0"/>
              <a:t>synset</a:t>
            </a:r>
            <a:r>
              <a:rPr lang="en-IN" i="1" dirty="0" smtClean="0"/>
              <a:t> belonging to a grammatical category,</a:t>
            </a:r>
            <a:endParaRPr lang="en-IN" sz="3600" dirty="0" smtClean="0"/>
          </a:p>
          <a:p>
            <a:pPr lvl="1"/>
            <a:r>
              <a:rPr lang="en-IN" i="1" dirty="0" smtClean="0"/>
              <a:t>To get </a:t>
            </a:r>
            <a:r>
              <a:rPr lang="en-IN" i="1" dirty="0" err="1" smtClean="0"/>
              <a:t>synsets</a:t>
            </a:r>
            <a:r>
              <a:rPr lang="en-IN" i="1" dirty="0" smtClean="0"/>
              <a:t> belonging to a given source,</a:t>
            </a:r>
            <a:endParaRPr lang="en-IN" sz="3600" dirty="0" smtClean="0"/>
          </a:p>
          <a:p>
            <a:pPr lvl="1"/>
            <a:r>
              <a:rPr lang="en-IN" i="1" dirty="0" smtClean="0"/>
              <a:t>To get </a:t>
            </a:r>
            <a:r>
              <a:rPr lang="en-IN" i="1" dirty="0" err="1" smtClean="0"/>
              <a:t>synsets</a:t>
            </a:r>
            <a:r>
              <a:rPr lang="en-IN" i="1" dirty="0" smtClean="0"/>
              <a:t> for a given range of Id’s,</a:t>
            </a:r>
            <a:endParaRPr lang="en-IN" sz="3600" dirty="0" smtClean="0"/>
          </a:p>
          <a:p>
            <a:pPr lvl="1"/>
            <a:r>
              <a:rPr lang="en-IN" i="1" dirty="0" smtClean="0"/>
              <a:t>To get all files,</a:t>
            </a:r>
            <a:endParaRPr lang="en-IN" sz="3600" dirty="0" smtClean="0"/>
          </a:p>
          <a:p>
            <a:pPr lvl="1"/>
            <a:r>
              <a:rPr lang="en-IN" i="1" dirty="0" smtClean="0"/>
              <a:t>To create a new word, new source, new domain, new category, etc…</a:t>
            </a:r>
            <a:endParaRPr lang="en-IN" sz="3600" dirty="0" smtClean="0"/>
          </a:p>
          <a:p>
            <a:pPr lvl="1"/>
            <a:r>
              <a:rPr lang="en-IN" i="1" dirty="0" smtClean="0"/>
              <a:t>To destroy a </a:t>
            </a:r>
            <a:r>
              <a:rPr lang="en-IN" i="1" dirty="0" err="1" smtClean="0"/>
              <a:t>synset</a:t>
            </a:r>
            <a:r>
              <a:rPr lang="en-IN" i="1" dirty="0" smtClean="0"/>
              <a:t>, word, relation,</a:t>
            </a:r>
            <a:endParaRPr lang="en-IN" sz="3600" dirty="0" smtClean="0"/>
          </a:p>
          <a:p>
            <a:pPr lvl="1"/>
            <a:r>
              <a:rPr lang="en-IN" i="1" dirty="0" smtClean="0"/>
              <a:t>Etc…</a:t>
            </a:r>
            <a:endParaRPr lang="en-IN" sz="3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sz="2400" dirty="0" smtClean="0"/>
              <a:t>The object of the </a:t>
            </a:r>
            <a:r>
              <a:rPr lang="en-IN" sz="2400" dirty="0" err="1" smtClean="0"/>
              <a:t>IWAPIClass</a:t>
            </a:r>
            <a:r>
              <a:rPr lang="en-IN" sz="2400" dirty="0" smtClean="0"/>
              <a:t> is declared as follows:</a:t>
            </a:r>
          </a:p>
          <a:p>
            <a:pPr>
              <a:buNone/>
            </a:pPr>
            <a:endParaRPr lang="en-IN" sz="4000" dirty="0" smtClean="0"/>
          </a:p>
          <a:p>
            <a:pPr>
              <a:buNone/>
            </a:pPr>
            <a:r>
              <a:rPr lang="en-IN" sz="2400" b="1" i="1" dirty="0" smtClean="0"/>
              <a:t>In Java: </a:t>
            </a:r>
            <a:r>
              <a:rPr lang="en-IN" sz="2400" dirty="0" err="1" smtClean="0"/>
              <a:t>IWAPIClass</a:t>
            </a:r>
            <a:r>
              <a:rPr lang="en-IN" sz="2400" dirty="0" smtClean="0"/>
              <a:t> </a:t>
            </a:r>
            <a:r>
              <a:rPr lang="en-IN" sz="2400" dirty="0" err="1" smtClean="0"/>
              <a:t>apiObject</a:t>
            </a:r>
            <a:r>
              <a:rPr lang="en-IN" sz="2400" dirty="0" smtClean="0"/>
              <a:t> = new </a:t>
            </a:r>
            <a:r>
              <a:rPr lang="en-IN" sz="2400" dirty="0" err="1" smtClean="0"/>
              <a:t>IWAPIClass</a:t>
            </a:r>
            <a:r>
              <a:rPr lang="en-IN" sz="2400" dirty="0" smtClean="0"/>
              <a:t>("root", "");  </a:t>
            </a:r>
          </a:p>
          <a:p>
            <a:pPr>
              <a:buNone/>
            </a:pPr>
            <a:r>
              <a:rPr lang="en-US" sz="2400" dirty="0" smtClean="0"/>
              <a:t>		</a:t>
            </a:r>
            <a:r>
              <a:rPr lang="en-US" sz="2400" dirty="0" err="1" smtClean="0"/>
              <a:t>IWDb</a:t>
            </a:r>
            <a:r>
              <a:rPr lang="en-US" sz="2400" dirty="0" smtClean="0"/>
              <a:t> </a:t>
            </a:r>
            <a:r>
              <a:rPr lang="en-US" sz="2400" dirty="0" err="1" smtClean="0"/>
              <a:t>dbObj</a:t>
            </a:r>
            <a:r>
              <a:rPr lang="en-US" sz="2400" dirty="0" smtClean="0"/>
              <a:t> = 				</a:t>
            </a:r>
            <a:r>
              <a:rPr lang="en-US" sz="2400" dirty="0" err="1" smtClean="0"/>
              <a:t>apiObject.connectLanguageDb</a:t>
            </a:r>
            <a:r>
              <a:rPr lang="en-US" sz="2400" dirty="0" smtClean="0"/>
              <a:t>(</a:t>
            </a:r>
            <a:r>
              <a:rPr lang="en-US" sz="2400" dirty="0" err="1" smtClean="0"/>
              <a:t>IWAPIClass.KONKANI</a:t>
            </a:r>
            <a:r>
              <a:rPr lang="en-US" sz="2400" dirty="0" smtClean="0"/>
              <a:t>);</a:t>
            </a:r>
          </a:p>
          <a:p>
            <a:pPr>
              <a:buNone/>
            </a:pPr>
            <a:endParaRPr lang="en-IN" sz="2400" dirty="0" smtClean="0"/>
          </a:p>
          <a:p>
            <a:pPr>
              <a:buNone/>
            </a:pPr>
            <a:r>
              <a:rPr lang="en-IN" sz="2400" b="1" i="1" dirty="0" smtClean="0"/>
              <a:t>In </a:t>
            </a:r>
            <a:r>
              <a:rPr lang="en-IN" sz="2400" b="1" i="1" dirty="0" err="1" smtClean="0"/>
              <a:t>Php</a:t>
            </a:r>
            <a:r>
              <a:rPr lang="en-IN" sz="2400" b="1" i="1" dirty="0" smtClean="0"/>
              <a:t>:</a:t>
            </a:r>
            <a:r>
              <a:rPr lang="en-IN" sz="2400" i="1" dirty="0" smtClean="0"/>
              <a:t>	</a:t>
            </a:r>
            <a:r>
              <a:rPr lang="en-IN" sz="2400" dirty="0" smtClean="0"/>
              <a:t>$</a:t>
            </a:r>
            <a:r>
              <a:rPr lang="en-IN" sz="2400" dirty="0" err="1" smtClean="0"/>
              <a:t>apiObject</a:t>
            </a:r>
            <a:r>
              <a:rPr lang="en-IN" sz="2400" dirty="0" smtClean="0"/>
              <a:t> = new </a:t>
            </a:r>
            <a:r>
              <a:rPr lang="en-IN" sz="2400" dirty="0" err="1" smtClean="0"/>
              <a:t>IWAPIClass</a:t>
            </a:r>
            <a:r>
              <a:rPr lang="en-IN" sz="2400" dirty="0" smtClean="0"/>
              <a:t>("root", ""); </a:t>
            </a:r>
          </a:p>
          <a:p>
            <a:pPr>
              <a:buNone/>
            </a:pPr>
            <a:r>
              <a:rPr lang="en-US" sz="2400" dirty="0" smtClean="0"/>
              <a:t>		 $</a:t>
            </a:r>
            <a:r>
              <a:rPr lang="en-US" sz="2400" dirty="0" err="1" smtClean="0"/>
              <a:t>dbObj</a:t>
            </a:r>
            <a:r>
              <a:rPr lang="en-US" sz="2400" dirty="0" smtClean="0"/>
              <a:t> =</a:t>
            </a:r>
          </a:p>
          <a:p>
            <a:pPr>
              <a:buNone/>
            </a:pPr>
            <a:r>
              <a:rPr lang="en-US" sz="2400" dirty="0" smtClean="0"/>
              <a:t>		 $</a:t>
            </a:r>
            <a:r>
              <a:rPr lang="en-US" sz="2400" dirty="0" err="1" smtClean="0"/>
              <a:t>apiObject</a:t>
            </a:r>
            <a:r>
              <a:rPr lang="en-US" sz="2400" dirty="0" smtClean="0"/>
              <a:t>-&gt;</a:t>
            </a:r>
            <a:r>
              <a:rPr lang="en-US" sz="2400" dirty="0" err="1" smtClean="0"/>
              <a:t>connectLanguageDb</a:t>
            </a:r>
            <a:r>
              <a:rPr lang="en-US" sz="2400" dirty="0" smtClean="0"/>
              <a:t>(</a:t>
            </a:r>
            <a:r>
              <a:rPr lang="en-US" sz="2400" dirty="0" err="1" smtClean="0"/>
              <a:t>IWAPIClass</a:t>
            </a:r>
            <a:r>
              <a:rPr lang="en-US" sz="2400" dirty="0" smtClean="0"/>
              <a:t>::$KONKANI);</a:t>
            </a:r>
          </a:p>
          <a:p>
            <a:pPr>
              <a:buNone/>
            </a:pPr>
            <a:endParaRPr lang="en-IN" sz="2400" dirty="0" smtClean="0"/>
          </a:p>
          <a:p>
            <a:pPr>
              <a:buNone/>
            </a:pPr>
            <a:r>
              <a:rPr lang="en-US" sz="2000" dirty="0" smtClean="0"/>
              <a:t>Where  “root” is the username of the database, password is “”.  </a:t>
            </a:r>
          </a:p>
          <a:p>
            <a:pPr>
              <a:buNone/>
            </a:pPr>
            <a:r>
              <a:rPr lang="en-US" sz="2000" dirty="0" smtClean="0"/>
              <a:t>It will connect to the master database.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71480"/>
            <a:ext cx="8229600" cy="6072230"/>
          </a:xfrm>
        </p:spPr>
        <p:txBody>
          <a:bodyPr>
            <a:normAutofit fontScale="70000" lnSpcReduction="20000"/>
          </a:bodyPr>
          <a:lstStyle/>
          <a:p>
            <a:pPr lvl="0"/>
            <a:r>
              <a:rPr lang="en-US" b="1" dirty="0" err="1" smtClean="0"/>
              <a:t>IWSynset</a:t>
            </a:r>
            <a:r>
              <a:rPr lang="en-US" b="1" dirty="0" smtClean="0"/>
              <a:t> </a:t>
            </a:r>
            <a:endParaRPr lang="en-IN" dirty="0" smtClean="0"/>
          </a:p>
          <a:p>
            <a:pPr lvl="1"/>
            <a:r>
              <a:rPr lang="en-IN" i="1" dirty="0" smtClean="0"/>
              <a:t>A class that represents a </a:t>
            </a:r>
            <a:r>
              <a:rPr lang="en-IN" i="1" dirty="0" err="1" smtClean="0"/>
              <a:t>Synset</a:t>
            </a:r>
            <a:r>
              <a:rPr lang="en-IN" i="1" dirty="0" smtClean="0"/>
              <a:t>. </a:t>
            </a:r>
          </a:p>
          <a:p>
            <a:pPr lvl="1">
              <a:buNone/>
            </a:pPr>
            <a:endParaRPr lang="en-IN" dirty="0" smtClean="0"/>
          </a:p>
          <a:p>
            <a:pPr lvl="1"/>
            <a:r>
              <a:rPr lang="en-IN" i="1" dirty="0" smtClean="0"/>
              <a:t>To get the concept, translated concept, transliterated concept of a given </a:t>
            </a:r>
            <a:r>
              <a:rPr lang="en-IN" i="1" dirty="0" err="1" smtClean="0"/>
              <a:t>synset</a:t>
            </a:r>
            <a:r>
              <a:rPr lang="en-IN" i="1" dirty="0" smtClean="0"/>
              <a:t> which is present in the database.</a:t>
            </a:r>
          </a:p>
          <a:p>
            <a:pPr lvl="1">
              <a:buNone/>
            </a:pPr>
            <a:endParaRPr lang="en-IN" dirty="0" smtClean="0"/>
          </a:p>
          <a:p>
            <a:pPr lvl="1"/>
            <a:r>
              <a:rPr lang="en-IN" i="1" dirty="0" smtClean="0"/>
              <a:t>To get words and relations of a given </a:t>
            </a:r>
            <a:r>
              <a:rPr lang="en-IN" i="1" dirty="0" err="1" smtClean="0"/>
              <a:t>synset</a:t>
            </a:r>
            <a:r>
              <a:rPr lang="en-IN" i="1" dirty="0" smtClean="0"/>
              <a:t>.</a:t>
            </a:r>
          </a:p>
          <a:p>
            <a:pPr lvl="1">
              <a:buNone/>
            </a:pPr>
            <a:endParaRPr lang="en-IN" dirty="0" smtClean="0"/>
          </a:p>
          <a:p>
            <a:pPr lvl="1"/>
            <a:r>
              <a:rPr lang="en-IN" i="1" dirty="0" smtClean="0"/>
              <a:t>To get examples belonging to a </a:t>
            </a:r>
            <a:r>
              <a:rPr lang="en-IN" i="1" dirty="0" err="1" smtClean="0"/>
              <a:t>synset</a:t>
            </a:r>
            <a:r>
              <a:rPr lang="en-IN" i="1" dirty="0" smtClean="0"/>
              <a:t>.</a:t>
            </a:r>
          </a:p>
          <a:p>
            <a:pPr lvl="1">
              <a:buNone/>
            </a:pPr>
            <a:endParaRPr lang="en-IN" dirty="0" smtClean="0"/>
          </a:p>
          <a:p>
            <a:pPr lvl="1"/>
            <a:r>
              <a:rPr lang="en-IN" i="1" dirty="0" smtClean="0"/>
              <a:t>To get the category, domain, source, concept of a given </a:t>
            </a:r>
            <a:r>
              <a:rPr lang="en-IN" i="1" dirty="0" err="1" smtClean="0"/>
              <a:t>synset</a:t>
            </a:r>
            <a:r>
              <a:rPr lang="en-IN" i="1" dirty="0" smtClean="0"/>
              <a:t> present in the database.</a:t>
            </a:r>
          </a:p>
          <a:p>
            <a:pPr lvl="1">
              <a:buNone/>
            </a:pPr>
            <a:endParaRPr lang="en-IN" dirty="0" smtClean="0"/>
          </a:p>
          <a:p>
            <a:pPr lvl="1"/>
            <a:r>
              <a:rPr lang="en-IN" i="1" dirty="0" smtClean="0"/>
              <a:t>To add examples, files and various semantic relations to a </a:t>
            </a:r>
            <a:r>
              <a:rPr lang="en-IN" i="1" dirty="0" err="1" smtClean="0"/>
              <a:t>synset</a:t>
            </a:r>
            <a:r>
              <a:rPr lang="en-IN" i="1" dirty="0" smtClean="0"/>
              <a:t>.</a:t>
            </a:r>
          </a:p>
          <a:p>
            <a:pPr lvl="1">
              <a:buNone/>
            </a:pPr>
            <a:endParaRPr lang="en-IN" dirty="0" smtClean="0"/>
          </a:p>
          <a:p>
            <a:pPr lvl="1"/>
            <a:r>
              <a:rPr lang="en-IN" i="1" dirty="0" smtClean="0"/>
              <a:t>To remove semantic relations.</a:t>
            </a:r>
          </a:p>
          <a:p>
            <a:pPr lvl="1">
              <a:buNone/>
            </a:pPr>
            <a:endParaRPr lang="en-IN" dirty="0" smtClean="0"/>
          </a:p>
          <a:p>
            <a:pPr lvl="1"/>
            <a:r>
              <a:rPr lang="en-IN" i="1" dirty="0" smtClean="0"/>
              <a:t>To set a new concept, a new category, a new domain for a </a:t>
            </a:r>
            <a:r>
              <a:rPr lang="en-IN" i="1" dirty="0" err="1" smtClean="0"/>
              <a:t>synset</a:t>
            </a:r>
            <a:r>
              <a:rPr lang="en-IN" i="1" dirty="0" smtClean="0"/>
              <a:t>.</a:t>
            </a:r>
          </a:p>
          <a:p>
            <a:pPr lvl="1">
              <a:buNone/>
            </a:pPr>
            <a:endParaRPr lang="en-IN" dirty="0" smtClean="0"/>
          </a:p>
          <a:p>
            <a:pPr lvl="1"/>
            <a:r>
              <a:rPr lang="en-IN" i="1" dirty="0" smtClean="0"/>
              <a:t>Etc…	</a:t>
            </a:r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800" dirty="0" smtClean="0"/>
              <a:t>The object of the </a:t>
            </a:r>
            <a:r>
              <a:rPr lang="en-IN" sz="2800" dirty="0" err="1" smtClean="0"/>
              <a:t>IWSynset</a:t>
            </a:r>
            <a:r>
              <a:rPr lang="en-IN" sz="2800" dirty="0" smtClean="0"/>
              <a:t> is declared as follows:</a:t>
            </a:r>
          </a:p>
          <a:p>
            <a:endParaRPr lang="en-IN" sz="2800" b="1" i="1" dirty="0" smtClean="0"/>
          </a:p>
          <a:p>
            <a:pPr>
              <a:lnSpc>
                <a:spcPct val="150000"/>
              </a:lnSpc>
              <a:buNone/>
            </a:pPr>
            <a:r>
              <a:rPr lang="en-IN" sz="2800" i="1" dirty="0" smtClean="0"/>
              <a:t>    </a:t>
            </a:r>
            <a:r>
              <a:rPr lang="en-IN" sz="2400" b="1" i="1" dirty="0" smtClean="0"/>
              <a:t>In Java:</a:t>
            </a:r>
            <a:r>
              <a:rPr lang="en-IN" sz="2400" dirty="0" smtClean="0"/>
              <a:t>	</a:t>
            </a:r>
            <a:r>
              <a:rPr lang="en-IN" sz="2400" dirty="0" err="1" smtClean="0"/>
              <a:t>IWSynset</a:t>
            </a:r>
            <a:r>
              <a:rPr lang="en-IN" sz="2400" dirty="0" smtClean="0"/>
              <a:t> </a:t>
            </a:r>
            <a:r>
              <a:rPr lang="en-IN" sz="2400" dirty="0" err="1" smtClean="0"/>
              <a:t>synsetObject</a:t>
            </a:r>
            <a:r>
              <a:rPr lang="en-IN" sz="2400" dirty="0" smtClean="0"/>
              <a:t> = new </a:t>
            </a:r>
            <a:r>
              <a:rPr lang="en-IN" sz="2400" dirty="0" err="1" smtClean="0"/>
              <a:t>IWSynset</a:t>
            </a:r>
            <a:r>
              <a:rPr lang="en-IN" sz="2400" dirty="0" smtClean="0"/>
              <a:t> 					(</a:t>
            </a:r>
            <a:r>
              <a:rPr lang="en-IN" sz="2400" dirty="0" err="1" smtClean="0"/>
              <a:t>dbObject</a:t>
            </a:r>
            <a:r>
              <a:rPr lang="en-IN" sz="2400" dirty="0" smtClean="0"/>
              <a:t>, </a:t>
            </a:r>
            <a:r>
              <a:rPr lang="en-IN" sz="2400" dirty="0" err="1" smtClean="0"/>
              <a:t>synset_id</a:t>
            </a:r>
            <a:r>
              <a:rPr lang="en-IN" sz="2400" dirty="0" smtClean="0"/>
              <a:t>); </a:t>
            </a:r>
          </a:p>
          <a:p>
            <a:pPr>
              <a:buNone/>
            </a:pPr>
            <a:endParaRPr lang="en-IN" sz="2400" b="1" i="1" dirty="0" smtClean="0"/>
          </a:p>
          <a:p>
            <a:pPr>
              <a:buNone/>
            </a:pPr>
            <a:r>
              <a:rPr lang="en-IN" sz="2400" b="1" i="1" dirty="0" smtClean="0"/>
              <a:t> 	In </a:t>
            </a:r>
            <a:r>
              <a:rPr lang="en-IN" sz="2400" b="1" i="1" dirty="0" err="1" smtClean="0"/>
              <a:t>Php</a:t>
            </a:r>
            <a:r>
              <a:rPr lang="en-IN" sz="2400" b="1" i="1" dirty="0" smtClean="0"/>
              <a:t>:	</a:t>
            </a:r>
            <a:r>
              <a:rPr lang="en-IN" sz="2400" dirty="0" smtClean="0"/>
              <a:t>$</a:t>
            </a:r>
            <a:r>
              <a:rPr lang="en-IN" sz="2400" dirty="0" err="1" smtClean="0"/>
              <a:t>synsetObject</a:t>
            </a:r>
            <a:r>
              <a:rPr lang="en-IN" sz="2400" dirty="0" smtClean="0"/>
              <a:t> = new </a:t>
            </a:r>
            <a:r>
              <a:rPr lang="en-IN" sz="2400" dirty="0" err="1" smtClean="0"/>
              <a:t>IWSynset</a:t>
            </a:r>
            <a:endParaRPr lang="en-IN" sz="2400" dirty="0" smtClean="0"/>
          </a:p>
          <a:p>
            <a:pPr>
              <a:buNone/>
            </a:pPr>
            <a:r>
              <a:rPr lang="en-IN" sz="2400" dirty="0" smtClean="0"/>
              <a:t>					 ($</a:t>
            </a:r>
            <a:r>
              <a:rPr lang="en-IN" sz="2400" dirty="0" err="1" smtClean="0"/>
              <a:t>dbObject</a:t>
            </a:r>
            <a:r>
              <a:rPr lang="en-IN" sz="2400" dirty="0" smtClean="0"/>
              <a:t>, $</a:t>
            </a:r>
            <a:r>
              <a:rPr lang="en-IN" sz="2400" dirty="0" err="1" smtClean="0"/>
              <a:t>synset_id</a:t>
            </a:r>
            <a:r>
              <a:rPr lang="en-IN" sz="2400" dirty="0" smtClean="0"/>
              <a:t>);</a:t>
            </a:r>
            <a:r>
              <a:rPr lang="en-IN" i="1" dirty="0" smtClean="0"/>
              <a:t>	</a:t>
            </a:r>
            <a:endParaRPr lang="en-I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0"/>
            <a:r>
              <a:rPr lang="en-US" b="1" dirty="0" err="1" smtClean="0"/>
              <a:t>IWSynsetCollection</a:t>
            </a:r>
            <a:r>
              <a:rPr lang="en-US" b="1" dirty="0" smtClean="0"/>
              <a:t> </a:t>
            </a:r>
            <a:endParaRPr lang="en-IN" dirty="0" smtClean="0"/>
          </a:p>
          <a:p>
            <a:pPr lvl="1"/>
            <a:r>
              <a:rPr lang="en-IN" i="1" dirty="0" smtClean="0"/>
              <a:t>A class that represent a Collection of </a:t>
            </a:r>
            <a:r>
              <a:rPr lang="en-IN" i="1" dirty="0" err="1" smtClean="0"/>
              <a:t>Synset</a:t>
            </a:r>
            <a:r>
              <a:rPr lang="en-IN" i="1" dirty="0" smtClean="0"/>
              <a:t>.</a:t>
            </a:r>
          </a:p>
          <a:p>
            <a:pPr lvl="1">
              <a:buNone/>
            </a:pPr>
            <a:endParaRPr lang="en-IN" dirty="0" smtClean="0"/>
          </a:p>
          <a:p>
            <a:pPr lvl="1"/>
            <a:r>
              <a:rPr lang="en-IN" i="1" dirty="0" smtClean="0"/>
              <a:t>To get the length of the collection </a:t>
            </a:r>
            <a:r>
              <a:rPr lang="en-IN" i="1" dirty="0" err="1" smtClean="0"/>
              <a:t>i.e</a:t>
            </a:r>
            <a:r>
              <a:rPr lang="en-IN" i="1" dirty="0" smtClean="0"/>
              <a:t> the number of </a:t>
            </a:r>
            <a:r>
              <a:rPr lang="en-IN" i="1" dirty="0" err="1" smtClean="0"/>
              <a:t>synsets</a:t>
            </a:r>
            <a:r>
              <a:rPr lang="en-IN" i="1" dirty="0" smtClean="0"/>
              <a:t> present in the collection, use length();</a:t>
            </a:r>
          </a:p>
          <a:p>
            <a:pPr lvl="1">
              <a:buNone/>
            </a:pPr>
            <a:endParaRPr lang="en-IN" dirty="0" smtClean="0"/>
          </a:p>
          <a:p>
            <a:pPr lvl="1"/>
            <a:r>
              <a:rPr lang="en-IN" i="1" dirty="0" smtClean="0"/>
              <a:t>To get the first element from the collection, the next element from the collection, the previous element from the collection and the last element from the collection, use </a:t>
            </a:r>
            <a:r>
              <a:rPr lang="en-IN" b="1" i="1" dirty="0" smtClean="0"/>
              <a:t>first(); next(); previous(); last(); </a:t>
            </a:r>
            <a:r>
              <a:rPr lang="en-IN" i="1" dirty="0" smtClean="0"/>
              <a:t>respectively.</a:t>
            </a:r>
          </a:p>
          <a:p>
            <a:pPr lvl="1">
              <a:buNone/>
            </a:pPr>
            <a:endParaRPr lang="en-IN" dirty="0" smtClean="0"/>
          </a:p>
          <a:p>
            <a:pPr lvl="1"/>
            <a:r>
              <a:rPr lang="en-IN" i="1" dirty="0" smtClean="0"/>
              <a:t>To get the current element, use </a:t>
            </a:r>
            <a:r>
              <a:rPr lang="en-IN" i="1" dirty="0" err="1" smtClean="0"/>
              <a:t>getElement</a:t>
            </a:r>
            <a:r>
              <a:rPr lang="en-IN" i="1" dirty="0" smtClean="0"/>
              <a:t>();  </a:t>
            </a:r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71546"/>
            <a:ext cx="8229600" cy="5054617"/>
          </a:xfrm>
        </p:spPr>
        <p:txBody>
          <a:bodyPr>
            <a:normAutofit fontScale="85000" lnSpcReduction="20000"/>
          </a:bodyPr>
          <a:lstStyle/>
          <a:p>
            <a:pPr lvl="0"/>
            <a:r>
              <a:rPr lang="en-US" b="1" dirty="0" err="1" smtClean="0"/>
              <a:t>IWWord</a:t>
            </a:r>
            <a:r>
              <a:rPr lang="en-US" b="1" dirty="0" smtClean="0"/>
              <a:t> </a:t>
            </a:r>
            <a:endParaRPr lang="en-IN" dirty="0" smtClean="0"/>
          </a:p>
          <a:p>
            <a:pPr lvl="1"/>
            <a:r>
              <a:rPr lang="en-IN" i="1" dirty="0" smtClean="0"/>
              <a:t>A class that represents a Word.</a:t>
            </a:r>
          </a:p>
          <a:p>
            <a:pPr lvl="1">
              <a:buNone/>
            </a:pPr>
            <a:endParaRPr lang="en-IN" dirty="0" smtClean="0"/>
          </a:p>
          <a:p>
            <a:pPr lvl="1"/>
            <a:r>
              <a:rPr lang="en-IN" i="1" dirty="0" smtClean="0"/>
              <a:t>To get various lexical relation such as </a:t>
            </a:r>
            <a:r>
              <a:rPr lang="en-IN" i="1" dirty="0" err="1" smtClean="0"/>
              <a:t>antonymy</a:t>
            </a:r>
            <a:r>
              <a:rPr lang="en-IN" i="1" dirty="0" smtClean="0"/>
              <a:t> relation, compounding relation, gradation relation, etc.</a:t>
            </a:r>
          </a:p>
          <a:p>
            <a:pPr lvl="1">
              <a:buNone/>
            </a:pPr>
            <a:endParaRPr lang="en-IN" dirty="0" smtClean="0"/>
          </a:p>
          <a:p>
            <a:pPr lvl="1"/>
            <a:r>
              <a:rPr lang="en-IN" i="1" dirty="0" smtClean="0"/>
              <a:t>To get all the </a:t>
            </a:r>
            <a:r>
              <a:rPr lang="en-IN" i="1" dirty="0" err="1" smtClean="0"/>
              <a:t>synsets</a:t>
            </a:r>
            <a:r>
              <a:rPr lang="en-IN" i="1" dirty="0" smtClean="0"/>
              <a:t> for a given word.</a:t>
            </a:r>
          </a:p>
          <a:p>
            <a:pPr lvl="1">
              <a:buNone/>
            </a:pPr>
            <a:endParaRPr lang="en-IN" dirty="0" smtClean="0"/>
          </a:p>
          <a:p>
            <a:pPr lvl="1"/>
            <a:r>
              <a:rPr lang="en-IN" i="1" dirty="0" smtClean="0"/>
              <a:t>To get the </a:t>
            </a:r>
            <a:r>
              <a:rPr lang="en-IN" i="1" dirty="0" err="1" smtClean="0"/>
              <a:t>lex</a:t>
            </a:r>
            <a:r>
              <a:rPr lang="en-IN" i="1" dirty="0" smtClean="0"/>
              <a:t> id.</a:t>
            </a:r>
          </a:p>
          <a:p>
            <a:pPr lvl="1">
              <a:buNone/>
            </a:pPr>
            <a:endParaRPr lang="en-IN" dirty="0" smtClean="0"/>
          </a:p>
          <a:p>
            <a:pPr lvl="1"/>
            <a:r>
              <a:rPr lang="en-IN" i="1" dirty="0" smtClean="0"/>
              <a:t>To remove lexical relations for specified </a:t>
            </a:r>
            <a:r>
              <a:rPr lang="en-IN" i="1" dirty="0" err="1" smtClean="0"/>
              <a:t>synset</a:t>
            </a:r>
            <a:r>
              <a:rPr lang="en-IN" i="1" dirty="0" smtClean="0"/>
              <a:t> and word.</a:t>
            </a:r>
          </a:p>
          <a:p>
            <a:pPr lvl="1">
              <a:buNone/>
            </a:pPr>
            <a:endParaRPr lang="en-IN" dirty="0" smtClean="0"/>
          </a:p>
          <a:p>
            <a:pPr lvl="1"/>
            <a:r>
              <a:rPr lang="en-IN" i="1" dirty="0" smtClean="0"/>
              <a:t>Etc…</a:t>
            </a:r>
            <a:endParaRPr lang="en-IN" dirty="0" smtClean="0"/>
          </a:p>
          <a:p>
            <a:pPr lvl="1">
              <a:buNone/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0"/>
            <a:r>
              <a:rPr lang="en-US" b="1" dirty="0" err="1" smtClean="0"/>
              <a:t>IWWordCollection</a:t>
            </a:r>
            <a:r>
              <a:rPr lang="en-US" b="1" dirty="0" smtClean="0"/>
              <a:t> </a:t>
            </a:r>
            <a:endParaRPr lang="en-IN" dirty="0" smtClean="0"/>
          </a:p>
          <a:p>
            <a:pPr lvl="1"/>
            <a:r>
              <a:rPr lang="en-IN" i="1" dirty="0" smtClean="0"/>
              <a:t>A class that represent a Collection of words for a </a:t>
            </a:r>
            <a:r>
              <a:rPr lang="en-IN" i="1" dirty="0" err="1" smtClean="0"/>
              <a:t>synset</a:t>
            </a:r>
            <a:r>
              <a:rPr lang="en-IN" i="1" dirty="0" smtClean="0"/>
              <a:t>. </a:t>
            </a:r>
          </a:p>
          <a:p>
            <a:pPr lvl="1">
              <a:buNone/>
            </a:pPr>
            <a:endParaRPr lang="en-IN" dirty="0" smtClean="0"/>
          </a:p>
          <a:p>
            <a:pPr lvl="1"/>
            <a:r>
              <a:rPr lang="en-IN" i="1" dirty="0" smtClean="0"/>
              <a:t>To get the length of the collection </a:t>
            </a:r>
            <a:r>
              <a:rPr lang="en-IN" i="1" dirty="0" err="1" smtClean="0"/>
              <a:t>i.e</a:t>
            </a:r>
            <a:r>
              <a:rPr lang="en-IN" i="1" dirty="0" smtClean="0"/>
              <a:t> the number of  words present in the collection, use </a:t>
            </a:r>
            <a:r>
              <a:rPr lang="en-IN" b="1" i="1" dirty="0" smtClean="0"/>
              <a:t>length();</a:t>
            </a:r>
          </a:p>
          <a:p>
            <a:pPr lvl="1">
              <a:buNone/>
            </a:pPr>
            <a:endParaRPr lang="en-IN" dirty="0" smtClean="0"/>
          </a:p>
          <a:p>
            <a:pPr lvl="1"/>
            <a:r>
              <a:rPr lang="en-IN" i="1" dirty="0" smtClean="0"/>
              <a:t>To get the first element from the collection, the next element from the collection, the previous element from the collection and the last element from the collection, use </a:t>
            </a:r>
            <a:r>
              <a:rPr lang="en-IN" b="1" i="1" dirty="0" smtClean="0"/>
              <a:t>first();</a:t>
            </a:r>
            <a:r>
              <a:rPr lang="en-IN" i="1" dirty="0" smtClean="0"/>
              <a:t> </a:t>
            </a:r>
            <a:r>
              <a:rPr lang="en-IN" b="1" i="1" dirty="0" smtClean="0"/>
              <a:t>next();</a:t>
            </a:r>
            <a:r>
              <a:rPr lang="en-IN" i="1" dirty="0" smtClean="0"/>
              <a:t> </a:t>
            </a:r>
            <a:r>
              <a:rPr lang="en-IN" b="1" i="1" dirty="0" smtClean="0"/>
              <a:t>previous();</a:t>
            </a:r>
            <a:r>
              <a:rPr lang="en-IN" i="1" dirty="0" smtClean="0"/>
              <a:t>and</a:t>
            </a:r>
            <a:r>
              <a:rPr lang="en-IN" b="1" i="1" dirty="0" smtClean="0"/>
              <a:t> last(); </a:t>
            </a:r>
            <a:r>
              <a:rPr lang="en-IN" i="1" dirty="0" smtClean="0"/>
              <a:t>respectively.</a:t>
            </a:r>
          </a:p>
          <a:p>
            <a:pPr lvl="1">
              <a:buNone/>
            </a:pPr>
            <a:endParaRPr lang="en-IN" dirty="0" smtClean="0"/>
          </a:p>
          <a:p>
            <a:pPr lvl="1"/>
            <a:r>
              <a:rPr lang="en-IN" i="1" dirty="0" smtClean="0"/>
              <a:t>To get the current element, use </a:t>
            </a:r>
            <a:r>
              <a:rPr lang="en-IN" b="1" i="1" dirty="0" err="1" smtClean="0"/>
              <a:t>getElement</a:t>
            </a:r>
            <a:r>
              <a:rPr lang="en-IN" b="1" i="1" dirty="0" smtClean="0"/>
              <a:t>();</a:t>
            </a:r>
            <a:r>
              <a:rPr lang="en-IN" i="1" dirty="0" smtClean="0"/>
              <a:t>  </a:t>
            </a:r>
            <a:endParaRPr lang="en-IN" dirty="0" smtClean="0"/>
          </a:p>
          <a:p>
            <a:pPr lvl="1"/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71480"/>
            <a:ext cx="8229600" cy="5554683"/>
          </a:xfrm>
        </p:spPr>
        <p:txBody>
          <a:bodyPr>
            <a:normAutofit fontScale="92500" lnSpcReduction="20000"/>
          </a:bodyPr>
          <a:lstStyle/>
          <a:p>
            <a:pPr lvl="0"/>
            <a:r>
              <a:rPr lang="en-IN" sz="4500" b="1" dirty="0" err="1" smtClean="0"/>
              <a:t>IWExampleCollection</a:t>
            </a:r>
            <a:endParaRPr lang="en-IN" sz="4500" b="1" dirty="0" smtClean="0"/>
          </a:p>
          <a:p>
            <a:pPr lvl="0">
              <a:buNone/>
            </a:pPr>
            <a:endParaRPr lang="en-US" b="1" dirty="0" smtClean="0"/>
          </a:p>
          <a:p>
            <a:pPr lvl="0">
              <a:buNone/>
            </a:pPr>
            <a:endParaRPr lang="en-IN" dirty="0" smtClean="0"/>
          </a:p>
          <a:p>
            <a:pPr lvl="1"/>
            <a:r>
              <a:rPr lang="en-IN" i="1" dirty="0" smtClean="0"/>
              <a:t>Collection of examples for a </a:t>
            </a:r>
            <a:r>
              <a:rPr lang="en-IN" i="1" dirty="0" err="1" smtClean="0"/>
              <a:t>synset</a:t>
            </a:r>
            <a:r>
              <a:rPr lang="en-IN" i="1" dirty="0" smtClean="0"/>
              <a:t>.</a:t>
            </a:r>
            <a:endParaRPr lang="en-IN" dirty="0" smtClean="0"/>
          </a:p>
          <a:p>
            <a:pPr lvl="1"/>
            <a:r>
              <a:rPr lang="en-IN" b="1" dirty="0" smtClean="0"/>
              <a:t> </a:t>
            </a:r>
            <a:r>
              <a:rPr lang="en-IN" i="1" dirty="0" smtClean="0"/>
              <a:t>To get the length of the collection </a:t>
            </a:r>
            <a:r>
              <a:rPr lang="en-IN" i="1" dirty="0" err="1" smtClean="0"/>
              <a:t>i.e</a:t>
            </a:r>
            <a:r>
              <a:rPr lang="en-IN" i="1" dirty="0" smtClean="0"/>
              <a:t> the number of examples present in the collection, use </a:t>
            </a:r>
            <a:r>
              <a:rPr lang="en-IN" b="1" i="1" dirty="0" smtClean="0"/>
              <a:t>length();</a:t>
            </a:r>
          </a:p>
          <a:p>
            <a:pPr lvl="1">
              <a:buNone/>
            </a:pPr>
            <a:endParaRPr lang="en-IN" dirty="0" smtClean="0"/>
          </a:p>
          <a:p>
            <a:pPr lvl="1"/>
            <a:r>
              <a:rPr lang="en-IN" i="1" dirty="0" smtClean="0"/>
              <a:t>To get the first element from the collection, the next element from the collection, the previous element from the collection and the last element from the collection, use </a:t>
            </a:r>
            <a:r>
              <a:rPr lang="en-IN" b="1" i="1" dirty="0" smtClean="0"/>
              <a:t>first();</a:t>
            </a:r>
            <a:r>
              <a:rPr lang="en-IN" i="1" dirty="0" smtClean="0"/>
              <a:t> </a:t>
            </a:r>
            <a:r>
              <a:rPr lang="en-IN" b="1" i="1" dirty="0" smtClean="0"/>
              <a:t>next();</a:t>
            </a:r>
            <a:r>
              <a:rPr lang="en-IN" i="1" dirty="0" smtClean="0"/>
              <a:t> </a:t>
            </a:r>
            <a:r>
              <a:rPr lang="en-IN" b="1" i="1" dirty="0" smtClean="0"/>
              <a:t>previous();</a:t>
            </a:r>
            <a:r>
              <a:rPr lang="en-IN" i="1" dirty="0" smtClean="0"/>
              <a:t>and</a:t>
            </a:r>
            <a:r>
              <a:rPr lang="en-IN" b="1" i="1" dirty="0" smtClean="0"/>
              <a:t> last(); </a:t>
            </a:r>
            <a:r>
              <a:rPr lang="en-IN" i="1" dirty="0" smtClean="0"/>
              <a:t>respectively.</a:t>
            </a:r>
          </a:p>
          <a:p>
            <a:pPr lvl="1">
              <a:buNone/>
            </a:pPr>
            <a:endParaRPr lang="en-IN" dirty="0" smtClean="0"/>
          </a:p>
          <a:p>
            <a:pPr lvl="1"/>
            <a:r>
              <a:rPr lang="en-IN" i="1" dirty="0" smtClean="0"/>
              <a:t>To get the current element, use </a:t>
            </a:r>
            <a:r>
              <a:rPr lang="en-IN" b="1" i="1" dirty="0" err="1" smtClean="0"/>
              <a:t>getElement</a:t>
            </a:r>
            <a:r>
              <a:rPr lang="en-IN" b="1" i="1" dirty="0" smtClean="0"/>
              <a:t>();</a:t>
            </a:r>
            <a:r>
              <a:rPr lang="en-IN" i="1" dirty="0" smtClean="0"/>
              <a:t>  </a:t>
            </a:r>
          </a:p>
          <a:p>
            <a:pPr lvl="1">
              <a:buNone/>
            </a:pPr>
            <a:endParaRPr lang="en-IN" dirty="0" smtClean="0"/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Brief Outline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70000"/>
              </a:lnSpc>
            </a:pPr>
            <a:r>
              <a:rPr lang="en-US" sz="4900" b="1" dirty="0" smtClean="0">
                <a:solidFill>
                  <a:schemeClr val="bg2">
                    <a:lumMod val="25000"/>
                  </a:schemeClr>
                </a:solidFill>
              </a:rPr>
              <a:t>API’s</a:t>
            </a:r>
          </a:p>
          <a:p>
            <a:pPr lvl="2">
              <a:lnSpc>
                <a:spcPct val="170000"/>
              </a:lnSpc>
              <a:buFont typeface="Wingdings" pitchFamily="2" charset="2"/>
              <a:buChar char="Ø"/>
            </a:pPr>
            <a:r>
              <a:rPr lang="en-US" sz="4500" dirty="0" err="1" smtClean="0"/>
              <a:t>IndoWordNet</a:t>
            </a:r>
            <a:r>
              <a:rPr lang="en-US" sz="4500" dirty="0" smtClean="0"/>
              <a:t> API</a:t>
            </a:r>
          </a:p>
          <a:p>
            <a:pPr lvl="2">
              <a:lnSpc>
                <a:spcPct val="170000"/>
              </a:lnSpc>
              <a:buFont typeface="Wingdings" pitchFamily="2" charset="2"/>
              <a:buChar char="Ø"/>
            </a:pPr>
            <a:r>
              <a:rPr lang="en-US" sz="4500" dirty="0" smtClean="0"/>
              <a:t>Layers of API</a:t>
            </a:r>
          </a:p>
          <a:p>
            <a:pPr lvl="2">
              <a:lnSpc>
                <a:spcPct val="170000"/>
              </a:lnSpc>
              <a:buFont typeface="Wingdings" pitchFamily="2" charset="2"/>
              <a:buChar char="Ø"/>
            </a:pPr>
            <a:r>
              <a:rPr lang="en-US" sz="4500" dirty="0" smtClean="0"/>
              <a:t>Sample </a:t>
            </a:r>
            <a:r>
              <a:rPr lang="en-US" sz="4500" dirty="0" smtClean="0"/>
              <a:t>API </a:t>
            </a:r>
            <a:r>
              <a:rPr lang="en-US" sz="4500" dirty="0" smtClean="0"/>
              <a:t>codes </a:t>
            </a:r>
            <a:endParaRPr lang="en-US" sz="4500" dirty="0" smtClean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85794"/>
            <a:ext cx="8229600" cy="5340369"/>
          </a:xfrm>
        </p:spPr>
        <p:txBody>
          <a:bodyPr>
            <a:normAutofit fontScale="25000" lnSpcReduction="20000"/>
          </a:bodyPr>
          <a:lstStyle/>
          <a:p>
            <a:pPr lvl="0"/>
            <a:r>
              <a:rPr lang="en-US" sz="9600" b="1" dirty="0" err="1" smtClean="0"/>
              <a:t>IWOntology</a:t>
            </a:r>
            <a:r>
              <a:rPr lang="en-US" sz="9600" b="1" dirty="0" smtClean="0"/>
              <a:t> </a:t>
            </a:r>
          </a:p>
          <a:p>
            <a:pPr lvl="0">
              <a:buNone/>
            </a:pPr>
            <a:endParaRPr lang="en-IN" sz="8000" dirty="0" smtClean="0"/>
          </a:p>
          <a:p>
            <a:pPr lvl="1"/>
            <a:r>
              <a:rPr lang="en-IN" sz="6400" i="1" dirty="0" smtClean="0"/>
              <a:t>A class that represents Ontology node.</a:t>
            </a:r>
          </a:p>
          <a:p>
            <a:pPr lvl="1">
              <a:buNone/>
            </a:pPr>
            <a:endParaRPr lang="en-IN" sz="6400" dirty="0" smtClean="0"/>
          </a:p>
          <a:p>
            <a:pPr lvl="1"/>
            <a:r>
              <a:rPr lang="en-IN" sz="6400" i="1" dirty="0" smtClean="0"/>
              <a:t>Each </a:t>
            </a:r>
            <a:r>
              <a:rPr lang="en-IN" sz="6400" i="1" dirty="0" err="1" smtClean="0"/>
              <a:t>synset</a:t>
            </a:r>
            <a:r>
              <a:rPr lang="en-IN" sz="6400" i="1" dirty="0" smtClean="0"/>
              <a:t> is mapped into some place in the ontology tree.</a:t>
            </a:r>
          </a:p>
          <a:p>
            <a:pPr lvl="1">
              <a:buNone/>
            </a:pPr>
            <a:endParaRPr lang="en-IN" sz="6400" dirty="0" smtClean="0"/>
          </a:p>
          <a:p>
            <a:pPr lvl="1"/>
            <a:r>
              <a:rPr lang="en-IN" sz="6400" i="1" dirty="0" smtClean="0"/>
              <a:t>To get ontology Id, use </a:t>
            </a:r>
            <a:r>
              <a:rPr lang="en-IN" sz="6400" b="1" i="1" dirty="0" err="1" smtClean="0"/>
              <a:t>getOntologyID</a:t>
            </a:r>
            <a:r>
              <a:rPr lang="en-IN" sz="6400" i="1" dirty="0" smtClean="0"/>
              <a:t>();</a:t>
            </a:r>
          </a:p>
          <a:p>
            <a:pPr lvl="1">
              <a:buNone/>
            </a:pPr>
            <a:endParaRPr lang="en-IN" sz="6400" dirty="0" smtClean="0"/>
          </a:p>
          <a:p>
            <a:pPr lvl="1"/>
            <a:r>
              <a:rPr lang="en-IN" sz="6400" i="1" dirty="0" smtClean="0"/>
              <a:t>To get ontology data, ontology translated data, ontology transliterated data, use </a:t>
            </a:r>
            <a:r>
              <a:rPr lang="en-IN" sz="6400" b="1" i="1" dirty="0" err="1" smtClean="0"/>
              <a:t>getOntologyData</a:t>
            </a:r>
            <a:r>
              <a:rPr lang="en-IN" sz="6400" b="1" i="1" dirty="0" smtClean="0"/>
              <a:t>(); </a:t>
            </a:r>
            <a:r>
              <a:rPr lang="en-IN" sz="6400" b="1" i="1" dirty="0" err="1" smtClean="0"/>
              <a:t>getOntologyTranslatedData</a:t>
            </a:r>
            <a:r>
              <a:rPr lang="en-IN" sz="6400" b="1" i="1" dirty="0" smtClean="0"/>
              <a:t>(); </a:t>
            </a:r>
            <a:r>
              <a:rPr lang="en-IN" sz="6400" i="1" dirty="0" smtClean="0"/>
              <a:t>and </a:t>
            </a:r>
            <a:r>
              <a:rPr lang="en-IN" sz="6400" b="1" i="1" dirty="0" err="1" smtClean="0"/>
              <a:t>getOntologyTransliteratedData</a:t>
            </a:r>
            <a:r>
              <a:rPr lang="en-IN" sz="6400" b="1" i="1" dirty="0" smtClean="0"/>
              <a:t>();</a:t>
            </a:r>
            <a:r>
              <a:rPr lang="en-IN" sz="6400" dirty="0" smtClean="0"/>
              <a:t> </a:t>
            </a:r>
          </a:p>
          <a:p>
            <a:pPr lvl="1">
              <a:buNone/>
            </a:pPr>
            <a:endParaRPr lang="en-IN" sz="6400" dirty="0" smtClean="0"/>
          </a:p>
          <a:p>
            <a:pPr lvl="1"/>
            <a:r>
              <a:rPr lang="en-IN" sz="6400" i="1" dirty="0" smtClean="0"/>
              <a:t>To get ontology description, ontology translated description, ontology transliterated description, use </a:t>
            </a:r>
            <a:r>
              <a:rPr lang="en-IN" sz="6400" b="1" i="1" dirty="0" err="1" smtClean="0"/>
              <a:t>getOntologyDescription</a:t>
            </a:r>
            <a:r>
              <a:rPr lang="en-IN" sz="6400" b="1" i="1" dirty="0" smtClean="0"/>
              <a:t>(); </a:t>
            </a:r>
            <a:r>
              <a:rPr lang="en-IN" sz="6400" b="1" i="1" dirty="0" err="1" smtClean="0"/>
              <a:t>getOntologyTranslatedDescription</a:t>
            </a:r>
            <a:r>
              <a:rPr lang="en-IN" sz="6400" b="1" i="1" dirty="0" smtClean="0"/>
              <a:t>(); </a:t>
            </a:r>
            <a:r>
              <a:rPr lang="en-IN" sz="6400" i="1" dirty="0" smtClean="0"/>
              <a:t>and </a:t>
            </a:r>
            <a:r>
              <a:rPr lang="en-IN" sz="6400" b="1" i="1" dirty="0" err="1" smtClean="0"/>
              <a:t>getOntologyTransliteratedDescription</a:t>
            </a:r>
            <a:r>
              <a:rPr lang="en-IN" sz="6400" i="1" dirty="0" smtClean="0"/>
              <a:t>();</a:t>
            </a:r>
          </a:p>
          <a:p>
            <a:pPr lvl="1">
              <a:buNone/>
            </a:pPr>
            <a:endParaRPr lang="en-IN" sz="6400" dirty="0" smtClean="0"/>
          </a:p>
          <a:p>
            <a:pPr lvl="1"/>
            <a:r>
              <a:rPr lang="en-IN" sz="6400" i="1" dirty="0" smtClean="0"/>
              <a:t>To set ontology data, ontology translated data, ontology transliterated data, use </a:t>
            </a:r>
            <a:r>
              <a:rPr lang="en-IN" sz="6400" b="1" i="1" dirty="0" err="1" smtClean="0"/>
              <a:t>setOntologyData</a:t>
            </a:r>
            <a:r>
              <a:rPr lang="en-IN" sz="6400" b="1" i="1" dirty="0" smtClean="0"/>
              <a:t>(); </a:t>
            </a:r>
            <a:r>
              <a:rPr lang="en-IN" sz="6400" b="1" i="1" dirty="0" err="1" smtClean="0"/>
              <a:t>setOntologyTranslatedData</a:t>
            </a:r>
            <a:r>
              <a:rPr lang="en-IN" sz="6400" b="1" i="1" dirty="0" smtClean="0"/>
              <a:t>(); </a:t>
            </a:r>
            <a:r>
              <a:rPr lang="en-IN" sz="6400" i="1" dirty="0" smtClean="0"/>
              <a:t>and </a:t>
            </a:r>
            <a:r>
              <a:rPr lang="en-IN" sz="6400" b="1" i="1" dirty="0" err="1" smtClean="0"/>
              <a:t>setOntologyTransliteratedData</a:t>
            </a:r>
            <a:r>
              <a:rPr lang="en-IN" sz="6400" b="1" i="1" dirty="0" smtClean="0"/>
              <a:t>();</a:t>
            </a:r>
            <a:r>
              <a:rPr lang="en-IN" sz="6400" dirty="0" smtClean="0"/>
              <a:t> </a:t>
            </a:r>
          </a:p>
          <a:p>
            <a:pPr lvl="1">
              <a:buNone/>
            </a:pPr>
            <a:endParaRPr lang="en-IN" sz="6400" dirty="0" smtClean="0"/>
          </a:p>
          <a:p>
            <a:pPr lvl="1"/>
            <a:r>
              <a:rPr lang="en-IN" sz="6400" i="1" dirty="0" smtClean="0"/>
              <a:t>To set ontology description, ontology translated description, ontology transliterated description, use </a:t>
            </a:r>
            <a:r>
              <a:rPr lang="en-IN" sz="6400" b="1" i="1" dirty="0" err="1" smtClean="0"/>
              <a:t>setOntologyDescription</a:t>
            </a:r>
            <a:r>
              <a:rPr lang="en-IN" sz="6400" b="1" i="1" dirty="0" smtClean="0"/>
              <a:t>(); </a:t>
            </a:r>
            <a:r>
              <a:rPr lang="en-IN" sz="6400" b="1" i="1" dirty="0" err="1" smtClean="0"/>
              <a:t>setOntologyTranslatedDescription</a:t>
            </a:r>
            <a:r>
              <a:rPr lang="en-IN" sz="6400" b="1" i="1" dirty="0" smtClean="0"/>
              <a:t>(); </a:t>
            </a:r>
            <a:r>
              <a:rPr lang="en-IN" sz="6400" i="1" dirty="0" smtClean="0"/>
              <a:t>and </a:t>
            </a:r>
            <a:r>
              <a:rPr lang="en-IN" sz="6400" b="1" i="1" dirty="0" err="1" smtClean="0"/>
              <a:t>setOntologyTransliteratedDescription</a:t>
            </a:r>
            <a:r>
              <a:rPr lang="en-IN" sz="6400" i="1" dirty="0" smtClean="0"/>
              <a:t>();</a:t>
            </a:r>
          </a:p>
          <a:p>
            <a:pPr lvl="1">
              <a:buNone/>
            </a:pPr>
            <a:endParaRPr lang="en-IN" sz="6400" dirty="0" smtClean="0"/>
          </a:p>
          <a:p>
            <a:pPr lvl="1"/>
            <a:r>
              <a:rPr lang="en-IN" sz="6400" i="1" dirty="0" smtClean="0"/>
              <a:t>Etc…</a:t>
            </a:r>
            <a:endParaRPr lang="en-IN" sz="6400" dirty="0" smtClean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85794"/>
            <a:ext cx="8229600" cy="5340369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en-US" b="1" dirty="0" err="1" smtClean="0"/>
              <a:t>IWOntologyCollection</a:t>
            </a:r>
            <a:r>
              <a:rPr lang="en-US" b="1" dirty="0" smtClean="0"/>
              <a:t> </a:t>
            </a:r>
            <a:endParaRPr lang="en-IN" dirty="0" smtClean="0"/>
          </a:p>
          <a:p>
            <a:pPr lvl="1"/>
            <a:r>
              <a:rPr lang="en-IN" i="1" dirty="0" smtClean="0"/>
              <a:t>Collection of child nodes for a given onto node.</a:t>
            </a:r>
          </a:p>
          <a:p>
            <a:pPr lvl="1">
              <a:buNone/>
            </a:pPr>
            <a:endParaRPr lang="en-IN" dirty="0" smtClean="0"/>
          </a:p>
          <a:p>
            <a:pPr lvl="1"/>
            <a:r>
              <a:rPr lang="en-IN" i="1" dirty="0" smtClean="0"/>
              <a:t>To get the length of the collection </a:t>
            </a:r>
            <a:r>
              <a:rPr lang="en-IN" i="1" dirty="0" err="1" smtClean="0"/>
              <a:t>i.e</a:t>
            </a:r>
            <a:r>
              <a:rPr lang="en-IN" i="1" dirty="0" smtClean="0"/>
              <a:t> the number of ontology nodes present in the collection, use </a:t>
            </a:r>
            <a:r>
              <a:rPr lang="en-IN" b="1" i="1" dirty="0" smtClean="0"/>
              <a:t>length();</a:t>
            </a:r>
          </a:p>
          <a:p>
            <a:pPr lvl="1">
              <a:buNone/>
            </a:pPr>
            <a:endParaRPr lang="en-IN" dirty="0" smtClean="0"/>
          </a:p>
          <a:p>
            <a:pPr lvl="1"/>
            <a:r>
              <a:rPr lang="en-IN" i="1" dirty="0" smtClean="0"/>
              <a:t>To get the first element from the collection, the next element from the collection, the previous element from the collection and the last element from the collection, use </a:t>
            </a:r>
            <a:r>
              <a:rPr lang="en-IN" b="1" i="1" dirty="0" smtClean="0"/>
              <a:t>first();</a:t>
            </a:r>
            <a:r>
              <a:rPr lang="en-IN" i="1" dirty="0" smtClean="0"/>
              <a:t> </a:t>
            </a:r>
            <a:r>
              <a:rPr lang="en-IN" b="1" i="1" dirty="0" smtClean="0"/>
              <a:t>next();</a:t>
            </a:r>
            <a:r>
              <a:rPr lang="en-IN" i="1" dirty="0" smtClean="0"/>
              <a:t> </a:t>
            </a:r>
            <a:r>
              <a:rPr lang="en-IN" b="1" i="1" dirty="0" smtClean="0"/>
              <a:t>previous();</a:t>
            </a:r>
            <a:r>
              <a:rPr lang="en-IN" i="1" dirty="0" smtClean="0"/>
              <a:t>and</a:t>
            </a:r>
            <a:r>
              <a:rPr lang="en-IN" b="1" i="1" dirty="0" smtClean="0"/>
              <a:t> last(); </a:t>
            </a:r>
            <a:r>
              <a:rPr lang="en-IN" i="1" dirty="0" smtClean="0"/>
              <a:t>respectively.</a:t>
            </a:r>
          </a:p>
          <a:p>
            <a:pPr lvl="1">
              <a:buNone/>
            </a:pPr>
            <a:endParaRPr lang="en-IN" dirty="0" smtClean="0"/>
          </a:p>
          <a:p>
            <a:pPr lvl="1"/>
            <a:r>
              <a:rPr lang="en-IN" i="1" dirty="0" smtClean="0"/>
              <a:t>To get the current element, use </a:t>
            </a:r>
            <a:r>
              <a:rPr lang="en-IN" b="1" i="1" dirty="0" err="1" smtClean="0"/>
              <a:t>getElement</a:t>
            </a:r>
            <a:r>
              <a:rPr lang="en-IN" b="1" i="1" dirty="0" smtClean="0"/>
              <a:t>();</a:t>
            </a:r>
            <a:r>
              <a:rPr lang="en-IN" i="1" dirty="0" smtClean="0"/>
              <a:t>  </a:t>
            </a:r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71547"/>
            <a:ext cx="8229600" cy="4786346"/>
          </a:xfrm>
        </p:spPr>
        <p:txBody>
          <a:bodyPr>
            <a:normAutofit lnSpcReduction="10000"/>
          </a:bodyPr>
          <a:lstStyle/>
          <a:p>
            <a:pPr>
              <a:buNone/>
            </a:pPr>
            <a:endParaRPr lang="en-IN" dirty="0" smtClean="0"/>
          </a:p>
          <a:p>
            <a:pPr lvl="0"/>
            <a:r>
              <a:rPr lang="en-US" b="1" dirty="0" err="1" smtClean="0"/>
              <a:t>IWFile</a:t>
            </a:r>
            <a:r>
              <a:rPr lang="en-US" b="1" dirty="0" smtClean="0"/>
              <a:t> </a:t>
            </a:r>
            <a:endParaRPr lang="en-IN" dirty="0" smtClean="0"/>
          </a:p>
          <a:p>
            <a:pPr lvl="1"/>
            <a:r>
              <a:rPr lang="en-IN" i="1" dirty="0" smtClean="0"/>
              <a:t>A class that represents Files.</a:t>
            </a:r>
          </a:p>
          <a:p>
            <a:pPr lvl="1">
              <a:buNone/>
            </a:pPr>
            <a:endParaRPr lang="en-IN" dirty="0" smtClean="0"/>
          </a:p>
          <a:p>
            <a:pPr lvl="1"/>
            <a:r>
              <a:rPr lang="en-IN" i="1" dirty="0" smtClean="0"/>
              <a:t>To get the file content, to get the file Id, to get file size, to get file type.</a:t>
            </a:r>
          </a:p>
          <a:p>
            <a:pPr lvl="1">
              <a:buNone/>
            </a:pPr>
            <a:endParaRPr lang="en-IN" dirty="0" smtClean="0"/>
          </a:p>
          <a:p>
            <a:pPr lvl="1"/>
            <a:r>
              <a:rPr lang="en-IN" i="1" dirty="0" smtClean="0"/>
              <a:t>To set a new file type, to set a new file name.</a:t>
            </a:r>
          </a:p>
          <a:p>
            <a:pPr lvl="1">
              <a:buNone/>
            </a:pPr>
            <a:endParaRPr lang="en-IN" dirty="0" smtClean="0"/>
          </a:p>
          <a:p>
            <a:pPr lvl="1"/>
            <a:r>
              <a:rPr lang="en-IN" i="1" dirty="0" smtClean="0"/>
              <a:t>Etc...</a:t>
            </a:r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 smtClean="0"/>
              <a:t> </a:t>
            </a:r>
            <a:r>
              <a:rPr lang="en-US" b="1" dirty="0" err="1" smtClean="0"/>
              <a:t>IWFileCollection</a:t>
            </a:r>
            <a:r>
              <a:rPr lang="en-US" b="1" dirty="0" smtClean="0"/>
              <a:t> </a:t>
            </a:r>
            <a:endParaRPr lang="en-IN" dirty="0" smtClean="0"/>
          </a:p>
          <a:p>
            <a:pPr lvl="1"/>
            <a:r>
              <a:rPr lang="en-IN" i="1" dirty="0" smtClean="0"/>
              <a:t>Collection of files.</a:t>
            </a:r>
            <a:r>
              <a:rPr lang="en-IN" dirty="0" smtClean="0"/>
              <a:t> </a:t>
            </a:r>
          </a:p>
          <a:p>
            <a:pPr lvl="1"/>
            <a:endParaRPr lang="en-IN" dirty="0" smtClean="0"/>
          </a:p>
          <a:p>
            <a:pPr lvl="1"/>
            <a:r>
              <a:rPr lang="en-IN" i="1" dirty="0" smtClean="0"/>
              <a:t>To get the length of the collection </a:t>
            </a:r>
            <a:r>
              <a:rPr lang="en-IN" i="1" dirty="0" err="1" smtClean="0"/>
              <a:t>i.e</a:t>
            </a:r>
            <a:r>
              <a:rPr lang="en-IN" i="1" dirty="0" smtClean="0"/>
              <a:t> the number of files in the collection, use </a:t>
            </a:r>
            <a:r>
              <a:rPr lang="en-IN" b="1" i="1" dirty="0" smtClean="0"/>
              <a:t>length();</a:t>
            </a:r>
          </a:p>
          <a:p>
            <a:pPr lvl="1">
              <a:buNone/>
            </a:pPr>
            <a:endParaRPr lang="en-IN" dirty="0" smtClean="0"/>
          </a:p>
          <a:p>
            <a:pPr lvl="1"/>
            <a:r>
              <a:rPr lang="en-IN" i="1" dirty="0" smtClean="0"/>
              <a:t>To get the first element from the collection, the next element from the collection, the previous element from the collection and the last element from the collection, use </a:t>
            </a:r>
            <a:r>
              <a:rPr lang="en-IN" b="1" i="1" dirty="0" smtClean="0"/>
              <a:t>first();</a:t>
            </a:r>
            <a:r>
              <a:rPr lang="en-IN" i="1" dirty="0" smtClean="0"/>
              <a:t> </a:t>
            </a:r>
            <a:r>
              <a:rPr lang="en-IN" b="1" i="1" dirty="0" smtClean="0"/>
              <a:t>next();</a:t>
            </a:r>
            <a:r>
              <a:rPr lang="en-IN" i="1" dirty="0" smtClean="0"/>
              <a:t> </a:t>
            </a:r>
            <a:r>
              <a:rPr lang="en-IN" b="1" i="1" dirty="0" smtClean="0"/>
              <a:t>previous();</a:t>
            </a:r>
            <a:r>
              <a:rPr lang="en-IN" i="1" dirty="0" smtClean="0"/>
              <a:t>and </a:t>
            </a:r>
            <a:r>
              <a:rPr lang="en-IN" b="1" i="1" dirty="0" smtClean="0"/>
              <a:t>last(); </a:t>
            </a:r>
            <a:r>
              <a:rPr lang="en-IN" i="1" dirty="0" smtClean="0"/>
              <a:t>respectively.</a:t>
            </a:r>
          </a:p>
          <a:p>
            <a:pPr lvl="1">
              <a:buNone/>
            </a:pPr>
            <a:endParaRPr lang="en-IN" dirty="0" smtClean="0"/>
          </a:p>
          <a:p>
            <a:pPr lvl="1"/>
            <a:r>
              <a:rPr lang="en-IN" i="1" dirty="0" smtClean="0"/>
              <a:t>To get the current element, use </a:t>
            </a:r>
            <a:r>
              <a:rPr lang="en-IN" b="1" i="1" dirty="0" err="1" smtClean="0"/>
              <a:t>getElement</a:t>
            </a:r>
            <a:r>
              <a:rPr lang="en-IN" b="1" i="1" dirty="0" smtClean="0"/>
              <a:t>();</a:t>
            </a:r>
            <a:r>
              <a:rPr lang="en-IN" i="1" dirty="0" smtClean="0"/>
              <a:t>  </a:t>
            </a:r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14356"/>
            <a:ext cx="8229600" cy="5411807"/>
          </a:xfrm>
        </p:spPr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IN" sz="4200" b="1" dirty="0" smtClean="0"/>
              <a:t> </a:t>
            </a:r>
            <a:endParaRPr lang="en-IN" sz="4200" dirty="0" smtClean="0"/>
          </a:p>
          <a:p>
            <a:pPr lvl="0"/>
            <a:r>
              <a:rPr lang="en-IN" sz="5100" b="1" dirty="0" err="1" smtClean="0"/>
              <a:t>IWAntonymyCollection</a:t>
            </a:r>
            <a:endParaRPr lang="en-IN" sz="5100" b="1" dirty="0" smtClean="0"/>
          </a:p>
          <a:p>
            <a:pPr lvl="0">
              <a:buNone/>
            </a:pPr>
            <a:endParaRPr lang="en-IN" dirty="0" smtClean="0"/>
          </a:p>
          <a:p>
            <a:pPr lvl="1"/>
            <a:r>
              <a:rPr lang="en-IN" sz="3800" i="1" dirty="0" smtClean="0"/>
              <a:t>Collection of words belonging to a </a:t>
            </a:r>
            <a:r>
              <a:rPr lang="en-IN" sz="3800" i="1" dirty="0" err="1" smtClean="0"/>
              <a:t>synset</a:t>
            </a:r>
            <a:r>
              <a:rPr lang="en-IN" sz="3800" i="1" dirty="0" smtClean="0"/>
              <a:t> having </a:t>
            </a:r>
            <a:r>
              <a:rPr lang="en-IN" sz="3800" i="1" dirty="0" err="1" smtClean="0"/>
              <a:t>antonymy</a:t>
            </a:r>
            <a:r>
              <a:rPr lang="en-IN" sz="3800" i="1" dirty="0" smtClean="0"/>
              <a:t> relation for a given </a:t>
            </a:r>
            <a:r>
              <a:rPr lang="en-IN" sz="3800" i="1" dirty="0" err="1" smtClean="0"/>
              <a:t>synset</a:t>
            </a:r>
            <a:r>
              <a:rPr lang="en-IN" sz="3800" i="1" dirty="0" smtClean="0"/>
              <a:t> and </a:t>
            </a:r>
            <a:r>
              <a:rPr lang="en-IN" sz="3800" i="1" dirty="0" err="1" smtClean="0"/>
              <a:t>lex</a:t>
            </a:r>
            <a:r>
              <a:rPr lang="en-IN" sz="3800" i="1" dirty="0" smtClean="0"/>
              <a:t> words.</a:t>
            </a:r>
          </a:p>
          <a:p>
            <a:pPr lvl="1">
              <a:buNone/>
            </a:pPr>
            <a:endParaRPr lang="en-IN" sz="3800" dirty="0" smtClean="0"/>
          </a:p>
          <a:p>
            <a:pPr lvl="1"/>
            <a:r>
              <a:rPr lang="en-IN" sz="3800" i="1" dirty="0" smtClean="0"/>
              <a:t>To get the length of the collection </a:t>
            </a:r>
            <a:r>
              <a:rPr lang="en-IN" sz="3800" i="1" dirty="0" err="1" smtClean="0"/>
              <a:t>i.e</a:t>
            </a:r>
            <a:r>
              <a:rPr lang="en-IN" sz="3800" i="1" dirty="0" smtClean="0"/>
              <a:t> the number of </a:t>
            </a:r>
            <a:r>
              <a:rPr lang="en-IN" sz="3800" i="1" dirty="0" err="1" smtClean="0"/>
              <a:t>antonymy</a:t>
            </a:r>
            <a:r>
              <a:rPr lang="en-IN" sz="3800" i="1" dirty="0" smtClean="0"/>
              <a:t> relation for a given </a:t>
            </a:r>
            <a:r>
              <a:rPr lang="en-IN" sz="3800" i="1" dirty="0" err="1" smtClean="0"/>
              <a:t>synset</a:t>
            </a:r>
            <a:r>
              <a:rPr lang="en-IN" sz="3800" i="1" dirty="0" smtClean="0"/>
              <a:t> and </a:t>
            </a:r>
            <a:r>
              <a:rPr lang="en-IN" sz="3800" i="1" dirty="0" err="1" smtClean="0"/>
              <a:t>lex</a:t>
            </a:r>
            <a:r>
              <a:rPr lang="en-IN" sz="3800" i="1" dirty="0" smtClean="0"/>
              <a:t> word present in the collection, use </a:t>
            </a:r>
            <a:r>
              <a:rPr lang="en-IN" sz="3800" b="1" i="1" dirty="0" smtClean="0"/>
              <a:t>length();</a:t>
            </a:r>
            <a:r>
              <a:rPr lang="en-IN" sz="3800" i="1" dirty="0" smtClean="0"/>
              <a:t> </a:t>
            </a:r>
          </a:p>
          <a:p>
            <a:pPr lvl="1">
              <a:buNone/>
            </a:pPr>
            <a:endParaRPr lang="en-IN" sz="3800" dirty="0" smtClean="0"/>
          </a:p>
          <a:p>
            <a:pPr lvl="1"/>
            <a:r>
              <a:rPr lang="en-IN" sz="3800" i="1" dirty="0" smtClean="0"/>
              <a:t>To get the first element from the collection, the next element from the collection, the previous element from the collection and the last element from the collection, use </a:t>
            </a:r>
            <a:r>
              <a:rPr lang="en-IN" sz="3800" b="1" i="1" dirty="0" smtClean="0"/>
              <a:t>first();</a:t>
            </a:r>
            <a:r>
              <a:rPr lang="en-IN" sz="3800" i="1" dirty="0" smtClean="0"/>
              <a:t> </a:t>
            </a:r>
            <a:r>
              <a:rPr lang="en-IN" sz="3800" b="1" i="1" dirty="0" smtClean="0"/>
              <a:t>next();</a:t>
            </a:r>
            <a:r>
              <a:rPr lang="en-IN" sz="3800" i="1" dirty="0" smtClean="0"/>
              <a:t> </a:t>
            </a:r>
            <a:r>
              <a:rPr lang="en-IN" sz="3800" b="1" i="1" dirty="0" smtClean="0"/>
              <a:t>previous(); </a:t>
            </a:r>
            <a:r>
              <a:rPr lang="en-IN" sz="3800" i="1" dirty="0" smtClean="0"/>
              <a:t>and </a:t>
            </a:r>
            <a:r>
              <a:rPr lang="en-IN" sz="3800" b="1" i="1" dirty="0" smtClean="0"/>
              <a:t>last(); </a:t>
            </a:r>
            <a:r>
              <a:rPr lang="en-IN" sz="3800" i="1" dirty="0" smtClean="0"/>
              <a:t>respectively.</a:t>
            </a:r>
          </a:p>
          <a:p>
            <a:pPr lvl="1">
              <a:buNone/>
            </a:pPr>
            <a:endParaRPr lang="en-IN" sz="3800" dirty="0" smtClean="0"/>
          </a:p>
          <a:p>
            <a:pPr lvl="1"/>
            <a:r>
              <a:rPr lang="en-IN" sz="3800" i="1" dirty="0" smtClean="0"/>
              <a:t>To get the current element, use </a:t>
            </a:r>
            <a:r>
              <a:rPr lang="en-IN" sz="3800" b="1" i="1" dirty="0" err="1" smtClean="0"/>
              <a:t>getElement</a:t>
            </a:r>
            <a:r>
              <a:rPr lang="en-IN" sz="3800" b="1" i="1" dirty="0" smtClean="0"/>
              <a:t>();</a:t>
            </a:r>
            <a:r>
              <a:rPr lang="en-IN" sz="3800" i="1" dirty="0" smtClean="0"/>
              <a:t>  </a:t>
            </a:r>
          </a:p>
          <a:p>
            <a:pPr lvl="1">
              <a:buNone/>
            </a:pPr>
            <a:endParaRPr lang="en-IN" sz="3800" dirty="0" smtClean="0"/>
          </a:p>
          <a:p>
            <a:pPr lvl="1"/>
            <a:r>
              <a:rPr lang="en-IN" sz="3800" i="1" dirty="0" smtClean="0"/>
              <a:t>To get </a:t>
            </a:r>
            <a:r>
              <a:rPr lang="en-IN" sz="3800" i="1" dirty="0" err="1" smtClean="0"/>
              <a:t>anto</a:t>
            </a:r>
            <a:r>
              <a:rPr lang="en-IN" sz="3800" i="1" dirty="0" smtClean="0"/>
              <a:t> word and </a:t>
            </a:r>
            <a:r>
              <a:rPr lang="en-IN" sz="3800" i="1" dirty="0" err="1" smtClean="0"/>
              <a:t>anto</a:t>
            </a:r>
            <a:r>
              <a:rPr lang="en-IN" sz="3800" i="1" dirty="0" smtClean="0"/>
              <a:t> </a:t>
            </a:r>
            <a:r>
              <a:rPr lang="en-IN" sz="3800" i="1" dirty="0" err="1" smtClean="0"/>
              <a:t>synset</a:t>
            </a:r>
            <a:r>
              <a:rPr lang="en-IN" sz="3800" i="1" dirty="0" smtClean="0"/>
              <a:t> use </a:t>
            </a:r>
            <a:r>
              <a:rPr lang="en-IN" sz="3800" b="1" i="1" dirty="0" err="1" smtClean="0"/>
              <a:t>getAntoWord</a:t>
            </a:r>
            <a:r>
              <a:rPr lang="en-IN" sz="3800" b="1" i="1" dirty="0" smtClean="0"/>
              <a:t>(); </a:t>
            </a:r>
            <a:r>
              <a:rPr lang="en-IN" sz="3800" i="1" dirty="0" smtClean="0"/>
              <a:t>and</a:t>
            </a:r>
            <a:r>
              <a:rPr lang="en-IN" sz="3800" b="1" i="1" dirty="0" smtClean="0"/>
              <a:t> </a:t>
            </a:r>
            <a:r>
              <a:rPr lang="en-IN" sz="3800" b="1" i="1" dirty="0" err="1" smtClean="0"/>
              <a:t>getAntoSynset</a:t>
            </a:r>
            <a:r>
              <a:rPr lang="en-IN" sz="3800" i="1" dirty="0" smtClean="0"/>
              <a:t>(); respectively.</a:t>
            </a:r>
            <a:endParaRPr lang="en-IN" sz="3800" dirty="0" smtClean="0"/>
          </a:p>
          <a:p>
            <a:pPr lvl="1"/>
            <a:endParaRPr lang="en-IN" sz="3800" i="1" dirty="0" smtClean="0"/>
          </a:p>
          <a:p>
            <a:pPr lvl="1"/>
            <a:r>
              <a:rPr lang="en-IN" sz="3800" i="1" dirty="0" smtClean="0"/>
              <a:t>To get the </a:t>
            </a:r>
            <a:r>
              <a:rPr lang="en-IN" sz="3800" i="1" dirty="0" err="1" smtClean="0"/>
              <a:t>antonymy</a:t>
            </a:r>
            <a:r>
              <a:rPr lang="en-IN" sz="3800" i="1" dirty="0" smtClean="0"/>
              <a:t> property value, use </a:t>
            </a:r>
            <a:r>
              <a:rPr lang="en-IN" sz="3800" b="1" i="1" dirty="0" err="1" smtClean="0"/>
              <a:t>getAntonymyValue</a:t>
            </a:r>
            <a:r>
              <a:rPr lang="en-IN" sz="3800" b="1" i="1" dirty="0" smtClean="0"/>
              <a:t>();</a:t>
            </a:r>
            <a:endParaRPr lang="en-IN" sz="3800" dirty="0" smtClean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57232"/>
            <a:ext cx="8229600" cy="5268931"/>
          </a:xfrm>
        </p:spPr>
        <p:txBody>
          <a:bodyPr>
            <a:normAutofit fontScale="55000" lnSpcReduction="20000"/>
          </a:bodyPr>
          <a:lstStyle/>
          <a:p>
            <a:pPr lvl="0"/>
            <a:r>
              <a:rPr lang="en-IN" sz="4400" b="1" dirty="0" err="1" smtClean="0"/>
              <a:t>IWGradationCollection</a:t>
            </a:r>
            <a:endParaRPr lang="en-IN" sz="4400" b="1" dirty="0" smtClean="0"/>
          </a:p>
          <a:p>
            <a:pPr lvl="0">
              <a:buNone/>
            </a:pPr>
            <a:endParaRPr lang="en-IN" sz="4400" dirty="0" smtClean="0"/>
          </a:p>
          <a:p>
            <a:pPr lvl="1"/>
            <a:r>
              <a:rPr lang="en-IN" sz="2900" i="1" dirty="0" smtClean="0"/>
              <a:t>A collection of gradation relation obtained for a given </a:t>
            </a:r>
            <a:r>
              <a:rPr lang="en-IN" sz="2900" i="1" dirty="0" err="1" smtClean="0"/>
              <a:t>synset</a:t>
            </a:r>
            <a:r>
              <a:rPr lang="en-IN" sz="2900" i="1" dirty="0" smtClean="0"/>
              <a:t> and </a:t>
            </a:r>
            <a:r>
              <a:rPr lang="en-IN" sz="2900" i="1" dirty="0" err="1" smtClean="0"/>
              <a:t>lex</a:t>
            </a:r>
            <a:r>
              <a:rPr lang="en-IN" sz="2900" i="1" dirty="0" smtClean="0"/>
              <a:t> words.</a:t>
            </a:r>
          </a:p>
          <a:p>
            <a:pPr lvl="1">
              <a:buNone/>
            </a:pPr>
            <a:endParaRPr lang="en-IN" sz="2900" dirty="0" smtClean="0"/>
          </a:p>
          <a:p>
            <a:pPr lvl="1"/>
            <a:r>
              <a:rPr lang="en-IN" sz="2900" i="1" dirty="0" smtClean="0"/>
              <a:t>To get the gradation property for a given </a:t>
            </a:r>
            <a:r>
              <a:rPr lang="en-IN" sz="2900" i="1" dirty="0" err="1" smtClean="0"/>
              <a:t>synset</a:t>
            </a:r>
            <a:r>
              <a:rPr lang="en-IN" sz="2900" i="1" dirty="0" smtClean="0"/>
              <a:t> and </a:t>
            </a:r>
            <a:r>
              <a:rPr lang="en-IN" sz="2900" i="1" dirty="0" err="1" smtClean="0"/>
              <a:t>lex</a:t>
            </a:r>
            <a:r>
              <a:rPr lang="en-IN" sz="2900" i="1" dirty="0" smtClean="0"/>
              <a:t> words, use </a:t>
            </a:r>
            <a:r>
              <a:rPr lang="en-IN" sz="2900" b="1" i="1" dirty="0" err="1" smtClean="0"/>
              <a:t>getGradationValue</a:t>
            </a:r>
            <a:r>
              <a:rPr lang="en-IN" sz="2900" b="1" i="1" dirty="0" smtClean="0"/>
              <a:t>();</a:t>
            </a:r>
          </a:p>
          <a:p>
            <a:pPr lvl="1">
              <a:buNone/>
            </a:pPr>
            <a:endParaRPr lang="en-IN" sz="2900" dirty="0" smtClean="0"/>
          </a:p>
          <a:p>
            <a:pPr lvl="1"/>
            <a:r>
              <a:rPr lang="en-IN" sz="2900" i="1" dirty="0" smtClean="0"/>
              <a:t>To get the length of the collection </a:t>
            </a:r>
            <a:r>
              <a:rPr lang="en-IN" sz="2900" i="1" dirty="0" err="1" smtClean="0"/>
              <a:t>i.e</a:t>
            </a:r>
            <a:r>
              <a:rPr lang="en-IN" sz="2900" i="1" dirty="0" smtClean="0"/>
              <a:t> the number of gradation relation for a given </a:t>
            </a:r>
            <a:r>
              <a:rPr lang="en-IN" sz="2900" i="1" dirty="0" err="1" smtClean="0"/>
              <a:t>synset</a:t>
            </a:r>
            <a:r>
              <a:rPr lang="en-IN" sz="2900" i="1" dirty="0" smtClean="0"/>
              <a:t> and </a:t>
            </a:r>
            <a:r>
              <a:rPr lang="en-IN" sz="2900" i="1" dirty="0" err="1" smtClean="0"/>
              <a:t>lex</a:t>
            </a:r>
            <a:r>
              <a:rPr lang="en-IN" sz="2900" i="1" dirty="0" smtClean="0"/>
              <a:t> word present in the collection, use </a:t>
            </a:r>
            <a:r>
              <a:rPr lang="en-IN" sz="2900" b="1" i="1" dirty="0" smtClean="0"/>
              <a:t>length();</a:t>
            </a:r>
          </a:p>
          <a:p>
            <a:pPr lvl="1">
              <a:buNone/>
            </a:pPr>
            <a:endParaRPr lang="en-IN" sz="2900" dirty="0" smtClean="0"/>
          </a:p>
          <a:p>
            <a:pPr lvl="1"/>
            <a:r>
              <a:rPr lang="en-IN" sz="2900" i="1" dirty="0" smtClean="0"/>
              <a:t>To get the first element from the collection, the next element from the collection, the previous element from the collection and the last element from the collection, use </a:t>
            </a:r>
            <a:r>
              <a:rPr lang="en-IN" sz="2900" b="1" i="1" dirty="0" smtClean="0"/>
              <a:t>first();</a:t>
            </a:r>
            <a:r>
              <a:rPr lang="en-IN" sz="2900" i="1" dirty="0" smtClean="0"/>
              <a:t> </a:t>
            </a:r>
            <a:r>
              <a:rPr lang="en-IN" sz="2900" b="1" i="1" dirty="0" smtClean="0"/>
              <a:t>next();</a:t>
            </a:r>
            <a:r>
              <a:rPr lang="en-IN" sz="2900" i="1" dirty="0" smtClean="0"/>
              <a:t> </a:t>
            </a:r>
            <a:r>
              <a:rPr lang="en-IN" sz="2900" b="1" i="1" dirty="0" smtClean="0"/>
              <a:t>previous(); </a:t>
            </a:r>
            <a:r>
              <a:rPr lang="en-IN" sz="2900" i="1" dirty="0" smtClean="0"/>
              <a:t>and </a:t>
            </a:r>
            <a:r>
              <a:rPr lang="en-IN" sz="2900" b="1" i="1" dirty="0" smtClean="0"/>
              <a:t>last(); </a:t>
            </a:r>
            <a:r>
              <a:rPr lang="en-IN" sz="2900" i="1" dirty="0" smtClean="0"/>
              <a:t>respectively.</a:t>
            </a:r>
          </a:p>
          <a:p>
            <a:pPr lvl="1">
              <a:buNone/>
            </a:pPr>
            <a:endParaRPr lang="en-IN" sz="2900" dirty="0" smtClean="0"/>
          </a:p>
          <a:p>
            <a:pPr lvl="1"/>
            <a:r>
              <a:rPr lang="en-IN" sz="2900" i="1" dirty="0" smtClean="0"/>
              <a:t>To get the current element, use </a:t>
            </a:r>
            <a:r>
              <a:rPr lang="en-IN" sz="2900" b="1" i="1" dirty="0" err="1" smtClean="0"/>
              <a:t>getElement</a:t>
            </a:r>
            <a:r>
              <a:rPr lang="en-IN" sz="2900" b="1" i="1" dirty="0" smtClean="0"/>
              <a:t>();</a:t>
            </a:r>
            <a:r>
              <a:rPr lang="en-IN" sz="2900" i="1" dirty="0" smtClean="0"/>
              <a:t>  </a:t>
            </a:r>
          </a:p>
          <a:p>
            <a:pPr lvl="1">
              <a:buNone/>
            </a:pPr>
            <a:endParaRPr lang="en-IN" sz="2900" dirty="0" smtClean="0"/>
          </a:p>
          <a:p>
            <a:pPr lvl="1"/>
            <a:r>
              <a:rPr lang="en-IN" sz="2900" i="1" dirty="0" smtClean="0"/>
              <a:t>To get the mid </a:t>
            </a:r>
            <a:r>
              <a:rPr lang="en-IN" sz="2900" i="1" dirty="0" err="1" smtClean="0"/>
              <a:t>lex</a:t>
            </a:r>
            <a:r>
              <a:rPr lang="en-IN" sz="2900" i="1" dirty="0" smtClean="0"/>
              <a:t> word and to get the last </a:t>
            </a:r>
            <a:r>
              <a:rPr lang="en-IN" sz="2900" i="1" dirty="0" err="1" smtClean="0"/>
              <a:t>lex</a:t>
            </a:r>
            <a:r>
              <a:rPr lang="en-IN" sz="2900" i="1" dirty="0" smtClean="0"/>
              <a:t> word use </a:t>
            </a:r>
            <a:r>
              <a:rPr lang="en-IN" sz="2900" b="1" i="1" dirty="0" err="1" smtClean="0"/>
              <a:t>getMidLexWord</a:t>
            </a:r>
            <a:r>
              <a:rPr lang="en-IN" sz="2900" b="1" i="1" dirty="0" smtClean="0"/>
              <a:t>(); </a:t>
            </a:r>
            <a:r>
              <a:rPr lang="en-IN" sz="2900" i="1" dirty="0" smtClean="0"/>
              <a:t>and</a:t>
            </a:r>
            <a:r>
              <a:rPr lang="en-IN" sz="2900" b="1" i="1" dirty="0" smtClean="0"/>
              <a:t> </a:t>
            </a:r>
            <a:r>
              <a:rPr lang="en-IN" sz="2900" b="1" i="1" dirty="0" err="1" smtClean="0"/>
              <a:t>getLastLexWord</a:t>
            </a:r>
            <a:r>
              <a:rPr lang="en-IN" sz="2900" b="1" i="1" dirty="0" smtClean="0"/>
              <a:t>(); </a:t>
            </a:r>
            <a:r>
              <a:rPr lang="en-IN" sz="2900" i="1" dirty="0" smtClean="0"/>
              <a:t>respectively.</a:t>
            </a:r>
          </a:p>
          <a:p>
            <a:pPr lvl="1">
              <a:buNone/>
            </a:pPr>
            <a:endParaRPr lang="en-IN" sz="2900" dirty="0" smtClean="0"/>
          </a:p>
          <a:p>
            <a:pPr lvl="1"/>
            <a:r>
              <a:rPr lang="en-IN" sz="2900" i="1" dirty="0" smtClean="0"/>
              <a:t>To get the mid </a:t>
            </a:r>
            <a:r>
              <a:rPr lang="en-IN" sz="2900" i="1" dirty="0" err="1" smtClean="0"/>
              <a:t>synset</a:t>
            </a:r>
            <a:r>
              <a:rPr lang="en-IN" sz="2900" i="1" dirty="0" smtClean="0"/>
              <a:t> and to get the last </a:t>
            </a:r>
            <a:r>
              <a:rPr lang="en-IN" sz="2900" i="1" dirty="0" err="1" smtClean="0"/>
              <a:t>synset</a:t>
            </a:r>
            <a:r>
              <a:rPr lang="en-IN" sz="2900" i="1" dirty="0" smtClean="0"/>
              <a:t> use </a:t>
            </a:r>
            <a:r>
              <a:rPr lang="en-IN" sz="2900" b="1" i="1" dirty="0" err="1" smtClean="0"/>
              <a:t>getMidSynset</a:t>
            </a:r>
            <a:r>
              <a:rPr lang="en-IN" sz="2900" b="1" i="1" dirty="0" smtClean="0"/>
              <a:t>(); </a:t>
            </a:r>
            <a:r>
              <a:rPr lang="en-IN" sz="2900" i="1" dirty="0" smtClean="0"/>
              <a:t>and</a:t>
            </a:r>
            <a:r>
              <a:rPr lang="en-IN" sz="2900" b="1" i="1" dirty="0" smtClean="0"/>
              <a:t> </a:t>
            </a:r>
            <a:r>
              <a:rPr lang="en-IN" sz="2900" b="1" i="1" dirty="0" err="1" smtClean="0"/>
              <a:t>getLastSynset</a:t>
            </a:r>
            <a:r>
              <a:rPr lang="en-IN" sz="2900" b="1" i="1" dirty="0" smtClean="0"/>
              <a:t>(); </a:t>
            </a:r>
            <a:r>
              <a:rPr lang="en-IN" sz="2900" i="1" dirty="0" smtClean="0"/>
              <a:t>respectively.</a:t>
            </a:r>
            <a:endParaRPr lang="en-IN" sz="2900" dirty="0" smtClean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2984"/>
            <a:ext cx="8229600" cy="4983179"/>
          </a:xfrm>
        </p:spPr>
        <p:txBody>
          <a:bodyPr>
            <a:normAutofit fontScale="85000" lnSpcReduction="20000"/>
          </a:bodyPr>
          <a:lstStyle/>
          <a:p>
            <a:pPr lvl="0"/>
            <a:r>
              <a:rPr lang="en-IN" b="1" dirty="0" err="1" smtClean="0"/>
              <a:t>IWLexicalRelationCollection</a:t>
            </a:r>
            <a:endParaRPr lang="en-IN" dirty="0" smtClean="0"/>
          </a:p>
          <a:p>
            <a:pPr lvl="1"/>
            <a:r>
              <a:rPr lang="en-IN" sz="2200" i="1" dirty="0" smtClean="0"/>
              <a:t>Collection of Lexical relation for a given word.</a:t>
            </a:r>
            <a:r>
              <a:rPr lang="en-IN" sz="2200" dirty="0" smtClean="0"/>
              <a:t> </a:t>
            </a:r>
          </a:p>
          <a:p>
            <a:pPr lvl="1">
              <a:buNone/>
            </a:pPr>
            <a:endParaRPr lang="en-IN" sz="2200" dirty="0" smtClean="0"/>
          </a:p>
          <a:p>
            <a:pPr lvl="1"/>
            <a:r>
              <a:rPr lang="en-IN" sz="2200" i="1" dirty="0" smtClean="0"/>
              <a:t>The different types of lexical relations are: </a:t>
            </a:r>
            <a:r>
              <a:rPr lang="en-IN" sz="2200" i="1" dirty="0" err="1" smtClean="0"/>
              <a:t>antonymy</a:t>
            </a:r>
            <a:r>
              <a:rPr lang="en-IN" sz="2200" i="1" dirty="0" smtClean="0"/>
              <a:t> (opposites), gradation, compounding, conjunction, etc. </a:t>
            </a:r>
          </a:p>
          <a:p>
            <a:pPr lvl="1">
              <a:buNone/>
            </a:pPr>
            <a:endParaRPr lang="en-IN" sz="2200" dirty="0" smtClean="0"/>
          </a:p>
          <a:p>
            <a:pPr lvl="1"/>
            <a:r>
              <a:rPr lang="en-IN" sz="2200" i="1" dirty="0" smtClean="0"/>
              <a:t>To get the length of the collection using </a:t>
            </a:r>
            <a:r>
              <a:rPr lang="en-IN" sz="2200" b="1" i="1" dirty="0" smtClean="0"/>
              <a:t>length();</a:t>
            </a:r>
          </a:p>
          <a:p>
            <a:pPr lvl="1">
              <a:buNone/>
            </a:pPr>
            <a:endParaRPr lang="en-IN" sz="2200" dirty="0" smtClean="0"/>
          </a:p>
          <a:p>
            <a:pPr lvl="1"/>
            <a:r>
              <a:rPr lang="en-IN" sz="2200" i="1" dirty="0" smtClean="0"/>
              <a:t>To get the first element from the collection, the next element from the collection, the previous element from the collection and the last element from the collection, use </a:t>
            </a:r>
            <a:r>
              <a:rPr lang="en-IN" sz="2200" b="1" i="1" dirty="0" smtClean="0"/>
              <a:t>first();</a:t>
            </a:r>
            <a:r>
              <a:rPr lang="en-IN" sz="2200" i="1" dirty="0" smtClean="0"/>
              <a:t> </a:t>
            </a:r>
            <a:r>
              <a:rPr lang="en-IN" sz="2200" b="1" i="1" dirty="0" smtClean="0"/>
              <a:t>next();</a:t>
            </a:r>
            <a:r>
              <a:rPr lang="en-IN" sz="2200" i="1" dirty="0" smtClean="0"/>
              <a:t> </a:t>
            </a:r>
            <a:r>
              <a:rPr lang="en-IN" sz="2200" b="1" i="1" dirty="0" smtClean="0"/>
              <a:t>previous(); </a:t>
            </a:r>
            <a:r>
              <a:rPr lang="en-IN" sz="2200" i="1" dirty="0" smtClean="0"/>
              <a:t>and </a:t>
            </a:r>
            <a:r>
              <a:rPr lang="en-IN" sz="2200" b="1" i="1" dirty="0" smtClean="0"/>
              <a:t>last(); </a:t>
            </a:r>
            <a:r>
              <a:rPr lang="en-IN" sz="2200" i="1" dirty="0" smtClean="0"/>
              <a:t>respectively.</a:t>
            </a:r>
          </a:p>
          <a:p>
            <a:pPr lvl="1">
              <a:buNone/>
            </a:pPr>
            <a:endParaRPr lang="en-IN" sz="2200" dirty="0" smtClean="0"/>
          </a:p>
          <a:p>
            <a:pPr lvl="1"/>
            <a:r>
              <a:rPr lang="en-IN" sz="2200" i="1" dirty="0" smtClean="0"/>
              <a:t>To get the current element, use </a:t>
            </a:r>
            <a:r>
              <a:rPr lang="en-IN" sz="2200" b="1" i="1" dirty="0" err="1" smtClean="0"/>
              <a:t>getElement</a:t>
            </a:r>
            <a:r>
              <a:rPr lang="en-IN" sz="2200" b="1" i="1" dirty="0" smtClean="0"/>
              <a:t>();</a:t>
            </a:r>
            <a:r>
              <a:rPr lang="en-IN" sz="2200" i="1" dirty="0" smtClean="0"/>
              <a:t>  </a:t>
            </a:r>
          </a:p>
          <a:p>
            <a:pPr lvl="1">
              <a:buNone/>
            </a:pPr>
            <a:endParaRPr lang="en-IN" sz="2200" dirty="0" smtClean="0"/>
          </a:p>
          <a:p>
            <a:pPr lvl="1"/>
            <a:r>
              <a:rPr lang="en-IN" sz="2200" i="1" dirty="0" smtClean="0"/>
              <a:t>To get the </a:t>
            </a:r>
            <a:r>
              <a:rPr lang="en-IN" sz="2200" i="1" dirty="0" err="1" smtClean="0"/>
              <a:t>lex</a:t>
            </a:r>
            <a:r>
              <a:rPr lang="en-IN" sz="2200" i="1" dirty="0" smtClean="0"/>
              <a:t> word and </a:t>
            </a:r>
            <a:r>
              <a:rPr lang="en-IN" sz="2200" i="1" dirty="0" err="1" smtClean="0"/>
              <a:t>synset</a:t>
            </a:r>
            <a:r>
              <a:rPr lang="en-IN" sz="2200" i="1" dirty="0" smtClean="0"/>
              <a:t> id, use</a:t>
            </a:r>
            <a:r>
              <a:rPr lang="en-IN" sz="2200" b="1" dirty="0" smtClean="0"/>
              <a:t> </a:t>
            </a:r>
            <a:r>
              <a:rPr lang="en-IN" sz="2200" b="1" i="1" dirty="0" err="1" smtClean="0"/>
              <a:t>getLexWord</a:t>
            </a:r>
            <a:r>
              <a:rPr lang="en-IN" sz="2200" i="1" dirty="0" smtClean="0"/>
              <a:t>(); and  </a:t>
            </a:r>
            <a:r>
              <a:rPr lang="en-IN" sz="2200" b="1" i="1" dirty="0" err="1" smtClean="0"/>
              <a:t>getSynsetID</a:t>
            </a:r>
            <a:r>
              <a:rPr lang="en-IN" sz="2200" i="1" dirty="0" smtClean="0"/>
              <a:t>() respectively.</a:t>
            </a:r>
            <a:endParaRPr lang="en-IN" sz="2200" dirty="0" smtClean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40303"/>
          </a:xfrm>
        </p:spPr>
        <p:txBody>
          <a:bodyPr>
            <a:normAutofit/>
          </a:bodyPr>
          <a:lstStyle/>
          <a:p>
            <a:pPr lvl="0"/>
            <a:r>
              <a:rPr lang="en-IN" b="1" dirty="0" err="1" smtClean="0"/>
              <a:t>IWMeroHoloCollection</a:t>
            </a:r>
            <a:endParaRPr lang="en-IN" dirty="0" smtClean="0"/>
          </a:p>
          <a:p>
            <a:pPr lvl="1"/>
            <a:r>
              <a:rPr lang="en-IN" sz="1900" i="1" dirty="0" smtClean="0"/>
              <a:t>Collection of </a:t>
            </a:r>
            <a:r>
              <a:rPr lang="en-IN" sz="1900" i="1" dirty="0" err="1" smtClean="0"/>
              <a:t>Meronymy</a:t>
            </a:r>
            <a:r>
              <a:rPr lang="en-IN" sz="1900" i="1" dirty="0" smtClean="0"/>
              <a:t> </a:t>
            </a:r>
            <a:r>
              <a:rPr lang="en-IN" sz="1900" i="1" dirty="0" err="1" smtClean="0"/>
              <a:t>Holonymy</a:t>
            </a:r>
            <a:r>
              <a:rPr lang="en-IN" sz="1900" i="1" dirty="0" smtClean="0"/>
              <a:t> relation for a given </a:t>
            </a:r>
            <a:r>
              <a:rPr lang="en-IN" sz="1900" i="1" dirty="0" err="1" smtClean="0"/>
              <a:t>synset</a:t>
            </a:r>
            <a:r>
              <a:rPr lang="en-IN" sz="1900" i="1" dirty="0" smtClean="0"/>
              <a:t>.</a:t>
            </a:r>
          </a:p>
          <a:p>
            <a:pPr lvl="1">
              <a:buNone/>
            </a:pPr>
            <a:endParaRPr lang="en-IN" sz="1900" dirty="0" smtClean="0"/>
          </a:p>
          <a:p>
            <a:pPr lvl="1"/>
            <a:r>
              <a:rPr lang="en-IN" sz="1900" i="1" dirty="0" smtClean="0"/>
              <a:t>To get the </a:t>
            </a:r>
            <a:r>
              <a:rPr lang="en-IN" sz="1900" i="1" dirty="0" err="1" smtClean="0"/>
              <a:t>Meronymy_holonymy</a:t>
            </a:r>
            <a:r>
              <a:rPr lang="en-IN" sz="1900" i="1" dirty="0" smtClean="0"/>
              <a:t> property value, use </a:t>
            </a:r>
            <a:r>
              <a:rPr lang="en-IN" sz="1900" b="1" i="1" dirty="0" err="1" smtClean="0"/>
              <a:t>getMeroHoloValue</a:t>
            </a:r>
            <a:r>
              <a:rPr lang="en-IN" sz="1900" b="1" i="1" dirty="0" smtClean="0"/>
              <a:t>();</a:t>
            </a:r>
          </a:p>
          <a:p>
            <a:pPr lvl="1">
              <a:buNone/>
            </a:pPr>
            <a:endParaRPr lang="en-IN" sz="1900" dirty="0" smtClean="0"/>
          </a:p>
          <a:p>
            <a:pPr lvl="1"/>
            <a:r>
              <a:rPr lang="en-IN" sz="1900" i="1" dirty="0" smtClean="0"/>
              <a:t>To get the length of the collection using </a:t>
            </a:r>
            <a:r>
              <a:rPr lang="en-IN" sz="1900" b="1" i="1" dirty="0" smtClean="0"/>
              <a:t>length();</a:t>
            </a:r>
          </a:p>
          <a:p>
            <a:pPr lvl="1">
              <a:buNone/>
            </a:pPr>
            <a:endParaRPr lang="en-IN" sz="1900" dirty="0" smtClean="0"/>
          </a:p>
          <a:p>
            <a:pPr lvl="1"/>
            <a:r>
              <a:rPr lang="en-IN" sz="1900" i="1" dirty="0" smtClean="0"/>
              <a:t>To get the first element from the collection, the next element from the collection, the previous element from the collection and the last element from the collection, use </a:t>
            </a:r>
            <a:r>
              <a:rPr lang="en-IN" sz="1900" b="1" i="1" dirty="0" smtClean="0"/>
              <a:t>first();</a:t>
            </a:r>
            <a:r>
              <a:rPr lang="en-IN" sz="1900" i="1" dirty="0" smtClean="0"/>
              <a:t> </a:t>
            </a:r>
            <a:r>
              <a:rPr lang="en-IN" sz="1900" b="1" i="1" dirty="0" smtClean="0"/>
              <a:t>next();</a:t>
            </a:r>
            <a:r>
              <a:rPr lang="en-IN" sz="1900" i="1" dirty="0" smtClean="0"/>
              <a:t> </a:t>
            </a:r>
            <a:r>
              <a:rPr lang="en-IN" sz="1900" b="1" i="1" dirty="0" smtClean="0"/>
              <a:t>previous();</a:t>
            </a:r>
            <a:r>
              <a:rPr lang="en-IN" sz="1900" i="1" dirty="0" smtClean="0"/>
              <a:t> and </a:t>
            </a:r>
            <a:r>
              <a:rPr lang="en-IN" sz="1900" b="1" i="1" dirty="0" smtClean="0"/>
              <a:t>last(); </a:t>
            </a:r>
            <a:r>
              <a:rPr lang="en-IN" sz="1900" i="1" dirty="0" smtClean="0"/>
              <a:t>respectively.</a:t>
            </a:r>
          </a:p>
          <a:p>
            <a:pPr lvl="1">
              <a:buNone/>
            </a:pPr>
            <a:endParaRPr lang="en-IN" sz="1900" dirty="0" smtClean="0"/>
          </a:p>
          <a:p>
            <a:pPr lvl="1"/>
            <a:r>
              <a:rPr lang="en-IN" sz="1900" i="1" dirty="0" smtClean="0"/>
              <a:t>To get the current element, use </a:t>
            </a:r>
            <a:r>
              <a:rPr lang="en-IN" sz="1900" b="1" i="1" dirty="0" err="1" smtClean="0"/>
              <a:t>getElement</a:t>
            </a:r>
            <a:r>
              <a:rPr lang="en-IN" sz="1900" b="1" i="1" dirty="0" smtClean="0"/>
              <a:t>();</a:t>
            </a:r>
            <a:r>
              <a:rPr lang="en-IN" sz="1900" i="1" dirty="0" smtClean="0"/>
              <a:t>  </a:t>
            </a:r>
            <a:endParaRPr lang="en-IN" sz="1900" dirty="0" smtClean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40303"/>
          </a:xfrm>
        </p:spPr>
        <p:txBody>
          <a:bodyPr>
            <a:normAutofit fontScale="70000" lnSpcReduction="20000"/>
          </a:bodyPr>
          <a:lstStyle/>
          <a:p>
            <a:pPr lvl="0"/>
            <a:r>
              <a:rPr lang="en-IN" sz="3400" b="1" dirty="0" err="1" smtClean="0"/>
              <a:t>IWNounVerbLinkCollection</a:t>
            </a:r>
            <a:endParaRPr lang="en-IN" sz="3400" dirty="0" smtClean="0"/>
          </a:p>
          <a:p>
            <a:pPr lvl="1"/>
            <a:r>
              <a:rPr lang="en-IN" i="1" dirty="0" smtClean="0"/>
              <a:t>Collection of </a:t>
            </a:r>
            <a:r>
              <a:rPr lang="en-IN" i="1" dirty="0" err="1" smtClean="0"/>
              <a:t>NounVerbLink</a:t>
            </a:r>
            <a:r>
              <a:rPr lang="en-IN" i="1" dirty="0" smtClean="0"/>
              <a:t> relation for a given </a:t>
            </a:r>
            <a:r>
              <a:rPr lang="en-IN" i="1" dirty="0" err="1" smtClean="0"/>
              <a:t>synset</a:t>
            </a:r>
            <a:r>
              <a:rPr lang="en-IN" i="1" dirty="0" smtClean="0"/>
              <a:t>.</a:t>
            </a:r>
          </a:p>
          <a:p>
            <a:pPr lvl="1">
              <a:buNone/>
            </a:pPr>
            <a:endParaRPr lang="en-IN" dirty="0" smtClean="0"/>
          </a:p>
          <a:p>
            <a:pPr lvl="1"/>
            <a:r>
              <a:rPr lang="en-IN" i="1" dirty="0" smtClean="0"/>
              <a:t>To get the link property value </a:t>
            </a:r>
            <a:r>
              <a:rPr lang="en-IN" b="1" i="1" dirty="0" err="1" smtClean="0"/>
              <a:t>getLinkValue</a:t>
            </a:r>
            <a:r>
              <a:rPr lang="en-IN" b="1" i="1" dirty="0" smtClean="0"/>
              <a:t>();</a:t>
            </a:r>
          </a:p>
          <a:p>
            <a:pPr lvl="1">
              <a:buNone/>
            </a:pPr>
            <a:endParaRPr lang="en-IN" dirty="0" smtClean="0"/>
          </a:p>
          <a:p>
            <a:pPr lvl="1"/>
            <a:r>
              <a:rPr lang="en-IN" i="1" dirty="0" smtClean="0"/>
              <a:t>To get the length of the collection using </a:t>
            </a:r>
            <a:r>
              <a:rPr lang="en-IN" b="1" i="1" dirty="0" smtClean="0"/>
              <a:t>length();</a:t>
            </a:r>
          </a:p>
          <a:p>
            <a:pPr lvl="1">
              <a:buNone/>
            </a:pPr>
            <a:endParaRPr lang="en-IN" dirty="0" smtClean="0"/>
          </a:p>
          <a:p>
            <a:pPr lvl="1"/>
            <a:r>
              <a:rPr lang="en-IN" i="1" dirty="0" smtClean="0"/>
              <a:t>To get the first element from the collection, the next element from the collection, the previous element from the collection and the last element from the collection, use </a:t>
            </a:r>
            <a:r>
              <a:rPr lang="en-IN" b="1" i="1" dirty="0" smtClean="0"/>
              <a:t>first();</a:t>
            </a:r>
            <a:r>
              <a:rPr lang="en-IN" i="1" dirty="0" smtClean="0"/>
              <a:t> </a:t>
            </a:r>
            <a:r>
              <a:rPr lang="en-IN" b="1" i="1" dirty="0" smtClean="0"/>
              <a:t>next();</a:t>
            </a:r>
            <a:r>
              <a:rPr lang="en-IN" i="1" dirty="0" smtClean="0"/>
              <a:t> </a:t>
            </a:r>
            <a:r>
              <a:rPr lang="en-IN" b="1" i="1" dirty="0" smtClean="0"/>
              <a:t>previous();</a:t>
            </a:r>
            <a:r>
              <a:rPr lang="en-IN" i="1" dirty="0" smtClean="0"/>
              <a:t> and  </a:t>
            </a:r>
            <a:r>
              <a:rPr lang="en-IN" b="1" i="1" dirty="0" smtClean="0"/>
              <a:t>last(); </a:t>
            </a:r>
            <a:r>
              <a:rPr lang="en-IN" i="1" dirty="0" smtClean="0"/>
              <a:t>respectively.</a:t>
            </a:r>
          </a:p>
          <a:p>
            <a:pPr lvl="1">
              <a:buNone/>
            </a:pPr>
            <a:endParaRPr lang="en-IN" dirty="0" smtClean="0"/>
          </a:p>
          <a:p>
            <a:pPr lvl="1"/>
            <a:r>
              <a:rPr lang="en-IN" i="1" dirty="0" smtClean="0"/>
              <a:t>To get the current element, use </a:t>
            </a:r>
            <a:r>
              <a:rPr lang="en-IN" b="1" i="1" dirty="0" err="1" smtClean="0"/>
              <a:t>getElement</a:t>
            </a:r>
            <a:r>
              <a:rPr lang="en-IN" b="1" i="1" dirty="0" smtClean="0"/>
              <a:t>();</a:t>
            </a:r>
            <a:r>
              <a:rPr lang="en-IN" i="1" dirty="0" smtClean="0"/>
              <a:t>  </a:t>
            </a:r>
          </a:p>
          <a:p>
            <a:pPr lvl="1">
              <a:buNone/>
            </a:pPr>
            <a:endParaRPr lang="en-IN" dirty="0" smtClean="0"/>
          </a:p>
          <a:p>
            <a:pPr lvl="1"/>
            <a:r>
              <a:rPr lang="en-IN" i="1" dirty="0" smtClean="0"/>
              <a:t>To get </a:t>
            </a:r>
            <a:r>
              <a:rPr lang="en-IN" i="1" dirty="0" err="1" smtClean="0"/>
              <a:t>NounVerbSynsetId</a:t>
            </a:r>
            <a:r>
              <a:rPr lang="en-IN" i="1" dirty="0" smtClean="0"/>
              <a:t>, use </a:t>
            </a:r>
            <a:r>
              <a:rPr lang="en-IN" b="1" i="1" dirty="0" err="1" smtClean="0"/>
              <a:t>getNounVerbSynsetID</a:t>
            </a:r>
            <a:r>
              <a:rPr lang="en-IN" i="1" dirty="0" smtClean="0"/>
              <a:t>();</a:t>
            </a:r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sz="8800" dirty="0" smtClean="0"/>
          </a:p>
          <a:p>
            <a:pPr algn="ctr">
              <a:buNone/>
            </a:pPr>
            <a:r>
              <a:rPr lang="en-US" sz="8800" b="1" dirty="0" smtClean="0">
                <a:solidFill>
                  <a:schemeClr val="accent1">
                    <a:lumMod val="50000"/>
                  </a:schemeClr>
                </a:solidFill>
              </a:rPr>
              <a:t>Questions?</a:t>
            </a:r>
            <a:endParaRPr lang="en-IN" sz="88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IndoWordNet Database Design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8C987-4833-4A08-85BF-C31D77053AD9}" type="slidenum">
              <a:rPr lang="en-IN" smtClean="0"/>
              <a:pPr/>
              <a:t>29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API’s</a:t>
            </a:r>
            <a:endParaRPr lang="en-IN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An Application Programming Interface (API) is a set of commands, functions and protocols which programmers can use when building a software.</a:t>
            </a:r>
          </a:p>
          <a:p>
            <a:pPr algn="just"/>
            <a:endParaRPr lang="en-US" sz="20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just"/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It allows the programmers to use predefined functions to interact with systems, instead of writing them from scratch.</a:t>
            </a:r>
            <a:endParaRPr lang="en-US" sz="20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algn="just">
              <a:buNone/>
            </a:pPr>
            <a:endParaRPr lang="en-US" sz="20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lvl="8" algn="just"/>
            <a:endParaRPr lang="en-US" sz="20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algn="just"/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</a:rPr>
              <a:t>Characteristics of good API</a:t>
            </a:r>
          </a:p>
          <a:p>
            <a:pPr lvl="1" algn="just"/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Easy to learn and use, Hard to misuse.</a:t>
            </a:r>
          </a:p>
          <a:p>
            <a:pPr lvl="1" algn="just"/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Easy to read and maintain code that uses it.</a:t>
            </a:r>
          </a:p>
          <a:p>
            <a:pPr lvl="1" algn="just"/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Is programming language neutral.</a:t>
            </a:r>
          </a:p>
          <a:p>
            <a:pPr lvl="1" algn="just"/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Sufficiently powerful to support all computational requirements.</a:t>
            </a:r>
          </a:p>
          <a:p>
            <a:pPr lvl="1" algn="just"/>
            <a:endParaRPr lang="en-US" sz="20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1" algn="just"/>
            <a:endParaRPr lang="en-US" sz="20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1" algn="just"/>
            <a:endParaRPr lang="en-US" sz="20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1" algn="just"/>
            <a:endParaRPr lang="en-US" sz="20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IN" sz="20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IndoWordNet Database Design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8C987-4833-4A08-85BF-C31D77053AD9}" type="slidenum">
              <a:rPr lang="en-IN" smtClean="0"/>
              <a:pPr/>
              <a:t>3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Text Placeholder 5"/>
          <p:cNvSpPr>
            <a:spLocks noGrp="1"/>
          </p:cNvSpPr>
          <p:nvPr>
            <p:ph type="subTitle" idx="1"/>
          </p:nvPr>
        </p:nvSpPr>
        <p:spPr>
          <a:xfrm>
            <a:off x="685800" y="2571744"/>
            <a:ext cx="7772400" cy="2239567"/>
          </a:xfrm>
        </p:spPr>
        <p:txBody>
          <a:bodyPr>
            <a:noAutofit/>
          </a:bodyPr>
          <a:lstStyle/>
          <a:p>
            <a:r>
              <a:rPr lang="en-US" sz="8000" b="1" i="1" dirty="0" smtClean="0">
                <a:solidFill>
                  <a:schemeClr val="accent1">
                    <a:lumMod val="75000"/>
                  </a:schemeClr>
                </a:solidFill>
              </a:rPr>
              <a:t>THANK YOU</a:t>
            </a:r>
            <a:endParaRPr lang="en-IN" sz="8000" b="1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IndoWordNet Database Design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8C987-4833-4A08-85BF-C31D77053AD9}" type="slidenum">
              <a:rPr lang="en-IN" smtClean="0"/>
              <a:pPr/>
              <a:t>30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/>
          <a:lstStyle/>
          <a:p>
            <a:r>
              <a:rPr lang="en-US" dirty="0" err="1" smtClean="0"/>
              <a:t>IndoWordNet</a:t>
            </a:r>
            <a:r>
              <a:rPr lang="en-US" dirty="0" smtClean="0"/>
              <a:t> API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28670"/>
            <a:ext cx="8229600" cy="5286412"/>
          </a:xfrm>
        </p:spPr>
        <p:txBody>
          <a:bodyPr>
            <a:noAutofit/>
          </a:bodyPr>
          <a:lstStyle/>
          <a:p>
            <a:pPr algn="just">
              <a:buNone/>
            </a:pPr>
            <a:endParaRPr lang="en-US" sz="1800" dirty="0" smtClean="0"/>
          </a:p>
          <a:p>
            <a:pPr lvl="0"/>
            <a:r>
              <a:rPr lang="en-US" sz="2400" dirty="0" smtClean="0"/>
              <a:t>It allows a user to access </a:t>
            </a:r>
            <a:r>
              <a:rPr lang="en-US" sz="2400" dirty="0" err="1" smtClean="0"/>
              <a:t>wordnet</a:t>
            </a:r>
            <a:r>
              <a:rPr lang="en-US" sz="2400" dirty="0" smtClean="0"/>
              <a:t> database and to create </a:t>
            </a:r>
            <a:r>
              <a:rPr lang="en-US" sz="2400" dirty="0" err="1" smtClean="0"/>
              <a:t>wordnet</a:t>
            </a:r>
            <a:r>
              <a:rPr lang="en-US" sz="2400" dirty="0" smtClean="0"/>
              <a:t> tools without the knowledge of the underlying database design.</a:t>
            </a:r>
          </a:p>
          <a:p>
            <a:pPr lvl="0">
              <a:buNone/>
            </a:pPr>
            <a:endParaRPr lang="en-IN" sz="2400" dirty="0" smtClean="0"/>
          </a:p>
          <a:p>
            <a:pPr lvl="0"/>
            <a:r>
              <a:rPr lang="en-US" sz="2400" dirty="0" smtClean="0"/>
              <a:t>The API is object-oriented design.</a:t>
            </a:r>
          </a:p>
          <a:p>
            <a:pPr lvl="0">
              <a:buNone/>
            </a:pPr>
            <a:endParaRPr lang="en-IN" sz="2400" dirty="0" smtClean="0"/>
          </a:p>
          <a:p>
            <a:pPr lvl="0"/>
            <a:r>
              <a:rPr lang="en-US" sz="2400" dirty="0" smtClean="0"/>
              <a:t>The API is designed in such a way that it supports single/ multiple languages.</a:t>
            </a:r>
          </a:p>
          <a:p>
            <a:pPr lvl="0"/>
            <a:endParaRPr lang="en-IN" sz="2400" dirty="0" smtClean="0"/>
          </a:p>
          <a:p>
            <a:pPr lvl="0"/>
            <a:r>
              <a:rPr lang="en-US" sz="2400" dirty="0" smtClean="0"/>
              <a:t>The API is designed in two layers:</a:t>
            </a:r>
            <a:endParaRPr lang="en-IN" sz="2400" dirty="0" smtClean="0"/>
          </a:p>
          <a:p>
            <a:pPr lvl="1"/>
            <a:r>
              <a:rPr lang="en-US" sz="2400" dirty="0" smtClean="0"/>
              <a:t>Application layer</a:t>
            </a:r>
            <a:endParaRPr lang="en-IN" sz="2400" dirty="0" smtClean="0"/>
          </a:p>
          <a:p>
            <a:pPr lvl="1"/>
            <a:r>
              <a:rPr lang="en-US" sz="2400" dirty="0" smtClean="0"/>
              <a:t>Database layer</a:t>
            </a:r>
            <a:endParaRPr lang="en-IN" sz="2400" dirty="0" smtClean="0"/>
          </a:p>
          <a:p>
            <a:pPr lvl="1" algn="just">
              <a:buNone/>
            </a:pPr>
            <a:endParaRPr lang="en-US" sz="2000" dirty="0" smtClean="0"/>
          </a:p>
          <a:p>
            <a:pPr lvl="1" algn="just">
              <a:buNone/>
            </a:pPr>
            <a:endParaRPr lang="en-US" sz="2000" dirty="0" smtClean="0"/>
          </a:p>
          <a:p>
            <a:pPr lvl="1" algn="just">
              <a:buNone/>
            </a:pPr>
            <a:endParaRPr lang="en-US" sz="2000" dirty="0" smtClean="0"/>
          </a:p>
          <a:p>
            <a:pPr lvl="1" algn="just">
              <a:buNone/>
            </a:pPr>
            <a:r>
              <a:rPr lang="en-US" sz="2000" dirty="0" smtClean="0"/>
              <a:t>					</a:t>
            </a:r>
          </a:p>
          <a:p>
            <a:pPr lvl="1">
              <a:buNone/>
            </a:pPr>
            <a:endParaRPr lang="en-US" sz="1800" dirty="0" smtClean="0"/>
          </a:p>
          <a:p>
            <a:endParaRPr lang="en-IN" sz="18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err="1" smtClean="0"/>
              <a:t>IndoWordNet</a:t>
            </a:r>
            <a:r>
              <a:rPr lang="en-IN" dirty="0" smtClean="0"/>
              <a:t> Database Design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8C987-4833-4A08-85BF-C31D77053AD9}" type="slidenum">
              <a:rPr lang="en-IN" smtClean="0"/>
              <a:pPr/>
              <a:t>4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 smtClean="0"/>
              <a:t/>
            </a:r>
            <a:br>
              <a:rPr lang="en-IN" b="1" dirty="0" smtClean="0"/>
            </a:br>
            <a:r>
              <a:rPr lang="en-IN" b="1" dirty="0" smtClean="0"/>
              <a:t>Implementation of API’s is done in:</a:t>
            </a: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Wingdings" pitchFamily="2" charset="2"/>
              <a:buChar char="§"/>
            </a:pPr>
            <a:endParaRPr lang="en-IN" dirty="0" smtClean="0"/>
          </a:p>
          <a:p>
            <a:pPr lvl="1">
              <a:buFont typeface="Wingdings" pitchFamily="2" charset="2"/>
              <a:buChar char="§"/>
            </a:pPr>
            <a:r>
              <a:rPr lang="en-IN" dirty="0" smtClean="0"/>
              <a:t>JAVA</a:t>
            </a:r>
          </a:p>
          <a:p>
            <a:pPr lvl="1">
              <a:buNone/>
            </a:pPr>
            <a:endParaRPr lang="en-IN" dirty="0" smtClean="0"/>
          </a:p>
          <a:p>
            <a:pPr lvl="1">
              <a:buFont typeface="Wingdings" pitchFamily="2" charset="2"/>
              <a:buChar char="§"/>
            </a:pPr>
            <a:r>
              <a:rPr lang="en-IN" dirty="0" err="1" smtClean="0"/>
              <a:t>Php</a:t>
            </a:r>
            <a:endParaRPr lang="en-IN" dirty="0" smtClean="0"/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layer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 smtClean="0"/>
              <a:t>The Database layer deals with encapsulation of the database design.</a:t>
            </a:r>
          </a:p>
          <a:p>
            <a:pPr algn="just">
              <a:buNone/>
            </a:pPr>
            <a:endParaRPr lang="en-US" sz="2400" dirty="0" smtClean="0">
              <a:solidFill>
                <a:schemeClr val="accent2"/>
              </a:solidFill>
            </a:endParaRPr>
          </a:p>
          <a:p>
            <a:pPr algn="just"/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It provides a standard interface to the application layer.</a:t>
            </a:r>
          </a:p>
          <a:p>
            <a:pPr algn="just">
              <a:buNone/>
            </a:pPr>
            <a:endParaRPr lang="en-US" sz="2400" dirty="0" smtClean="0"/>
          </a:p>
          <a:p>
            <a:pPr algn="just"/>
            <a:r>
              <a:rPr lang="en-US" sz="2400" dirty="0" smtClean="0"/>
              <a:t>The Database layer supports all the operations needed to be performed on the database.</a:t>
            </a:r>
          </a:p>
          <a:p>
            <a:pPr>
              <a:buNone/>
            </a:pPr>
            <a:endParaRPr lang="en-IN" sz="24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IndoWordNet Database Design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8C987-4833-4A08-85BF-C31D77053AD9}" type="slidenum">
              <a:rPr lang="en-IN" smtClean="0"/>
              <a:pPr/>
              <a:t>6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accent1">
                    <a:lumMod val="50000"/>
                  </a:schemeClr>
                </a:solidFill>
              </a:rPr>
              <a:t>Database Layer consists of the following classes:</a:t>
            </a:r>
            <a:endParaRPr lang="en-IN" sz="32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18900"/>
          </a:xfrm>
        </p:spPr>
        <p:txBody>
          <a:bodyPr>
            <a:normAutofit fontScale="85000" lnSpcReduction="20000"/>
          </a:bodyPr>
          <a:lstStyle/>
          <a:p>
            <a:pPr lvl="1"/>
            <a:endParaRPr lang="en-US" dirty="0" smtClean="0"/>
          </a:p>
          <a:p>
            <a:pPr lvl="1"/>
            <a:r>
              <a:rPr lang="en-US" b="1" dirty="0" err="1" smtClean="0"/>
              <a:t>IWDb</a:t>
            </a:r>
            <a:endParaRPr lang="en-US" b="1" dirty="0" smtClean="0"/>
          </a:p>
          <a:p>
            <a:pPr lvl="2" algn="just"/>
            <a:r>
              <a:rPr lang="en-IN" i="1" dirty="0" smtClean="0"/>
              <a:t>A class that connects to the Database.</a:t>
            </a:r>
          </a:p>
          <a:p>
            <a:pPr lvl="2" algn="just">
              <a:buNone/>
            </a:pPr>
            <a:endParaRPr lang="en-US" b="1" dirty="0" smtClean="0"/>
          </a:p>
          <a:p>
            <a:pPr lvl="1" algn="just"/>
            <a:r>
              <a:rPr lang="en-US" b="1" dirty="0" err="1" smtClean="0"/>
              <a:t>IWCon</a:t>
            </a:r>
            <a:endParaRPr lang="en-US" b="1" dirty="0" smtClean="0"/>
          </a:p>
          <a:p>
            <a:pPr lvl="2" algn="just"/>
            <a:r>
              <a:rPr lang="en-IN" i="1" dirty="0" smtClean="0"/>
              <a:t>A class that sets up a connection to a database </a:t>
            </a:r>
          </a:p>
          <a:p>
            <a:pPr lvl="2" algn="just">
              <a:buNone/>
            </a:pPr>
            <a:endParaRPr lang="en-US" dirty="0" smtClean="0"/>
          </a:p>
          <a:p>
            <a:pPr lvl="1" algn="just"/>
            <a:r>
              <a:rPr lang="en-US" b="1" dirty="0" err="1" smtClean="0"/>
              <a:t>IWStatement</a:t>
            </a:r>
            <a:endParaRPr lang="en-US" b="1" dirty="0" smtClean="0"/>
          </a:p>
          <a:p>
            <a:pPr lvl="2"/>
            <a:r>
              <a:rPr lang="en-IN" i="1" dirty="0" smtClean="0"/>
              <a:t>A class which contains all the queries pertaining to the application layer</a:t>
            </a:r>
            <a:endParaRPr lang="en-IN" sz="3200" dirty="0" smtClean="0"/>
          </a:p>
          <a:p>
            <a:pPr lvl="2"/>
            <a:r>
              <a:rPr lang="en-IN" i="1" dirty="0" smtClean="0"/>
              <a:t>Also the basic functions such as updating, deletion, insertion, selection, etc. </a:t>
            </a:r>
            <a:endParaRPr lang="en-IN" sz="3200" dirty="0" smtClean="0"/>
          </a:p>
          <a:p>
            <a:pPr lvl="2" algn="just"/>
            <a:endParaRPr lang="en-US" dirty="0" smtClean="0"/>
          </a:p>
          <a:p>
            <a:pPr lvl="1" algn="just"/>
            <a:r>
              <a:rPr lang="en-US" b="1" dirty="0" err="1" smtClean="0"/>
              <a:t>IWResult</a:t>
            </a:r>
            <a:endParaRPr lang="en-US" b="1" dirty="0" smtClean="0"/>
          </a:p>
          <a:p>
            <a:pPr lvl="2" algn="just"/>
            <a:r>
              <a:rPr lang="en-IN" i="1" dirty="0" smtClean="0"/>
              <a:t>A class which returns results to the application layer, the results of executed queries</a:t>
            </a:r>
          </a:p>
          <a:p>
            <a:pPr lvl="2" algn="just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IndoWordNet Database Design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8C987-4833-4A08-85BF-C31D77053AD9}" type="slidenum">
              <a:rPr lang="en-IN" smtClean="0"/>
              <a:pPr/>
              <a:t>7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layer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4929222"/>
          </a:xfrm>
        </p:spPr>
        <p:txBody>
          <a:bodyPr>
            <a:normAutofit fontScale="25000" lnSpcReduction="20000"/>
          </a:bodyPr>
          <a:lstStyle/>
          <a:p>
            <a:pPr algn="just"/>
            <a:r>
              <a:rPr lang="en-US" sz="8000" dirty="0" smtClean="0"/>
              <a:t>The Application layer incorporates the logical part of the </a:t>
            </a:r>
            <a:r>
              <a:rPr lang="en-US" sz="8000" dirty="0" err="1" smtClean="0"/>
              <a:t>IndoWordNet</a:t>
            </a:r>
            <a:r>
              <a:rPr lang="en-US" sz="8000" dirty="0" smtClean="0"/>
              <a:t> requirements, so as to provide classes and objects to perform all the operations to be performed on the </a:t>
            </a:r>
            <a:r>
              <a:rPr lang="en-US" sz="8000" dirty="0" err="1" smtClean="0"/>
              <a:t>synset</a:t>
            </a:r>
            <a:r>
              <a:rPr lang="en-US" sz="8000" dirty="0" smtClean="0"/>
              <a:t>, relations, ontology, other master data, etc. </a:t>
            </a:r>
          </a:p>
          <a:p>
            <a:endParaRPr lang="en-US" sz="8000" dirty="0" smtClean="0"/>
          </a:p>
          <a:p>
            <a:r>
              <a:rPr lang="en-US" sz="8000" dirty="0" smtClean="0"/>
              <a:t>The Application Layer allows us to perform operations such as:</a:t>
            </a:r>
            <a:endParaRPr lang="en-IN" sz="8000" dirty="0" smtClean="0"/>
          </a:p>
          <a:p>
            <a:pPr lvl="1"/>
            <a:r>
              <a:rPr lang="en-US" sz="8000" dirty="0" smtClean="0"/>
              <a:t>get all the </a:t>
            </a:r>
            <a:r>
              <a:rPr lang="en-US" sz="8000" dirty="0" err="1" smtClean="0"/>
              <a:t>synsets</a:t>
            </a:r>
            <a:r>
              <a:rPr lang="en-US" sz="8000" dirty="0" smtClean="0"/>
              <a:t> </a:t>
            </a:r>
            <a:endParaRPr lang="en-IN" sz="8000" dirty="0" smtClean="0"/>
          </a:p>
          <a:p>
            <a:pPr lvl="1"/>
            <a:r>
              <a:rPr lang="en-US" sz="8000" dirty="0" smtClean="0"/>
              <a:t>get all words</a:t>
            </a:r>
            <a:endParaRPr lang="en-IN" sz="8000" dirty="0" smtClean="0"/>
          </a:p>
          <a:p>
            <a:pPr lvl="1"/>
            <a:r>
              <a:rPr lang="en-US" sz="8000" dirty="0" smtClean="0"/>
              <a:t>get all </a:t>
            </a:r>
            <a:r>
              <a:rPr lang="en-US" sz="8000" dirty="0" err="1" smtClean="0"/>
              <a:t>synsets</a:t>
            </a:r>
            <a:r>
              <a:rPr lang="en-US" sz="8000" dirty="0" smtClean="0"/>
              <a:t> from a given start id to a given end id</a:t>
            </a:r>
            <a:endParaRPr lang="en-IN" sz="8000" dirty="0" smtClean="0"/>
          </a:p>
          <a:p>
            <a:pPr lvl="1"/>
            <a:r>
              <a:rPr lang="en-US" sz="8000" dirty="0" smtClean="0"/>
              <a:t>get various relations for a given </a:t>
            </a:r>
            <a:r>
              <a:rPr lang="en-US" sz="8000" dirty="0" err="1" smtClean="0"/>
              <a:t>synset</a:t>
            </a:r>
            <a:r>
              <a:rPr lang="en-US" sz="8000" dirty="0" smtClean="0"/>
              <a:t>/ word</a:t>
            </a:r>
            <a:endParaRPr lang="en-IN" sz="8000" dirty="0" smtClean="0"/>
          </a:p>
          <a:p>
            <a:pPr lvl="1"/>
            <a:r>
              <a:rPr lang="en-US" sz="8000" dirty="0" smtClean="0"/>
              <a:t>get words for a given </a:t>
            </a:r>
            <a:r>
              <a:rPr lang="en-US" sz="8000" dirty="0" err="1" smtClean="0"/>
              <a:t>synset</a:t>
            </a:r>
            <a:r>
              <a:rPr lang="en-US" sz="8000" dirty="0" smtClean="0"/>
              <a:t> </a:t>
            </a:r>
            <a:endParaRPr lang="en-IN" sz="8000" dirty="0" smtClean="0"/>
          </a:p>
          <a:p>
            <a:pPr lvl="1"/>
            <a:r>
              <a:rPr lang="en-US" sz="8000" dirty="0" smtClean="0"/>
              <a:t>add a new source or domain, a new relation</a:t>
            </a:r>
            <a:endParaRPr lang="en-IN" sz="8000" dirty="0" smtClean="0"/>
          </a:p>
          <a:p>
            <a:pPr lvl="1"/>
            <a:r>
              <a:rPr lang="en-US" sz="8000" dirty="0" smtClean="0"/>
              <a:t>to create </a:t>
            </a:r>
            <a:r>
              <a:rPr lang="en-US" sz="8000" dirty="0" err="1" smtClean="0"/>
              <a:t>sysnet</a:t>
            </a:r>
            <a:r>
              <a:rPr lang="en-US" sz="8000" dirty="0" smtClean="0"/>
              <a:t>, to create words,</a:t>
            </a:r>
            <a:endParaRPr lang="en-IN" sz="8000" dirty="0" smtClean="0"/>
          </a:p>
          <a:p>
            <a:pPr lvl="1"/>
            <a:r>
              <a:rPr lang="en-US" sz="8000" dirty="0" smtClean="0"/>
              <a:t>update the records in the table</a:t>
            </a:r>
            <a:endParaRPr lang="en-IN" sz="8000" dirty="0" smtClean="0"/>
          </a:p>
          <a:p>
            <a:pPr lvl="1"/>
            <a:r>
              <a:rPr lang="en-US" sz="8000" dirty="0" smtClean="0"/>
              <a:t>delete a </a:t>
            </a:r>
            <a:r>
              <a:rPr lang="en-US" sz="8000" dirty="0" err="1" smtClean="0"/>
              <a:t>synset</a:t>
            </a:r>
            <a:r>
              <a:rPr lang="en-US" sz="8000" dirty="0" smtClean="0"/>
              <a:t>/ source/ domain</a:t>
            </a:r>
            <a:endParaRPr lang="en-IN" sz="8000" dirty="0" smtClean="0"/>
          </a:p>
          <a:p>
            <a:pPr lvl="1"/>
            <a:r>
              <a:rPr lang="en-US" sz="8000" dirty="0" smtClean="0"/>
              <a:t>modify ontology information</a:t>
            </a:r>
            <a:endParaRPr lang="en-IN" sz="8000" dirty="0" smtClean="0"/>
          </a:p>
          <a:p>
            <a:pPr lvl="1"/>
            <a:r>
              <a:rPr lang="en-IN" sz="8000" dirty="0" smtClean="0"/>
              <a:t>Etc…</a:t>
            </a:r>
          </a:p>
          <a:p>
            <a:pPr algn="just">
              <a:buNone/>
            </a:pPr>
            <a:endParaRPr lang="en-US" sz="2900" dirty="0" smtClean="0"/>
          </a:p>
          <a:p>
            <a:pPr algn="just">
              <a:buNone/>
            </a:pPr>
            <a:endParaRPr lang="en-US" sz="2900" dirty="0" smtClean="0"/>
          </a:p>
          <a:p>
            <a:pPr lvl="1" algn="just"/>
            <a:endParaRPr lang="en-US" dirty="0" smtClean="0"/>
          </a:p>
          <a:p>
            <a:pPr lvl="1" algn="just"/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IndoWordNet Database Design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8C987-4833-4A08-85BF-C31D77053AD9}" type="slidenum">
              <a:rPr lang="en-IN" smtClean="0"/>
              <a:pPr/>
              <a:t>8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428604"/>
            <a:ext cx="8229600" cy="928694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Application Layer consists of the following classes:</a:t>
            </a:r>
            <a:r>
              <a:rPr lang="en-IN" sz="4400" dirty="0" smtClean="0">
                <a:solidFill>
                  <a:schemeClr val="accent1">
                    <a:lumMod val="50000"/>
                  </a:schemeClr>
                </a:solidFill>
              </a:rPr>
              <a:t/>
            </a:r>
            <a:br>
              <a:rPr lang="en-IN" sz="4400" dirty="0" smtClean="0">
                <a:solidFill>
                  <a:schemeClr val="accent1">
                    <a:lumMod val="50000"/>
                  </a:schemeClr>
                </a:solidFill>
              </a:rPr>
            </a:br>
            <a:endParaRPr lang="en-IN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71546"/>
            <a:ext cx="8229600" cy="5429288"/>
          </a:xfrm>
        </p:spPr>
        <p:txBody>
          <a:bodyPr>
            <a:normAutofit fontScale="85000" lnSpcReduction="10000"/>
          </a:bodyPr>
          <a:lstStyle/>
          <a:p>
            <a:pPr lvl="1" algn="just"/>
            <a:r>
              <a:rPr lang="en-US" sz="1900" b="1" dirty="0" err="1" smtClean="0"/>
              <a:t>IWAPIClass</a:t>
            </a:r>
            <a:endParaRPr lang="en-US" sz="1900" b="1" dirty="0" smtClean="0"/>
          </a:p>
          <a:p>
            <a:pPr lvl="2" algn="just"/>
            <a:r>
              <a:rPr lang="en-IN" sz="1900" i="1" dirty="0" smtClean="0"/>
              <a:t>A class that allows to initialise API library for use.</a:t>
            </a:r>
          </a:p>
          <a:p>
            <a:pPr lvl="2" algn="just"/>
            <a:r>
              <a:rPr lang="en-US" sz="1900" i="1" dirty="0" smtClean="0"/>
              <a:t>Maintain master tables.</a:t>
            </a:r>
          </a:p>
          <a:p>
            <a:pPr lvl="2" algn="just"/>
            <a:r>
              <a:rPr lang="en-US" sz="1900" i="1" dirty="0" smtClean="0"/>
              <a:t>Manage connectivity to language specific databases.</a:t>
            </a:r>
            <a:endParaRPr lang="en-IN" sz="1900" i="1" dirty="0" smtClean="0"/>
          </a:p>
          <a:p>
            <a:pPr lvl="1" algn="just"/>
            <a:endParaRPr lang="en-US" sz="1900" b="1" dirty="0" smtClean="0"/>
          </a:p>
          <a:p>
            <a:pPr lvl="1" algn="just"/>
            <a:r>
              <a:rPr lang="en-US" sz="1900" b="1" dirty="0" err="1" smtClean="0"/>
              <a:t>IWSynset</a:t>
            </a:r>
            <a:endParaRPr lang="en-US" sz="1900" b="1" dirty="0" smtClean="0"/>
          </a:p>
          <a:p>
            <a:pPr lvl="2" algn="just"/>
            <a:r>
              <a:rPr lang="en-IN" sz="1900" i="1" dirty="0" smtClean="0"/>
              <a:t>A class that represents a </a:t>
            </a:r>
            <a:r>
              <a:rPr lang="en-IN" sz="1900" i="1" dirty="0" err="1" smtClean="0"/>
              <a:t>Synset</a:t>
            </a:r>
            <a:endParaRPr lang="en-IN" sz="1900" i="1" dirty="0" smtClean="0"/>
          </a:p>
          <a:p>
            <a:pPr lvl="2" algn="just">
              <a:buNone/>
            </a:pPr>
            <a:endParaRPr lang="en-US" sz="1900" b="1" dirty="0" smtClean="0"/>
          </a:p>
          <a:p>
            <a:pPr lvl="1" algn="just"/>
            <a:r>
              <a:rPr lang="en-US" sz="1900" b="1" dirty="0" err="1" smtClean="0"/>
              <a:t>IWWord</a:t>
            </a:r>
            <a:endParaRPr lang="en-US" sz="1900" b="1" dirty="0" smtClean="0"/>
          </a:p>
          <a:p>
            <a:pPr lvl="2" algn="just"/>
            <a:r>
              <a:rPr lang="en-IN" sz="1900" i="1" dirty="0" smtClean="0"/>
              <a:t>A class that represents a Word</a:t>
            </a:r>
          </a:p>
          <a:p>
            <a:pPr lvl="2" algn="just">
              <a:buNone/>
            </a:pPr>
            <a:endParaRPr lang="en-US" sz="1900" b="1" dirty="0" smtClean="0"/>
          </a:p>
          <a:p>
            <a:pPr lvl="1" algn="just"/>
            <a:r>
              <a:rPr lang="en-US" sz="1900" b="1" dirty="0" err="1" smtClean="0"/>
              <a:t>IWSynsetCollection</a:t>
            </a:r>
            <a:endParaRPr lang="en-US" sz="1900" b="1" dirty="0" smtClean="0"/>
          </a:p>
          <a:p>
            <a:pPr lvl="2" algn="just"/>
            <a:r>
              <a:rPr lang="en-IN" sz="1900" i="1" dirty="0" smtClean="0"/>
              <a:t>Collection of </a:t>
            </a:r>
            <a:r>
              <a:rPr lang="en-IN" sz="1900" i="1" dirty="0" err="1" smtClean="0"/>
              <a:t>Synsets</a:t>
            </a:r>
            <a:endParaRPr lang="en-IN" sz="1900" i="1" dirty="0" smtClean="0"/>
          </a:p>
          <a:p>
            <a:pPr lvl="2" algn="just">
              <a:buNone/>
            </a:pPr>
            <a:endParaRPr lang="en-US" sz="1900" b="1" dirty="0" smtClean="0"/>
          </a:p>
          <a:p>
            <a:pPr lvl="1" algn="just"/>
            <a:r>
              <a:rPr lang="en-US" sz="1900" b="1" dirty="0" err="1" smtClean="0"/>
              <a:t>IWWordCollection</a:t>
            </a:r>
            <a:endParaRPr lang="en-US" sz="1900" b="1" dirty="0" smtClean="0"/>
          </a:p>
          <a:p>
            <a:pPr lvl="2" algn="just"/>
            <a:r>
              <a:rPr lang="en-IN" sz="1900" i="1" dirty="0" smtClean="0"/>
              <a:t>Collection of words for a </a:t>
            </a:r>
            <a:r>
              <a:rPr lang="en-IN" sz="1900" i="1" dirty="0" err="1" smtClean="0"/>
              <a:t>synset</a:t>
            </a:r>
            <a:endParaRPr lang="en-IN" sz="1900" i="1" dirty="0" smtClean="0"/>
          </a:p>
          <a:p>
            <a:pPr lvl="2" algn="just">
              <a:buNone/>
            </a:pPr>
            <a:endParaRPr lang="en-IN" sz="1900" i="1" dirty="0" smtClean="0"/>
          </a:p>
          <a:p>
            <a:pPr lvl="1" algn="just"/>
            <a:r>
              <a:rPr lang="en-US" sz="1900" b="1" dirty="0" err="1" smtClean="0"/>
              <a:t>IWOntology</a:t>
            </a:r>
            <a:endParaRPr lang="en-US" sz="1900" b="1" dirty="0" smtClean="0"/>
          </a:p>
          <a:p>
            <a:pPr lvl="2" algn="just"/>
            <a:r>
              <a:rPr lang="en-IN" sz="1900" i="1" dirty="0" smtClean="0"/>
              <a:t>A class that represents Ontology</a:t>
            </a:r>
          </a:p>
          <a:p>
            <a:pPr lvl="2" algn="just"/>
            <a:r>
              <a:rPr lang="en-IN" sz="1900" i="1" dirty="0" smtClean="0"/>
              <a:t>Each </a:t>
            </a:r>
            <a:r>
              <a:rPr lang="en-IN" sz="1900" i="1" dirty="0" err="1" smtClean="0"/>
              <a:t>synset</a:t>
            </a:r>
            <a:r>
              <a:rPr lang="en-IN" sz="1900" i="1" dirty="0" smtClean="0"/>
              <a:t> is mapped into some place in the ontology  tree</a:t>
            </a:r>
          </a:p>
          <a:p>
            <a:pPr lvl="2" algn="just"/>
            <a:endParaRPr lang="en-IN" sz="1900" i="1" dirty="0" smtClean="0"/>
          </a:p>
          <a:p>
            <a:pPr lvl="2" algn="just">
              <a:buNone/>
            </a:pPr>
            <a:endParaRPr lang="en-US" sz="1800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IndoWordNet Database Design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8C987-4833-4A08-85BF-C31D77053AD9}" type="slidenum">
              <a:rPr lang="en-IN" smtClean="0"/>
              <a:pPr/>
              <a:t>9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1834</Words>
  <Application>Microsoft Office PowerPoint</Application>
  <PresentationFormat>On-screen Show (4:3)</PresentationFormat>
  <Paragraphs>345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Office Theme</vt:lpstr>
      <vt:lpstr>API-Application Programming Interface</vt:lpstr>
      <vt:lpstr>Brief Outline</vt:lpstr>
      <vt:lpstr>API’s</vt:lpstr>
      <vt:lpstr>IndoWordNet API</vt:lpstr>
      <vt:lpstr> Implementation of API’s is done in: </vt:lpstr>
      <vt:lpstr>Database layer</vt:lpstr>
      <vt:lpstr>Database Layer consists of the following classes:</vt:lpstr>
      <vt:lpstr>Application layer</vt:lpstr>
      <vt:lpstr>Application Layer consists of the following classes: </vt:lpstr>
      <vt:lpstr>Slide 10</vt:lpstr>
      <vt:lpstr>Where to copy the API  sample codes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API-Application Programming Interface</dc:title>
  <dc:creator>Neha</dc:creator>
  <cp:lastModifiedBy>Neha</cp:lastModifiedBy>
  <cp:revision>31</cp:revision>
  <dcterms:created xsi:type="dcterms:W3CDTF">2012-03-23T10:27:41Z</dcterms:created>
  <dcterms:modified xsi:type="dcterms:W3CDTF">2012-03-25T04:40:07Z</dcterms:modified>
</cp:coreProperties>
</file>