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>
        <p:scale>
          <a:sx n="96" d="100"/>
          <a:sy n="96" d="100"/>
        </p:scale>
        <p:origin x="-1080" y="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0C2-37B9-4800-84A5-04D7A7FCA159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E73B-FCA1-4E01-8E43-C900AC63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will be shown </a:t>
            </a:r>
            <a:r>
              <a:rPr lang="en-US"/>
              <a:t>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CE73B-FCA1-4E01-8E43-C900AC637A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8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9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conditions/shortness-of-breath/" TargetMode="External"/><Relationship Id="rId2" Type="http://schemas.openxmlformats.org/officeDocument/2006/relationships/hyperlink" Target="https://www.nhs.uk/conditions/chest-pai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hs.uk/conditions/indiges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IoT based Heart Attack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9700" y="287822"/>
            <a:ext cx="6324600" cy="780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36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57600" y="1628106"/>
            <a:ext cx="1600200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Oval 5"/>
          <p:cNvSpPr/>
          <p:nvPr/>
        </p:nvSpPr>
        <p:spPr>
          <a:xfrm>
            <a:off x="446399" y="2444751"/>
            <a:ext cx="16002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Css,scss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53362" y="2778240"/>
            <a:ext cx="1447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31975" y="1572566"/>
            <a:ext cx="1091725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</a:t>
            </a:r>
          </a:p>
          <a:p>
            <a:pPr algn="ctr"/>
            <a:r>
              <a:rPr lang="en-US" sz="1400" dirty="0"/>
              <a:t>Server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2" name="Bent Arrow 11"/>
          <p:cNvSpPr/>
          <p:nvPr/>
        </p:nvSpPr>
        <p:spPr>
          <a:xfrm>
            <a:off x="6196701" y="1444895"/>
            <a:ext cx="1003960" cy="1352950"/>
          </a:xfrm>
          <a:prstGeom prst="bentArrow">
            <a:avLst>
              <a:gd name="adj1" fmla="val 26050"/>
              <a:gd name="adj2" fmla="val 2846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7455269" y="2535082"/>
            <a:ext cx="890187" cy="9149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01979" y="4724400"/>
            <a:ext cx="2133600" cy="1371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</p:txBody>
      </p:sp>
      <p:sp>
        <p:nvSpPr>
          <p:cNvPr id="21" name="Oval 20"/>
          <p:cNvSpPr/>
          <p:nvPr/>
        </p:nvSpPr>
        <p:spPr>
          <a:xfrm>
            <a:off x="1317917" y="4127502"/>
            <a:ext cx="1295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-script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13399" y="3307098"/>
            <a:ext cx="762000" cy="755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cxnSp>
        <p:nvCxnSpPr>
          <p:cNvPr id="26" name="Straight Arrow Connector 25"/>
          <p:cNvCxnSpPr>
            <a:stCxn id="21" idx="7"/>
            <a:endCxn id="22" idx="1"/>
          </p:cNvCxnSpPr>
          <p:nvPr/>
        </p:nvCxnSpPr>
        <p:spPr>
          <a:xfrm flipV="1">
            <a:off x="2423610" y="3684923"/>
            <a:ext cx="689789" cy="5764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1" idx="6"/>
          </p:cNvCxnSpPr>
          <p:nvPr/>
        </p:nvCxnSpPr>
        <p:spPr>
          <a:xfrm flipH="1">
            <a:off x="2613317" y="4062747"/>
            <a:ext cx="881082" cy="5219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5"/>
          </p:cNvCxnSpPr>
          <p:nvPr/>
        </p:nvCxnSpPr>
        <p:spPr>
          <a:xfrm>
            <a:off x="2423610" y="4907991"/>
            <a:ext cx="978369" cy="2736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12905" y="1709010"/>
            <a:ext cx="914400" cy="34925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43800" y="3853803"/>
            <a:ext cx="1067070" cy="37782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10200" y="5562600"/>
            <a:ext cx="914400" cy="3810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24799" y="2340645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1"/>
          </p:cNvCxnSpPr>
          <p:nvPr/>
        </p:nvCxnSpPr>
        <p:spPr>
          <a:xfrm flipH="1" flipV="1">
            <a:off x="4950385" y="2619489"/>
            <a:ext cx="1215002" cy="292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4226463" y="2740295"/>
            <a:ext cx="484632" cy="1981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457200"/>
            <a:ext cx="48006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Page Development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864550" y="1828800"/>
            <a:ext cx="104045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9951" y="3896882"/>
            <a:ext cx="10536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199" y="3431136"/>
            <a:ext cx="6324600" cy="167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 </a:t>
            </a:r>
            <a:r>
              <a:rPr lang="en-US" sz="1600" b="1" dirty="0" smtClean="0"/>
              <a:t>CSS</a:t>
            </a:r>
            <a:r>
              <a:rPr lang="en-US" sz="1600" dirty="0"/>
              <a:t> stands for </a:t>
            </a:r>
            <a:r>
              <a:rPr lang="en-US" sz="1600" b="1" dirty="0"/>
              <a:t>C</a:t>
            </a:r>
            <a:r>
              <a:rPr lang="en-US" sz="1600" dirty="0"/>
              <a:t>ascading </a:t>
            </a:r>
            <a:r>
              <a:rPr lang="en-US" sz="1600" b="1" dirty="0"/>
              <a:t>S</a:t>
            </a:r>
            <a:r>
              <a:rPr lang="en-US" sz="1600" dirty="0"/>
              <a:t>tyle </a:t>
            </a:r>
            <a:r>
              <a:rPr lang="en-US" sz="1600" b="1" dirty="0" smtClean="0"/>
              <a:t>S</a:t>
            </a:r>
            <a:r>
              <a:rPr lang="en-US" sz="1600" dirty="0" smtClean="0"/>
              <a:t>heets CSS describes</a:t>
            </a:r>
          </a:p>
          <a:p>
            <a:r>
              <a:rPr lang="en-US" sz="1600" dirty="0"/>
              <a:t> </a:t>
            </a:r>
            <a:r>
              <a:rPr lang="en-US" sz="1600" b="1" dirty="0"/>
              <a:t>how HTML elements are to be displayed on screen, paper, or in other media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CSS </a:t>
            </a:r>
            <a:r>
              <a:rPr lang="en-US" sz="1600" b="1" dirty="0"/>
              <a:t>saves a lot of work</a:t>
            </a:r>
            <a:r>
              <a:rPr lang="en-US" sz="1600" dirty="0"/>
              <a:t>. It can control the layout of multiple web pages all at once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External </a:t>
            </a:r>
            <a:r>
              <a:rPr lang="en-US" sz="1600" dirty="0" err="1"/>
              <a:t>stylesheets</a:t>
            </a:r>
            <a:r>
              <a:rPr lang="en-US" sz="1600" dirty="0"/>
              <a:t> are stored in </a:t>
            </a:r>
            <a:r>
              <a:rPr lang="en-US" sz="1600" b="1" dirty="0"/>
              <a:t>CSS files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981198" y="1752600"/>
            <a:ext cx="6781802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Hypertext Markup Language is the standard markup language for documents designed to be displayed in a web browser. It can be assisted by technologies such as Cascading Style Sheets and scripting languages such as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60" y="457200"/>
            <a:ext cx="6172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Webpage Development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381000" y="15240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JavaScript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752600" y="1371600"/>
            <a:ext cx="7086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JavaScript</a:t>
            </a:r>
            <a:r>
              <a:rPr lang="en-US" sz="1600" dirty="0"/>
              <a:t> is a dynamic computer programming language. It is lightweight and most commonly used as a part of web pages, whose implementations allow client-side script to interact with the user and make dynamic pages. It is an interpreted programming language with object-oriented capabilities.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290557" y="2949603"/>
            <a:ext cx="137444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2819400"/>
            <a:ext cx="71628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PHP(Hypertext Pre Processor is an open source widely used scripting language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5423" y="4343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5006" y="4191001"/>
            <a:ext cx="7326594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SASS ,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25196" y="53063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17903" y="5181600"/>
            <a:ext cx="7397497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4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548036"/>
            <a:ext cx="7543801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Sagnik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Mondal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Souvik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Soumydeep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Paul</a:t>
            </a:r>
          </a:p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Respected Mentor: Mr.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Ghosh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(MCA)</a:t>
            </a:r>
          </a:p>
        </p:txBody>
      </p:sp>
    </p:spTree>
    <p:extLst>
      <p:ext uri="{BB962C8B-B14F-4D97-AF65-F5344CB8AC3E}">
        <p14:creationId xmlns:p14="http://schemas.microsoft.com/office/powerpoint/2010/main" val="293172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9296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several health issues our mankind currently facing heart attack as a fierce opponent.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technology has already progressed so much with less effort we can actually fight with this.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  <a:p>
            <a:pPr marL="0" indent="0">
              <a:buNone/>
            </a:pPr>
            <a:endParaRPr 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81200"/>
            <a:ext cx="2400300" cy="43240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Of Victims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Mission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Of Technology)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Technology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of the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457200"/>
            <a:ext cx="55626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Attack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582341"/>
            <a:ext cx="6172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heart attack (myocardial infarction or MI) is a serious medical emergency in which the supply of blood to the heart is suddenly blocked, usually by a blood clot.</a:t>
            </a:r>
          </a:p>
          <a:p>
            <a:endParaRPr lang="en-US" sz="2000" dirty="0"/>
          </a:p>
          <a:p>
            <a:r>
              <a:rPr lang="en-US" sz="2000" dirty="0"/>
              <a:t>A heart attack is a medical emergency. Dial 999 and ask for an ambulance if you suspect a heart attack.</a:t>
            </a:r>
          </a:p>
          <a:p>
            <a:endParaRPr lang="en-US" sz="2000" dirty="0"/>
          </a:p>
          <a:p>
            <a:r>
              <a:rPr lang="en-US" sz="2000" dirty="0"/>
              <a:t>A lack of blood to the heart may seriously damage the heart muscle and can be life threatening.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57200"/>
            <a:ext cx="57912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Symptoms of Heart Attack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620000" cy="3693319"/>
          </a:xfrm>
          <a:prstGeom prst="rect">
            <a:avLst/>
          </a:prstGeom>
          <a:ln cmpd="tri">
            <a:gradFill flip="none" rotWithShape="1">
              <a:gsLst>
                <a:gs pos="29000">
                  <a:schemeClr val="accent1">
                    <a:lumMod val="5000"/>
                    <a:lumOff val="95000"/>
                  </a:schemeClr>
                </a:gs>
                <a:gs pos="61000">
                  <a:schemeClr val="accent1">
                    <a:lumMod val="45000"/>
                    <a:lumOff val="5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Symptoms of a heart attack can include: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chest pain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 the chest can feel like it's being pressed or squeezed by a heavy object, and pain can radiate from the chest to the jaw, neck, arms and back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shortness of breath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feeling weak or lightheaded, or both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overwhelming feeling of anxiety.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important to stress that not everyone experiences severe chest pain. The pain can often be mild and mistaken for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indigestion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the combination of symptoms that's important in determining whether a person is having a heart attack, and not the severity of chest pain.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6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457200"/>
            <a:ext cx="6019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behind Younger Victims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2407" y="2413338"/>
            <a:ext cx="651759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diet and lack of exercise.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 diabetes.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blood pressure.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cholesterol.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 of cardiovascular disease.</a:t>
            </a:r>
          </a:p>
        </p:txBody>
      </p:sp>
    </p:spTree>
    <p:extLst>
      <p:ext uri="{BB962C8B-B14F-4D97-AF65-F5344CB8AC3E}">
        <p14:creationId xmlns:p14="http://schemas.microsoft.com/office/powerpoint/2010/main" val="389298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85800"/>
            <a:ext cx="640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Mission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413338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mission is to provide on the go or stationary heart rate monitoring system through secure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webapplication.With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advent of technology accurate heart rate monitoring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possible.Our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group is old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peoples,athletes,obese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patients,diabetes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patients.</a:t>
            </a:r>
          </a:p>
        </p:txBody>
      </p:sp>
    </p:spTree>
    <p:extLst>
      <p:ext uri="{BB962C8B-B14F-4D97-AF65-F5344CB8AC3E}">
        <p14:creationId xmlns:p14="http://schemas.microsoft.com/office/powerpoint/2010/main" val="297006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85800"/>
            <a:ext cx="61722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2590800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vision is to develop a  5G technology based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system so that continuous data can be stored in the cloud storage and  further can be analyzed.</a:t>
            </a:r>
          </a:p>
        </p:txBody>
      </p:sp>
    </p:spTree>
    <p:extLst>
      <p:ext uri="{BB962C8B-B14F-4D97-AF65-F5344CB8AC3E}">
        <p14:creationId xmlns:p14="http://schemas.microsoft.com/office/powerpoint/2010/main" val="299966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33400"/>
            <a:ext cx="7543800" cy="82973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Technology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Esp8266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Arduino IDE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Thinkspeak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1862669"/>
            <a:ext cx="3703320" cy="402335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Html,css,javascript,jquery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Database:Mysql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MVC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architechture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Thinkspeak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widgets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27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389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 IoT based Heart Attack Detection System</vt:lpstr>
      <vt:lpstr>Group Members</vt:lpstr>
      <vt:lpstr>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SOUMYADEEP PAUL</dc:creator>
  <cp:lastModifiedBy>SOUMYADEEP PAUL</cp:lastModifiedBy>
  <cp:revision>20</cp:revision>
  <dcterms:created xsi:type="dcterms:W3CDTF">2019-11-22T17:16:47Z</dcterms:created>
  <dcterms:modified xsi:type="dcterms:W3CDTF">2019-11-24T17:49:17Z</dcterms:modified>
</cp:coreProperties>
</file>