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2" r:id="rId8"/>
    <p:sldId id="263" r:id="rId9"/>
    <p:sldId id="261" r:id="rId10"/>
    <p:sldId id="264" r:id="rId11"/>
    <p:sldId id="266" r:id="rId12"/>
    <p:sldId id="267" r:id="rId13"/>
    <p:sldId id="268" r:id="rId14"/>
    <p:sldId id="269" r:id="rId15"/>
    <p:sldId id="270" r:id="rId16"/>
    <p:sldId id="271" r:id="rId17"/>
    <p:sldId id="272" r:id="rId18"/>
    <p:sldId id="273" r:id="rId19"/>
    <p:sldId id="31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FBD30-2B6C-440C-9A94-6B65B2AE2DBF}" type="datetimeFigureOut">
              <a:rPr lang="en-US" smtClean="0"/>
              <a:pPr/>
              <a:t>10/10/2020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2C441-895E-4186-B43E-D2CDF7CB02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FBD30-2B6C-440C-9A94-6B65B2AE2DBF}" type="datetimeFigureOut">
              <a:rPr lang="en-US" smtClean="0"/>
              <a:pPr/>
              <a:t>10/10/2020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02C441-895E-4186-B43E-D2CDF7CB02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a:t>
            </a:r>
            <a:br>
              <a:rPr lang="en-US" dirty="0" smtClean="0"/>
            </a:br>
            <a:r>
              <a:rPr lang="en-US" dirty="0" smtClean="0"/>
              <a:t>Unit-IV</a:t>
            </a:r>
            <a:endParaRPr lang="en-US" dirty="0"/>
          </a:p>
        </p:txBody>
      </p:sp>
      <p:sp>
        <p:nvSpPr>
          <p:cNvPr id="3" name="Subtitle 2"/>
          <p:cNvSpPr>
            <a:spLocks noGrp="1"/>
          </p:cNvSpPr>
          <p:nvPr>
            <p:ph type="subTitle" idx="1"/>
          </p:nvPr>
        </p:nvSpPr>
        <p:spPr/>
        <p:txBody>
          <a:bodyPr/>
          <a:lstStyle/>
          <a:p>
            <a:r>
              <a:rPr lang="en-US" dirty="0" smtClean="0"/>
              <a:t>Prepared by: </a:t>
            </a:r>
            <a:r>
              <a:rPr lang="en-US" dirty="0" err="1" smtClean="0"/>
              <a:t>Neha</a:t>
            </a:r>
            <a:r>
              <a:rPr lang="en-US" dirty="0" smtClean="0"/>
              <a:t> </a:t>
            </a:r>
            <a:r>
              <a:rPr lang="en-US" dirty="0" err="1" smtClean="0"/>
              <a:t>Tripathi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Unit Testing</a:t>
            </a:r>
          </a:p>
        </p:txBody>
      </p:sp>
      <p:sp>
        <p:nvSpPr>
          <p:cNvPr id="3" name="Content Placeholder 2"/>
          <p:cNvSpPr>
            <a:spLocks noGrp="1"/>
          </p:cNvSpPr>
          <p:nvPr>
            <p:ph idx="1"/>
          </p:nvPr>
        </p:nvSpPr>
        <p:spPr/>
        <p:txBody>
          <a:bodyPr>
            <a:normAutofit/>
          </a:bodyPr>
          <a:lstStyle/>
          <a:p>
            <a:pPr algn="just"/>
            <a:r>
              <a:rPr lang="en-US" sz="2200" b="1" dirty="0"/>
              <a:t>Unit testing (or module testing) </a:t>
            </a:r>
            <a:r>
              <a:rPr lang="en-US" sz="2200" dirty="0"/>
              <a:t>is the testing of different units (or modules) of a system in </a:t>
            </a:r>
            <a:r>
              <a:rPr lang="en-US" sz="2200" b="1" dirty="0"/>
              <a:t>isolation.</a:t>
            </a:r>
          </a:p>
          <a:p>
            <a:pPr algn="just"/>
            <a:r>
              <a:rPr lang="en-US" sz="2200" dirty="0" smtClean="0"/>
              <a:t>A </a:t>
            </a:r>
            <a:r>
              <a:rPr lang="en-US" sz="2200" dirty="0"/>
              <a:t>complete </a:t>
            </a:r>
            <a:r>
              <a:rPr lang="en-US" sz="2200" b="1" dirty="0" smtClean="0"/>
              <a:t>environment (Unit Test Environment)</a:t>
            </a:r>
            <a:r>
              <a:rPr lang="en-US" sz="2200" dirty="0" smtClean="0"/>
              <a:t> </a:t>
            </a:r>
            <a:r>
              <a:rPr lang="en-US" sz="2200" dirty="0"/>
              <a:t>is needed to provide all that is necessary for execution of the module. Steps needed in order to be able to test the module:</a:t>
            </a:r>
          </a:p>
          <a:p>
            <a:pPr algn="just">
              <a:buNone/>
            </a:pPr>
            <a:r>
              <a:rPr lang="en-US" sz="2200" dirty="0" smtClean="0"/>
              <a:t>        - The </a:t>
            </a:r>
            <a:r>
              <a:rPr lang="en-US" sz="2200" b="1" dirty="0"/>
              <a:t>procedures</a:t>
            </a:r>
            <a:r>
              <a:rPr lang="en-US" sz="2200" dirty="0"/>
              <a:t> belonging to other modules that the </a:t>
            </a:r>
            <a:r>
              <a:rPr lang="en-US" sz="2200" b="1" dirty="0"/>
              <a:t>module </a:t>
            </a:r>
            <a:r>
              <a:rPr lang="en-US" sz="2200" b="1" dirty="0" smtClean="0"/>
              <a:t>    under </a:t>
            </a:r>
            <a:r>
              <a:rPr lang="en-US" sz="2200" b="1" dirty="0"/>
              <a:t>test calls</a:t>
            </a:r>
            <a:r>
              <a:rPr lang="en-US" sz="2200" dirty="0"/>
              <a:t>.</a:t>
            </a:r>
          </a:p>
          <a:p>
            <a:pPr algn="just">
              <a:buNone/>
            </a:pPr>
            <a:r>
              <a:rPr lang="en-US" sz="2200" dirty="0" smtClean="0"/>
              <a:t>        - </a:t>
            </a:r>
            <a:r>
              <a:rPr lang="en-US" sz="2200" b="1" dirty="0" smtClean="0"/>
              <a:t>Nonlocal </a:t>
            </a:r>
            <a:r>
              <a:rPr lang="en-US" sz="2200" b="1" dirty="0"/>
              <a:t>data structures </a:t>
            </a:r>
            <a:r>
              <a:rPr lang="en-US" sz="2200" dirty="0"/>
              <a:t>that the module accesses.</a:t>
            </a:r>
          </a:p>
          <a:p>
            <a:pPr algn="just">
              <a:buNone/>
            </a:pPr>
            <a:r>
              <a:rPr lang="en-US" sz="2200" dirty="0" smtClean="0"/>
              <a:t>        - A </a:t>
            </a:r>
            <a:r>
              <a:rPr lang="en-US" sz="2200" b="1" dirty="0"/>
              <a:t>procedure to call the functions of the module under test </a:t>
            </a:r>
            <a:r>
              <a:rPr lang="en-US" sz="2200" dirty="0"/>
              <a:t>with appropriate parameters</a:t>
            </a:r>
            <a:r>
              <a:rPr lang="en-US" sz="2200" dirty="0" smtClean="0"/>
              <a:t>.</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Unit </a:t>
            </a:r>
            <a:r>
              <a:rPr lang="en-US" sz="3200" dirty="0"/>
              <a:t>T</a:t>
            </a:r>
            <a:r>
              <a:rPr lang="en-US" sz="3200" dirty="0" smtClean="0"/>
              <a:t>est Environment</a:t>
            </a:r>
            <a:endParaRPr lang="en-US" sz="3200" dirty="0"/>
          </a:p>
        </p:txBody>
      </p:sp>
      <p:pic>
        <p:nvPicPr>
          <p:cNvPr id="1026" name="Picture 2"/>
          <p:cNvPicPr>
            <a:picLocks noGrp="1" noChangeAspect="1" noChangeArrowheads="1"/>
          </p:cNvPicPr>
          <p:nvPr>
            <p:ph idx="1"/>
          </p:nvPr>
        </p:nvPicPr>
        <p:blipFill>
          <a:blip r:embed="rId2"/>
          <a:srcRect/>
          <a:stretch>
            <a:fillRect/>
          </a:stretch>
        </p:blipFill>
        <p:spPr bwMode="auto">
          <a:xfrm>
            <a:off x="2724150" y="1886744"/>
            <a:ext cx="3695700" cy="3952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continue….</a:t>
            </a:r>
            <a:endParaRPr lang="en-US" dirty="0"/>
          </a:p>
        </p:txBody>
      </p:sp>
      <p:sp>
        <p:nvSpPr>
          <p:cNvPr id="3" name="Content Placeholder 2"/>
          <p:cNvSpPr>
            <a:spLocks noGrp="1"/>
          </p:cNvSpPr>
          <p:nvPr>
            <p:ph idx="1"/>
          </p:nvPr>
        </p:nvSpPr>
        <p:spPr/>
        <p:txBody>
          <a:bodyPr>
            <a:normAutofit/>
          </a:bodyPr>
          <a:lstStyle/>
          <a:p>
            <a:pPr algn="just"/>
            <a:r>
              <a:rPr lang="en-US" sz="2200" b="1" dirty="0" smtClean="0"/>
              <a:t>Stubs and Drivers </a:t>
            </a:r>
            <a:r>
              <a:rPr lang="en-US" sz="2200" dirty="0" smtClean="0"/>
              <a:t>are designed to provide the complete environment for a module.</a:t>
            </a:r>
          </a:p>
          <a:p>
            <a:pPr algn="just"/>
            <a:r>
              <a:rPr lang="en-US" sz="2200" b="1" dirty="0" smtClean="0"/>
              <a:t>STUB : </a:t>
            </a:r>
            <a:r>
              <a:rPr lang="en-US" sz="2200" dirty="0" smtClean="0"/>
              <a:t>A stub procedure is a dummy procedure that has the same I/O parameters as the given procedure.</a:t>
            </a:r>
          </a:p>
          <a:p>
            <a:pPr algn="just"/>
            <a:r>
              <a:rPr lang="en-US" sz="2200" b="1" dirty="0" smtClean="0"/>
              <a:t>DRIVER : </a:t>
            </a:r>
            <a:r>
              <a:rPr lang="en-US" sz="2200" dirty="0" smtClean="0"/>
              <a:t>It contain the nonlocal data structures accessed by the module under test, and would also have the code to call the different functions of the module with appropriate parameter values.</a:t>
            </a:r>
          </a:p>
          <a:p>
            <a:pPr>
              <a:buNone/>
            </a:pPr>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Black Box Testing</a:t>
            </a:r>
          </a:p>
        </p:txBody>
      </p:sp>
      <p:sp>
        <p:nvSpPr>
          <p:cNvPr id="3" name="Content Placeholder 2"/>
          <p:cNvSpPr>
            <a:spLocks noGrp="1"/>
          </p:cNvSpPr>
          <p:nvPr>
            <p:ph idx="1"/>
          </p:nvPr>
        </p:nvSpPr>
        <p:spPr/>
        <p:txBody>
          <a:bodyPr/>
          <a:lstStyle/>
          <a:p>
            <a:pPr algn="just"/>
            <a:r>
              <a:rPr lang="en-US" sz="2200" dirty="0"/>
              <a:t>In the black-box testing, test cases are designed from an examination of the input/output values only and no knowledge of design, or code is required. </a:t>
            </a:r>
          </a:p>
          <a:p>
            <a:pPr algn="just"/>
            <a:r>
              <a:rPr lang="en-US" sz="2200" dirty="0" smtClean="0"/>
              <a:t>Following </a:t>
            </a:r>
            <a:r>
              <a:rPr lang="en-US" sz="2200" dirty="0"/>
              <a:t>are the two main approaches to design black box test cases:</a:t>
            </a:r>
          </a:p>
          <a:p>
            <a:pPr algn="just">
              <a:buNone/>
            </a:pPr>
            <a:r>
              <a:rPr lang="en-US" sz="2200" dirty="0" smtClean="0"/>
              <a:t>      - </a:t>
            </a:r>
            <a:r>
              <a:rPr lang="en-US" sz="2200" b="1" dirty="0" smtClean="0"/>
              <a:t>Equivalence </a:t>
            </a:r>
            <a:r>
              <a:rPr lang="en-US" sz="2200" b="1" dirty="0"/>
              <a:t>class partitioning</a:t>
            </a:r>
          </a:p>
          <a:p>
            <a:pPr algn="just">
              <a:buNone/>
            </a:pPr>
            <a:r>
              <a:rPr lang="en-US" sz="2200" b="1" dirty="0" smtClean="0"/>
              <a:t>      - Boundary </a:t>
            </a:r>
            <a:r>
              <a:rPr lang="en-US" sz="2200" b="1" dirty="0"/>
              <a:t>value analysis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Equivalence Class Partitioning</a:t>
            </a:r>
          </a:p>
        </p:txBody>
      </p:sp>
      <p:sp>
        <p:nvSpPr>
          <p:cNvPr id="3" name="Content Placeholder 2"/>
          <p:cNvSpPr>
            <a:spLocks noGrp="1"/>
          </p:cNvSpPr>
          <p:nvPr>
            <p:ph idx="1"/>
          </p:nvPr>
        </p:nvSpPr>
        <p:spPr/>
        <p:txBody>
          <a:bodyPr>
            <a:normAutofit/>
          </a:bodyPr>
          <a:lstStyle/>
          <a:p>
            <a:pPr algn="just"/>
            <a:r>
              <a:rPr lang="en-US" sz="2200" dirty="0"/>
              <a:t>Input values to a program is partitioned into a set of equivalence classes.</a:t>
            </a:r>
          </a:p>
          <a:p>
            <a:pPr algn="just"/>
            <a:r>
              <a:rPr lang="en-US" sz="2200" dirty="0" smtClean="0"/>
              <a:t>The </a:t>
            </a:r>
            <a:r>
              <a:rPr lang="en-US" sz="2200" dirty="0"/>
              <a:t>main idea behind defining the equivalence classes is that testing the code with any one value belonging to an equivalence class is as good as testing the software with any other value belonging to that equivalence class.</a:t>
            </a:r>
          </a:p>
          <a:p>
            <a:pPr algn="just"/>
            <a:r>
              <a:rPr lang="en-US" sz="2200" dirty="0" smtClean="0"/>
              <a:t>Equivalence </a:t>
            </a:r>
            <a:r>
              <a:rPr lang="en-US" sz="2200" dirty="0"/>
              <a:t>classes for a software can be designed by examining the input data and output data.</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Guidelines for designing the E</a:t>
            </a:r>
            <a:r>
              <a:rPr lang="en-US" sz="3600" dirty="0" smtClean="0"/>
              <a:t>quivalence classes</a:t>
            </a:r>
            <a:endParaRPr lang="en-US" sz="3600" dirty="0"/>
          </a:p>
        </p:txBody>
      </p:sp>
      <p:sp>
        <p:nvSpPr>
          <p:cNvPr id="3" name="Content Placeholder 2"/>
          <p:cNvSpPr>
            <a:spLocks noGrp="1"/>
          </p:cNvSpPr>
          <p:nvPr>
            <p:ph idx="1"/>
          </p:nvPr>
        </p:nvSpPr>
        <p:spPr/>
        <p:txBody>
          <a:bodyPr>
            <a:normAutofit/>
          </a:bodyPr>
          <a:lstStyle/>
          <a:p>
            <a:pPr algn="just"/>
            <a:r>
              <a:rPr lang="en-US" sz="2200" dirty="0"/>
              <a:t>If the input data values to a system can be specified by a </a:t>
            </a:r>
            <a:r>
              <a:rPr lang="en-US" sz="2200" b="1" dirty="0"/>
              <a:t>range of values,</a:t>
            </a:r>
            <a:r>
              <a:rPr lang="en-US" sz="2200" dirty="0"/>
              <a:t> then one valid and two invalid equivalence classes should be defined.</a:t>
            </a:r>
          </a:p>
          <a:p>
            <a:pPr algn="just"/>
            <a:r>
              <a:rPr lang="en-US" sz="2200" dirty="0" smtClean="0"/>
              <a:t>If </a:t>
            </a:r>
            <a:r>
              <a:rPr lang="en-US" sz="2200" dirty="0"/>
              <a:t>the input data assumes values from a set of </a:t>
            </a:r>
            <a:r>
              <a:rPr lang="en-US" sz="2200" b="1" dirty="0"/>
              <a:t>discrete</a:t>
            </a:r>
            <a:r>
              <a:rPr lang="en-US" sz="2200" dirty="0"/>
              <a:t> members of some domain, then one equivalence class for valid input values </a:t>
            </a:r>
            <a:r>
              <a:rPr lang="en-US" sz="2200" dirty="0" smtClean="0"/>
              <a:t>and another </a:t>
            </a:r>
            <a:r>
              <a:rPr lang="en-US" sz="2200" dirty="0"/>
              <a:t>equivalence class for invalid input values should be defined.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smtClean="0"/>
              <a:t/>
            </a:r>
            <a:br>
              <a:rPr lang="en-US" sz="3600" b="1" smtClean="0"/>
            </a:br>
            <a:r>
              <a:rPr lang="en-US" sz="3600" b="1" smtClean="0"/>
              <a:t>Example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algn="just"/>
            <a:r>
              <a:rPr lang="en-US" sz="2200" dirty="0"/>
              <a:t>For a software that computes the square root of an input integer which can assume values in the range of 0 to 5000. The three equivalence classes will be:</a:t>
            </a:r>
          </a:p>
          <a:p>
            <a:pPr algn="just">
              <a:buNone/>
            </a:pPr>
            <a:r>
              <a:rPr lang="en-US" sz="2200" b="1" dirty="0" smtClean="0"/>
              <a:t>      - A </a:t>
            </a:r>
            <a:r>
              <a:rPr lang="en-US" sz="2200" b="1" dirty="0"/>
              <a:t>set of negative integer</a:t>
            </a:r>
          </a:p>
          <a:p>
            <a:pPr algn="just">
              <a:buNone/>
            </a:pPr>
            <a:r>
              <a:rPr lang="en-US" sz="2200" b="1" dirty="0" smtClean="0"/>
              <a:t>      - A </a:t>
            </a:r>
            <a:r>
              <a:rPr lang="en-US" sz="2200" b="1" dirty="0"/>
              <a:t>set of integer between 0-5000</a:t>
            </a:r>
          </a:p>
          <a:p>
            <a:pPr algn="just">
              <a:buNone/>
            </a:pPr>
            <a:r>
              <a:rPr lang="en-US" sz="2200" b="1" dirty="0" smtClean="0"/>
              <a:t>      - An </a:t>
            </a:r>
            <a:r>
              <a:rPr lang="en-US" sz="2200" b="1" dirty="0"/>
              <a:t>integer greater than 5000</a:t>
            </a:r>
          </a:p>
          <a:p>
            <a:pPr algn="just"/>
            <a:r>
              <a:rPr lang="en-US" sz="2200" dirty="0"/>
              <a:t>Therefore, the test cases must </a:t>
            </a:r>
            <a:r>
              <a:rPr lang="en-US" sz="2200" dirty="0" smtClean="0"/>
              <a:t>include representatives </a:t>
            </a:r>
            <a:r>
              <a:rPr lang="en-US" sz="2200" dirty="0"/>
              <a:t>for each of the three equivalence </a:t>
            </a:r>
            <a:r>
              <a:rPr lang="en-US" sz="2200" dirty="0" smtClean="0"/>
              <a:t>classes.</a:t>
            </a:r>
          </a:p>
          <a:p>
            <a:pPr algn="just"/>
            <a:r>
              <a:rPr lang="en-US" sz="2200" dirty="0" smtClean="0"/>
              <a:t> A </a:t>
            </a:r>
            <a:r>
              <a:rPr lang="en-US" sz="2200" dirty="0"/>
              <a:t>possible test </a:t>
            </a:r>
            <a:r>
              <a:rPr lang="en-US" sz="2200" dirty="0" smtClean="0"/>
              <a:t>set can </a:t>
            </a:r>
            <a:r>
              <a:rPr lang="en-US" sz="2200" dirty="0"/>
              <a:t>be: {-5,500,6000}.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Boundary Value Analysis</a:t>
            </a:r>
          </a:p>
        </p:txBody>
      </p:sp>
      <p:sp>
        <p:nvSpPr>
          <p:cNvPr id="3" name="Content Placeholder 2"/>
          <p:cNvSpPr>
            <a:spLocks noGrp="1"/>
          </p:cNvSpPr>
          <p:nvPr>
            <p:ph idx="1"/>
          </p:nvPr>
        </p:nvSpPr>
        <p:spPr/>
        <p:txBody>
          <a:bodyPr>
            <a:normAutofit/>
          </a:bodyPr>
          <a:lstStyle/>
          <a:p>
            <a:pPr algn="just"/>
            <a:r>
              <a:rPr lang="en-US" sz="2200" dirty="0"/>
              <a:t>A type of programming error frequently occurs at the boundaries of different equivalence classes of inputs</a:t>
            </a:r>
            <a:r>
              <a:rPr lang="en-US" sz="2200" dirty="0" smtClean="0"/>
              <a:t>.</a:t>
            </a:r>
          </a:p>
          <a:p>
            <a:pPr algn="just"/>
            <a:r>
              <a:rPr lang="en-US" sz="2200" dirty="0"/>
              <a:t>The reason behind such errors might purely </a:t>
            </a:r>
            <a:r>
              <a:rPr lang="en-US" sz="2200" dirty="0" smtClean="0"/>
              <a:t>be due </a:t>
            </a:r>
            <a:r>
              <a:rPr lang="en-US" sz="2200" dirty="0"/>
              <a:t>to psychological factors.</a:t>
            </a:r>
          </a:p>
          <a:p>
            <a:pPr algn="just"/>
            <a:r>
              <a:rPr lang="en-US" sz="2200" dirty="0" smtClean="0"/>
              <a:t>Programmers </a:t>
            </a:r>
            <a:r>
              <a:rPr lang="en-US" sz="2200" dirty="0"/>
              <a:t>often fail to see the special processing required by the input values that lie at the boundary of the different equivalence classes</a:t>
            </a:r>
            <a:r>
              <a:rPr lang="en-US" sz="2200" dirty="0" smtClean="0"/>
              <a:t>.</a:t>
            </a:r>
          </a:p>
          <a:p>
            <a:pPr algn="just"/>
            <a:r>
              <a:rPr lang="en-US" sz="2200" b="1" dirty="0"/>
              <a:t>For example</a:t>
            </a:r>
            <a:r>
              <a:rPr lang="en-US" sz="2200" dirty="0"/>
              <a:t>, programmers may improperly use &lt; </a:t>
            </a:r>
            <a:r>
              <a:rPr lang="en-US" sz="2200" dirty="0" smtClean="0"/>
              <a:t>instead of </a:t>
            </a:r>
            <a:r>
              <a:rPr lang="en-US" sz="2200" dirty="0"/>
              <a:t>&lt;=, or conversely &lt;= for &lt;. </a:t>
            </a:r>
            <a:endParaRPr lang="en-US" sz="2200" dirty="0" smtClean="0"/>
          </a:p>
          <a:p>
            <a:pPr algn="just"/>
            <a:r>
              <a:rPr lang="en-US" sz="2200" dirty="0" smtClean="0"/>
              <a:t>Boundary </a:t>
            </a:r>
            <a:r>
              <a:rPr lang="en-US" sz="2200" dirty="0"/>
              <a:t>value analysis leads to selection of </a:t>
            </a:r>
            <a:r>
              <a:rPr lang="en-US" sz="2200" dirty="0" smtClean="0"/>
              <a:t>test cases </a:t>
            </a:r>
            <a:r>
              <a:rPr lang="en-US" sz="2200" dirty="0"/>
              <a:t>at the boundaries of the different equivalence classes.</a:t>
            </a: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smtClean="0"/>
              <a:t>Example</a:t>
            </a:r>
            <a:endParaRPr lang="en-US" sz="3200" i="1" dirty="0"/>
          </a:p>
        </p:txBody>
      </p:sp>
      <p:sp>
        <p:nvSpPr>
          <p:cNvPr id="3" name="Content Placeholder 2"/>
          <p:cNvSpPr>
            <a:spLocks noGrp="1"/>
          </p:cNvSpPr>
          <p:nvPr>
            <p:ph idx="1"/>
          </p:nvPr>
        </p:nvSpPr>
        <p:spPr/>
        <p:txBody>
          <a:bodyPr/>
          <a:lstStyle/>
          <a:p>
            <a:pPr algn="just"/>
            <a:r>
              <a:rPr lang="en-US" sz="2200" b="1" dirty="0" smtClean="0"/>
              <a:t>For a software that computes the square root of an input integer which can assume values in the range of 0 to 5000.</a:t>
            </a:r>
          </a:p>
          <a:p>
            <a:pPr algn="just"/>
            <a:r>
              <a:rPr lang="en-US" sz="2200" dirty="0" smtClean="0"/>
              <a:t>Test case must include values like –0,-1,5000,5001</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Thank You!</a:t>
            </a:r>
            <a:endParaRPr lang="en-US" b="1" dirty="0"/>
          </a:p>
        </p:txBody>
      </p:sp>
    </p:spTree>
    <p:extLst>
      <p:ext uri="{BB962C8B-B14F-4D97-AF65-F5344CB8AC3E}">
        <p14:creationId xmlns:p14="http://schemas.microsoft.com/office/powerpoint/2010/main" val="1645247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algn="ctr">
              <a:buNone/>
            </a:pPr>
            <a:r>
              <a:rPr lang="en-US" dirty="0" smtClean="0"/>
              <a:t>Lecture-1</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a:t>
            </a:r>
            <a:endParaRPr lang="en-US" dirty="0"/>
          </a:p>
        </p:txBody>
      </p:sp>
      <p:sp>
        <p:nvSpPr>
          <p:cNvPr id="5" name="Content Placeholder 4"/>
          <p:cNvSpPr>
            <a:spLocks noGrp="1"/>
          </p:cNvSpPr>
          <p:nvPr>
            <p:ph idx="1"/>
          </p:nvPr>
        </p:nvSpPr>
        <p:spPr/>
        <p:txBody>
          <a:bodyPr>
            <a:normAutofit/>
          </a:bodyPr>
          <a:lstStyle/>
          <a:p>
            <a:pPr algn="just"/>
            <a:r>
              <a:rPr lang="en-US" sz="2200" b="1" dirty="0"/>
              <a:t>“</a:t>
            </a:r>
            <a:r>
              <a:rPr lang="en-US" sz="2200" b="1" i="1" dirty="0"/>
              <a:t>Testing is the process of executing a program </a:t>
            </a:r>
            <a:r>
              <a:rPr lang="en-US" sz="2200" b="1" i="1" dirty="0" smtClean="0"/>
              <a:t>with the </a:t>
            </a:r>
            <a:r>
              <a:rPr lang="en-US" sz="2200" b="1" i="1" dirty="0"/>
              <a:t>intent of finding errors</a:t>
            </a:r>
            <a:r>
              <a:rPr lang="en-US" sz="2200" b="1" i="1" dirty="0" smtClean="0"/>
              <a:t>.”</a:t>
            </a:r>
          </a:p>
          <a:p>
            <a:pPr algn="just"/>
            <a:r>
              <a:rPr lang="en-US" sz="2200" dirty="0"/>
              <a:t>Testing a program consists of providing the program with a set of test inputs (or test cases) and observing if the program behaves as expected.</a:t>
            </a:r>
          </a:p>
          <a:p>
            <a:pPr algn="just"/>
            <a:r>
              <a:rPr lang="en-US" sz="2200" dirty="0" smtClean="0"/>
              <a:t>If </a:t>
            </a:r>
            <a:r>
              <a:rPr lang="en-US" sz="2200" dirty="0"/>
              <a:t>the program fails to behave as expected, then the conditions under which failure occurs are noted for later debugging and correction</a:t>
            </a:r>
            <a:r>
              <a:rPr lang="en-US" sz="2200" dirty="0" smtClean="0"/>
              <a:t>.</a:t>
            </a:r>
          </a:p>
          <a:p>
            <a:pPr algn="just"/>
            <a:r>
              <a:rPr lang="en-US" sz="2200" dirty="0" smtClean="0"/>
              <a:t> Testing </a:t>
            </a:r>
            <a:r>
              <a:rPr lang="en-US" sz="2200" dirty="0"/>
              <a:t>provides a practical way of reducing defects in </a:t>
            </a:r>
            <a:r>
              <a:rPr lang="en-US" sz="2200" dirty="0" smtClean="0"/>
              <a:t>a system </a:t>
            </a:r>
            <a:r>
              <a:rPr lang="en-US" sz="2200" dirty="0"/>
              <a:t>and increasing the users’ confidence in a developed system.</a:t>
            </a:r>
            <a:endParaRPr lang="en-US" sz="2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Terminologies </a:t>
            </a:r>
            <a:r>
              <a:rPr lang="en-US" sz="4800" dirty="0" smtClean="0"/>
              <a:t>:</a:t>
            </a:r>
            <a:endParaRPr lang="en-US" dirty="0"/>
          </a:p>
        </p:txBody>
      </p:sp>
      <p:sp>
        <p:nvSpPr>
          <p:cNvPr id="3" name="Content Placeholder 2"/>
          <p:cNvSpPr>
            <a:spLocks noGrp="1"/>
          </p:cNvSpPr>
          <p:nvPr>
            <p:ph idx="1"/>
          </p:nvPr>
        </p:nvSpPr>
        <p:spPr/>
        <p:txBody>
          <a:bodyPr>
            <a:normAutofit lnSpcReduction="10000"/>
          </a:bodyPr>
          <a:lstStyle/>
          <a:p>
            <a:pPr algn="just"/>
            <a:r>
              <a:rPr lang="en-US" sz="2000" b="1" dirty="0" smtClean="0"/>
              <a:t>Error, Mistake, Bug, Fault and Failure</a:t>
            </a:r>
          </a:p>
          <a:p>
            <a:pPr algn="just"/>
            <a:r>
              <a:rPr lang="en-US" sz="2000" dirty="0" smtClean="0"/>
              <a:t>People make </a:t>
            </a:r>
            <a:r>
              <a:rPr lang="en-US" sz="2000" b="1" dirty="0" smtClean="0"/>
              <a:t>errors. </a:t>
            </a:r>
            <a:r>
              <a:rPr lang="en-US" sz="2000" dirty="0" smtClean="0"/>
              <a:t>A good synonym is </a:t>
            </a:r>
            <a:r>
              <a:rPr lang="en-US" sz="2000" b="1" dirty="0" smtClean="0"/>
              <a:t>mistake. </a:t>
            </a:r>
            <a:r>
              <a:rPr lang="en-US" sz="2000" dirty="0" smtClean="0"/>
              <a:t>This may be a syntax</a:t>
            </a:r>
            <a:r>
              <a:rPr lang="en-US" sz="2000" b="1" dirty="0" smtClean="0"/>
              <a:t> </a:t>
            </a:r>
            <a:r>
              <a:rPr lang="en-US" sz="2000" dirty="0" smtClean="0"/>
              <a:t>error or misunderstanding of specifications. Sometimes, there are logical errors.</a:t>
            </a:r>
          </a:p>
          <a:p>
            <a:pPr algn="just"/>
            <a:r>
              <a:rPr lang="en-US" sz="2000" dirty="0" smtClean="0"/>
              <a:t>When developers make mistakes while coding, we call these mistakes “</a:t>
            </a:r>
            <a:r>
              <a:rPr lang="en-US" sz="2000" b="1" dirty="0" smtClean="0"/>
              <a:t>bugs”.</a:t>
            </a:r>
          </a:p>
          <a:p>
            <a:pPr algn="just"/>
            <a:r>
              <a:rPr lang="en-US" sz="2000" dirty="0" smtClean="0"/>
              <a:t>A </a:t>
            </a:r>
            <a:r>
              <a:rPr lang="en-US" sz="2000" b="1" dirty="0" smtClean="0"/>
              <a:t>fault </a:t>
            </a:r>
            <a:r>
              <a:rPr lang="en-US" sz="2000" dirty="0" smtClean="0"/>
              <a:t>is the representation of an error, where representation is the mode of expression, such as narrative text, data flow diagrams, ER diagrams, source code etc. Defect is a good synonym for fault.</a:t>
            </a:r>
          </a:p>
          <a:p>
            <a:pPr algn="just"/>
            <a:r>
              <a:rPr lang="en-US" sz="2000" dirty="0" smtClean="0"/>
              <a:t>A </a:t>
            </a:r>
            <a:r>
              <a:rPr lang="en-US" sz="2000" b="1" dirty="0" smtClean="0"/>
              <a:t>failure </a:t>
            </a:r>
            <a:r>
              <a:rPr lang="en-US" sz="2000" dirty="0" smtClean="0"/>
              <a:t>occurs when a fault executes. A particular fault may cause</a:t>
            </a:r>
            <a:r>
              <a:rPr lang="en-US" sz="2000" b="1" dirty="0" smtClean="0"/>
              <a:t> </a:t>
            </a:r>
            <a:r>
              <a:rPr lang="en-US" sz="2000" dirty="0" smtClean="0"/>
              <a:t>different failures, depending on how it has been exercised.</a:t>
            </a:r>
          </a:p>
          <a:p>
            <a:pPr algn="ctr">
              <a:buNone/>
            </a:pPr>
            <a:r>
              <a:rPr lang="en-US" sz="2000" dirty="0" smtClean="0"/>
              <a:t>Or</a:t>
            </a:r>
          </a:p>
          <a:p>
            <a:pPr algn="just"/>
            <a:r>
              <a:rPr lang="en-US" sz="2000" b="1" dirty="0" smtClean="0"/>
              <a:t>Failure</a:t>
            </a:r>
            <a:r>
              <a:rPr lang="en-US" sz="2000" dirty="0" smtClean="0"/>
              <a:t> </a:t>
            </a:r>
            <a:r>
              <a:rPr lang="en-US" sz="2000" dirty="0"/>
              <a:t>is a manifestation of an error (or defect or bug). But, </a:t>
            </a:r>
            <a:r>
              <a:rPr lang="en-US" sz="2000" dirty="0" smtClean="0"/>
              <a:t>the mere </a:t>
            </a:r>
            <a:r>
              <a:rPr lang="en-US" sz="2000" dirty="0"/>
              <a:t>presence of an error may not necessarily lead to a failure.</a:t>
            </a:r>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Test Case and Test Suite</a:t>
            </a:r>
            <a:endParaRPr lang="en-US" sz="3200" dirty="0"/>
          </a:p>
        </p:txBody>
      </p:sp>
      <p:sp>
        <p:nvSpPr>
          <p:cNvPr id="3" name="Content Placeholder 2"/>
          <p:cNvSpPr>
            <a:spLocks noGrp="1"/>
          </p:cNvSpPr>
          <p:nvPr>
            <p:ph idx="1"/>
          </p:nvPr>
        </p:nvSpPr>
        <p:spPr/>
        <p:txBody>
          <a:bodyPr/>
          <a:lstStyle/>
          <a:p>
            <a:pPr algn="just">
              <a:buNone/>
            </a:pPr>
            <a:r>
              <a:rPr lang="en-US" sz="2200" b="1" dirty="0" smtClean="0"/>
              <a:t> </a:t>
            </a:r>
          </a:p>
          <a:p>
            <a:pPr algn="just"/>
            <a:r>
              <a:rPr lang="en-US" sz="2200" b="1" dirty="0"/>
              <a:t>Test case: </a:t>
            </a:r>
            <a:r>
              <a:rPr lang="en-US" sz="2200" dirty="0"/>
              <a:t>This is the triplet [I,S,O], where I is the data input to </a:t>
            </a:r>
            <a:r>
              <a:rPr lang="en-US" sz="2200" dirty="0" smtClean="0"/>
              <a:t>the system</a:t>
            </a:r>
            <a:r>
              <a:rPr lang="en-US" sz="2200" dirty="0"/>
              <a:t>, S is the state of the system at which the data is input, and O </a:t>
            </a:r>
            <a:r>
              <a:rPr lang="en-US" sz="2200" dirty="0" smtClean="0"/>
              <a:t>is the </a:t>
            </a:r>
            <a:r>
              <a:rPr lang="en-US" sz="2200" dirty="0"/>
              <a:t>expected output of the system.</a:t>
            </a:r>
          </a:p>
          <a:p>
            <a:pPr algn="just"/>
            <a:r>
              <a:rPr lang="en-US" sz="2200" b="1" dirty="0" smtClean="0"/>
              <a:t>Test </a:t>
            </a:r>
            <a:r>
              <a:rPr lang="en-US" sz="2200" b="1" dirty="0"/>
              <a:t>suite: </a:t>
            </a:r>
            <a:r>
              <a:rPr lang="en-US" sz="2200" dirty="0"/>
              <a:t>This is the set of all test cases with which a given </a:t>
            </a:r>
            <a:r>
              <a:rPr lang="en-US" sz="2200" dirty="0" smtClean="0"/>
              <a:t>software</a:t>
            </a:r>
            <a:r>
              <a:rPr lang="en-US" sz="2200" b="1" dirty="0" smtClean="0"/>
              <a:t> </a:t>
            </a:r>
            <a:r>
              <a:rPr lang="en-US" sz="2200" dirty="0" smtClean="0"/>
              <a:t>product </a:t>
            </a:r>
            <a:r>
              <a:rPr lang="en-US" sz="2200" dirty="0"/>
              <a:t>is to be tested.</a:t>
            </a:r>
            <a:endParaRPr lang="en-US" sz="2200" dirty="0" smtClean="0"/>
          </a:p>
          <a:p>
            <a:pPr algn="just">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Verification </a:t>
            </a:r>
            <a:r>
              <a:rPr lang="en-US" sz="3200" dirty="0" err="1" smtClean="0"/>
              <a:t>vs</a:t>
            </a:r>
            <a:r>
              <a:rPr lang="en-US" sz="3200" dirty="0" smtClean="0"/>
              <a:t> Validation</a:t>
            </a:r>
            <a:endParaRPr lang="en-US" sz="3200" dirty="0"/>
          </a:p>
        </p:txBody>
      </p:sp>
      <p:sp>
        <p:nvSpPr>
          <p:cNvPr id="3" name="Content Placeholder 2"/>
          <p:cNvSpPr>
            <a:spLocks noGrp="1"/>
          </p:cNvSpPr>
          <p:nvPr>
            <p:ph idx="1"/>
          </p:nvPr>
        </p:nvSpPr>
        <p:spPr>
          <a:xfrm>
            <a:off x="457200" y="1646237"/>
            <a:ext cx="8229600" cy="4525963"/>
          </a:xfrm>
        </p:spPr>
        <p:txBody>
          <a:bodyPr>
            <a:normAutofit/>
          </a:bodyPr>
          <a:lstStyle/>
          <a:p>
            <a:pPr algn="just"/>
            <a:r>
              <a:rPr lang="en-US" sz="2200" b="1" dirty="0"/>
              <a:t>Verification : </a:t>
            </a:r>
            <a:r>
              <a:rPr lang="en-US" sz="2200" dirty="0"/>
              <a:t>It is the process of determining whether the output of one phase of software development conforms to that of its previous </a:t>
            </a:r>
            <a:r>
              <a:rPr lang="en-US" sz="2200" dirty="0" smtClean="0"/>
              <a:t>phase. The </a:t>
            </a:r>
            <a:r>
              <a:rPr lang="en-US" sz="2200" dirty="0"/>
              <a:t>aim of verification is phase containment of errors.</a:t>
            </a:r>
          </a:p>
          <a:p>
            <a:pPr algn="just"/>
            <a:r>
              <a:rPr lang="en-US" sz="2200" b="1" dirty="0" smtClean="0"/>
              <a:t>Validation </a:t>
            </a:r>
            <a:r>
              <a:rPr lang="en-US" sz="2200" b="1" dirty="0"/>
              <a:t>: </a:t>
            </a:r>
            <a:r>
              <a:rPr lang="en-US" sz="2200" dirty="0"/>
              <a:t>It is the process of determining whether a fully developed system conforms to its requirements specification. The aim of validation is that the final product be error free.</a:t>
            </a:r>
          </a:p>
          <a:p>
            <a:endParaRPr lang="en-US" b="1" dirty="0"/>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Types of Testing</a:t>
            </a:r>
            <a:endParaRPr lang="en-US" sz="3200" dirty="0"/>
          </a:p>
        </p:txBody>
      </p:sp>
      <p:sp>
        <p:nvSpPr>
          <p:cNvPr id="3" name="Content Placeholder 2"/>
          <p:cNvSpPr>
            <a:spLocks noGrp="1"/>
          </p:cNvSpPr>
          <p:nvPr>
            <p:ph idx="1"/>
          </p:nvPr>
        </p:nvSpPr>
        <p:spPr/>
        <p:txBody>
          <a:bodyPr>
            <a:normAutofit/>
          </a:bodyPr>
          <a:lstStyle/>
          <a:p>
            <a:pPr algn="just"/>
            <a:r>
              <a:rPr lang="en-US" sz="2200" dirty="0" smtClean="0"/>
              <a:t>There are two types testing:</a:t>
            </a:r>
          </a:p>
          <a:p>
            <a:pPr algn="just">
              <a:buNone/>
            </a:pPr>
            <a:r>
              <a:rPr lang="en-US" sz="2200" b="1" dirty="0"/>
              <a:t> </a:t>
            </a:r>
            <a:r>
              <a:rPr lang="en-US" sz="2200" b="1" dirty="0" smtClean="0"/>
              <a:t>      - Black Box Testing or Functional Testing</a:t>
            </a:r>
          </a:p>
          <a:p>
            <a:pPr algn="just">
              <a:buNone/>
            </a:pPr>
            <a:r>
              <a:rPr lang="en-US" sz="2200" b="1" dirty="0" smtClean="0"/>
              <a:t>       - White Box Testing or Glass Box Testing or structural Testing.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Levels of testing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sz="2200" b="1" dirty="0" smtClean="0"/>
              <a:t>Unit Testing</a:t>
            </a:r>
          </a:p>
          <a:p>
            <a:r>
              <a:rPr lang="en-US" sz="2200" b="1" dirty="0" smtClean="0"/>
              <a:t>Integration Testing</a:t>
            </a:r>
          </a:p>
          <a:p>
            <a:r>
              <a:rPr lang="en-US" sz="2200" b="1" dirty="0" smtClean="0"/>
              <a:t>System Testing</a:t>
            </a:r>
          </a:p>
          <a:p>
            <a:pPr>
              <a:buNone/>
            </a:pPr>
            <a:r>
              <a:rPr lang="en-US" sz="2200" b="1" dirty="0"/>
              <a:t> </a:t>
            </a:r>
            <a:r>
              <a:rPr lang="en-US" sz="2200" b="1" dirty="0" smtClean="0"/>
              <a:t>      - </a:t>
            </a:r>
            <a:r>
              <a:rPr lang="en-US" sz="2200" dirty="0" smtClean="0"/>
              <a:t>alpha testing</a:t>
            </a:r>
          </a:p>
          <a:p>
            <a:pPr>
              <a:buNone/>
            </a:pPr>
            <a:r>
              <a:rPr lang="en-US" sz="2200" dirty="0"/>
              <a:t> </a:t>
            </a:r>
            <a:r>
              <a:rPr lang="en-US" sz="2200" dirty="0" smtClean="0"/>
              <a:t>      - beta testing</a:t>
            </a:r>
          </a:p>
          <a:p>
            <a:pPr>
              <a:buNone/>
            </a:pPr>
            <a:r>
              <a:rPr lang="en-US" sz="2200" dirty="0"/>
              <a:t> </a:t>
            </a:r>
            <a:r>
              <a:rPr lang="en-US" sz="2200" dirty="0" smtClean="0"/>
              <a:t>      - acceptance testing</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Test cases design approaches</a:t>
            </a:r>
            <a:endParaRPr lang="en-US" sz="3200" dirty="0"/>
          </a:p>
        </p:txBody>
      </p:sp>
      <p:sp>
        <p:nvSpPr>
          <p:cNvPr id="3" name="Content Placeholder 2"/>
          <p:cNvSpPr>
            <a:spLocks noGrp="1"/>
          </p:cNvSpPr>
          <p:nvPr>
            <p:ph idx="1"/>
          </p:nvPr>
        </p:nvSpPr>
        <p:spPr/>
        <p:txBody>
          <a:bodyPr>
            <a:normAutofit lnSpcReduction="10000"/>
          </a:bodyPr>
          <a:lstStyle/>
          <a:p>
            <a:pPr algn="just"/>
            <a:r>
              <a:rPr lang="en-US" sz="2200" dirty="0"/>
              <a:t>Systematic approach should be followed to design an optimal test suite</a:t>
            </a:r>
            <a:r>
              <a:rPr lang="en-US" sz="2200" dirty="0" smtClean="0"/>
              <a:t>.</a:t>
            </a:r>
          </a:p>
          <a:p>
            <a:pPr algn="just"/>
            <a:r>
              <a:rPr lang="en-US" sz="2200" dirty="0" smtClean="0"/>
              <a:t>There are two approaches for designing test cases:</a:t>
            </a:r>
          </a:p>
          <a:p>
            <a:pPr algn="just">
              <a:buNone/>
            </a:pPr>
            <a:r>
              <a:rPr lang="en-US" sz="2200" dirty="0" smtClean="0"/>
              <a:t>      -</a:t>
            </a:r>
            <a:r>
              <a:rPr lang="en-US" sz="2200" b="1" dirty="0" smtClean="0"/>
              <a:t>Black </a:t>
            </a:r>
            <a:r>
              <a:rPr lang="en-US" sz="2200" b="1" dirty="0"/>
              <a:t>Box Approach or Functional Testing</a:t>
            </a:r>
          </a:p>
          <a:p>
            <a:pPr algn="just">
              <a:buNone/>
            </a:pPr>
            <a:r>
              <a:rPr lang="en-US" sz="2200" b="1" dirty="0" smtClean="0"/>
              <a:t>      -White </a:t>
            </a:r>
            <a:r>
              <a:rPr lang="en-US" sz="2200" b="1" dirty="0"/>
              <a:t>Box Approach or Glass Box </a:t>
            </a:r>
            <a:r>
              <a:rPr lang="en-US" sz="2200" b="1" dirty="0" smtClean="0"/>
              <a:t>Testing or structural Testing</a:t>
            </a:r>
          </a:p>
          <a:p>
            <a:pPr algn="just"/>
            <a:r>
              <a:rPr lang="en-US" sz="2200" dirty="0" smtClean="0"/>
              <a:t>In the </a:t>
            </a:r>
            <a:r>
              <a:rPr lang="en-US" sz="2200" b="1" dirty="0" smtClean="0"/>
              <a:t>black-box testing approach</a:t>
            </a:r>
            <a:r>
              <a:rPr lang="en-US" sz="2200" dirty="0" smtClean="0"/>
              <a:t>, test cases are designed using only the functional specification of the software, i.e. without any knowledge of the internal structure of the software. For this reason, black-box testing is known as functional testing.</a:t>
            </a:r>
          </a:p>
          <a:p>
            <a:pPr algn="just"/>
            <a:r>
              <a:rPr lang="en-US" sz="2200" dirty="0" smtClean="0"/>
              <a:t>On the other hand, in the </a:t>
            </a:r>
            <a:r>
              <a:rPr lang="en-US" sz="2200" b="1" dirty="0" smtClean="0"/>
              <a:t>white-box testing approach</a:t>
            </a:r>
            <a:r>
              <a:rPr lang="en-US" sz="2200" dirty="0" smtClean="0"/>
              <a:t>, designing test cases requires thorough knowledge about the internal structure of software, and therefore the white-box testing is called structural testing..</a:t>
            </a:r>
          </a:p>
          <a:p>
            <a:pPr algn="just">
              <a:buNone/>
            </a:pPr>
            <a:endParaRPr lang="en-US" sz="2200"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1146</Words>
  <Application>Microsoft Office PowerPoint</Application>
  <PresentationFormat>On-screen Show (4:3)</PresentationFormat>
  <Paragraphs>83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Testing Unit-IV</vt:lpstr>
      <vt:lpstr>Testing</vt:lpstr>
      <vt:lpstr>Testing</vt:lpstr>
      <vt:lpstr>Some Terminologies :</vt:lpstr>
      <vt:lpstr>Test Case and Test Suite</vt:lpstr>
      <vt:lpstr>Verification vs Validation</vt:lpstr>
      <vt:lpstr>Types of Testing</vt:lpstr>
      <vt:lpstr>Levels of testing </vt:lpstr>
      <vt:lpstr>Test cases design approaches</vt:lpstr>
      <vt:lpstr>Unit Testing</vt:lpstr>
      <vt:lpstr>Unit Test Environment</vt:lpstr>
      <vt:lpstr>continue….</vt:lpstr>
      <vt:lpstr>Black Box Testing</vt:lpstr>
      <vt:lpstr>Equivalence Class Partitioning</vt:lpstr>
      <vt:lpstr>Guidelines for designing the Equivalence classes</vt:lpstr>
      <vt:lpstr> Example  </vt:lpstr>
      <vt:lpstr>Boundary Value Analysis</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Unit-IV</dc:title>
  <dc:creator>GEU</dc:creator>
  <cp:lastModifiedBy>USER</cp:lastModifiedBy>
  <cp:revision>73</cp:revision>
  <dcterms:created xsi:type="dcterms:W3CDTF">2020-04-12T07:43:23Z</dcterms:created>
  <dcterms:modified xsi:type="dcterms:W3CDTF">2020-10-10T04:55:40Z</dcterms:modified>
</cp:coreProperties>
</file>