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4" r:id="rId15"/>
    <p:sldId id="288" r:id="rId16"/>
    <p:sldId id="289" r:id="rId17"/>
    <p:sldId id="290" r:id="rId18"/>
    <p:sldId id="291" r:id="rId19"/>
    <p:sldId id="292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BD30-2B6C-440C-9A94-6B65B2AE2DB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C441-895E-4186-B43E-D2CDF7CB0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Path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path coverage-based testing strategy requires us to design test cases such that all linearly independent paths in the program are executed at least once. </a:t>
            </a:r>
          </a:p>
          <a:p>
            <a:pPr algn="just"/>
            <a:r>
              <a:rPr lang="en-US" sz="2200" dirty="0" smtClean="0"/>
              <a:t>A </a:t>
            </a:r>
            <a:r>
              <a:rPr lang="en-US" sz="2200" b="1" dirty="0"/>
              <a:t>linearly independent path </a:t>
            </a:r>
            <a:r>
              <a:rPr lang="en-US" sz="2200" dirty="0"/>
              <a:t>can be defined in terms of the control flow graph (CFG) of a program.</a:t>
            </a:r>
          </a:p>
          <a:p>
            <a:pPr algn="just"/>
            <a:r>
              <a:rPr lang="en-US" sz="2200" b="1" i="1" dirty="0" smtClean="0"/>
              <a:t>CFG </a:t>
            </a:r>
            <a:r>
              <a:rPr lang="en-US" sz="2200" b="1" i="1" dirty="0"/>
              <a:t>: </a:t>
            </a:r>
            <a:r>
              <a:rPr lang="en-US" sz="2200" i="1" dirty="0"/>
              <a:t>It describes the sequence in which the different instructions of a program get executed. It basically describes the control flows through the program</a:t>
            </a:r>
            <a:r>
              <a:rPr lang="en-US" sz="2200" b="1" i="1" dirty="0"/>
              <a:t>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Control Flow Graph (CFG)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A control flow graph describes </a:t>
            </a:r>
            <a:r>
              <a:rPr lang="en-US" sz="2200" b="1" dirty="0"/>
              <a:t>the sequence in which the different instructions </a:t>
            </a:r>
            <a:r>
              <a:rPr lang="en-US" sz="2200" b="1" dirty="0" smtClean="0"/>
              <a:t>of a </a:t>
            </a:r>
            <a:r>
              <a:rPr lang="en-US" sz="2200" b="1" dirty="0"/>
              <a:t>program get executed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In </a:t>
            </a:r>
            <a:r>
              <a:rPr lang="en-US" sz="2200" dirty="0"/>
              <a:t>other words, a control flow graph describes how </a:t>
            </a:r>
            <a:r>
              <a:rPr lang="en-US" sz="2200" dirty="0" smtClean="0"/>
              <a:t>the control </a:t>
            </a:r>
            <a:r>
              <a:rPr lang="en-US" sz="2200" dirty="0"/>
              <a:t>flows through the program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In order to draw the control flow graph of </a:t>
            </a:r>
            <a:r>
              <a:rPr lang="en-US" sz="2200" dirty="0" smtClean="0"/>
              <a:t>a program</a:t>
            </a:r>
            <a:r>
              <a:rPr lang="en-US" sz="2200" dirty="0"/>
              <a:t>, all the statements of a program must be numbered first. The </a:t>
            </a:r>
            <a:r>
              <a:rPr lang="en-US" sz="2200" dirty="0" smtClean="0"/>
              <a:t>different numbered </a:t>
            </a:r>
            <a:r>
              <a:rPr lang="en-US" sz="2200" dirty="0"/>
              <a:t>statements serve as nodes of the control flow graph </a:t>
            </a:r>
          </a:p>
          <a:p>
            <a:pPr algn="just"/>
            <a:r>
              <a:rPr lang="en-US" sz="2200" dirty="0" smtClean="0"/>
              <a:t>An </a:t>
            </a:r>
            <a:r>
              <a:rPr lang="en-US" sz="2200" dirty="0"/>
              <a:t>edge from one node to another node exists if the execution of </a:t>
            </a:r>
            <a:r>
              <a:rPr lang="en-US" sz="2200" dirty="0" smtClean="0"/>
              <a:t>the statement </a:t>
            </a:r>
            <a:r>
              <a:rPr lang="en-US" sz="2200" dirty="0"/>
              <a:t>representing the first node can result in the transfer of control to </a:t>
            </a:r>
            <a:r>
              <a:rPr lang="en-US" sz="2200" dirty="0" smtClean="0"/>
              <a:t>the other </a:t>
            </a:r>
            <a:r>
              <a:rPr lang="en-US" sz="2200" dirty="0"/>
              <a:t>node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CFG for any program can be easily drawn by knowing how </a:t>
            </a:r>
            <a:r>
              <a:rPr lang="en-US" sz="2200" dirty="0" smtClean="0"/>
              <a:t>to represent </a:t>
            </a:r>
            <a:r>
              <a:rPr lang="en-US" sz="2200" dirty="0"/>
              <a:t>the sequence, selection, and iteration type of statements in the CFG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Control flow diagram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172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A </a:t>
            </a:r>
            <a:r>
              <a:rPr lang="en-US" sz="2200" dirty="0"/>
              <a:t>path through a program is a node and edge sequence from the starting node </a:t>
            </a:r>
            <a:r>
              <a:rPr lang="en-US" sz="2200" dirty="0" smtClean="0"/>
              <a:t>to a </a:t>
            </a:r>
            <a:r>
              <a:rPr lang="en-US" sz="2200" dirty="0"/>
              <a:t>terminal node of the control flow graph of a program. </a:t>
            </a:r>
            <a:endParaRPr lang="en-US" sz="2200" dirty="0" smtClean="0"/>
          </a:p>
          <a:p>
            <a:pPr algn="just"/>
            <a:r>
              <a:rPr lang="en-US" sz="2200" dirty="0" smtClean="0"/>
              <a:t>There </a:t>
            </a:r>
            <a:r>
              <a:rPr lang="en-US" sz="2200" dirty="0"/>
              <a:t>can be more </a:t>
            </a:r>
            <a:r>
              <a:rPr lang="en-US" sz="2200" dirty="0" smtClean="0"/>
              <a:t>than one </a:t>
            </a:r>
            <a:r>
              <a:rPr lang="en-US" sz="2200" dirty="0"/>
              <a:t>terminal node in a program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Writing test cases to cover all the paths of </a:t>
            </a:r>
            <a:r>
              <a:rPr lang="en-US" sz="2200" dirty="0" smtClean="0"/>
              <a:t>a typical </a:t>
            </a:r>
            <a:r>
              <a:rPr lang="en-US" sz="2200" dirty="0"/>
              <a:t>program is </a:t>
            </a:r>
            <a:r>
              <a:rPr lang="en-US" sz="2200" b="1" dirty="0"/>
              <a:t>impractical. </a:t>
            </a:r>
            <a:endParaRPr lang="en-US" sz="2200" b="1" dirty="0" smtClean="0"/>
          </a:p>
          <a:p>
            <a:pPr algn="just"/>
            <a:r>
              <a:rPr lang="en-US" sz="2200" dirty="0" smtClean="0"/>
              <a:t>For </a:t>
            </a:r>
            <a:r>
              <a:rPr lang="en-US" sz="2200" dirty="0"/>
              <a:t>this reason, the path-coverage testing </a:t>
            </a:r>
            <a:r>
              <a:rPr lang="en-US" sz="2200" dirty="0" smtClean="0"/>
              <a:t>does not </a:t>
            </a:r>
            <a:r>
              <a:rPr lang="en-US" sz="2200" dirty="0"/>
              <a:t>require coverage of all paths but only coverage of linearly independent paths.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Linearly Independent Path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Any path through the program that </a:t>
            </a:r>
            <a:r>
              <a:rPr lang="en-US" sz="2200" b="1" dirty="0"/>
              <a:t>introduces </a:t>
            </a:r>
            <a:r>
              <a:rPr lang="en-US" sz="2200" b="1" dirty="0" smtClean="0"/>
              <a:t>at least </a:t>
            </a:r>
            <a:r>
              <a:rPr lang="en-US" sz="2200" b="1" dirty="0"/>
              <a:t>one new edge </a:t>
            </a:r>
            <a:r>
              <a:rPr lang="en-US" sz="2200" dirty="0"/>
              <a:t>that is not included in any other linearly independent paths. </a:t>
            </a:r>
          </a:p>
          <a:p>
            <a:pPr algn="just"/>
            <a:r>
              <a:rPr lang="en-US" sz="2200" dirty="0" smtClean="0"/>
              <a:t>If </a:t>
            </a:r>
            <a:r>
              <a:rPr lang="en-US" sz="2200" dirty="0"/>
              <a:t>a path has </a:t>
            </a:r>
            <a:r>
              <a:rPr lang="en-US" sz="2200" b="1" dirty="0"/>
              <a:t>one new node </a:t>
            </a:r>
            <a:r>
              <a:rPr lang="en-US" sz="2200" dirty="0"/>
              <a:t>compared to all other linearly independent paths, then the path is also linearly independent.</a:t>
            </a:r>
          </a:p>
          <a:p>
            <a:pPr algn="just"/>
            <a:r>
              <a:rPr lang="en-US" sz="2200" b="1" dirty="0" smtClean="0"/>
              <a:t>NOTE </a:t>
            </a:r>
            <a:r>
              <a:rPr lang="en-US" sz="2200" b="1" dirty="0"/>
              <a:t>: Path-coverage testing does not require coverage of all paths but only coverage of linearly independent paths.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McCabe’s </a:t>
            </a:r>
            <a:r>
              <a:rPr lang="en-US" sz="3200" b="1" dirty="0" err="1" smtClean="0"/>
              <a:t>Cyclomatic</a:t>
            </a:r>
            <a:r>
              <a:rPr lang="en-US" sz="3200" b="1" dirty="0" smtClean="0"/>
              <a:t> Complexity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It </a:t>
            </a:r>
            <a:r>
              <a:rPr lang="en-US" sz="2200" b="1" dirty="0"/>
              <a:t>defines an upper bound for the number of linearly independent paths through a program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provides a practical way of determining the maximum number of linearly independent paths in a program.</a:t>
            </a:r>
          </a:p>
          <a:p>
            <a:pPr algn="just"/>
            <a:r>
              <a:rPr lang="en-US" sz="2200" b="1" dirty="0" smtClean="0"/>
              <a:t>NOTE </a:t>
            </a:r>
            <a:r>
              <a:rPr lang="en-US" sz="2200" b="1" dirty="0"/>
              <a:t>: </a:t>
            </a:r>
            <a:r>
              <a:rPr lang="en-US" sz="2200" dirty="0"/>
              <a:t>This does not directly identify the linearly independent paths, but informs approximately how many paths to look for.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Ways to compute </a:t>
            </a:r>
            <a:r>
              <a:rPr lang="en-US" sz="3200" b="1" dirty="0" err="1" smtClean="0"/>
              <a:t>Cyclomatic</a:t>
            </a:r>
            <a:r>
              <a:rPr lang="en-US" sz="3200" b="1" dirty="0" smtClean="0"/>
              <a:t> complexity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There are three different ways to compute the </a:t>
            </a:r>
            <a:r>
              <a:rPr lang="en-US" sz="2200" dirty="0" err="1"/>
              <a:t>cyclomatic</a:t>
            </a:r>
            <a:r>
              <a:rPr lang="en-US" sz="2200" dirty="0"/>
              <a:t> complexity. </a:t>
            </a:r>
            <a:r>
              <a:rPr lang="en-US" sz="2200" dirty="0" smtClean="0"/>
              <a:t>The answers </a:t>
            </a:r>
            <a:r>
              <a:rPr lang="en-US" sz="2200" dirty="0"/>
              <a:t>computed by the three methods are guaranteed to agree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400" b="1" dirty="0" smtClean="0"/>
              <a:t>     METHOD </a:t>
            </a:r>
            <a:r>
              <a:rPr lang="en-US" sz="2400" b="1" dirty="0"/>
              <a:t>01 : </a:t>
            </a:r>
          </a:p>
          <a:p>
            <a:pPr algn="just">
              <a:buNone/>
            </a:pPr>
            <a:r>
              <a:rPr lang="en-US" sz="2400" dirty="0" smtClean="0"/>
              <a:t>     Given </a:t>
            </a:r>
            <a:r>
              <a:rPr lang="en-US" sz="2400" dirty="0"/>
              <a:t>a control flow graph G of a program, </a:t>
            </a:r>
            <a:r>
              <a:rPr lang="en-US" sz="2400" dirty="0" smtClean="0"/>
              <a:t>the </a:t>
            </a:r>
            <a:r>
              <a:rPr lang="en-US" sz="2400" dirty="0" err="1" smtClean="0"/>
              <a:t>cyclomatic</a:t>
            </a:r>
            <a:r>
              <a:rPr lang="en-US" sz="2400" dirty="0" smtClean="0"/>
              <a:t> complexity </a:t>
            </a:r>
            <a:r>
              <a:rPr lang="en-US" sz="2400" dirty="0"/>
              <a:t>V(G) can be computed as:</a:t>
            </a:r>
          </a:p>
          <a:p>
            <a:pPr algn="ctr">
              <a:buNone/>
            </a:pPr>
            <a:r>
              <a:rPr lang="en-US" sz="2400" b="1" dirty="0"/>
              <a:t>V(G) = E –N + 2</a:t>
            </a:r>
          </a:p>
          <a:p>
            <a:pPr algn="just">
              <a:buNone/>
            </a:pPr>
            <a:r>
              <a:rPr lang="en-US" sz="2400" dirty="0" smtClean="0"/>
              <a:t>      N </a:t>
            </a:r>
            <a:r>
              <a:rPr lang="en-US" sz="2400" dirty="0"/>
              <a:t>is the number of nodes of the control flow graph </a:t>
            </a:r>
          </a:p>
          <a:p>
            <a:pPr algn="just">
              <a:buNone/>
            </a:pPr>
            <a:r>
              <a:rPr lang="en-US" sz="2400" dirty="0" smtClean="0"/>
              <a:t>      E </a:t>
            </a:r>
            <a:r>
              <a:rPr lang="en-US" sz="2400" dirty="0"/>
              <a:t>is the number of edges in the control flow graph.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Method 01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705769"/>
            <a:ext cx="7029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200" b="1" dirty="0" smtClean="0"/>
              <a:t>METHOD </a:t>
            </a:r>
            <a:r>
              <a:rPr lang="en-US" sz="2200" b="1" dirty="0"/>
              <a:t>02 :</a:t>
            </a:r>
          </a:p>
          <a:p>
            <a:pPr algn="just">
              <a:buNone/>
            </a:pPr>
            <a:r>
              <a:rPr lang="en-US" sz="2200" dirty="0" smtClean="0"/>
              <a:t>  Inspect </a:t>
            </a:r>
            <a:r>
              <a:rPr lang="en-US" sz="2200" dirty="0"/>
              <a:t>the control flow graph</a:t>
            </a:r>
          </a:p>
          <a:p>
            <a:pPr algn="just">
              <a:buNone/>
            </a:pPr>
            <a:r>
              <a:rPr lang="en-US" sz="2200" b="1" dirty="0" smtClean="0"/>
              <a:t>           V(G</a:t>
            </a:r>
            <a:r>
              <a:rPr lang="en-US" sz="2200" b="1" dirty="0"/>
              <a:t>) = Total number of bounded areas + 1</a:t>
            </a:r>
          </a:p>
          <a:p>
            <a:pPr algn="just">
              <a:buNone/>
            </a:pPr>
            <a:r>
              <a:rPr lang="en-US" sz="2200" b="1" dirty="0" smtClean="0"/>
              <a:t>           V(G</a:t>
            </a:r>
            <a:r>
              <a:rPr lang="en-US" sz="2200" b="1" dirty="0"/>
              <a:t>) = 2+1 </a:t>
            </a:r>
          </a:p>
          <a:p>
            <a:pPr algn="just">
              <a:buNone/>
            </a:pPr>
            <a:r>
              <a:rPr lang="en-US" sz="2200" b="1" dirty="0" smtClean="0"/>
              <a:t>                     = </a:t>
            </a:r>
            <a:r>
              <a:rPr lang="en-US" sz="2200" b="1" dirty="0"/>
              <a:t>3</a:t>
            </a:r>
          </a:p>
          <a:p>
            <a:pPr algn="just">
              <a:buNone/>
            </a:pPr>
            <a:r>
              <a:rPr lang="en-US" sz="2200" b="1" dirty="0" smtClean="0"/>
              <a:t>NOTE </a:t>
            </a:r>
            <a:r>
              <a:rPr lang="en-US" sz="2200" b="1" dirty="0"/>
              <a:t>: </a:t>
            </a:r>
            <a:r>
              <a:rPr lang="en-US" sz="2200" dirty="0"/>
              <a:t>any region enclosed by nodes and edges can be called as a bounded area.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 smtClean="0"/>
              <a:t> METHOD </a:t>
            </a:r>
            <a:r>
              <a:rPr lang="en-US" sz="2200" b="1" dirty="0"/>
              <a:t>03 : </a:t>
            </a:r>
          </a:p>
          <a:p>
            <a:pPr algn="just">
              <a:buNone/>
            </a:pPr>
            <a:r>
              <a:rPr lang="en-US" sz="2200" dirty="0" smtClean="0"/>
              <a:t>     By </a:t>
            </a:r>
            <a:r>
              <a:rPr lang="en-US" sz="2200" dirty="0"/>
              <a:t>computing the number of decision statements of the program. If </a:t>
            </a:r>
            <a:r>
              <a:rPr lang="en-US" sz="2200" dirty="0" smtClean="0"/>
              <a:t>N is </a:t>
            </a:r>
            <a:r>
              <a:rPr lang="en-US" sz="2200" dirty="0"/>
              <a:t>the number of decision statement of a program then,</a:t>
            </a:r>
          </a:p>
          <a:p>
            <a:pPr algn="just">
              <a:buNone/>
            </a:pPr>
            <a:r>
              <a:rPr lang="en-US" sz="2200" b="1" dirty="0" smtClean="0"/>
              <a:t>                      V(G</a:t>
            </a:r>
            <a:r>
              <a:rPr lang="en-US" sz="2200" b="1" dirty="0"/>
              <a:t>) = N+1</a:t>
            </a:r>
          </a:p>
          <a:p>
            <a:pPr algn="just">
              <a:buNone/>
            </a:pPr>
            <a:r>
              <a:rPr lang="en-US" sz="2200" b="1" dirty="0" smtClean="0"/>
              <a:t>                               = </a:t>
            </a:r>
            <a:r>
              <a:rPr lang="en-US" sz="2200" b="1" dirty="0"/>
              <a:t>2+1</a:t>
            </a:r>
          </a:p>
          <a:p>
            <a:pPr algn="just">
              <a:buNone/>
            </a:pPr>
            <a:r>
              <a:rPr lang="en-US" sz="2200" b="1" dirty="0" smtClean="0"/>
              <a:t>                               =</a:t>
            </a:r>
            <a:r>
              <a:rPr lang="en-US" sz="2200" b="1" dirty="0"/>
              <a:t>3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Lecture-2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97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White Box Testing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One white-box testing strategy is said to be </a:t>
            </a:r>
            <a:r>
              <a:rPr lang="en-US" sz="2200" b="1" i="1" dirty="0" smtClean="0"/>
              <a:t>stronger</a:t>
            </a:r>
            <a:r>
              <a:rPr lang="en-US" sz="2200" i="1" dirty="0" smtClean="0"/>
              <a:t> </a:t>
            </a:r>
            <a:r>
              <a:rPr lang="en-US" sz="2200" i="1" dirty="0"/>
              <a:t>than another strategy, if </a:t>
            </a:r>
            <a:r>
              <a:rPr lang="en-US" sz="2200" i="1" dirty="0" smtClean="0"/>
              <a:t>all </a:t>
            </a:r>
            <a:r>
              <a:rPr lang="en-US" sz="2200" dirty="0" smtClean="0"/>
              <a:t>types </a:t>
            </a:r>
            <a:r>
              <a:rPr lang="en-US" sz="2200" dirty="0"/>
              <a:t>of errors detected by the first testing strategy is also detected by </a:t>
            </a:r>
            <a:r>
              <a:rPr lang="en-US" sz="2200" dirty="0" smtClean="0"/>
              <a:t>the second </a:t>
            </a:r>
            <a:r>
              <a:rPr lang="en-US" sz="2200" dirty="0"/>
              <a:t>testing strategy, and the second testing strategy additionally </a:t>
            </a:r>
            <a:r>
              <a:rPr lang="en-US" sz="2200" dirty="0" smtClean="0"/>
              <a:t>detects some </a:t>
            </a:r>
            <a:r>
              <a:rPr lang="en-US" sz="2200" dirty="0"/>
              <a:t>more types of errors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When two testing strategies detect errors that </a:t>
            </a:r>
            <a:r>
              <a:rPr lang="en-US" sz="2200" dirty="0" smtClean="0"/>
              <a:t>are different </a:t>
            </a:r>
            <a:r>
              <a:rPr lang="en-US" sz="2200" dirty="0"/>
              <a:t>at least with respect to some types of errors, then they are </a:t>
            </a:r>
            <a:r>
              <a:rPr lang="en-US" sz="2200" dirty="0" smtClean="0"/>
              <a:t>called </a:t>
            </a:r>
            <a:r>
              <a:rPr lang="en-US" sz="2200" b="1" i="1" dirty="0" smtClean="0"/>
              <a:t>complementary</a:t>
            </a:r>
            <a:r>
              <a:rPr lang="en-US" sz="2200" b="1" i="1" dirty="0"/>
              <a:t>.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Stronger and complementary testing strategies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7194"/>
            <a:ext cx="8229600" cy="443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Test case design using white-box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smtClean="0"/>
              <a:t>Following are the two main approaches to design white box test cases:</a:t>
            </a:r>
          </a:p>
          <a:p>
            <a:pPr algn="just">
              <a:buNone/>
            </a:pPr>
            <a:r>
              <a:rPr lang="en-US" sz="2200" dirty="0" smtClean="0"/>
              <a:t>      - </a:t>
            </a:r>
            <a:r>
              <a:rPr lang="en-US" sz="2200" b="1" dirty="0" smtClean="0"/>
              <a:t>Statement coverage</a:t>
            </a:r>
          </a:p>
          <a:p>
            <a:pPr algn="just">
              <a:buNone/>
            </a:pPr>
            <a:r>
              <a:rPr lang="en-US" sz="2200" b="1" dirty="0" smtClean="0"/>
              <a:t>      - Branch coverage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- Condition coverage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- Path coverage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- </a:t>
            </a:r>
            <a:r>
              <a:rPr lang="en-US" sz="2200" b="1" dirty="0" err="1" smtClean="0"/>
              <a:t>MaCabe’s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cyclomatic</a:t>
            </a:r>
            <a:r>
              <a:rPr lang="en-US" sz="2200" b="1" dirty="0" smtClean="0"/>
              <a:t> complexity V(G)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Statement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statement coverage strategy aims to design test cases so that </a:t>
            </a:r>
            <a:r>
              <a:rPr lang="en-US" sz="2200" b="1" dirty="0"/>
              <a:t>every statement in a program is executed at least once</a:t>
            </a:r>
            <a:r>
              <a:rPr lang="en-US" sz="2200" dirty="0"/>
              <a:t>.</a:t>
            </a:r>
          </a:p>
          <a:p>
            <a:pPr algn="just"/>
            <a:r>
              <a:rPr lang="en-US" sz="2200" b="1" dirty="0" smtClean="0"/>
              <a:t>Main </a:t>
            </a:r>
            <a:r>
              <a:rPr lang="en-US" sz="2200" b="1" dirty="0"/>
              <a:t>Aim : unless a statement is executed, it is </a:t>
            </a:r>
            <a:r>
              <a:rPr lang="en-US" sz="2200" b="1" dirty="0" smtClean="0"/>
              <a:t>very hard </a:t>
            </a:r>
            <a:r>
              <a:rPr lang="en-US" sz="2200" b="1" dirty="0"/>
              <a:t>to determine if an error exists in that statement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Failure of statement could be caused due to –illegal memory access, wrong result computation,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However, executing </a:t>
            </a:r>
            <a:r>
              <a:rPr lang="en-US" sz="2200" dirty="0" smtClean="0"/>
              <a:t>some statement </a:t>
            </a:r>
            <a:r>
              <a:rPr lang="en-US" sz="2200" dirty="0"/>
              <a:t>once and observing that it behaves properly for that input value is </a:t>
            </a:r>
            <a:r>
              <a:rPr lang="en-US" sz="2200" b="1" dirty="0" smtClean="0"/>
              <a:t>no guarantee </a:t>
            </a:r>
            <a:r>
              <a:rPr lang="en-US" sz="2200" dirty="0"/>
              <a:t>that it will behave correctly for all input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Consider the Euclid’s GCD computation algorithm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compute_gcd</a:t>
            </a:r>
            <a:r>
              <a:rPr lang="en-US" dirty="0"/>
              <a:t>(x, y)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y;</a:t>
            </a:r>
          </a:p>
          <a:p>
            <a:pPr>
              <a:buNone/>
            </a:pPr>
            <a:r>
              <a:rPr lang="en-US" dirty="0" smtClean="0"/>
              <a:t>        {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1.  </a:t>
            </a:r>
            <a:r>
              <a:rPr lang="en-US" dirty="0"/>
              <a:t>while (x! = y){</a:t>
            </a:r>
          </a:p>
          <a:p>
            <a:pPr>
              <a:buNone/>
            </a:pPr>
            <a:r>
              <a:rPr lang="en-US" dirty="0" smtClean="0"/>
              <a:t>                   2.  </a:t>
            </a:r>
            <a:r>
              <a:rPr lang="en-US" dirty="0"/>
              <a:t>if (x&gt;y) then</a:t>
            </a:r>
          </a:p>
          <a:p>
            <a:pPr>
              <a:buNone/>
            </a:pPr>
            <a:r>
              <a:rPr lang="en-US" dirty="0" smtClean="0"/>
              <a:t>                        3.  </a:t>
            </a:r>
            <a:r>
              <a:rPr lang="en-US" dirty="0"/>
              <a:t>x= x – y;</a:t>
            </a:r>
          </a:p>
          <a:p>
            <a:pPr>
              <a:buNone/>
            </a:pPr>
            <a:r>
              <a:rPr lang="es-ES" dirty="0" smtClean="0"/>
              <a:t>                   4. </a:t>
            </a:r>
            <a:r>
              <a:rPr lang="es-ES" dirty="0"/>
              <a:t>else y= y – x;</a:t>
            </a:r>
          </a:p>
          <a:p>
            <a:pPr>
              <a:buNone/>
            </a:pPr>
            <a:r>
              <a:rPr lang="en-US" dirty="0" smtClean="0"/>
              <a:t>                 5 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 smtClean="0"/>
              <a:t>         6 </a:t>
            </a:r>
            <a:r>
              <a:rPr lang="en-US" dirty="0"/>
              <a:t>return x;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By choosing the test set {(x=3, y=3), (x=4, y=3), (x=3, y=4)}, we can exercise </a:t>
            </a:r>
            <a:r>
              <a:rPr lang="en-US" dirty="0" smtClean="0"/>
              <a:t>the program </a:t>
            </a:r>
            <a:r>
              <a:rPr lang="en-US" dirty="0"/>
              <a:t>such that all statements are executed at least once.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Branch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In this test cases are designed to make each branch condition to assume true and false values in turn.</a:t>
            </a:r>
          </a:p>
          <a:p>
            <a:pPr algn="just"/>
            <a:r>
              <a:rPr lang="en-US" sz="2200" dirty="0" smtClean="0"/>
              <a:t>Branch </a:t>
            </a:r>
            <a:r>
              <a:rPr lang="en-US" sz="2200" dirty="0"/>
              <a:t>testing is also known as </a:t>
            </a:r>
            <a:r>
              <a:rPr lang="en-US" sz="2200" b="1" dirty="0"/>
              <a:t>edge testing as in this testing scheme, each edge of a </a:t>
            </a:r>
            <a:r>
              <a:rPr lang="en-US" sz="2200" b="1" dirty="0" smtClean="0"/>
              <a:t>program’s </a:t>
            </a:r>
            <a:r>
              <a:rPr lang="en-US" sz="2200" dirty="0" smtClean="0"/>
              <a:t>control </a:t>
            </a:r>
            <a:r>
              <a:rPr lang="en-US" sz="2200" dirty="0"/>
              <a:t>flow graph is traversed at least once.</a:t>
            </a:r>
          </a:p>
          <a:p>
            <a:pPr algn="just"/>
            <a:r>
              <a:rPr lang="en-US" sz="2200" b="1" dirty="0" smtClean="0"/>
              <a:t>NOTE </a:t>
            </a:r>
            <a:r>
              <a:rPr lang="en-US" sz="2200" b="1" dirty="0"/>
              <a:t>: </a:t>
            </a:r>
            <a:r>
              <a:rPr lang="en-US" sz="2200" dirty="0"/>
              <a:t>Branch testing guarantees statement coverage and thus is a stronger testing strategy compared to the statement coverage-based testing</a:t>
            </a:r>
            <a:r>
              <a:rPr lang="en-US" sz="2200" b="1" dirty="0"/>
              <a:t>.</a:t>
            </a:r>
          </a:p>
          <a:p>
            <a:pPr algn="just"/>
            <a:r>
              <a:rPr lang="en-US" sz="2200" dirty="0"/>
              <a:t>For Euclid’s GCD computation algorithm , the test cases for branch coverage </a:t>
            </a:r>
            <a:r>
              <a:rPr lang="en-US" sz="2200" dirty="0" smtClean="0"/>
              <a:t>can </a:t>
            </a:r>
            <a:r>
              <a:rPr lang="es-ES" sz="2200" dirty="0" smtClean="0"/>
              <a:t>be </a:t>
            </a:r>
            <a:r>
              <a:rPr lang="es-ES" sz="2200" dirty="0"/>
              <a:t>{(x=3, y=3), (x=3, y=2), (x=4, y=3), (x=3, y=4)}.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Condition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 smtClean="0"/>
              <a:t>In </a:t>
            </a:r>
            <a:r>
              <a:rPr lang="en-US" sz="2200" dirty="0"/>
              <a:t>this structural testing, test cases are designed to make each component of a composite conditional expression to assume both true and false values.</a:t>
            </a:r>
          </a:p>
          <a:p>
            <a:pPr algn="just"/>
            <a:r>
              <a:rPr lang="en-US" sz="2200" dirty="0" smtClean="0"/>
              <a:t>Example </a:t>
            </a:r>
            <a:r>
              <a:rPr lang="en-US" sz="2200" dirty="0"/>
              <a:t>: ((c1 and c2) or c3)</a:t>
            </a:r>
          </a:p>
          <a:p>
            <a:pPr algn="just"/>
            <a:r>
              <a:rPr lang="en-US" sz="2200" b="1" dirty="0" smtClean="0"/>
              <a:t>NOTE </a:t>
            </a:r>
            <a:r>
              <a:rPr lang="en-US" sz="2200" b="1" dirty="0"/>
              <a:t>: </a:t>
            </a:r>
            <a:r>
              <a:rPr lang="en-US" sz="2200" dirty="0"/>
              <a:t>Condition testing is a stronger testing strategy than branch testing and branch testing is stronger testing strategy than the statement coverage-based testing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For a composite conditional expression of </a:t>
            </a:r>
            <a:r>
              <a:rPr lang="en-US" sz="2200" dirty="0" smtClean="0"/>
              <a:t>n components</a:t>
            </a:r>
            <a:r>
              <a:rPr lang="en-US" sz="2200" dirty="0"/>
              <a:t>, for condition coverage, 2ⁿ test cases are required. Thus, </a:t>
            </a:r>
            <a:r>
              <a:rPr lang="en-US" sz="2200" dirty="0" smtClean="0"/>
              <a:t>for condition </a:t>
            </a:r>
            <a:r>
              <a:rPr lang="en-US" sz="2200" dirty="0"/>
              <a:t>coverage, the number of </a:t>
            </a:r>
            <a:r>
              <a:rPr lang="en-US" sz="2200" b="1" dirty="0"/>
              <a:t>test cases increases exponentially </a:t>
            </a:r>
            <a:r>
              <a:rPr lang="en-US" sz="2200" dirty="0"/>
              <a:t>with </a:t>
            </a:r>
            <a:r>
              <a:rPr lang="en-US" sz="2200" dirty="0" smtClean="0"/>
              <a:t>the number </a:t>
            </a:r>
            <a:r>
              <a:rPr lang="en-US" sz="2200" dirty="0"/>
              <a:t>of component conditions. Therefore, a condition coverage-based </a:t>
            </a:r>
            <a:r>
              <a:rPr lang="en-US" sz="2200" dirty="0" smtClean="0"/>
              <a:t>testing technique </a:t>
            </a:r>
            <a:r>
              <a:rPr lang="en-US" sz="2200" dirty="0"/>
              <a:t>is practical only if n (the number of conditions) is small.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1160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Testing Unit-IV</vt:lpstr>
      <vt:lpstr>Testing</vt:lpstr>
      <vt:lpstr>White Box Testing </vt:lpstr>
      <vt:lpstr>Stronger and complementary testing strategies</vt:lpstr>
      <vt:lpstr>Test case design using white-box approach</vt:lpstr>
      <vt:lpstr>Statement Coverage</vt:lpstr>
      <vt:lpstr>Example:</vt:lpstr>
      <vt:lpstr>Branch Coverage</vt:lpstr>
      <vt:lpstr>Condition Coverage</vt:lpstr>
      <vt:lpstr>Path Coverage</vt:lpstr>
      <vt:lpstr>Control Flow Graph (CFG)</vt:lpstr>
      <vt:lpstr>Control flow diagram</vt:lpstr>
      <vt:lpstr>Path</vt:lpstr>
      <vt:lpstr>Linearly Independent Path</vt:lpstr>
      <vt:lpstr>McCabe’s Cyclomatic Complexity</vt:lpstr>
      <vt:lpstr>Ways to compute Cyclomatic complexity</vt:lpstr>
      <vt:lpstr>Example of Method 01</vt:lpstr>
      <vt:lpstr>continue…..</vt:lpstr>
      <vt:lpstr>continue…..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Unit-IV</dc:title>
  <dc:creator>GEU</dc:creator>
  <cp:lastModifiedBy>USER</cp:lastModifiedBy>
  <cp:revision>73</cp:revision>
  <dcterms:created xsi:type="dcterms:W3CDTF">2020-04-12T07:43:23Z</dcterms:created>
  <dcterms:modified xsi:type="dcterms:W3CDTF">2020-10-10T04:57:20Z</dcterms:modified>
</cp:coreProperties>
</file>