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93" r:id="rId3"/>
    <p:sldId id="294" r:id="rId4"/>
    <p:sldId id="295" r:id="rId5"/>
    <p:sldId id="296" r:id="rId6"/>
    <p:sldId id="297" r:id="rId7"/>
    <p:sldId id="298" r:id="rId8"/>
    <p:sldId id="299" r:id="rId9"/>
    <p:sldId id="300" r:id="rId10"/>
    <p:sldId id="301" r:id="rId11"/>
    <p:sldId id="302" r:id="rId12"/>
    <p:sldId id="303" r:id="rId13"/>
    <p:sldId id="304" r:id="rId14"/>
    <p:sldId id="305" r:id="rId15"/>
    <p:sldId id="306" r:id="rId16"/>
    <p:sldId id="307" r:id="rId17"/>
    <p:sldId id="308" r:id="rId18"/>
    <p:sldId id="309" r:id="rId19"/>
    <p:sldId id="310"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1" d="100"/>
          <a:sy n="71" d="100"/>
        </p:scale>
        <p:origin x="1356"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C5FBD30-2B6C-440C-9A94-6B65B2AE2DBF}" type="datetimeFigureOut">
              <a:rPr lang="en-US" smtClean="0"/>
              <a:pPr/>
              <a:t>10/10/2020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02C441-895E-4186-B43E-D2CDF7CB024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C5FBD30-2B6C-440C-9A94-6B65B2AE2DBF}" type="datetimeFigureOut">
              <a:rPr lang="en-US" smtClean="0"/>
              <a:pPr/>
              <a:t>10/10/2020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02C441-895E-4186-B43E-D2CDF7CB024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C5FBD30-2B6C-440C-9A94-6B65B2AE2DBF}" type="datetimeFigureOut">
              <a:rPr lang="en-US" smtClean="0"/>
              <a:pPr/>
              <a:t>10/10/2020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02C441-895E-4186-B43E-D2CDF7CB024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C5FBD30-2B6C-440C-9A94-6B65B2AE2DBF}" type="datetimeFigureOut">
              <a:rPr lang="en-US" smtClean="0"/>
              <a:pPr/>
              <a:t>10/10/2020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02C441-895E-4186-B43E-D2CDF7CB024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C5FBD30-2B6C-440C-9A94-6B65B2AE2DBF}" type="datetimeFigureOut">
              <a:rPr lang="en-US" smtClean="0"/>
              <a:pPr/>
              <a:t>10/10/2020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02C441-895E-4186-B43E-D2CDF7CB024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C5FBD30-2B6C-440C-9A94-6B65B2AE2DBF}" type="datetimeFigureOut">
              <a:rPr lang="en-US" smtClean="0"/>
              <a:pPr/>
              <a:t>10/10/2020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02C441-895E-4186-B43E-D2CDF7CB024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C5FBD30-2B6C-440C-9A94-6B65B2AE2DBF}" type="datetimeFigureOut">
              <a:rPr lang="en-US" smtClean="0"/>
              <a:pPr/>
              <a:t>10/10/2020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D02C441-895E-4186-B43E-D2CDF7CB024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C5FBD30-2B6C-440C-9A94-6B65B2AE2DBF}" type="datetimeFigureOut">
              <a:rPr lang="en-US" smtClean="0"/>
              <a:pPr/>
              <a:t>10/10/2020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D02C441-895E-4186-B43E-D2CDF7CB024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5FBD30-2B6C-440C-9A94-6B65B2AE2DBF}" type="datetimeFigureOut">
              <a:rPr lang="en-US" smtClean="0"/>
              <a:pPr/>
              <a:t>10/10/2020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D02C441-895E-4186-B43E-D2CDF7CB024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C5FBD30-2B6C-440C-9A94-6B65B2AE2DBF}" type="datetimeFigureOut">
              <a:rPr lang="en-US" smtClean="0"/>
              <a:pPr/>
              <a:t>10/10/2020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02C441-895E-4186-B43E-D2CDF7CB024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C5FBD30-2B6C-440C-9A94-6B65B2AE2DBF}" type="datetimeFigureOut">
              <a:rPr lang="en-US" smtClean="0"/>
              <a:pPr/>
              <a:t>10/10/2020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02C441-895E-4186-B43E-D2CDF7CB024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5FBD30-2B6C-440C-9A94-6B65B2AE2DBF}" type="datetimeFigureOut">
              <a:rPr lang="en-US" smtClean="0"/>
              <a:pPr/>
              <a:t>10/10/2020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02C441-895E-4186-B43E-D2CDF7CB024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Testing</a:t>
            </a:r>
            <a:br>
              <a:rPr lang="en-US" dirty="0" smtClean="0"/>
            </a:br>
            <a:r>
              <a:rPr lang="en-US" dirty="0" smtClean="0"/>
              <a:t>Unit-IV</a:t>
            </a:r>
            <a:endParaRPr lang="en-US" dirty="0"/>
          </a:p>
        </p:txBody>
      </p:sp>
      <p:sp>
        <p:nvSpPr>
          <p:cNvPr id="3" name="Subtitle 2"/>
          <p:cNvSpPr>
            <a:spLocks noGrp="1"/>
          </p:cNvSpPr>
          <p:nvPr>
            <p:ph type="subTitle" idx="1"/>
          </p:nvPr>
        </p:nvSpPr>
        <p:spPr/>
        <p:txBody>
          <a:bodyPr/>
          <a:lstStyle/>
          <a:p>
            <a:r>
              <a:rPr lang="en-US" dirty="0" smtClean="0"/>
              <a:t>Prepared by: </a:t>
            </a:r>
            <a:r>
              <a:rPr lang="en-US" dirty="0" err="1" smtClean="0"/>
              <a:t>Neha</a:t>
            </a:r>
            <a:r>
              <a:rPr lang="en-US" dirty="0" smtClean="0"/>
              <a:t> </a:t>
            </a:r>
            <a:r>
              <a:rPr lang="en-US" dirty="0" err="1" smtClean="0"/>
              <a:t>Tripathi</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Top-Down Integration Testing</a:t>
            </a:r>
            <a:endParaRPr lang="en-US" sz="3200" dirty="0"/>
          </a:p>
        </p:txBody>
      </p:sp>
      <p:sp>
        <p:nvSpPr>
          <p:cNvPr id="3" name="Content Placeholder 2"/>
          <p:cNvSpPr>
            <a:spLocks noGrp="1"/>
          </p:cNvSpPr>
          <p:nvPr>
            <p:ph idx="1"/>
          </p:nvPr>
        </p:nvSpPr>
        <p:spPr/>
        <p:txBody>
          <a:bodyPr>
            <a:noAutofit/>
          </a:bodyPr>
          <a:lstStyle/>
          <a:p>
            <a:pPr algn="just"/>
            <a:r>
              <a:rPr lang="en-US" sz="2200" dirty="0" smtClean="0"/>
              <a:t>Top-down integration testing starts with the main routine and one or two subordinate routines in the system. After the top-level ‘skeleton’ has been tested, the immediately subroutines of the ‘skeleton’ are combined with it and tested. </a:t>
            </a:r>
          </a:p>
          <a:p>
            <a:pPr algn="just"/>
            <a:r>
              <a:rPr lang="en-US" sz="2200" dirty="0" smtClean="0"/>
              <a:t>Top-down integration testing approach </a:t>
            </a:r>
            <a:r>
              <a:rPr lang="en-US" sz="2200" b="1" dirty="0" smtClean="0"/>
              <a:t>requires the use of program stubs </a:t>
            </a:r>
            <a:r>
              <a:rPr lang="en-US" sz="2200" dirty="0" smtClean="0"/>
              <a:t>to simulate the effect of lower-level routines that are called by the routines under test. </a:t>
            </a:r>
          </a:p>
          <a:p>
            <a:pPr algn="just"/>
            <a:r>
              <a:rPr lang="en-US" sz="2200" dirty="0" smtClean="0"/>
              <a:t>A pure top-down integration does </a:t>
            </a:r>
            <a:r>
              <a:rPr lang="en-US" sz="2200" b="1" dirty="0" smtClean="0"/>
              <a:t>not require any driver routines</a:t>
            </a:r>
            <a:r>
              <a:rPr lang="en-US" sz="2200" dirty="0" smtClean="0"/>
              <a:t>.</a:t>
            </a:r>
          </a:p>
          <a:p>
            <a:pPr algn="just"/>
            <a:r>
              <a:rPr lang="en-US" sz="2200" dirty="0" smtClean="0"/>
              <a:t>A </a:t>
            </a:r>
            <a:r>
              <a:rPr lang="en-US" sz="2200" b="1" dirty="0" smtClean="0"/>
              <a:t>disadvantage</a:t>
            </a:r>
            <a:r>
              <a:rPr lang="en-US" sz="2200" dirty="0" smtClean="0"/>
              <a:t> of the top-down integration testing approach is that in the absence of lower-level routines, many times it may become difficult to exercise the top level routines in the desired manner since the lower-level routines perform several low-level functions such as I/O.</a:t>
            </a:r>
            <a:endParaRPr lang="en-US" sz="22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Mixed Integration Testing</a:t>
            </a:r>
            <a:endParaRPr lang="en-US" sz="3200" dirty="0"/>
          </a:p>
        </p:txBody>
      </p:sp>
      <p:sp>
        <p:nvSpPr>
          <p:cNvPr id="3" name="Content Placeholder 2"/>
          <p:cNvSpPr>
            <a:spLocks noGrp="1"/>
          </p:cNvSpPr>
          <p:nvPr>
            <p:ph idx="1"/>
          </p:nvPr>
        </p:nvSpPr>
        <p:spPr/>
        <p:txBody>
          <a:bodyPr>
            <a:noAutofit/>
          </a:bodyPr>
          <a:lstStyle/>
          <a:p>
            <a:pPr algn="just"/>
            <a:r>
              <a:rPr lang="en-US" sz="2200" dirty="0" smtClean="0"/>
              <a:t>A mixed (also called sandwiched) integration testing follows a </a:t>
            </a:r>
            <a:r>
              <a:rPr lang="en-US" sz="2200" b="1" dirty="0" smtClean="0"/>
              <a:t>combination of top down and bottom-up testing </a:t>
            </a:r>
            <a:r>
              <a:rPr lang="en-US" sz="2200" dirty="0" smtClean="0"/>
              <a:t>approaches.</a:t>
            </a:r>
          </a:p>
          <a:p>
            <a:pPr algn="just"/>
            <a:r>
              <a:rPr lang="en-US" sz="2200" dirty="0" smtClean="0"/>
              <a:t> In top-down approach, testing can start only after the top-level modules have been coded and unit tested. </a:t>
            </a:r>
          </a:p>
          <a:p>
            <a:pPr algn="just"/>
            <a:r>
              <a:rPr lang="en-US" sz="2200" dirty="0" smtClean="0"/>
              <a:t>Similarly, bottom-up testing can start only after the bottom level modules are ready. </a:t>
            </a:r>
          </a:p>
          <a:p>
            <a:pPr algn="just"/>
            <a:r>
              <a:rPr lang="en-US" sz="2200" dirty="0" smtClean="0"/>
              <a:t>The mixed approach </a:t>
            </a:r>
            <a:r>
              <a:rPr lang="en-US" sz="2200" b="1" dirty="0" smtClean="0"/>
              <a:t>overcomes this shortcoming </a:t>
            </a:r>
            <a:r>
              <a:rPr lang="en-US" sz="2200" dirty="0" smtClean="0"/>
              <a:t>of the top-down and bottom-up approaches. </a:t>
            </a:r>
            <a:r>
              <a:rPr lang="en-US" sz="2200" b="1" dirty="0" smtClean="0"/>
              <a:t>In the mixed testing approaches, testing can start as and when modules become available</a:t>
            </a:r>
            <a:r>
              <a:rPr lang="en-US" sz="2200" dirty="0" smtClean="0"/>
              <a:t>. </a:t>
            </a:r>
          </a:p>
          <a:p>
            <a:pPr algn="just"/>
            <a:r>
              <a:rPr lang="en-US" sz="2200" dirty="0" smtClean="0"/>
              <a:t>Therefore, this is one of the </a:t>
            </a:r>
            <a:r>
              <a:rPr lang="en-US" sz="2200" b="1" dirty="0" smtClean="0"/>
              <a:t>most commonly used </a:t>
            </a:r>
            <a:r>
              <a:rPr lang="en-US" sz="2200" dirty="0" smtClean="0"/>
              <a:t>integration testing approaches.</a:t>
            </a:r>
            <a:endParaRPr lang="en-US" sz="22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Phased </a:t>
            </a:r>
            <a:r>
              <a:rPr lang="en-US" sz="3200" dirty="0" err="1" smtClean="0"/>
              <a:t>vs</a:t>
            </a:r>
            <a:r>
              <a:rPr lang="en-US" sz="3200" dirty="0" smtClean="0"/>
              <a:t> Incremental Integration testing</a:t>
            </a:r>
            <a:endParaRPr lang="en-US" sz="3200" dirty="0"/>
          </a:p>
        </p:txBody>
      </p:sp>
      <p:sp>
        <p:nvSpPr>
          <p:cNvPr id="3" name="Content Placeholder 2"/>
          <p:cNvSpPr>
            <a:spLocks noGrp="1"/>
          </p:cNvSpPr>
          <p:nvPr>
            <p:ph idx="1"/>
          </p:nvPr>
        </p:nvSpPr>
        <p:spPr/>
        <p:txBody>
          <a:bodyPr>
            <a:normAutofit/>
          </a:bodyPr>
          <a:lstStyle/>
          <a:p>
            <a:pPr algn="just"/>
            <a:r>
              <a:rPr lang="en-US" sz="2200" dirty="0" smtClean="0"/>
              <a:t>In </a:t>
            </a:r>
            <a:r>
              <a:rPr lang="en-US" sz="2200" b="1" dirty="0" smtClean="0"/>
              <a:t>incremental integration testing</a:t>
            </a:r>
            <a:r>
              <a:rPr lang="en-US" sz="2200" dirty="0" smtClean="0"/>
              <a:t>, only one new module is added to the partial system each time.</a:t>
            </a:r>
          </a:p>
          <a:p>
            <a:pPr algn="just"/>
            <a:r>
              <a:rPr lang="en-US" sz="2200" dirty="0" smtClean="0"/>
              <a:t>In </a:t>
            </a:r>
            <a:r>
              <a:rPr lang="en-US" sz="2200" b="1" dirty="0" smtClean="0"/>
              <a:t>phased integration</a:t>
            </a:r>
            <a:r>
              <a:rPr lang="en-US" sz="2200" dirty="0" smtClean="0"/>
              <a:t>, a group of related modules are added to the partial system each time.</a:t>
            </a:r>
          </a:p>
          <a:p>
            <a:pPr algn="just">
              <a:buNone/>
            </a:pPr>
            <a:r>
              <a:rPr lang="en-US" sz="2200" b="1" dirty="0" smtClean="0"/>
              <a:t>NOTE </a:t>
            </a:r>
            <a:r>
              <a:rPr lang="en-US" sz="2200" dirty="0" smtClean="0"/>
              <a:t>: Phased integration requires less number of integration steps compared to the incremental integration approach. However, when failures are detected, it is easier to debug the system in the incremental testing</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System Testing</a:t>
            </a:r>
            <a:endParaRPr lang="en-US" sz="3200" dirty="0"/>
          </a:p>
        </p:txBody>
      </p:sp>
      <p:sp>
        <p:nvSpPr>
          <p:cNvPr id="3" name="Content Placeholder 2"/>
          <p:cNvSpPr>
            <a:spLocks noGrp="1"/>
          </p:cNvSpPr>
          <p:nvPr>
            <p:ph idx="1"/>
          </p:nvPr>
        </p:nvSpPr>
        <p:spPr/>
        <p:txBody>
          <a:bodyPr>
            <a:normAutofit/>
          </a:bodyPr>
          <a:lstStyle/>
          <a:p>
            <a:pPr algn="just"/>
            <a:r>
              <a:rPr lang="en-US" sz="2200" dirty="0" smtClean="0"/>
              <a:t>System tests are designed to </a:t>
            </a:r>
            <a:r>
              <a:rPr lang="en-US" sz="2200" b="1" dirty="0" smtClean="0"/>
              <a:t>validate a fully developed system </a:t>
            </a:r>
            <a:r>
              <a:rPr lang="en-US" sz="2200" dirty="0" smtClean="0"/>
              <a:t>to assure that it meets its requirements. </a:t>
            </a:r>
          </a:p>
          <a:p>
            <a:pPr algn="just"/>
            <a:r>
              <a:rPr lang="en-US" sz="2200" dirty="0" smtClean="0"/>
              <a:t>Three main kinds of system testing:</a:t>
            </a:r>
          </a:p>
          <a:p>
            <a:pPr algn="just">
              <a:buNone/>
            </a:pPr>
            <a:r>
              <a:rPr lang="en-US" sz="2200" dirty="0" smtClean="0"/>
              <a:t>        - </a:t>
            </a:r>
            <a:r>
              <a:rPr lang="en-US" sz="2200" b="1" dirty="0" smtClean="0"/>
              <a:t>Alpha Testing: </a:t>
            </a:r>
            <a:r>
              <a:rPr lang="en-US" sz="2200" dirty="0" smtClean="0"/>
              <a:t>Alpha testing refers to the system testing carried out by the test team within the developing organization.</a:t>
            </a:r>
          </a:p>
          <a:p>
            <a:pPr algn="just">
              <a:buNone/>
            </a:pPr>
            <a:r>
              <a:rPr lang="en-US" sz="2200" dirty="0" smtClean="0"/>
              <a:t>        - </a:t>
            </a:r>
            <a:r>
              <a:rPr lang="en-US" sz="2200" b="1" dirty="0" smtClean="0"/>
              <a:t>Beta testing: </a:t>
            </a:r>
            <a:r>
              <a:rPr lang="en-US" sz="2200" dirty="0" smtClean="0"/>
              <a:t>Beta testing is the system testing performed by a select group of friendly customers.</a:t>
            </a:r>
          </a:p>
          <a:p>
            <a:pPr algn="just">
              <a:buNone/>
            </a:pPr>
            <a:r>
              <a:rPr lang="en-US" sz="2200" dirty="0" smtClean="0"/>
              <a:t>        - </a:t>
            </a:r>
            <a:r>
              <a:rPr lang="en-US" sz="2200" b="1" dirty="0" smtClean="0"/>
              <a:t>Acceptance Testing: </a:t>
            </a:r>
            <a:r>
              <a:rPr lang="en-US" sz="2200" dirty="0" smtClean="0"/>
              <a:t>Acceptance testing is the system testing performed by the customer to determine whether he should accept the delivery of the system.</a:t>
            </a:r>
          </a:p>
          <a:p>
            <a:pPr algn="just"/>
            <a:endParaRPr lang="en-US" sz="22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Performance Testing</a:t>
            </a:r>
            <a:endParaRPr lang="en-US" sz="3200" dirty="0"/>
          </a:p>
        </p:txBody>
      </p:sp>
      <p:sp>
        <p:nvSpPr>
          <p:cNvPr id="3" name="Content Placeholder 2"/>
          <p:cNvSpPr>
            <a:spLocks noGrp="1"/>
          </p:cNvSpPr>
          <p:nvPr>
            <p:ph idx="1"/>
          </p:nvPr>
        </p:nvSpPr>
        <p:spPr>
          <a:xfrm>
            <a:off x="457200" y="1600200"/>
            <a:ext cx="8229600" cy="4724400"/>
          </a:xfrm>
        </p:spPr>
        <p:txBody>
          <a:bodyPr>
            <a:noAutofit/>
          </a:bodyPr>
          <a:lstStyle/>
          <a:p>
            <a:pPr algn="just"/>
            <a:r>
              <a:rPr lang="en-US" sz="2200" dirty="0" smtClean="0"/>
              <a:t>Performance testing is carried out to check whether the system needs the </a:t>
            </a:r>
            <a:r>
              <a:rPr lang="en-US" sz="2200" b="1" dirty="0" smtClean="0"/>
              <a:t>nonfunctional requirements </a:t>
            </a:r>
            <a:r>
              <a:rPr lang="en-US" sz="2200" dirty="0" smtClean="0"/>
              <a:t>identified in the SRS document. Example : </a:t>
            </a:r>
          </a:p>
          <a:p>
            <a:pPr algn="just">
              <a:buNone/>
            </a:pPr>
            <a:r>
              <a:rPr lang="en-US" sz="2200" dirty="0" smtClean="0"/>
              <a:t>• </a:t>
            </a:r>
            <a:r>
              <a:rPr lang="en-US" sz="2200" b="1" dirty="0" smtClean="0"/>
              <a:t>Stress testing</a:t>
            </a:r>
          </a:p>
          <a:p>
            <a:pPr algn="just">
              <a:buNone/>
            </a:pPr>
            <a:r>
              <a:rPr lang="en-US" sz="2200" b="1" dirty="0" smtClean="0"/>
              <a:t>• Volume testing</a:t>
            </a:r>
          </a:p>
          <a:p>
            <a:pPr algn="just">
              <a:buNone/>
            </a:pPr>
            <a:r>
              <a:rPr lang="en-US" sz="2200" b="1" dirty="0" smtClean="0"/>
              <a:t>• Configuration testing</a:t>
            </a:r>
          </a:p>
          <a:p>
            <a:pPr algn="just">
              <a:buNone/>
            </a:pPr>
            <a:r>
              <a:rPr lang="en-US" sz="2200" b="1" dirty="0" smtClean="0"/>
              <a:t>• Compatibility testing</a:t>
            </a:r>
          </a:p>
          <a:p>
            <a:pPr algn="just">
              <a:buNone/>
            </a:pPr>
            <a:r>
              <a:rPr lang="en-US" sz="2200" b="1" dirty="0" smtClean="0"/>
              <a:t>• Regression testing</a:t>
            </a:r>
          </a:p>
          <a:p>
            <a:pPr algn="just">
              <a:buNone/>
            </a:pPr>
            <a:r>
              <a:rPr lang="en-US" sz="2200" b="1" dirty="0" smtClean="0"/>
              <a:t>• Recovery testing</a:t>
            </a:r>
          </a:p>
          <a:p>
            <a:pPr algn="just">
              <a:buNone/>
            </a:pPr>
            <a:r>
              <a:rPr lang="en-US" sz="2200" b="1" dirty="0" smtClean="0"/>
              <a:t>• Maintenance testing</a:t>
            </a:r>
          </a:p>
          <a:p>
            <a:pPr algn="just">
              <a:buNone/>
            </a:pPr>
            <a:r>
              <a:rPr lang="en-US" sz="2200" b="1" dirty="0" smtClean="0"/>
              <a:t>• Documentation testing</a:t>
            </a:r>
          </a:p>
          <a:p>
            <a:pPr algn="just">
              <a:buNone/>
            </a:pPr>
            <a:r>
              <a:rPr lang="en-US" sz="2200" b="1" dirty="0" smtClean="0"/>
              <a:t>• Usability testing</a:t>
            </a:r>
            <a:endParaRPr lang="en-US" sz="2200" b="1"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dirty="0" smtClean="0"/>
              <a:t>continue….</a:t>
            </a:r>
            <a:endParaRPr lang="en-US" sz="3200" dirty="0"/>
          </a:p>
        </p:txBody>
      </p:sp>
      <p:sp>
        <p:nvSpPr>
          <p:cNvPr id="3" name="Content Placeholder 2"/>
          <p:cNvSpPr>
            <a:spLocks noGrp="1"/>
          </p:cNvSpPr>
          <p:nvPr>
            <p:ph idx="1"/>
          </p:nvPr>
        </p:nvSpPr>
        <p:spPr/>
        <p:txBody>
          <a:bodyPr>
            <a:noAutofit/>
          </a:bodyPr>
          <a:lstStyle/>
          <a:p>
            <a:pPr algn="just"/>
            <a:r>
              <a:rPr lang="en-US" sz="2000" b="1" dirty="0" smtClean="0"/>
              <a:t>Stress Testing</a:t>
            </a:r>
          </a:p>
          <a:p>
            <a:pPr algn="just">
              <a:buNone/>
            </a:pPr>
            <a:r>
              <a:rPr lang="en-US" sz="2000" dirty="0" smtClean="0"/>
              <a:t>     Stress testing is also known as endurance testing. Stress testing evaluates system performance when it is stressed for short periods of time. It impose a range of abnormal and even illegal input conditions so as to stress the capabilities of the software. Input data volume, input data rate, processing time, utilization of memory, etc. are tested beyond the designed capacity . </a:t>
            </a:r>
            <a:r>
              <a:rPr lang="en-US" sz="2000" b="1" dirty="0" smtClean="0"/>
              <a:t>For example </a:t>
            </a:r>
            <a:r>
              <a:rPr lang="en-US" sz="2000" dirty="0" smtClean="0"/>
              <a:t>suppose an operating system is supposed to support 15 multi programmed jobs, the system is stressed by attempting to run 15 or more jobs simultaneously.</a:t>
            </a:r>
          </a:p>
          <a:p>
            <a:pPr algn="just"/>
            <a:r>
              <a:rPr lang="en-US" sz="2000" b="1" dirty="0" smtClean="0"/>
              <a:t>Volume Testing</a:t>
            </a:r>
          </a:p>
          <a:p>
            <a:pPr algn="just">
              <a:buNone/>
            </a:pPr>
            <a:r>
              <a:rPr lang="en-US" sz="2000" dirty="0" smtClean="0"/>
              <a:t>     It is especially important to check whether the data structures (arrays, queues, stacks, etc.) have been designed to successfully extraordinary situations. </a:t>
            </a:r>
            <a:r>
              <a:rPr lang="en-US" sz="2000" b="1" dirty="0" smtClean="0"/>
              <a:t>For example</a:t>
            </a:r>
            <a:r>
              <a:rPr lang="en-US" sz="2000" dirty="0" smtClean="0"/>
              <a:t>, a compiler might be tested to check whether the symbol table overflows when a very large program is compiled.</a:t>
            </a:r>
            <a:endParaRPr lang="en-US" sz="20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dirty="0" smtClean="0"/>
              <a:t>continue….</a:t>
            </a:r>
            <a:endParaRPr lang="en-US" sz="3200" dirty="0"/>
          </a:p>
        </p:txBody>
      </p:sp>
      <p:sp>
        <p:nvSpPr>
          <p:cNvPr id="3" name="Content Placeholder 2"/>
          <p:cNvSpPr>
            <a:spLocks noGrp="1"/>
          </p:cNvSpPr>
          <p:nvPr>
            <p:ph idx="1"/>
          </p:nvPr>
        </p:nvSpPr>
        <p:spPr/>
        <p:txBody>
          <a:bodyPr>
            <a:normAutofit/>
          </a:bodyPr>
          <a:lstStyle/>
          <a:p>
            <a:r>
              <a:rPr lang="en-US" sz="2200" b="1" dirty="0" smtClean="0"/>
              <a:t>Configuration Testing</a:t>
            </a:r>
          </a:p>
          <a:p>
            <a:pPr algn="just">
              <a:buNone/>
            </a:pPr>
            <a:r>
              <a:rPr lang="en-US" sz="2200" dirty="0" smtClean="0"/>
              <a:t>     This is used to analyze system behavior in various hardware and software configurations specified in the requirements.</a:t>
            </a:r>
          </a:p>
          <a:p>
            <a:r>
              <a:rPr lang="en-US" sz="2200" b="1" dirty="0" smtClean="0"/>
              <a:t>Compatibility Testing</a:t>
            </a:r>
          </a:p>
          <a:p>
            <a:pPr algn="just">
              <a:buNone/>
            </a:pPr>
            <a:r>
              <a:rPr lang="en-US" sz="2200" dirty="0" smtClean="0"/>
              <a:t>     This type of testing is required when the system interfaces with other types of systems. Compatibility aims to check whether the interface functions perform as required. For instance, if the system needs to communicate with a large database system to retrieve information, compatibility testing is required to test the speed and accuracy of data retrieval.</a:t>
            </a:r>
            <a:endParaRPr lang="en-US" sz="22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dirty="0" smtClean="0"/>
              <a:t>continue….</a:t>
            </a:r>
            <a:endParaRPr lang="en-US" sz="3200" dirty="0"/>
          </a:p>
        </p:txBody>
      </p:sp>
      <p:sp>
        <p:nvSpPr>
          <p:cNvPr id="3" name="Content Placeholder 2"/>
          <p:cNvSpPr>
            <a:spLocks noGrp="1"/>
          </p:cNvSpPr>
          <p:nvPr>
            <p:ph idx="1"/>
          </p:nvPr>
        </p:nvSpPr>
        <p:spPr/>
        <p:txBody>
          <a:bodyPr>
            <a:normAutofit/>
          </a:bodyPr>
          <a:lstStyle/>
          <a:p>
            <a:r>
              <a:rPr lang="en-US" sz="2200" b="1" dirty="0" smtClean="0"/>
              <a:t>Regression Testing</a:t>
            </a:r>
          </a:p>
          <a:p>
            <a:pPr algn="just">
              <a:buNone/>
            </a:pPr>
            <a:r>
              <a:rPr lang="en-US" sz="2200" dirty="0" smtClean="0"/>
              <a:t>     This type of testing is required when the system being tested is an </a:t>
            </a:r>
            <a:r>
              <a:rPr lang="en-US" sz="2200" dirty="0" err="1" smtClean="0"/>
              <a:t>upgradation</a:t>
            </a:r>
            <a:r>
              <a:rPr lang="en-US" sz="2200" dirty="0" smtClean="0"/>
              <a:t> of an already existing system to fix some bugs or enhance functionality, performance, etc. Regression testing is the practice of running an old test suite after each change to the system or after each bug fix to ensure that no new bug has been introduced due to the change or the bug fix.</a:t>
            </a:r>
          </a:p>
          <a:p>
            <a:r>
              <a:rPr lang="en-US" sz="2200" b="1" dirty="0" smtClean="0"/>
              <a:t>Recovery Testing</a:t>
            </a:r>
          </a:p>
          <a:p>
            <a:pPr algn="just">
              <a:buNone/>
            </a:pPr>
            <a:r>
              <a:rPr lang="en-US" sz="2200" dirty="0" smtClean="0"/>
              <a:t>     Recovery testing tests the response of the system to the presence of faults, or loss of power, devices, services, data, etc. The system is subjected to the loss of the mentioned resources and it is checked if the system recovers satisfactorily.</a:t>
            </a:r>
            <a:endParaRPr lang="en-US" sz="22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dirty="0" smtClean="0"/>
              <a:t>continue….</a:t>
            </a:r>
            <a:endParaRPr lang="en-US" sz="3200" dirty="0"/>
          </a:p>
        </p:txBody>
      </p:sp>
      <p:sp>
        <p:nvSpPr>
          <p:cNvPr id="3" name="Content Placeholder 2"/>
          <p:cNvSpPr>
            <a:spLocks noGrp="1"/>
          </p:cNvSpPr>
          <p:nvPr>
            <p:ph idx="1"/>
          </p:nvPr>
        </p:nvSpPr>
        <p:spPr/>
        <p:txBody>
          <a:bodyPr>
            <a:normAutofit fontScale="70000" lnSpcReduction="20000"/>
          </a:bodyPr>
          <a:lstStyle/>
          <a:p>
            <a:r>
              <a:rPr lang="en-US" b="1" dirty="0" smtClean="0"/>
              <a:t>Maintenance Testing</a:t>
            </a:r>
          </a:p>
          <a:p>
            <a:pPr algn="just">
              <a:buNone/>
            </a:pPr>
            <a:r>
              <a:rPr lang="en-US" dirty="0" smtClean="0"/>
              <a:t>      This testing addresses the diagnostic programs, and other procedures that are required to be developed to help maintenance of the system. It is verified that the artifacts exist and they perform properly.</a:t>
            </a:r>
          </a:p>
          <a:p>
            <a:r>
              <a:rPr lang="en-US" b="1" dirty="0" smtClean="0"/>
              <a:t>Documentation Testing</a:t>
            </a:r>
          </a:p>
          <a:p>
            <a:pPr algn="just">
              <a:buNone/>
            </a:pPr>
            <a:r>
              <a:rPr lang="en-US" dirty="0" smtClean="0"/>
              <a:t>       It is checked that the required user manual, maintenance manuals, and technical manuals exist and are consistent. </a:t>
            </a:r>
          </a:p>
          <a:p>
            <a:r>
              <a:rPr lang="en-US" b="1" dirty="0" smtClean="0"/>
              <a:t>Usability Testing</a:t>
            </a:r>
          </a:p>
          <a:p>
            <a:pPr algn="just">
              <a:buNone/>
            </a:pPr>
            <a:r>
              <a:rPr lang="en-US" dirty="0" smtClean="0"/>
              <a:t>      Usability testing concerns checking the user interface to see if it meets all user requirements concerning the user interface. During usability testing, the display screens, report formats, and other aspects relating to the user interface requirements are tested.</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lgn="ctr">
              <a:buNone/>
            </a:pPr>
            <a:r>
              <a:rPr lang="en-US" b="1" dirty="0" smtClean="0"/>
              <a:t>Thank You!</a:t>
            </a:r>
            <a:endParaRPr lang="en-US" b="1" dirty="0"/>
          </a:p>
        </p:txBody>
      </p:sp>
    </p:spTree>
    <p:extLst>
      <p:ext uri="{BB962C8B-B14F-4D97-AF65-F5344CB8AC3E}">
        <p14:creationId xmlns:p14="http://schemas.microsoft.com/office/powerpoint/2010/main" val="23104286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a:t>
            </a:r>
            <a:endParaRPr lang="en-US" dirty="0"/>
          </a:p>
        </p:txBody>
      </p:sp>
      <p:sp>
        <p:nvSpPr>
          <p:cNvPr id="3" name="Content Placeholder 2"/>
          <p:cNvSpPr>
            <a:spLocks noGrp="1"/>
          </p:cNvSpPr>
          <p:nvPr>
            <p:ph idx="1"/>
          </p:nvPr>
        </p:nvSpPr>
        <p:spPr/>
        <p:txBody>
          <a:bodyPr/>
          <a:lstStyle/>
          <a:p>
            <a:pPr algn="ctr">
              <a:buNone/>
            </a:pPr>
            <a:r>
              <a:rPr lang="en-US" dirty="0" smtClean="0"/>
              <a:t>Lecture 3</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DEBUGGING</a:t>
            </a:r>
            <a:endParaRPr lang="en-US" sz="3200" dirty="0"/>
          </a:p>
        </p:txBody>
      </p:sp>
      <p:sp>
        <p:nvSpPr>
          <p:cNvPr id="3" name="Content Placeholder 2"/>
          <p:cNvSpPr>
            <a:spLocks noGrp="1"/>
          </p:cNvSpPr>
          <p:nvPr>
            <p:ph idx="1"/>
          </p:nvPr>
        </p:nvSpPr>
        <p:spPr/>
        <p:txBody>
          <a:bodyPr>
            <a:normAutofit fontScale="85000" lnSpcReduction="10000"/>
          </a:bodyPr>
          <a:lstStyle/>
          <a:p>
            <a:pPr algn="just"/>
            <a:r>
              <a:rPr lang="en-US" sz="2200" dirty="0" smtClean="0"/>
              <a:t>Once errors are identified in a program code, it is necessary to first identify the precise program statements responsible for the errors and then to fix them.</a:t>
            </a:r>
          </a:p>
          <a:p>
            <a:pPr algn="just"/>
            <a:r>
              <a:rPr lang="en-US" sz="2200" dirty="0" smtClean="0"/>
              <a:t>Process of identifying errors in a program code and then fix them up is known as </a:t>
            </a:r>
            <a:r>
              <a:rPr lang="en-US" sz="2200" b="1" dirty="0" smtClean="0"/>
              <a:t>debugging.</a:t>
            </a:r>
          </a:p>
          <a:p>
            <a:pPr algn="just"/>
            <a:r>
              <a:rPr lang="en-US" sz="2400" b="1" dirty="0" smtClean="0"/>
              <a:t>Difference Between Debugging and Testing:</a:t>
            </a:r>
          </a:p>
          <a:p>
            <a:pPr algn="just">
              <a:buNone/>
            </a:pPr>
            <a:r>
              <a:rPr lang="en-US" sz="2400" b="1" dirty="0" smtClean="0"/>
              <a:t>     </a:t>
            </a:r>
            <a:r>
              <a:rPr lang="en-US" sz="2400" dirty="0" smtClean="0"/>
              <a:t>Debugging is different from testing. </a:t>
            </a:r>
            <a:r>
              <a:rPr lang="en-US" sz="2400" b="1" dirty="0" smtClean="0"/>
              <a:t>Testing focuses on finding bugs, errors, etc whereas debugging starts after a bug has been identified in the software. </a:t>
            </a:r>
            <a:r>
              <a:rPr lang="en-US" sz="2400" dirty="0" smtClean="0"/>
              <a:t>Testing is used to ensure that the program is correct and it was supposed to do with a certain minimum success rate. Testing can be manual or automated. There are several different types of testing like unit testing, integration testing, alpha and beta testing, etc.</a:t>
            </a:r>
            <a:br>
              <a:rPr lang="en-US" sz="2400" dirty="0" smtClean="0"/>
            </a:br>
            <a:r>
              <a:rPr lang="en-US" sz="2400" dirty="0" smtClean="0"/>
              <a:t>Debugging requires a lot of knowledge, skills, and expertise. It can be supported by some automated tools available but is more of a manual process as every bug is different and requires a different technique, unlike a pre-defined testing mechanism.</a:t>
            </a:r>
            <a:endParaRPr lang="en-US" sz="2200" b="1" dirty="0" smtClean="0"/>
          </a:p>
          <a:p>
            <a:pPr algn="just">
              <a:buNone/>
            </a:pPr>
            <a:endParaRPr lang="en-US" sz="2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Debugging Approaches : </a:t>
            </a:r>
            <a:endParaRPr lang="en-US" sz="3200" dirty="0"/>
          </a:p>
        </p:txBody>
      </p:sp>
      <p:sp>
        <p:nvSpPr>
          <p:cNvPr id="3" name="Content Placeholder 2"/>
          <p:cNvSpPr>
            <a:spLocks noGrp="1"/>
          </p:cNvSpPr>
          <p:nvPr>
            <p:ph idx="1"/>
          </p:nvPr>
        </p:nvSpPr>
        <p:spPr/>
        <p:txBody>
          <a:bodyPr>
            <a:normAutofit/>
          </a:bodyPr>
          <a:lstStyle/>
          <a:p>
            <a:pPr algn="just">
              <a:buNone/>
            </a:pPr>
            <a:r>
              <a:rPr lang="en-US" sz="2200" b="1" dirty="0" smtClean="0"/>
              <a:t>1. Brute Force Method: </a:t>
            </a:r>
          </a:p>
          <a:p>
            <a:pPr algn="just">
              <a:buNone/>
            </a:pPr>
            <a:r>
              <a:rPr lang="en-US" sz="2200" dirty="0" smtClean="0"/>
              <a:t>     The program is loaded with print statements to print the intermediate values with the hope that some of the printed values will help to identify the statement in error</a:t>
            </a:r>
          </a:p>
          <a:p>
            <a:pPr algn="just">
              <a:buNone/>
            </a:pPr>
            <a:r>
              <a:rPr lang="en-US" sz="2200" b="1" dirty="0" smtClean="0"/>
              <a:t>     NOTE : It is most common method of debugging but is the least efficient method.</a:t>
            </a:r>
          </a:p>
          <a:p>
            <a:pPr algn="just">
              <a:buNone/>
            </a:pPr>
            <a:r>
              <a:rPr lang="en-US" sz="2200" b="1" dirty="0" smtClean="0"/>
              <a:t>2. </a:t>
            </a:r>
            <a:r>
              <a:rPr lang="en-US" sz="2200" b="1" dirty="0" err="1" smtClean="0"/>
              <a:t>BackTracking</a:t>
            </a:r>
            <a:r>
              <a:rPr lang="en-US" sz="2200" b="1" dirty="0" smtClean="0"/>
              <a:t>: </a:t>
            </a:r>
          </a:p>
          <a:p>
            <a:pPr algn="just">
              <a:buNone/>
            </a:pPr>
            <a:r>
              <a:rPr lang="en-US" sz="2200" dirty="0" smtClean="0"/>
              <a:t>     In this beginning from the statement at which an error symptom has been observed, the source code is traced backwards until the error is discovered.</a:t>
            </a:r>
            <a:endParaRPr lang="en-US" sz="2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dirty="0" smtClean="0"/>
              <a:t>continue….</a:t>
            </a:r>
            <a:endParaRPr lang="en-US" sz="3200" dirty="0"/>
          </a:p>
        </p:txBody>
      </p:sp>
      <p:sp>
        <p:nvSpPr>
          <p:cNvPr id="3" name="Content Placeholder 2"/>
          <p:cNvSpPr>
            <a:spLocks noGrp="1"/>
          </p:cNvSpPr>
          <p:nvPr>
            <p:ph idx="1"/>
          </p:nvPr>
        </p:nvSpPr>
        <p:spPr/>
        <p:txBody>
          <a:bodyPr>
            <a:normAutofit/>
          </a:bodyPr>
          <a:lstStyle/>
          <a:p>
            <a:pPr algn="just">
              <a:buNone/>
            </a:pPr>
            <a:r>
              <a:rPr lang="en-US" sz="2200" b="1" dirty="0" smtClean="0"/>
              <a:t>3. Cause Elimination Method : </a:t>
            </a:r>
          </a:p>
          <a:p>
            <a:pPr algn="just">
              <a:buNone/>
            </a:pPr>
            <a:r>
              <a:rPr lang="en-US" sz="2200" dirty="0" smtClean="0"/>
              <a:t>     A list of causes which could possibly have contributed to the error symptom is developed and tests are conducted to eliminate  each.</a:t>
            </a:r>
          </a:p>
          <a:p>
            <a:pPr algn="just">
              <a:buNone/>
            </a:pPr>
            <a:r>
              <a:rPr lang="en-US" sz="2200" b="1" dirty="0" smtClean="0"/>
              <a:t>4. Program Slicing : </a:t>
            </a:r>
          </a:p>
          <a:p>
            <a:pPr algn="just">
              <a:buNone/>
            </a:pPr>
            <a:r>
              <a:rPr lang="en-US" sz="2200" dirty="0" smtClean="0"/>
              <a:t>     Similar to backtracking, search space is reduced by defining slices. A slice of a program for a particular variable at a particular statement is the set of source lines preceding this statement that can influence the value of that variable. </a:t>
            </a:r>
            <a:endParaRPr lang="en-US" sz="22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Integration Testing</a:t>
            </a:r>
            <a:endParaRPr lang="en-US" sz="3200" dirty="0"/>
          </a:p>
        </p:txBody>
      </p:sp>
      <p:sp>
        <p:nvSpPr>
          <p:cNvPr id="3" name="Content Placeholder 2"/>
          <p:cNvSpPr>
            <a:spLocks noGrp="1"/>
          </p:cNvSpPr>
          <p:nvPr>
            <p:ph idx="1"/>
          </p:nvPr>
        </p:nvSpPr>
        <p:spPr/>
        <p:txBody>
          <a:bodyPr>
            <a:normAutofit/>
          </a:bodyPr>
          <a:lstStyle/>
          <a:p>
            <a:pPr algn="just"/>
            <a:r>
              <a:rPr lang="en-US" sz="2200" dirty="0" smtClean="0"/>
              <a:t>The primary objective of integration testing is to test the module </a:t>
            </a:r>
            <a:r>
              <a:rPr lang="en-US" sz="2200" b="1" dirty="0" smtClean="0"/>
              <a:t>interfaces</a:t>
            </a:r>
            <a:r>
              <a:rPr lang="en-US" sz="2200" dirty="0" smtClean="0"/>
              <a:t>, i.e. there are no errors in the parameter passing, when one module invokes another module</a:t>
            </a:r>
          </a:p>
          <a:p>
            <a:pPr algn="just"/>
            <a:r>
              <a:rPr lang="en-US" sz="2200" dirty="0" smtClean="0"/>
              <a:t>Different modules of a system are integrated in a planned manner using an </a:t>
            </a:r>
            <a:r>
              <a:rPr lang="en-US" sz="2200" b="1" dirty="0" smtClean="0"/>
              <a:t>integration plan</a:t>
            </a:r>
            <a:r>
              <a:rPr lang="en-US" sz="2200" dirty="0" smtClean="0"/>
              <a:t>. </a:t>
            </a:r>
          </a:p>
          <a:p>
            <a:pPr algn="just"/>
            <a:r>
              <a:rPr lang="en-US" sz="2200" dirty="0" smtClean="0"/>
              <a:t>The integration plan specifies the </a:t>
            </a:r>
            <a:r>
              <a:rPr lang="en-US" sz="2200" b="1" dirty="0" smtClean="0"/>
              <a:t>steps and the order </a:t>
            </a:r>
            <a:r>
              <a:rPr lang="en-US" sz="2200" dirty="0" smtClean="0"/>
              <a:t>in which modules are combined to realize the full system.</a:t>
            </a:r>
          </a:p>
          <a:p>
            <a:pPr algn="just"/>
            <a:r>
              <a:rPr lang="en-US" sz="2200" b="1" dirty="0" smtClean="0"/>
              <a:t>Structure chart </a:t>
            </a:r>
            <a:r>
              <a:rPr lang="en-US" sz="2200" dirty="0" smtClean="0"/>
              <a:t>(or module dependency graph) denotes the order in which different modules call each other.</a:t>
            </a:r>
          </a:p>
          <a:p>
            <a:pPr algn="just"/>
            <a:endParaRPr lang="en-US" sz="22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Integration test approaches</a:t>
            </a:r>
            <a:endParaRPr lang="en-US" sz="3200" dirty="0"/>
          </a:p>
        </p:txBody>
      </p:sp>
      <p:sp>
        <p:nvSpPr>
          <p:cNvPr id="3" name="Content Placeholder 2"/>
          <p:cNvSpPr>
            <a:spLocks noGrp="1"/>
          </p:cNvSpPr>
          <p:nvPr>
            <p:ph idx="1"/>
          </p:nvPr>
        </p:nvSpPr>
        <p:spPr/>
        <p:txBody>
          <a:bodyPr>
            <a:normAutofit/>
          </a:bodyPr>
          <a:lstStyle/>
          <a:p>
            <a:pPr algn="just">
              <a:buNone/>
            </a:pPr>
            <a:r>
              <a:rPr lang="en-US" sz="2200" dirty="0" smtClean="0"/>
              <a:t>    There are </a:t>
            </a:r>
            <a:r>
              <a:rPr lang="en-US" sz="2200" b="1" dirty="0" smtClean="0"/>
              <a:t>four</a:t>
            </a:r>
            <a:r>
              <a:rPr lang="en-US" sz="2200" dirty="0" smtClean="0"/>
              <a:t> types of integration testing approaches. Any one (or a mixture) of the following approaches can be used to develop the integration test plan. </a:t>
            </a:r>
          </a:p>
          <a:p>
            <a:r>
              <a:rPr lang="en-US" sz="2200" b="1" dirty="0" smtClean="0"/>
              <a:t> Big bang approach</a:t>
            </a:r>
          </a:p>
          <a:p>
            <a:r>
              <a:rPr lang="en-US" sz="2200" b="1" dirty="0" smtClean="0"/>
              <a:t> Top-down approach</a:t>
            </a:r>
          </a:p>
          <a:p>
            <a:r>
              <a:rPr lang="en-US" sz="2200" b="1" dirty="0" smtClean="0"/>
              <a:t> Bottom-up approach</a:t>
            </a:r>
          </a:p>
          <a:p>
            <a:r>
              <a:rPr lang="en-US" sz="2200" b="1" dirty="0" smtClean="0"/>
              <a:t> Mixed-approach</a:t>
            </a:r>
            <a:endParaRPr lang="en-US" sz="2200"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Big-Bang Integration Testing</a:t>
            </a:r>
            <a:endParaRPr lang="en-US" sz="3200" dirty="0"/>
          </a:p>
        </p:txBody>
      </p:sp>
      <p:sp>
        <p:nvSpPr>
          <p:cNvPr id="3" name="Content Placeholder 2"/>
          <p:cNvSpPr>
            <a:spLocks noGrp="1"/>
          </p:cNvSpPr>
          <p:nvPr>
            <p:ph idx="1"/>
          </p:nvPr>
        </p:nvSpPr>
        <p:spPr/>
        <p:txBody>
          <a:bodyPr>
            <a:noAutofit/>
          </a:bodyPr>
          <a:lstStyle/>
          <a:p>
            <a:pPr algn="just"/>
            <a:r>
              <a:rPr lang="en-US" sz="2200" dirty="0" smtClean="0"/>
              <a:t>It is the simplest integration testing approach, where </a:t>
            </a:r>
            <a:r>
              <a:rPr lang="en-US" sz="2200" b="1" dirty="0" smtClean="0"/>
              <a:t>all the modules making up a system are integrated in a single step</a:t>
            </a:r>
            <a:r>
              <a:rPr lang="en-US" sz="2200" dirty="0" smtClean="0"/>
              <a:t>. In simple words, all the modules of the system are simply put together and tested. </a:t>
            </a:r>
          </a:p>
          <a:p>
            <a:pPr algn="just"/>
            <a:r>
              <a:rPr lang="en-US" sz="2200" dirty="0" smtClean="0"/>
              <a:t>However, this technique is </a:t>
            </a:r>
            <a:r>
              <a:rPr lang="en-US" sz="2200" b="1" dirty="0" smtClean="0"/>
              <a:t>practicable only for very small systems</a:t>
            </a:r>
            <a:r>
              <a:rPr lang="en-US" sz="2200" dirty="0" smtClean="0"/>
              <a:t>. The main problem with this approach is that once an error is found during the integration testing, it is very difficult to localize the error as the error may potentially belong to any of the modules being integrated. </a:t>
            </a:r>
          </a:p>
          <a:p>
            <a:pPr algn="just"/>
            <a:r>
              <a:rPr lang="en-US" sz="2200" dirty="0" smtClean="0"/>
              <a:t>Therefore, debugging errors reported during big bang integration testing are </a:t>
            </a:r>
            <a:r>
              <a:rPr lang="en-US" sz="2200" b="1" dirty="0" smtClean="0"/>
              <a:t>very expensive to fix</a:t>
            </a:r>
            <a:r>
              <a:rPr lang="en-US" sz="2200" dirty="0" smtClean="0"/>
              <a:t>.</a:t>
            </a:r>
            <a:endParaRPr lang="en-US" sz="22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Bottom-Up Integration Testing</a:t>
            </a:r>
            <a:endParaRPr lang="en-US" sz="3200" dirty="0"/>
          </a:p>
        </p:txBody>
      </p:sp>
      <p:sp>
        <p:nvSpPr>
          <p:cNvPr id="3" name="Content Placeholder 2"/>
          <p:cNvSpPr>
            <a:spLocks noGrp="1"/>
          </p:cNvSpPr>
          <p:nvPr>
            <p:ph idx="1"/>
          </p:nvPr>
        </p:nvSpPr>
        <p:spPr/>
        <p:txBody>
          <a:bodyPr>
            <a:noAutofit/>
          </a:bodyPr>
          <a:lstStyle/>
          <a:p>
            <a:pPr algn="just"/>
            <a:r>
              <a:rPr lang="en-US" sz="2000" dirty="0" smtClean="0"/>
              <a:t>In bottom-up testing, each subsystem is tested separately and then the full system is tested. A subsystem might consist of many modules which communicate among each other through well-defined interfaces. </a:t>
            </a:r>
          </a:p>
          <a:p>
            <a:pPr algn="just"/>
            <a:r>
              <a:rPr lang="en-US" sz="2000" dirty="0" smtClean="0"/>
              <a:t>The primary </a:t>
            </a:r>
            <a:r>
              <a:rPr lang="en-US" sz="2000" b="1" dirty="0" smtClean="0"/>
              <a:t>purpose</a:t>
            </a:r>
            <a:r>
              <a:rPr lang="en-US" sz="2000" dirty="0" smtClean="0"/>
              <a:t> of testing each subsystem is to test the interfaces(control and data) between the modules. In Large software, lower-level subsystems are successively combined to form higher-level subsystems.</a:t>
            </a:r>
          </a:p>
          <a:p>
            <a:pPr algn="just"/>
            <a:r>
              <a:rPr lang="en-US" sz="2000" dirty="0" smtClean="0"/>
              <a:t> A principal a</a:t>
            </a:r>
            <a:r>
              <a:rPr lang="en-US" sz="2000" b="1" dirty="0" smtClean="0"/>
              <a:t>dvantage</a:t>
            </a:r>
            <a:r>
              <a:rPr lang="en-US" sz="2000" dirty="0" smtClean="0"/>
              <a:t> of bottom-up integration testing is that several disjoint subsystems can be tested simultaneously.</a:t>
            </a:r>
          </a:p>
          <a:p>
            <a:pPr algn="just"/>
            <a:r>
              <a:rPr lang="en-US" sz="2000" dirty="0" smtClean="0"/>
              <a:t> In a pure bottom-up testing </a:t>
            </a:r>
            <a:r>
              <a:rPr lang="en-US" sz="2000" b="1" dirty="0" smtClean="0"/>
              <a:t>no stubs </a:t>
            </a:r>
            <a:r>
              <a:rPr lang="en-US" sz="2000" dirty="0" smtClean="0"/>
              <a:t>are required</a:t>
            </a:r>
            <a:r>
              <a:rPr lang="en-US" sz="2000" b="1" dirty="0" smtClean="0"/>
              <a:t>, only test-drivers </a:t>
            </a:r>
            <a:r>
              <a:rPr lang="en-US" sz="2000" dirty="0" smtClean="0"/>
              <a:t>are required.</a:t>
            </a:r>
          </a:p>
          <a:p>
            <a:pPr algn="just"/>
            <a:r>
              <a:rPr lang="en-US" sz="2000" dirty="0" smtClean="0"/>
              <a:t> A </a:t>
            </a:r>
            <a:r>
              <a:rPr lang="en-US" sz="2000" b="1" dirty="0" smtClean="0"/>
              <a:t>disadvantage</a:t>
            </a:r>
            <a:r>
              <a:rPr lang="en-US" sz="2000" dirty="0" smtClean="0"/>
              <a:t> of bottom-up testing is the complexity that occurs when the system is made up of a large number of small subsystems. </a:t>
            </a:r>
            <a:endParaRPr lang="en-US" sz="20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243</TotalTime>
  <Words>1543</Words>
  <Application>Microsoft Office PowerPoint</Application>
  <PresentationFormat>On-screen Show (4:3)</PresentationFormat>
  <Paragraphs>96</Paragraphs>
  <Slides>19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19</vt:i4>
      </vt:variant>
    </vt:vector>
  </HeadingPairs>
  <TitlesOfParts>
    <vt:vector size="22" baseType="lpstr">
      <vt:lpstr>Arial</vt:lpstr>
      <vt:lpstr>Calibri</vt:lpstr>
      <vt:lpstr>Office Theme</vt:lpstr>
      <vt:lpstr>Testing Unit-IV</vt:lpstr>
      <vt:lpstr>Testing</vt:lpstr>
      <vt:lpstr>DEBUGGING</vt:lpstr>
      <vt:lpstr>Debugging Approaches : </vt:lpstr>
      <vt:lpstr>continue….</vt:lpstr>
      <vt:lpstr>Integration Testing</vt:lpstr>
      <vt:lpstr>Integration test approaches</vt:lpstr>
      <vt:lpstr>Big-Bang Integration Testing</vt:lpstr>
      <vt:lpstr>Bottom-Up Integration Testing</vt:lpstr>
      <vt:lpstr>Top-Down Integration Testing</vt:lpstr>
      <vt:lpstr>Mixed Integration Testing</vt:lpstr>
      <vt:lpstr>Phased vs Incremental Integration testing</vt:lpstr>
      <vt:lpstr>System Testing</vt:lpstr>
      <vt:lpstr>Performance Testing</vt:lpstr>
      <vt:lpstr>continue….</vt:lpstr>
      <vt:lpstr>continue….</vt:lpstr>
      <vt:lpstr>continue….</vt:lpstr>
      <vt:lpstr>continue….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Testing Unit-IV</dc:title>
  <dc:creator>GEU</dc:creator>
  <cp:lastModifiedBy>USER</cp:lastModifiedBy>
  <cp:revision>73</cp:revision>
  <dcterms:created xsi:type="dcterms:W3CDTF">2020-04-12T07:43:23Z</dcterms:created>
  <dcterms:modified xsi:type="dcterms:W3CDTF">2020-10-10T04:58:31Z</dcterms:modified>
</cp:coreProperties>
</file>