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2C98B3-3117-4968-AD93-2E1B093DF6E1}"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C8FDA-C7E3-48A9-B551-946537558D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C98B3-3117-4968-AD93-2E1B093DF6E1}"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C8FDA-C7E3-48A9-B551-946537558D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C98B3-3117-4968-AD93-2E1B093DF6E1}"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C8FDA-C7E3-48A9-B551-946537558D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C98B3-3117-4968-AD93-2E1B093DF6E1}"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C8FDA-C7E3-48A9-B551-946537558D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2C98B3-3117-4968-AD93-2E1B093DF6E1}" type="datetimeFigureOut">
              <a:rPr lang="en-US" smtClean="0"/>
              <a:t>12-May-20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C8FDA-C7E3-48A9-B551-946537558D3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2C98B3-3117-4968-AD93-2E1B093DF6E1}" type="datetimeFigureOut">
              <a:rPr lang="en-US" smtClean="0"/>
              <a:t>12-May-20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C8FDA-C7E3-48A9-B551-946537558D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2C98B3-3117-4968-AD93-2E1B093DF6E1}" type="datetimeFigureOut">
              <a:rPr lang="en-US" smtClean="0"/>
              <a:t>12-May-20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DC8FDA-C7E3-48A9-B551-946537558D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2C98B3-3117-4968-AD93-2E1B093DF6E1}" type="datetimeFigureOut">
              <a:rPr lang="en-US" smtClean="0"/>
              <a:t>12-May-20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DC8FDA-C7E3-48A9-B551-946537558D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C98B3-3117-4968-AD93-2E1B093DF6E1}" type="datetimeFigureOut">
              <a:rPr lang="en-US" smtClean="0"/>
              <a:t>12-May-20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DC8FDA-C7E3-48A9-B551-946537558D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C98B3-3117-4968-AD93-2E1B093DF6E1}" type="datetimeFigureOut">
              <a:rPr lang="en-US" smtClean="0"/>
              <a:t>12-May-20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C8FDA-C7E3-48A9-B551-946537558D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C98B3-3117-4968-AD93-2E1B093DF6E1}" type="datetimeFigureOut">
              <a:rPr lang="en-US" smtClean="0"/>
              <a:t>12-May-20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C8FDA-C7E3-48A9-B551-946537558D3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C98B3-3117-4968-AD93-2E1B093DF6E1}" type="datetimeFigureOut">
              <a:rPr lang="en-US" smtClean="0"/>
              <a:t>12-May-20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C8FDA-C7E3-48A9-B551-946537558D3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a:t>
            </a:r>
            <a:r>
              <a:rPr lang="en-US" dirty="0" smtClean="0"/>
              <a:t>Maintenance</a:t>
            </a:r>
            <a:br>
              <a:rPr lang="en-US" dirty="0" smtClean="0"/>
            </a:br>
            <a:r>
              <a:rPr lang="en-US" dirty="0" smtClean="0"/>
              <a:t>Unit-V</a:t>
            </a:r>
            <a:endParaRPr lang="en-US" dirty="0"/>
          </a:p>
        </p:txBody>
      </p:sp>
      <p:sp>
        <p:nvSpPr>
          <p:cNvPr id="3" name="Subtitle 2"/>
          <p:cNvSpPr>
            <a:spLocks noGrp="1"/>
          </p:cNvSpPr>
          <p:nvPr>
            <p:ph type="subTitle" idx="1"/>
          </p:nvPr>
        </p:nvSpPr>
        <p:spPr/>
        <p:txBody>
          <a:bodyPr/>
          <a:lstStyle/>
          <a:p>
            <a:r>
              <a:rPr lang="en-US" dirty="0" smtClean="0"/>
              <a:t>Prepared by: </a:t>
            </a:r>
            <a:r>
              <a:rPr lang="en-US" dirty="0" err="1" smtClean="0"/>
              <a:t>Neha</a:t>
            </a:r>
            <a:r>
              <a:rPr lang="en-US" dirty="0" smtClean="0"/>
              <a:t> </a:t>
            </a:r>
            <a:r>
              <a:rPr lang="en-US" dirty="0" err="1" smtClean="0"/>
              <a:t>Tripathi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Software Maintenance</a:t>
            </a:r>
            <a:endParaRPr lang="en-US" sz="3200" dirty="0"/>
          </a:p>
        </p:txBody>
      </p:sp>
      <p:sp>
        <p:nvSpPr>
          <p:cNvPr id="3" name="Content Placeholder 2"/>
          <p:cNvSpPr>
            <a:spLocks noGrp="1"/>
          </p:cNvSpPr>
          <p:nvPr>
            <p:ph idx="1"/>
          </p:nvPr>
        </p:nvSpPr>
        <p:spPr/>
        <p:txBody>
          <a:bodyPr>
            <a:normAutofit fontScale="55000" lnSpcReduction="20000"/>
          </a:bodyPr>
          <a:lstStyle/>
          <a:p>
            <a:pPr algn="just" fontAlgn="base"/>
            <a:r>
              <a:rPr lang="en-US" sz="4000" dirty="0"/>
              <a:t>Software Maintenance is the process of modifying a software product after it has been delivered to the customer. The main purpose of software maintenance is to modify and update software application after delivery to correct faults and to improve performance.</a:t>
            </a:r>
          </a:p>
          <a:p>
            <a:pPr fontAlgn="base"/>
            <a:r>
              <a:rPr lang="en-US" sz="4000" b="1" dirty="0" smtClean="0"/>
              <a:t>Need for </a:t>
            </a:r>
            <a:r>
              <a:rPr lang="en-US" sz="4000" b="1" dirty="0"/>
              <a:t>Maintenance –</a:t>
            </a:r>
            <a:r>
              <a:rPr lang="en-US" sz="3500" dirty="0"/>
              <a:t/>
            </a:r>
            <a:br>
              <a:rPr lang="en-US" sz="3500" dirty="0"/>
            </a:br>
            <a:r>
              <a:rPr lang="en-US" sz="3500" dirty="0"/>
              <a:t>Software Maintenance must be performed in order to:</a:t>
            </a:r>
          </a:p>
          <a:p>
            <a:pPr algn="just" fontAlgn="base">
              <a:buNone/>
            </a:pPr>
            <a:r>
              <a:rPr lang="en-US" sz="3500" dirty="0" smtClean="0"/>
              <a:t>          </a:t>
            </a:r>
            <a:r>
              <a:rPr lang="en-US" sz="3500" b="1" dirty="0" smtClean="0"/>
              <a:t>- Correct </a:t>
            </a:r>
            <a:r>
              <a:rPr lang="en-US" sz="3500" b="1" dirty="0"/>
              <a:t>faults.</a:t>
            </a:r>
          </a:p>
          <a:p>
            <a:pPr algn="just" fontAlgn="base">
              <a:buNone/>
            </a:pPr>
            <a:r>
              <a:rPr lang="en-US" sz="3500" b="1" dirty="0" smtClean="0"/>
              <a:t>          - Improve </a:t>
            </a:r>
            <a:r>
              <a:rPr lang="en-US" sz="3500" b="1" dirty="0"/>
              <a:t>the design.</a:t>
            </a:r>
          </a:p>
          <a:p>
            <a:pPr algn="just" fontAlgn="base">
              <a:buNone/>
            </a:pPr>
            <a:r>
              <a:rPr lang="en-US" sz="3500" b="1" dirty="0" smtClean="0"/>
              <a:t>          - Implement </a:t>
            </a:r>
            <a:r>
              <a:rPr lang="en-US" sz="3500" b="1" dirty="0"/>
              <a:t>enhancements.</a:t>
            </a:r>
          </a:p>
          <a:p>
            <a:pPr algn="just" fontAlgn="base">
              <a:buNone/>
            </a:pPr>
            <a:r>
              <a:rPr lang="en-US" sz="3500" b="1" dirty="0" smtClean="0"/>
              <a:t>          - Interface </a:t>
            </a:r>
            <a:r>
              <a:rPr lang="en-US" sz="3500" b="1" dirty="0"/>
              <a:t>with other systems.</a:t>
            </a:r>
          </a:p>
          <a:p>
            <a:pPr algn="just" fontAlgn="base">
              <a:buNone/>
            </a:pPr>
            <a:r>
              <a:rPr lang="en-US" sz="3500" b="1" dirty="0" smtClean="0"/>
              <a:t>          - Accommodate </a:t>
            </a:r>
            <a:r>
              <a:rPr lang="en-US" sz="3500" b="1" dirty="0"/>
              <a:t>programs so that different hardware, software, system features, and telecommunications facilities can be used.</a:t>
            </a:r>
          </a:p>
          <a:p>
            <a:pPr algn="just" fontAlgn="base">
              <a:buNone/>
            </a:pPr>
            <a:r>
              <a:rPr lang="en-US" sz="3500" b="1" dirty="0" smtClean="0"/>
              <a:t>          - Migrate </a:t>
            </a:r>
            <a:r>
              <a:rPr lang="en-US" sz="3500" b="1" dirty="0"/>
              <a:t>legacy software.</a:t>
            </a:r>
          </a:p>
          <a:p>
            <a:pPr algn="just" fontAlgn="base">
              <a:buNone/>
            </a:pPr>
            <a:r>
              <a:rPr lang="en-US" sz="3500" b="1" dirty="0" smtClean="0"/>
              <a:t>          - Retire </a:t>
            </a:r>
            <a:r>
              <a:rPr lang="en-US" sz="3500" b="1" dirty="0"/>
              <a:t>software.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Types of software maintenance</a:t>
            </a:r>
          </a:p>
        </p:txBody>
      </p:sp>
      <p:sp>
        <p:nvSpPr>
          <p:cNvPr id="3" name="Content Placeholder 2"/>
          <p:cNvSpPr>
            <a:spLocks noGrp="1"/>
          </p:cNvSpPr>
          <p:nvPr>
            <p:ph idx="1"/>
          </p:nvPr>
        </p:nvSpPr>
        <p:spPr/>
        <p:txBody>
          <a:bodyPr>
            <a:normAutofit fontScale="55000" lnSpcReduction="20000"/>
          </a:bodyPr>
          <a:lstStyle/>
          <a:p>
            <a:pPr algn="just">
              <a:buNone/>
            </a:pPr>
            <a:r>
              <a:rPr lang="en-US" sz="4000" dirty="0"/>
              <a:t>There are basically </a:t>
            </a:r>
            <a:r>
              <a:rPr lang="en-US" sz="4000" dirty="0" smtClean="0"/>
              <a:t>four </a:t>
            </a:r>
            <a:r>
              <a:rPr lang="en-US" sz="4000" dirty="0"/>
              <a:t>types of software maintenance. These are:</a:t>
            </a:r>
          </a:p>
          <a:p>
            <a:pPr algn="just">
              <a:buNone/>
            </a:pPr>
            <a:r>
              <a:rPr lang="en-US" dirty="0"/>
              <a:t>• </a:t>
            </a:r>
            <a:r>
              <a:rPr lang="en-US" sz="4000" b="1" dirty="0" smtClean="0"/>
              <a:t>Corrective </a:t>
            </a:r>
            <a:r>
              <a:rPr lang="en-US" sz="4000" b="1" dirty="0" smtClean="0"/>
              <a:t>maintenance </a:t>
            </a:r>
            <a:r>
              <a:rPr lang="en-US" sz="4000" b="1" dirty="0" smtClean="0"/>
              <a:t>: </a:t>
            </a:r>
          </a:p>
          <a:p>
            <a:pPr algn="just">
              <a:buNone/>
            </a:pPr>
            <a:r>
              <a:rPr lang="en-US" b="1" dirty="0"/>
              <a:t> </a:t>
            </a:r>
            <a:r>
              <a:rPr lang="en-US" b="1" dirty="0" smtClean="0"/>
              <a:t>     </a:t>
            </a:r>
            <a:r>
              <a:rPr lang="en-US" dirty="0" smtClean="0"/>
              <a:t>Corrective </a:t>
            </a:r>
            <a:r>
              <a:rPr lang="en-US" dirty="0"/>
              <a:t>maintenance of a software product is necessary </a:t>
            </a:r>
            <a:r>
              <a:rPr lang="en-US" dirty="0" smtClean="0"/>
              <a:t>to rectify </a:t>
            </a:r>
            <a:r>
              <a:rPr lang="en-US" dirty="0"/>
              <a:t>the bugs observed while the system is in use.</a:t>
            </a:r>
          </a:p>
          <a:p>
            <a:pPr algn="just">
              <a:buNone/>
            </a:pPr>
            <a:r>
              <a:rPr lang="en-US" dirty="0"/>
              <a:t>• </a:t>
            </a:r>
            <a:r>
              <a:rPr lang="en-US" sz="4000" b="1" dirty="0" smtClean="0"/>
              <a:t>Adaptive </a:t>
            </a:r>
            <a:r>
              <a:rPr lang="en-US" sz="4000" b="1" dirty="0" smtClean="0"/>
              <a:t>maintenance </a:t>
            </a:r>
            <a:r>
              <a:rPr lang="en-US" sz="4000" b="1" dirty="0" smtClean="0"/>
              <a:t>:</a:t>
            </a:r>
          </a:p>
          <a:p>
            <a:pPr algn="just">
              <a:buNone/>
            </a:pPr>
            <a:r>
              <a:rPr lang="en-US" b="1" dirty="0"/>
              <a:t> </a:t>
            </a:r>
            <a:r>
              <a:rPr lang="en-US" b="1" dirty="0" smtClean="0"/>
              <a:t>     </a:t>
            </a:r>
            <a:r>
              <a:rPr lang="en-US" dirty="0"/>
              <a:t>A software product might need maintenance when </a:t>
            </a:r>
            <a:r>
              <a:rPr lang="en-US" dirty="0" smtClean="0"/>
              <a:t>the customers </a:t>
            </a:r>
            <a:r>
              <a:rPr lang="en-US" dirty="0"/>
              <a:t>need the product to run on new platforms, on new </a:t>
            </a:r>
            <a:r>
              <a:rPr lang="en-US" dirty="0" smtClean="0"/>
              <a:t>operating systems</a:t>
            </a:r>
            <a:r>
              <a:rPr lang="en-US" dirty="0"/>
              <a:t>, or when they need the product to interface with new hardware </a:t>
            </a:r>
            <a:r>
              <a:rPr lang="en-US" dirty="0" smtClean="0"/>
              <a:t>or software</a:t>
            </a:r>
            <a:r>
              <a:rPr lang="en-US" dirty="0"/>
              <a:t>.</a:t>
            </a:r>
          </a:p>
          <a:p>
            <a:pPr algn="just">
              <a:buNone/>
            </a:pPr>
            <a:r>
              <a:rPr lang="en-US" dirty="0"/>
              <a:t>• </a:t>
            </a:r>
            <a:r>
              <a:rPr lang="en-US" sz="4000" b="1" dirty="0" smtClean="0"/>
              <a:t>Perfective </a:t>
            </a:r>
            <a:r>
              <a:rPr lang="en-US" sz="4000" b="1" dirty="0" smtClean="0"/>
              <a:t>maintenance </a:t>
            </a:r>
            <a:r>
              <a:rPr lang="en-US" sz="4000" b="1" dirty="0" smtClean="0"/>
              <a:t>: </a:t>
            </a:r>
          </a:p>
          <a:p>
            <a:pPr algn="just">
              <a:buNone/>
            </a:pPr>
            <a:r>
              <a:rPr lang="en-US" b="1" dirty="0"/>
              <a:t> </a:t>
            </a:r>
            <a:r>
              <a:rPr lang="en-US" b="1" dirty="0" smtClean="0"/>
              <a:t>    </a:t>
            </a:r>
            <a:r>
              <a:rPr lang="en-US" dirty="0" smtClean="0"/>
              <a:t>A </a:t>
            </a:r>
            <a:r>
              <a:rPr lang="en-US" dirty="0"/>
              <a:t>software product needs maintenance to support the </a:t>
            </a:r>
            <a:r>
              <a:rPr lang="en-US" dirty="0" smtClean="0"/>
              <a:t>new features </a:t>
            </a:r>
            <a:r>
              <a:rPr lang="en-US" dirty="0"/>
              <a:t>that users want it to support, to change different functionalities </a:t>
            </a:r>
            <a:r>
              <a:rPr lang="en-US" dirty="0" smtClean="0"/>
              <a:t>of </a:t>
            </a:r>
            <a:r>
              <a:rPr lang="en-US" dirty="0"/>
              <a:t>the system according to customer demands, or to enhance </a:t>
            </a:r>
            <a:r>
              <a:rPr lang="en-US" dirty="0" smtClean="0"/>
              <a:t>the performance </a:t>
            </a:r>
            <a:r>
              <a:rPr lang="en-US" dirty="0"/>
              <a:t>of the system</a:t>
            </a:r>
            <a:r>
              <a:rPr lang="en-US" dirty="0" smtClean="0"/>
              <a:t>.</a:t>
            </a:r>
          </a:p>
          <a:p>
            <a:r>
              <a:rPr lang="en-US" sz="4000" b="1" dirty="0"/>
              <a:t>Preventive maintenance:</a:t>
            </a:r>
            <a:r>
              <a:rPr lang="en-US" dirty="0" smtClean="0"/>
              <a:t/>
            </a:r>
            <a:br>
              <a:rPr lang="en-US" dirty="0" smtClean="0"/>
            </a:br>
            <a:r>
              <a:rPr lang="en-US" dirty="0"/>
              <a:t>This type of maintenance includes modifications and </a:t>
            </a:r>
            <a:r>
              <a:rPr lang="en-US" dirty="0" err="1"/>
              <a:t>updations</a:t>
            </a:r>
            <a:r>
              <a:rPr lang="en-US" dirty="0"/>
              <a:t> to prevent future problems of the software. It goals to attend problems, which are not significant at this moment but may cause serious issues in future.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Software reverse engineering</a:t>
            </a:r>
          </a:p>
        </p:txBody>
      </p:sp>
      <p:sp>
        <p:nvSpPr>
          <p:cNvPr id="3" name="Content Placeholder 2"/>
          <p:cNvSpPr>
            <a:spLocks noGrp="1"/>
          </p:cNvSpPr>
          <p:nvPr>
            <p:ph idx="1"/>
          </p:nvPr>
        </p:nvSpPr>
        <p:spPr/>
        <p:txBody>
          <a:bodyPr>
            <a:normAutofit/>
          </a:bodyPr>
          <a:lstStyle/>
          <a:p>
            <a:pPr algn="just"/>
            <a:r>
              <a:rPr lang="en-US" sz="2200" b="1" dirty="0"/>
              <a:t> </a:t>
            </a:r>
            <a:r>
              <a:rPr lang="en-US" sz="2200" b="1" dirty="0" smtClean="0"/>
              <a:t>Software </a:t>
            </a:r>
            <a:r>
              <a:rPr lang="en-US" sz="2200" b="1" dirty="0"/>
              <a:t>Reverse Engineering </a:t>
            </a:r>
            <a:r>
              <a:rPr lang="en-US" sz="2200" dirty="0"/>
              <a:t>is the process of recovering the design and the requirements specification of a product from an analysis of it’s code. Reverse Engineering is becoming important, since several existing software products, lack proper documentation, are highly unstructured, or their structure has degraded through a series of maintenance efforts</a:t>
            </a:r>
            <a:r>
              <a:rPr lang="en-US" sz="2200" dirty="0" smtClean="0"/>
              <a:t>.</a:t>
            </a:r>
          </a:p>
          <a:p>
            <a:pPr algn="just" fontAlgn="base"/>
            <a:r>
              <a:rPr lang="en-US" sz="2200" b="1" dirty="0"/>
              <a:t>Why Reverse Engineering?</a:t>
            </a:r>
            <a:endParaRPr lang="en-US" sz="2200" dirty="0"/>
          </a:p>
          <a:p>
            <a:pPr algn="just" fontAlgn="base">
              <a:buNone/>
            </a:pPr>
            <a:r>
              <a:rPr lang="en-US" sz="2200" dirty="0" smtClean="0"/>
              <a:t>        - Providing </a:t>
            </a:r>
            <a:r>
              <a:rPr lang="en-US" sz="2200" dirty="0"/>
              <a:t>proper system </a:t>
            </a:r>
            <a:r>
              <a:rPr lang="en-US" sz="2200" dirty="0" smtClean="0"/>
              <a:t>documentation.</a:t>
            </a:r>
          </a:p>
          <a:p>
            <a:pPr algn="just" fontAlgn="base">
              <a:buNone/>
            </a:pPr>
            <a:r>
              <a:rPr lang="en-US" sz="2200" dirty="0"/>
              <a:t> </a:t>
            </a:r>
            <a:r>
              <a:rPr lang="en-US" sz="2200" dirty="0" smtClean="0"/>
              <a:t>       - Recovery </a:t>
            </a:r>
            <a:r>
              <a:rPr lang="en-US" sz="2200" dirty="0"/>
              <a:t>of lost information.</a:t>
            </a:r>
          </a:p>
          <a:p>
            <a:pPr algn="just" fontAlgn="base">
              <a:buNone/>
            </a:pPr>
            <a:r>
              <a:rPr lang="en-US" sz="2200" dirty="0" smtClean="0"/>
              <a:t>        - Assisting </a:t>
            </a:r>
            <a:r>
              <a:rPr lang="en-US" sz="2200" dirty="0"/>
              <a:t>with maintenance.</a:t>
            </a:r>
          </a:p>
          <a:p>
            <a:pPr algn="just" fontAlgn="base">
              <a:buNone/>
            </a:pPr>
            <a:r>
              <a:rPr lang="en-US" sz="2200" dirty="0" smtClean="0"/>
              <a:t>        - Facility </a:t>
            </a:r>
            <a:r>
              <a:rPr lang="en-US" sz="2200" dirty="0"/>
              <a:t>of software reuse.</a:t>
            </a:r>
          </a:p>
          <a:p>
            <a:pPr algn="just" fontAlgn="base">
              <a:buNone/>
            </a:pPr>
            <a:r>
              <a:rPr lang="en-US" sz="2200" dirty="0" smtClean="0"/>
              <a:t>        - Discovering </a:t>
            </a:r>
            <a:r>
              <a:rPr lang="en-US" sz="2200" dirty="0"/>
              <a:t>unexpected flaws or faults.</a:t>
            </a:r>
          </a:p>
          <a:p>
            <a:pPr algn="just"/>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 process model for reverse engineering</a:t>
            </a:r>
          </a:p>
        </p:txBody>
      </p:sp>
      <p:pic>
        <p:nvPicPr>
          <p:cNvPr id="1026" name="Picture 2"/>
          <p:cNvPicPr>
            <a:picLocks noGrp="1" noChangeAspect="1" noChangeArrowheads="1"/>
          </p:cNvPicPr>
          <p:nvPr>
            <p:ph idx="1"/>
          </p:nvPr>
        </p:nvPicPr>
        <p:blipFill>
          <a:blip r:embed="rId2"/>
          <a:srcRect/>
          <a:stretch>
            <a:fillRect/>
          </a:stretch>
        </p:blipFill>
        <p:spPr bwMode="auto">
          <a:xfrm>
            <a:off x="1047750" y="1734344"/>
            <a:ext cx="7048500" cy="42576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Software maintenance process models</a:t>
            </a:r>
          </a:p>
        </p:txBody>
      </p:sp>
      <p:sp>
        <p:nvSpPr>
          <p:cNvPr id="3" name="Content Placeholder 2"/>
          <p:cNvSpPr>
            <a:spLocks noGrp="1"/>
          </p:cNvSpPr>
          <p:nvPr>
            <p:ph idx="1"/>
          </p:nvPr>
        </p:nvSpPr>
        <p:spPr/>
        <p:txBody>
          <a:bodyPr>
            <a:normAutofit/>
          </a:bodyPr>
          <a:lstStyle/>
          <a:p>
            <a:pPr algn="just">
              <a:buNone/>
            </a:pPr>
            <a:r>
              <a:rPr lang="en-US" sz="2200" dirty="0"/>
              <a:t>Two broad categories of process models for software maintenance can </a:t>
            </a:r>
            <a:r>
              <a:rPr lang="en-US" sz="2200" dirty="0" smtClean="0"/>
              <a:t>be proposed</a:t>
            </a:r>
            <a:r>
              <a:rPr lang="en-US" sz="2200" dirty="0"/>
              <a:t>. </a:t>
            </a:r>
            <a:endParaRPr lang="en-US" sz="2200" dirty="0" smtClean="0"/>
          </a:p>
          <a:p>
            <a:pPr algn="just"/>
            <a:r>
              <a:rPr lang="en-US" sz="2200" dirty="0" smtClean="0"/>
              <a:t>The </a:t>
            </a:r>
            <a:r>
              <a:rPr lang="en-US" sz="2200" b="1" dirty="0"/>
              <a:t>first </a:t>
            </a:r>
            <a:r>
              <a:rPr lang="en-US" sz="2200" b="1" dirty="0" smtClean="0"/>
              <a:t>process model </a:t>
            </a:r>
            <a:r>
              <a:rPr lang="en-US" sz="2200" dirty="0"/>
              <a:t>is preferred for projects involving small reworks </a:t>
            </a:r>
            <a:r>
              <a:rPr lang="en-US" sz="2200" dirty="0" smtClean="0"/>
              <a:t>where the </a:t>
            </a:r>
            <a:r>
              <a:rPr lang="en-US" sz="2200" dirty="0"/>
              <a:t>code is changed directly and the changes are reflected in the </a:t>
            </a:r>
            <a:r>
              <a:rPr lang="en-US" sz="2200" dirty="0" smtClean="0"/>
              <a:t>relevant documents </a:t>
            </a:r>
            <a:r>
              <a:rPr lang="en-US" sz="2200" dirty="0"/>
              <a:t>later</a:t>
            </a:r>
            <a:r>
              <a:rPr lang="en-US" sz="2200" dirty="0" smtClean="0"/>
              <a:t>.</a:t>
            </a:r>
          </a:p>
          <a:p>
            <a:pPr algn="just"/>
            <a:r>
              <a:rPr lang="en-US" sz="2200" dirty="0"/>
              <a:t>The </a:t>
            </a:r>
            <a:r>
              <a:rPr lang="en-US" sz="2200" b="1" dirty="0"/>
              <a:t>second process model </a:t>
            </a:r>
            <a:r>
              <a:rPr lang="en-US" sz="2200" dirty="0"/>
              <a:t>for software maintenance is preferred for </a:t>
            </a:r>
            <a:r>
              <a:rPr lang="en-US" sz="2200" dirty="0" smtClean="0"/>
              <a:t>projects where </a:t>
            </a:r>
            <a:r>
              <a:rPr lang="en-US" sz="2200" dirty="0"/>
              <a:t>the amount of rework required is significant. This approach can </a:t>
            </a:r>
            <a:r>
              <a:rPr lang="en-US" sz="2200" dirty="0" smtClean="0"/>
              <a:t>be represented </a:t>
            </a:r>
            <a:r>
              <a:rPr lang="en-US" sz="2200" dirty="0"/>
              <a:t>by a reverse engineering cycle followed by a forward </a:t>
            </a:r>
            <a:r>
              <a:rPr lang="en-US" sz="2200" dirty="0" smtClean="0"/>
              <a:t>engineering cycle</a:t>
            </a:r>
            <a:r>
              <a:rPr lang="en-US" sz="2200" dirty="0"/>
              <a:t>. Such an approach is also known as </a:t>
            </a:r>
            <a:r>
              <a:rPr lang="en-US" sz="2200" b="1" dirty="0"/>
              <a:t>software reengineering</a:t>
            </a:r>
            <a:r>
              <a:rPr lang="en-US" sz="22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Maintenance process model 1</a:t>
            </a:r>
          </a:p>
        </p:txBody>
      </p:sp>
      <p:pic>
        <p:nvPicPr>
          <p:cNvPr id="2050" name="Picture 2"/>
          <p:cNvPicPr>
            <a:picLocks noGrp="1" noChangeAspect="1" noChangeArrowheads="1"/>
          </p:cNvPicPr>
          <p:nvPr>
            <p:ph idx="1"/>
          </p:nvPr>
        </p:nvPicPr>
        <p:blipFill>
          <a:blip r:embed="rId2"/>
          <a:srcRect/>
          <a:stretch>
            <a:fillRect/>
          </a:stretch>
        </p:blipFill>
        <p:spPr bwMode="auto">
          <a:xfrm>
            <a:off x="1492626" y="1600200"/>
            <a:ext cx="6158747" cy="4525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Maintenance process model 2</a:t>
            </a:r>
          </a:p>
        </p:txBody>
      </p:sp>
      <p:pic>
        <p:nvPicPr>
          <p:cNvPr id="3074" name="Picture 2"/>
          <p:cNvPicPr>
            <a:picLocks noGrp="1" noChangeAspect="1" noChangeArrowheads="1"/>
          </p:cNvPicPr>
          <p:nvPr>
            <p:ph idx="1"/>
          </p:nvPr>
        </p:nvPicPr>
        <p:blipFill>
          <a:blip r:embed="rId2"/>
          <a:srcRect/>
          <a:stretch>
            <a:fillRect/>
          </a:stretch>
        </p:blipFill>
        <p:spPr bwMode="auto">
          <a:xfrm>
            <a:off x="1105583" y="1600200"/>
            <a:ext cx="6932833" cy="45259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389</Words>
  <Application>Microsoft Office PowerPoint</Application>
  <PresentationFormat>On-screen Show (4:3)</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Software Maintenance Unit-V</vt:lpstr>
      <vt:lpstr>Software Maintenance</vt:lpstr>
      <vt:lpstr>Types of software maintenance</vt:lpstr>
      <vt:lpstr>Software reverse engineering</vt:lpstr>
      <vt:lpstr>A process model for reverse engineering</vt:lpstr>
      <vt:lpstr>Software maintenance process models</vt:lpstr>
      <vt:lpstr>Maintenance process model 1</vt:lpstr>
      <vt:lpstr>Maintenance process model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Maintenance Unit-V</dc:title>
  <dc:creator>GEU</dc:creator>
  <cp:lastModifiedBy>GEU</cp:lastModifiedBy>
  <cp:revision>8</cp:revision>
  <dcterms:created xsi:type="dcterms:W3CDTF">2020-05-12T13:01:49Z</dcterms:created>
  <dcterms:modified xsi:type="dcterms:W3CDTF">2020-05-12T13:22:46Z</dcterms:modified>
</cp:coreProperties>
</file>