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6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9218-AF2B-4926-A99E-61684D73CA5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73A5B-C55C-41CD-998F-7E787EB0F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3A5B-C55C-41CD-998F-7E787EB0F4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59AE-F279-4EB5-9D60-DC438F1D1AB3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8134-CD3E-4233-A34F-A3E190E5D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Software Project </a:t>
            </a:r>
            <a:r>
              <a:rPr lang="en-US" sz="3500" dirty="0" smtClean="0"/>
              <a:t>Management</a:t>
            </a:r>
            <a:br>
              <a:rPr lang="en-US" sz="3500" dirty="0" smtClean="0"/>
            </a:br>
            <a:r>
              <a:rPr lang="en-US" sz="3500" dirty="0" smtClean="0"/>
              <a:t>(SPM)</a:t>
            </a:r>
            <a:br>
              <a:rPr lang="en-US" sz="3500" dirty="0" smtClean="0"/>
            </a:br>
            <a:r>
              <a:rPr lang="en-US" sz="3500" dirty="0" smtClean="0"/>
              <a:t>Unit- V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 smtClean="0"/>
              <a:t>Project resource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          - </a:t>
            </a:r>
            <a:r>
              <a:rPr lang="en-US" sz="1800" dirty="0" smtClean="0"/>
              <a:t>Manpower</a:t>
            </a:r>
          </a:p>
          <a:p>
            <a:pPr fontAlgn="base">
              <a:buNone/>
            </a:pPr>
            <a:r>
              <a:rPr lang="en-US" sz="1800" dirty="0" smtClean="0"/>
              <a:t>          - Hardware and Software</a:t>
            </a:r>
          </a:p>
          <a:p>
            <a:pPr fontAlgn="base">
              <a:buNone/>
            </a:pPr>
            <a:r>
              <a:rPr lang="en-US" sz="1800" dirty="0" smtClean="0"/>
              <a:t>          - Highly skilled professionals</a:t>
            </a:r>
          </a:p>
          <a:p>
            <a:pPr fontAlgn="base"/>
            <a:r>
              <a:rPr lang="en-US" sz="2000" b="1" dirty="0" smtClean="0"/>
              <a:t>Staff organization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          </a:t>
            </a:r>
            <a:r>
              <a:rPr lang="en-US" sz="1800" dirty="0" smtClean="0"/>
              <a:t>- Team formation and structure</a:t>
            </a:r>
          </a:p>
          <a:p>
            <a:pPr fontAlgn="base">
              <a:buNone/>
            </a:pPr>
            <a:r>
              <a:rPr lang="en-US" sz="1800" dirty="0" smtClean="0"/>
              <a:t>          - Management reporting</a:t>
            </a:r>
          </a:p>
          <a:p>
            <a:pPr fontAlgn="base"/>
            <a:r>
              <a:rPr lang="en-US" sz="2000" b="1" dirty="0" smtClean="0"/>
              <a:t>Risk Management</a:t>
            </a:r>
            <a:endParaRPr lang="en-US" sz="2000" dirty="0" smtClean="0"/>
          </a:p>
          <a:p>
            <a:pPr fontAlgn="base">
              <a:buNone/>
            </a:pPr>
            <a:r>
              <a:rPr lang="en-US" sz="1800" dirty="0" smtClean="0"/>
              <a:t>         - Risk analysis</a:t>
            </a:r>
          </a:p>
          <a:p>
            <a:pPr fontAlgn="base">
              <a:buNone/>
            </a:pPr>
            <a:r>
              <a:rPr lang="en-US" sz="1800" dirty="0" smtClean="0"/>
              <a:t>         - Risk identification</a:t>
            </a:r>
          </a:p>
          <a:p>
            <a:pPr fontAlgn="base">
              <a:buNone/>
            </a:pPr>
            <a:r>
              <a:rPr lang="en-US" sz="1800" dirty="0" smtClean="0"/>
              <a:t>         - Risk abatement methods</a:t>
            </a:r>
          </a:p>
          <a:p>
            <a:pPr fontAlgn="base"/>
            <a:r>
              <a:rPr lang="en-US" sz="2000" b="1" dirty="0" smtClean="0"/>
              <a:t>Project tracking</a:t>
            </a:r>
            <a:endParaRPr lang="en-US" sz="2000" dirty="0" smtClean="0"/>
          </a:p>
          <a:p>
            <a:pPr fontAlgn="base"/>
            <a:r>
              <a:rPr lang="en-US" sz="2000" b="1" dirty="0" smtClean="0"/>
              <a:t>Project Control</a:t>
            </a:r>
            <a:endParaRPr lang="en-US" sz="2000" dirty="0" smtClean="0"/>
          </a:p>
          <a:p>
            <a:pPr fontAlgn="base"/>
            <a:r>
              <a:rPr lang="en-US" sz="2000" b="1" dirty="0" err="1" smtClean="0"/>
              <a:t>Miscellenous</a:t>
            </a:r>
            <a:r>
              <a:rPr lang="en-US" sz="2000" b="1" dirty="0" smtClean="0"/>
              <a:t> activities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 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Project Size </a:t>
            </a:r>
            <a:r>
              <a:rPr lang="en-US" sz="3600" dirty="0" smtClean="0"/>
              <a:t>Estimation Metrics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en-US" sz="2200" dirty="0"/>
              <a:t>It’s important to understand that </a:t>
            </a:r>
            <a:r>
              <a:rPr lang="en-US" sz="2200" i="1" dirty="0"/>
              <a:t>project size estimation</a:t>
            </a:r>
            <a:r>
              <a:rPr lang="en-US" sz="2200" dirty="0"/>
              <a:t> is the most fundamental parameter</a:t>
            </a:r>
            <a:r>
              <a:rPr lang="en-US" sz="2200" dirty="0" smtClean="0"/>
              <a:t>.</a:t>
            </a:r>
          </a:p>
          <a:p>
            <a:pPr algn="just" fontAlgn="base"/>
            <a:r>
              <a:rPr lang="en-US" sz="2200" dirty="0" smtClean="0"/>
              <a:t> </a:t>
            </a:r>
            <a:r>
              <a:rPr lang="en-US" sz="2200" dirty="0"/>
              <a:t>If this is estimated accurately then all other parameters like effort, duration, cost, etc can be determined easily.</a:t>
            </a:r>
          </a:p>
          <a:p>
            <a:pPr algn="just" fontAlgn="base"/>
            <a:r>
              <a:rPr lang="en-US" sz="2200" dirty="0" smtClean="0"/>
              <a:t>At </a:t>
            </a:r>
            <a:r>
              <a:rPr lang="en-US" sz="2200" dirty="0"/>
              <a:t>present 2 </a:t>
            </a:r>
            <a:r>
              <a:rPr lang="en-US" sz="2200" i="1" dirty="0"/>
              <a:t>techniques </a:t>
            </a:r>
            <a:r>
              <a:rPr lang="en-US" sz="2200" dirty="0"/>
              <a:t>that are used to estimate project size </a:t>
            </a:r>
            <a:r>
              <a:rPr lang="en-US" sz="2200" dirty="0" smtClean="0"/>
              <a:t>are</a:t>
            </a:r>
          </a:p>
          <a:p>
            <a:pPr algn="just" fontAlgn="base"/>
            <a:endParaRPr lang="en-US" sz="2200" dirty="0"/>
          </a:p>
          <a:p>
            <a:pPr algn="just" fontAlgn="base">
              <a:buNone/>
            </a:pPr>
            <a:r>
              <a:rPr lang="en-US" sz="2200" b="1" dirty="0" smtClean="0"/>
              <a:t>        - Lines </a:t>
            </a:r>
            <a:r>
              <a:rPr lang="en-US" sz="2200" b="1" dirty="0"/>
              <a:t>of code or </a:t>
            </a:r>
            <a:r>
              <a:rPr lang="en-US" sz="2200" b="1" dirty="0" smtClean="0"/>
              <a:t>LOC </a:t>
            </a:r>
            <a:r>
              <a:rPr lang="en-US" sz="2400" dirty="0" smtClean="0"/>
              <a:t>(Direct Measurement) </a:t>
            </a:r>
            <a:endParaRPr lang="en-US" sz="2200" dirty="0"/>
          </a:p>
          <a:p>
            <a:pPr algn="just" fontAlgn="base">
              <a:buNone/>
            </a:pPr>
            <a:r>
              <a:rPr lang="en-US" sz="2200" b="1" dirty="0" smtClean="0"/>
              <a:t>        - Function point metric (</a:t>
            </a:r>
            <a:r>
              <a:rPr lang="en-US" sz="2400" dirty="0"/>
              <a:t>Indirect Measurement </a:t>
            </a:r>
            <a:r>
              <a:rPr lang="en-US" sz="2400" dirty="0" smtClean="0"/>
              <a:t>)</a:t>
            </a:r>
            <a:endParaRPr lang="en-US" sz="2400" dirty="0"/>
          </a:p>
          <a:p>
            <a:pPr algn="just" fontAlgn="base">
              <a:buNone/>
            </a:pPr>
            <a:endParaRPr lang="en-US" sz="2200" dirty="0"/>
          </a:p>
          <a:p>
            <a:pPr algn="just" fontAlgn="base"/>
            <a:r>
              <a:rPr lang="en-US" sz="2200" dirty="0"/>
              <a:t>Both of the above serves as important </a:t>
            </a:r>
            <a:r>
              <a:rPr lang="en-US" sz="2200" i="1" dirty="0"/>
              <a:t>project size estimation metrics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400" dirty="0"/>
              <a:t>Different estimation models are present to estimate various attributes of software.</a:t>
            </a:r>
          </a:p>
          <a:p>
            <a:pPr algn="just"/>
            <a:r>
              <a:rPr lang="en-US" sz="2400" dirty="0" smtClean="0"/>
              <a:t>All </a:t>
            </a:r>
            <a:r>
              <a:rPr lang="en-US" sz="2400" dirty="0"/>
              <a:t>the estimation models are derived from past projects.</a:t>
            </a:r>
          </a:p>
          <a:p>
            <a:pPr algn="just" fontAlgn="base"/>
            <a:endParaRPr lang="en-US" sz="2200" dirty="0"/>
          </a:p>
          <a:p>
            <a:pPr algn="just" fontAlgn="base">
              <a:buNone/>
            </a:pPr>
            <a:r>
              <a:rPr lang="en-US" sz="2200" dirty="0"/>
              <a:t> 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Lines of code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This estimation is well suited to measure the size of software after the program development.</a:t>
            </a:r>
          </a:p>
          <a:p>
            <a:pPr algn="just"/>
            <a:r>
              <a:rPr lang="en-US" sz="2200" dirty="0" smtClean="0"/>
              <a:t>As </a:t>
            </a:r>
            <a:r>
              <a:rPr lang="en-US" sz="2200" dirty="0"/>
              <a:t>the name suggest</a:t>
            </a:r>
            <a:r>
              <a:rPr lang="en-US" sz="2200" b="1" dirty="0"/>
              <a:t>, LOC count the total number of lines of source code in a project. </a:t>
            </a:r>
          </a:p>
          <a:p>
            <a:pPr algn="just"/>
            <a:r>
              <a:rPr lang="en-US" sz="2200" dirty="0" smtClean="0"/>
              <a:t>Once </a:t>
            </a:r>
            <a:r>
              <a:rPr lang="en-US" sz="2200" dirty="0"/>
              <a:t>the software size is estimated using LOC count, the programmer skill level is taken into the account because different developers are involved in the software development process.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According </a:t>
            </a:r>
            <a:r>
              <a:rPr lang="en-US" sz="2200" dirty="0"/>
              <a:t>to experts analysis the programmer skill level is divided into </a:t>
            </a:r>
            <a:r>
              <a:rPr lang="en-US" sz="2200" dirty="0" smtClean="0"/>
              <a:t>3 </a:t>
            </a:r>
            <a:r>
              <a:rPr lang="en-US" sz="2200" dirty="0"/>
              <a:t>kinds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3550" y="2643981"/>
            <a:ext cx="56769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When </a:t>
            </a:r>
            <a:r>
              <a:rPr lang="en-US" sz="2400" dirty="0"/>
              <a:t>the software project is expected to have listed kind of codes then the software size is measured by using the following formula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09800"/>
            <a:ext cx="4038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Question : A software system is expected to have a 4600 </a:t>
            </a:r>
            <a:r>
              <a:rPr lang="en-US" sz="2200" b="1" dirty="0" err="1"/>
              <a:t>Sopt</a:t>
            </a:r>
            <a:r>
              <a:rPr lang="en-US" sz="2200" b="1" dirty="0"/>
              <a:t>, 6900 </a:t>
            </a:r>
            <a:r>
              <a:rPr lang="en-US" sz="2200" b="1" dirty="0" smtClean="0"/>
              <a:t>Sm and </a:t>
            </a:r>
            <a:r>
              <a:rPr lang="en-US" sz="2200" b="1" dirty="0"/>
              <a:t>8600 </a:t>
            </a:r>
            <a:r>
              <a:rPr lang="en-US" sz="2200" b="1" dirty="0" err="1"/>
              <a:t>Spers</a:t>
            </a:r>
            <a:r>
              <a:rPr lang="en-US" sz="2200" b="1" dirty="0"/>
              <a:t>. Find : </a:t>
            </a:r>
          </a:p>
          <a:p>
            <a:pPr algn="just"/>
            <a:r>
              <a:rPr lang="en-US" sz="2200" dirty="0"/>
              <a:t>1. Expected size of software system.</a:t>
            </a:r>
          </a:p>
          <a:p>
            <a:pPr algn="just"/>
            <a:r>
              <a:rPr lang="en-US" sz="2200" dirty="0"/>
              <a:t>2. If software development effort is expected as two man years then what is the productivity rate?</a:t>
            </a:r>
          </a:p>
          <a:p>
            <a:pPr algn="just"/>
            <a:r>
              <a:rPr lang="en-US" sz="2200" dirty="0"/>
              <a:t>3. If software development duration is estimated as 05 months then what is the average man power?</a:t>
            </a:r>
          </a:p>
          <a:p>
            <a:pPr algn="just"/>
            <a:r>
              <a:rPr lang="en-US" sz="2200" dirty="0"/>
              <a:t>4. If software development cost is estimated as Rs 2500 / man month, what is the development cost of project?</a:t>
            </a:r>
          </a:p>
          <a:p>
            <a:pPr algn="just">
              <a:buNone/>
            </a:pPr>
            <a:r>
              <a:rPr lang="en-US" sz="2200" b="1" dirty="0"/>
              <a:t>NOTE: Productivity rate means how many number of lines developed in one </a:t>
            </a:r>
            <a:r>
              <a:rPr lang="en-US" sz="2200" b="1" dirty="0" smtClean="0"/>
              <a:t>man/person </a:t>
            </a:r>
            <a:r>
              <a:rPr lang="en-US" sz="2200" b="1" dirty="0"/>
              <a:t>month </a:t>
            </a:r>
            <a:r>
              <a:rPr lang="en-US" sz="2200" b="1" dirty="0" smtClean="0"/>
              <a:t>effort.(productivity=size/effort)</a:t>
            </a: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   S </a:t>
            </a:r>
            <a:r>
              <a:rPr lang="en-US" dirty="0"/>
              <a:t>= 4600+4*6900 +8600 / 6</a:t>
            </a:r>
          </a:p>
          <a:p>
            <a:pPr algn="just">
              <a:buNone/>
            </a:pPr>
            <a:r>
              <a:rPr lang="en-US" dirty="0" smtClean="0"/>
              <a:t>           = </a:t>
            </a:r>
            <a:r>
              <a:rPr lang="en-US" dirty="0"/>
              <a:t>6800 </a:t>
            </a:r>
            <a:r>
              <a:rPr lang="en-US" dirty="0" smtClean="0"/>
              <a:t>LOC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2.    </a:t>
            </a:r>
            <a:r>
              <a:rPr lang="en-US" dirty="0"/>
              <a:t>02 man year = 24 months</a:t>
            </a:r>
          </a:p>
          <a:p>
            <a:pPr algn="just">
              <a:buNone/>
            </a:pPr>
            <a:r>
              <a:rPr lang="en-US" dirty="0" smtClean="0"/>
              <a:t>             6800 </a:t>
            </a:r>
            <a:r>
              <a:rPr lang="en-US" dirty="0"/>
              <a:t>LOC -&gt; 24 months</a:t>
            </a:r>
          </a:p>
          <a:p>
            <a:pPr algn="just">
              <a:buNone/>
            </a:pPr>
            <a:r>
              <a:rPr lang="en-US" dirty="0" smtClean="0"/>
              <a:t>             6800/24 </a:t>
            </a:r>
            <a:r>
              <a:rPr lang="en-US" dirty="0"/>
              <a:t>-&gt; 1 month</a:t>
            </a:r>
          </a:p>
          <a:p>
            <a:pPr algn="just">
              <a:buNone/>
            </a:pPr>
            <a:r>
              <a:rPr lang="en-US" dirty="0" smtClean="0"/>
              <a:t>             = </a:t>
            </a:r>
            <a:r>
              <a:rPr lang="en-US" dirty="0"/>
              <a:t>283.3 LOC/man </a:t>
            </a:r>
            <a:r>
              <a:rPr lang="en-US" dirty="0" smtClean="0"/>
              <a:t>month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3</a:t>
            </a:r>
            <a:r>
              <a:rPr lang="en-US" dirty="0"/>
              <a:t>. Man Power = Effort / Duration</a:t>
            </a:r>
          </a:p>
          <a:p>
            <a:pPr algn="just">
              <a:buNone/>
            </a:pPr>
            <a:r>
              <a:rPr lang="en-US" dirty="0" smtClean="0"/>
              <a:t>                      24/5 </a:t>
            </a:r>
            <a:r>
              <a:rPr lang="en-US" dirty="0"/>
              <a:t>= 5 </a:t>
            </a:r>
            <a:r>
              <a:rPr lang="en-US" dirty="0" smtClean="0"/>
              <a:t>months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4</a:t>
            </a:r>
            <a:r>
              <a:rPr lang="en-US" dirty="0"/>
              <a:t>. Development Cost = Development Effort * Cost/man month</a:t>
            </a:r>
          </a:p>
          <a:p>
            <a:pPr algn="just">
              <a:buNone/>
            </a:pPr>
            <a:r>
              <a:rPr lang="en-US" dirty="0" smtClean="0"/>
              <a:t>                                       = </a:t>
            </a:r>
            <a:r>
              <a:rPr lang="en-US" dirty="0"/>
              <a:t>24 * 2500</a:t>
            </a:r>
          </a:p>
          <a:p>
            <a:pPr algn="just">
              <a:buNone/>
            </a:pPr>
            <a:r>
              <a:rPr lang="en-US" dirty="0" smtClean="0"/>
              <a:t>                                       = </a:t>
            </a:r>
            <a:r>
              <a:rPr lang="en-US" dirty="0"/>
              <a:t>Rs 60000 </a:t>
            </a:r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Advantages and Disadvantages: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600" b="1" dirty="0" smtClean="0"/>
              <a:t>Advantages</a:t>
            </a:r>
            <a:r>
              <a:rPr lang="en-US" sz="2600" b="1" dirty="0"/>
              <a:t>:</a:t>
            </a:r>
          </a:p>
          <a:p>
            <a:pPr algn="just">
              <a:buNone/>
            </a:pPr>
            <a:r>
              <a:rPr lang="en-US" sz="2600" dirty="0" smtClean="0"/>
              <a:t>  -Universally </a:t>
            </a:r>
            <a:r>
              <a:rPr lang="en-US" sz="2600" dirty="0"/>
              <a:t>accepted and is used in many models like COCOMO.</a:t>
            </a:r>
          </a:p>
          <a:p>
            <a:pPr algn="just">
              <a:buNone/>
            </a:pPr>
            <a:r>
              <a:rPr lang="en-US" sz="2600" dirty="0" smtClean="0"/>
              <a:t>  -Estimation </a:t>
            </a:r>
            <a:r>
              <a:rPr lang="en-US" sz="2600" dirty="0"/>
              <a:t>is closer to developer’s perspective. </a:t>
            </a:r>
          </a:p>
          <a:p>
            <a:pPr algn="just">
              <a:buNone/>
            </a:pPr>
            <a:r>
              <a:rPr lang="en-US" sz="2600" dirty="0" smtClean="0"/>
              <a:t>  -Simple </a:t>
            </a:r>
            <a:r>
              <a:rPr lang="en-US" sz="2600" dirty="0"/>
              <a:t>to use.</a:t>
            </a:r>
          </a:p>
          <a:p>
            <a:pPr algn="just">
              <a:buNone/>
            </a:pPr>
            <a:r>
              <a:rPr lang="en-US" sz="2600" b="1" dirty="0" smtClean="0"/>
              <a:t>Disadvantages</a:t>
            </a:r>
            <a:r>
              <a:rPr lang="en-US" sz="2600" b="1" dirty="0"/>
              <a:t>:</a:t>
            </a:r>
          </a:p>
          <a:p>
            <a:pPr algn="just">
              <a:buNone/>
            </a:pPr>
            <a:r>
              <a:rPr lang="en-US" sz="2600" dirty="0" smtClean="0"/>
              <a:t>  -Different </a:t>
            </a:r>
            <a:r>
              <a:rPr lang="en-US" sz="2600" dirty="0"/>
              <a:t>programming languages contains different number of lines.</a:t>
            </a:r>
          </a:p>
          <a:p>
            <a:pPr algn="just">
              <a:buNone/>
            </a:pPr>
            <a:r>
              <a:rPr lang="en-US" sz="2600" dirty="0" smtClean="0"/>
              <a:t>  - No </a:t>
            </a:r>
            <a:r>
              <a:rPr lang="en-US" sz="2600" dirty="0"/>
              <a:t>proper industry standard exist for this technique.</a:t>
            </a:r>
          </a:p>
          <a:p>
            <a:pPr algn="just">
              <a:buNone/>
            </a:pPr>
            <a:r>
              <a:rPr lang="en-US" sz="2600" dirty="0" smtClean="0"/>
              <a:t>  -It </a:t>
            </a:r>
            <a:r>
              <a:rPr lang="en-US" sz="2600" dirty="0"/>
              <a:t>is difficult to estimate the size using this technique in early stages of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 point metrics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estimation is best suited to measure the size of the project before the program development.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this method, the number and type of functions supported by the software are utilized to find FPC(function point count</a:t>
            </a:r>
            <a:r>
              <a:rPr lang="en-US" sz="2400" dirty="0" smtClean="0"/>
              <a:t>).</a:t>
            </a:r>
          </a:p>
          <a:p>
            <a:pPr algn="just" fontAlgn="base"/>
            <a:r>
              <a:rPr lang="en-US" sz="2400" dirty="0"/>
              <a:t>Function point metrics overcomes many of the shortcomings of LOC.</a:t>
            </a:r>
          </a:p>
          <a:p>
            <a:pPr algn="just" fontAlgn="base"/>
            <a:r>
              <a:rPr lang="en-US" sz="2400" dirty="0"/>
              <a:t>Function point metrics proposes that size of the software project is directly dependent on various functionalities it supports. More the features supported the more would be the size.</a:t>
            </a:r>
          </a:p>
          <a:p>
            <a:pPr algn="just" fontAlgn="base"/>
            <a:r>
              <a:rPr lang="en-US" sz="2400" dirty="0"/>
              <a:t>This technique helps determine size of the project directly from the problem specification so is really helpful to project managers during project planning while determining size.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Common parameters </a:t>
            </a:r>
            <a:r>
              <a:rPr lang="en-US" sz="2400" dirty="0" smtClean="0"/>
              <a:t>(5)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/>
              <a:t>Common parameters of software system are considered to measure size of software :</a:t>
            </a:r>
          </a:p>
          <a:p>
            <a:pPr algn="just">
              <a:buNone/>
            </a:pPr>
            <a:endParaRPr lang="en-US" sz="2200" b="1" dirty="0" smtClean="0"/>
          </a:p>
          <a:p>
            <a:pPr algn="just"/>
            <a:r>
              <a:rPr lang="en-US" sz="2200" b="1" dirty="0" smtClean="0"/>
              <a:t>Number </a:t>
            </a:r>
            <a:r>
              <a:rPr lang="en-US" sz="2200" b="1" dirty="0"/>
              <a:t>of inputs </a:t>
            </a:r>
            <a:r>
              <a:rPr lang="en-US" sz="2200" dirty="0"/>
              <a:t>: Functions related to data entering the system.</a:t>
            </a:r>
          </a:p>
          <a:p>
            <a:pPr algn="just"/>
            <a:r>
              <a:rPr lang="en-US" sz="2200" b="1" dirty="0" smtClean="0"/>
              <a:t>Number </a:t>
            </a:r>
            <a:r>
              <a:rPr lang="en-US" sz="2200" b="1" dirty="0"/>
              <a:t>of outputs </a:t>
            </a:r>
            <a:r>
              <a:rPr lang="en-US" sz="2200" dirty="0"/>
              <a:t>: Functions related to data exiting the system.</a:t>
            </a:r>
          </a:p>
          <a:p>
            <a:pPr algn="just"/>
            <a:r>
              <a:rPr lang="en-US" sz="2200" b="1" dirty="0" smtClean="0"/>
              <a:t>Number </a:t>
            </a:r>
            <a:r>
              <a:rPr lang="en-US" sz="2200" b="1" dirty="0"/>
              <a:t>of inquires </a:t>
            </a:r>
            <a:r>
              <a:rPr lang="en-US" sz="2200" dirty="0"/>
              <a:t>: They leads to data retrieval from system but don’t change the system. </a:t>
            </a:r>
          </a:p>
          <a:p>
            <a:pPr algn="just"/>
            <a:r>
              <a:rPr lang="en-US" sz="2200" b="1" dirty="0" smtClean="0"/>
              <a:t>Number </a:t>
            </a:r>
            <a:r>
              <a:rPr lang="en-US" sz="2200" b="1" dirty="0"/>
              <a:t>of files </a:t>
            </a:r>
            <a:r>
              <a:rPr lang="en-US" sz="2200" dirty="0"/>
              <a:t>: Logical files maintained within the system. Log files are not included here.</a:t>
            </a:r>
          </a:p>
          <a:p>
            <a:pPr algn="just"/>
            <a:r>
              <a:rPr lang="en-US" sz="2200" b="1" dirty="0" smtClean="0"/>
              <a:t>Number </a:t>
            </a:r>
            <a:r>
              <a:rPr lang="en-US" sz="2200" b="1" dirty="0"/>
              <a:t>of external interfaces</a:t>
            </a:r>
            <a:r>
              <a:rPr lang="en-US" sz="2200" dirty="0"/>
              <a:t>: These are logical files for other applications which are used by our system.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SPM</a:t>
            </a:r>
            <a:br>
              <a:rPr lang="en-US" dirty="0" smtClean="0"/>
            </a:br>
            <a:r>
              <a:rPr lang="en-US" dirty="0" smtClean="0"/>
              <a:t>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in Function Point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1" dirty="0"/>
              <a:t>Count the number of functions of each proposed type.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/>
              <a:t>Compute the Unadjusted Function Points(UFP).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/>
              <a:t>Find Total Degree of Influence(TDI).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/>
              <a:t>Compute Value Adjustment Factor(VAF).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/>
              <a:t>Find the Function Point Count(FPC).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Compute the Unadjusted Function Points(UFP):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Categorize each of the five function types as simple, average or complex based on their complexity.</a:t>
            </a:r>
          </a:p>
          <a:p>
            <a:pPr algn="just"/>
            <a:r>
              <a:rPr lang="en-US" sz="2200" dirty="0"/>
              <a:t>According to project level of complexity different </a:t>
            </a:r>
            <a:r>
              <a:rPr lang="en-US" sz="2200" dirty="0" err="1" smtClean="0"/>
              <a:t>emperical</a:t>
            </a:r>
            <a:r>
              <a:rPr lang="en-US" sz="2200" dirty="0" smtClean="0"/>
              <a:t> weights </a:t>
            </a:r>
            <a:r>
              <a:rPr lang="en-US" sz="2200" dirty="0"/>
              <a:t>are calculated. Sample table: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124200"/>
            <a:ext cx="65627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UFP calculation table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096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The weighting factors are identified for </a:t>
            </a:r>
            <a:r>
              <a:rPr lang="en-US" sz="2200" dirty="0" smtClean="0"/>
              <a:t>all functional </a:t>
            </a:r>
            <a:r>
              <a:rPr lang="en-US" sz="2200" dirty="0"/>
              <a:t>units and multiplied with the </a:t>
            </a:r>
            <a:r>
              <a:rPr lang="en-US" sz="2200" dirty="0" smtClean="0"/>
              <a:t>functional units </a:t>
            </a:r>
            <a:r>
              <a:rPr lang="en-US" sz="2200" dirty="0"/>
              <a:t>accordingly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The procedure for </a:t>
            </a:r>
            <a:r>
              <a:rPr lang="en-US" sz="2200" dirty="0" smtClean="0"/>
              <a:t>the calculation </a:t>
            </a:r>
            <a:r>
              <a:rPr lang="en-US" sz="2200" dirty="0"/>
              <a:t>of Unadjusted Function Point (UFP) </a:t>
            </a:r>
            <a:r>
              <a:rPr lang="en-US" sz="2200" dirty="0" smtClean="0"/>
              <a:t>is given </a:t>
            </a:r>
            <a:r>
              <a:rPr lang="en-US" sz="2200" dirty="0"/>
              <a:t>in </a:t>
            </a:r>
            <a:r>
              <a:rPr lang="en-US" sz="2200" dirty="0" smtClean="0"/>
              <a:t>the table above.</a:t>
            </a:r>
          </a:p>
          <a:p>
            <a:r>
              <a:rPr lang="en-US" sz="2400" dirty="0"/>
              <a:t>The procedure for the calculation of UFP in </a:t>
            </a:r>
            <a:r>
              <a:rPr lang="en-US" sz="2400" dirty="0" smtClean="0"/>
              <a:t>mathematical form </a:t>
            </a:r>
            <a:r>
              <a:rPr lang="en-US" sz="2400" dirty="0"/>
              <a:t>is given below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endParaRPr lang="en-US" sz="2400" dirty="0"/>
          </a:p>
          <a:p>
            <a:pPr algn="just">
              <a:buNone/>
            </a:pPr>
            <a:r>
              <a:rPr lang="en-US" sz="2000" dirty="0" smtClean="0"/>
              <a:t>       Where </a:t>
            </a:r>
            <a:r>
              <a:rPr lang="en-US" sz="2000" dirty="0" err="1"/>
              <a:t>i</a:t>
            </a:r>
            <a:r>
              <a:rPr lang="en-US" sz="2000" dirty="0"/>
              <a:t> indicate the row and j indicates the column of Table 1</a:t>
            </a:r>
          </a:p>
          <a:p>
            <a:pPr algn="just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Wij</a:t>
            </a:r>
            <a:r>
              <a:rPr lang="en-US" sz="2000" dirty="0" smtClean="0"/>
              <a:t> </a:t>
            </a:r>
            <a:r>
              <a:rPr lang="en-US" sz="2000" dirty="0"/>
              <a:t>: It is the entry of the </a:t>
            </a:r>
            <a:r>
              <a:rPr lang="en-US" sz="2000" dirty="0" err="1"/>
              <a:t>ith</a:t>
            </a:r>
            <a:r>
              <a:rPr lang="en-US" sz="2000" dirty="0"/>
              <a:t> row and </a:t>
            </a:r>
            <a:r>
              <a:rPr lang="en-US" sz="2000" dirty="0" err="1"/>
              <a:t>jth</a:t>
            </a:r>
            <a:r>
              <a:rPr lang="en-US" sz="2000" dirty="0"/>
              <a:t> column of the table 1</a:t>
            </a:r>
          </a:p>
          <a:p>
            <a:pPr algn="just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Zij</a:t>
            </a:r>
            <a:r>
              <a:rPr lang="en-US" sz="2000" dirty="0" smtClean="0"/>
              <a:t> </a:t>
            </a:r>
            <a:r>
              <a:rPr lang="en-US" sz="2000" dirty="0"/>
              <a:t>: It is the count of the number of functional units of Type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i="1" dirty="0" smtClean="0"/>
              <a:t>that </a:t>
            </a:r>
            <a:r>
              <a:rPr lang="en-US" sz="2000" dirty="0" smtClean="0"/>
              <a:t>have </a:t>
            </a:r>
            <a:r>
              <a:rPr lang="en-US" sz="2000" dirty="0"/>
              <a:t>been classified as having the complexity corresponding </a:t>
            </a:r>
            <a:r>
              <a:rPr lang="en-US" sz="2000" dirty="0" smtClean="0"/>
              <a:t>to column </a:t>
            </a:r>
            <a:r>
              <a:rPr lang="en-US" sz="2000" i="1" dirty="0"/>
              <a:t>j.</a:t>
            </a:r>
          </a:p>
          <a:p>
            <a:endParaRPr lang="en-US" sz="2400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733800"/>
            <a:ext cx="2133600" cy="6683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dirty="0" smtClean="0"/>
              <a:t>Continue…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smtClean="0"/>
              <a:t>Find </a:t>
            </a:r>
            <a:r>
              <a:rPr lang="en-US" sz="2200" b="1" dirty="0"/>
              <a:t>Total Degree of </a:t>
            </a:r>
            <a:r>
              <a:rPr lang="en-US" sz="2200" b="1" dirty="0" smtClean="0"/>
              <a:t>Influence(TDI:0-5) or </a:t>
            </a:r>
            <a:r>
              <a:rPr lang="en-US" sz="2400" dirty="0" smtClean="0"/>
              <a:t> </a:t>
            </a:r>
            <a:r>
              <a:rPr lang="en-US" sz="2400" dirty="0"/>
              <a:t>CAF </a:t>
            </a:r>
            <a:r>
              <a:rPr lang="en-US" sz="2400" dirty="0" smtClean="0"/>
              <a:t>, </a:t>
            </a:r>
            <a:r>
              <a:rPr lang="en-US" sz="2400" dirty="0"/>
              <a:t>complexity adjustment </a:t>
            </a:r>
            <a:r>
              <a:rPr lang="en-US" sz="2400" dirty="0" smtClean="0"/>
              <a:t>factor(</a:t>
            </a:r>
            <a:r>
              <a:rPr lang="en-US" sz="2400" dirty="0"/>
              <a:t>[0.65 </a:t>
            </a:r>
            <a:r>
              <a:rPr lang="en-US" sz="2400" dirty="0" smtClean="0"/>
              <a:t>+ 0.01 x ∑ </a:t>
            </a:r>
            <a:r>
              <a:rPr lang="en-US" sz="2400" dirty="0" err="1" smtClean="0"/>
              <a:t>Fi</a:t>
            </a:r>
            <a:r>
              <a:rPr lang="en-US" sz="2400" dirty="0" smtClean="0"/>
              <a:t> ]. </a:t>
            </a:r>
            <a:r>
              <a:rPr lang="en-US" sz="2400" dirty="0"/>
              <a:t>The </a:t>
            </a:r>
            <a:r>
              <a:rPr lang="en-US" sz="2400" dirty="0" err="1"/>
              <a:t>Fi</a:t>
            </a:r>
            <a:r>
              <a:rPr lang="en-US" sz="2400" dirty="0"/>
              <a:t> (</a:t>
            </a:r>
            <a:r>
              <a:rPr lang="en-US" sz="2400" i="1" dirty="0" err="1"/>
              <a:t>i</a:t>
            </a:r>
            <a:r>
              <a:rPr lang="en-US" sz="2400" i="1" dirty="0"/>
              <a:t>=1 to 14) are the degree of </a:t>
            </a:r>
            <a:r>
              <a:rPr lang="en-US" sz="2400" i="1" dirty="0" smtClean="0"/>
              <a:t>influence</a:t>
            </a:r>
            <a:r>
              <a:rPr lang="en-US" sz="1800" i="1" dirty="0" smtClean="0"/>
              <a:t>(refer next slide for this)</a:t>
            </a:r>
            <a:endParaRPr lang="en-US" sz="1800" b="1" dirty="0"/>
          </a:p>
          <a:p>
            <a:r>
              <a:rPr lang="en-US" sz="2200" b="1" dirty="0" smtClean="0"/>
              <a:t>Compute </a:t>
            </a:r>
            <a:r>
              <a:rPr lang="en-US" sz="2200" b="1" dirty="0"/>
              <a:t>Value Adjustment Factor(VAF): </a:t>
            </a:r>
          </a:p>
          <a:p>
            <a:pPr>
              <a:buNone/>
            </a:pPr>
            <a:r>
              <a:rPr lang="en-US" sz="2200" dirty="0" smtClean="0"/>
              <a:t>        VAF </a:t>
            </a:r>
            <a:r>
              <a:rPr lang="en-US" sz="2200" dirty="0"/>
              <a:t>= </a:t>
            </a:r>
            <a:r>
              <a:rPr lang="en-US" sz="2200" dirty="0" smtClean="0"/>
              <a:t>(TDI  * 0.01) + 0.65 </a:t>
            </a:r>
            <a:r>
              <a:rPr lang="en-US" sz="2200" b="1" dirty="0" smtClean="0"/>
              <a:t>or</a:t>
            </a:r>
            <a:r>
              <a:rPr lang="en-US" sz="2200" dirty="0" smtClean="0"/>
              <a:t> VAF= </a:t>
            </a:r>
            <a:r>
              <a:rPr lang="en-US" sz="2000" dirty="0" smtClean="0"/>
              <a:t>([0.65 + 0.01 x ∑ </a:t>
            </a:r>
            <a:r>
              <a:rPr lang="en-US" sz="2000" dirty="0" err="1" smtClean="0"/>
              <a:t>Fi</a:t>
            </a:r>
            <a:r>
              <a:rPr lang="en-US" sz="2000" dirty="0" smtClean="0"/>
              <a:t> ].</a:t>
            </a:r>
            <a:r>
              <a:rPr lang="en-US" sz="2200" dirty="0" smtClean="0"/>
              <a:t> </a:t>
            </a:r>
            <a:endParaRPr lang="en-US" sz="2200" dirty="0"/>
          </a:p>
          <a:p>
            <a:r>
              <a:rPr lang="en-US" sz="2200" b="1" dirty="0" smtClean="0"/>
              <a:t>Find </a:t>
            </a:r>
            <a:r>
              <a:rPr lang="en-US" sz="2200" b="1" dirty="0"/>
              <a:t>the Function Point Count:</a:t>
            </a:r>
          </a:p>
          <a:p>
            <a:pPr>
              <a:buNone/>
            </a:pPr>
            <a:r>
              <a:rPr lang="en-US" sz="2200" dirty="0" smtClean="0"/>
              <a:t>       FPC </a:t>
            </a:r>
            <a:r>
              <a:rPr lang="en-US" sz="2200" dirty="0"/>
              <a:t>= UFP * VAF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5375" y="1648619"/>
            <a:ext cx="69532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Advantages and Disadvantages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 smtClean="0"/>
              <a:t>Advantages</a:t>
            </a:r>
            <a:r>
              <a:rPr lang="en-US" sz="2200" b="1" dirty="0"/>
              <a:t>:</a:t>
            </a:r>
          </a:p>
          <a:p>
            <a:pPr algn="just">
              <a:buNone/>
            </a:pPr>
            <a:r>
              <a:rPr lang="en-US" sz="2200" dirty="0" smtClean="0"/>
              <a:t>     - It </a:t>
            </a:r>
            <a:r>
              <a:rPr lang="en-US" sz="2200" dirty="0"/>
              <a:t>can be easily used in the early stages of project planning.</a:t>
            </a:r>
          </a:p>
          <a:p>
            <a:pPr algn="just">
              <a:buNone/>
            </a:pPr>
            <a:r>
              <a:rPr lang="en-US" sz="2200" dirty="0" smtClean="0"/>
              <a:t>     - It </a:t>
            </a:r>
            <a:r>
              <a:rPr lang="en-US" sz="2200" dirty="0"/>
              <a:t>is independent on the programming language.</a:t>
            </a:r>
          </a:p>
          <a:p>
            <a:pPr algn="just">
              <a:buNone/>
            </a:pPr>
            <a:r>
              <a:rPr lang="en-US" sz="2200" dirty="0" smtClean="0"/>
              <a:t>     - It </a:t>
            </a:r>
            <a:r>
              <a:rPr lang="en-US" sz="2200" dirty="0"/>
              <a:t>can be used to compare different projects even if they use different technologies(database, language etc).</a:t>
            </a:r>
          </a:p>
          <a:p>
            <a:pPr algn="just">
              <a:buNone/>
            </a:pPr>
            <a:r>
              <a:rPr lang="en-US" sz="2200" b="1" dirty="0" smtClean="0"/>
              <a:t>Disadvantages</a:t>
            </a:r>
            <a:r>
              <a:rPr lang="en-US" sz="2200" b="1" dirty="0"/>
              <a:t>:</a:t>
            </a:r>
          </a:p>
          <a:p>
            <a:pPr algn="just">
              <a:buNone/>
            </a:pPr>
            <a:r>
              <a:rPr lang="en-US" sz="2200" dirty="0" smtClean="0"/>
              <a:t>    - It </a:t>
            </a:r>
            <a:r>
              <a:rPr lang="en-US" sz="2200" dirty="0"/>
              <a:t>is not good for real time systems and embedded systems.</a:t>
            </a:r>
          </a:p>
          <a:p>
            <a:pPr algn="just">
              <a:buNone/>
            </a:pPr>
            <a:r>
              <a:rPr lang="en-US" sz="2200" dirty="0" smtClean="0"/>
              <a:t>    - Many </a:t>
            </a:r>
            <a:r>
              <a:rPr lang="en-US" sz="2200" dirty="0"/>
              <a:t>cost estimation models like COCOMO uses LOC and hence FPC must be converted to LOC.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Numerical on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/>
              <a:t>Question :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Consider </a:t>
            </a:r>
            <a:r>
              <a:rPr lang="en-US" sz="2200" dirty="0"/>
              <a:t>a software project with numbers(weights) of input</a:t>
            </a:r>
            <a:r>
              <a:rPr lang="en-US" sz="2200" dirty="0" smtClean="0"/>
              <a:t>, output , inquiries</a:t>
            </a:r>
            <a:r>
              <a:rPr lang="en-US" sz="2200" dirty="0"/>
              <a:t>, files and external interfaces as –</a:t>
            </a:r>
          </a:p>
          <a:p>
            <a:pPr algn="just">
              <a:buNone/>
            </a:pPr>
            <a:r>
              <a:rPr lang="en-US" sz="2200" dirty="0" smtClean="0"/>
              <a:t>                    20(4</a:t>
            </a:r>
            <a:r>
              <a:rPr lang="en-US" sz="2200" dirty="0"/>
              <a:t>), 25(5),10(4),8(10),5(7</a:t>
            </a:r>
            <a:r>
              <a:rPr lang="en-US" sz="2200" dirty="0" smtClean="0"/>
              <a:t>)</a:t>
            </a:r>
          </a:p>
          <a:p>
            <a:pPr algn="just">
              <a:buNone/>
            </a:pPr>
            <a:r>
              <a:rPr lang="en-US" sz="2200" dirty="0" smtClean="0"/>
              <a:t> </a:t>
            </a:r>
            <a:r>
              <a:rPr lang="en-US" sz="2200" dirty="0"/>
              <a:t>respectively.</a:t>
            </a:r>
          </a:p>
          <a:p>
            <a:pPr algn="just">
              <a:buNone/>
            </a:pPr>
            <a:r>
              <a:rPr lang="en-US" sz="2200" dirty="0"/>
              <a:t>The complexity adjustment of the project as average is 03.</a:t>
            </a:r>
          </a:p>
          <a:p>
            <a:pPr algn="just">
              <a:buNone/>
            </a:pPr>
            <a:r>
              <a:rPr lang="en-US" sz="2200" dirty="0"/>
              <a:t>What are the function point required for software project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FP </a:t>
            </a:r>
            <a:r>
              <a:rPr lang="en-US" sz="2200" b="1" dirty="0"/>
              <a:t>= UFP * VAF</a:t>
            </a:r>
          </a:p>
          <a:p>
            <a:pPr algn="just">
              <a:buNone/>
            </a:pPr>
            <a:r>
              <a:rPr lang="en-US" sz="2200" b="1" dirty="0" smtClean="0"/>
              <a:t>       UFP </a:t>
            </a:r>
            <a:r>
              <a:rPr lang="en-US" sz="2200" b="1" dirty="0"/>
              <a:t>= </a:t>
            </a:r>
            <a:r>
              <a:rPr lang="en-US" sz="2200" dirty="0"/>
              <a:t>Count Value = [(20*4) + (25*5)+(10*4)+(8*10)+ (5*7)]</a:t>
            </a:r>
          </a:p>
          <a:p>
            <a:pPr algn="just">
              <a:buNone/>
            </a:pPr>
            <a:r>
              <a:rPr lang="en-US" sz="2200" dirty="0" smtClean="0"/>
              <a:t>                                          = </a:t>
            </a:r>
            <a:r>
              <a:rPr lang="en-US" sz="2200" dirty="0"/>
              <a:t>360 </a:t>
            </a:r>
          </a:p>
          <a:p>
            <a:pPr algn="just">
              <a:buNone/>
            </a:pPr>
            <a:r>
              <a:rPr lang="en-US" sz="2200" dirty="0" smtClean="0"/>
              <a:t>       </a:t>
            </a:r>
            <a:r>
              <a:rPr lang="en-US" sz="2200" b="1" dirty="0" smtClean="0"/>
              <a:t>VAF </a:t>
            </a:r>
            <a:r>
              <a:rPr lang="en-US" sz="2200" b="1" dirty="0"/>
              <a:t>= </a:t>
            </a:r>
            <a:r>
              <a:rPr lang="en-US" sz="2200" dirty="0"/>
              <a:t>0.65 + 0.01*(3+3+3...+3..14times)</a:t>
            </a:r>
          </a:p>
          <a:p>
            <a:pPr algn="just">
              <a:buNone/>
            </a:pPr>
            <a:r>
              <a:rPr lang="en-US" sz="2200" dirty="0" smtClean="0"/>
              <a:t>               =</a:t>
            </a:r>
            <a:r>
              <a:rPr lang="en-US" sz="2200" dirty="0"/>
              <a:t>0.65+0.01*(14*3)</a:t>
            </a:r>
          </a:p>
          <a:p>
            <a:pPr algn="just">
              <a:buNone/>
            </a:pPr>
            <a:r>
              <a:rPr lang="en-US" sz="2200" dirty="0" smtClean="0"/>
              <a:t>               =1.07</a:t>
            </a:r>
            <a:endParaRPr lang="en-US" sz="2200" dirty="0"/>
          </a:p>
          <a:p>
            <a:pPr algn="just">
              <a:buNone/>
            </a:pPr>
            <a:r>
              <a:rPr lang="nl-NL" sz="2200" dirty="0" smtClean="0"/>
              <a:t>       </a:t>
            </a:r>
            <a:r>
              <a:rPr lang="nl-NL" sz="2200" b="1" dirty="0" smtClean="0"/>
              <a:t>FP</a:t>
            </a:r>
            <a:r>
              <a:rPr lang="nl-NL" sz="2200" dirty="0" smtClean="0"/>
              <a:t> </a:t>
            </a:r>
            <a:r>
              <a:rPr lang="nl-NL" sz="2200" dirty="0"/>
              <a:t>= UFP * VAF = 360*1.07 = 385.2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Project Management Basics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b="1" i="1" dirty="0" smtClean="0"/>
              <a:t>Software </a:t>
            </a:r>
            <a:r>
              <a:rPr lang="en-US" b="1" i="1" dirty="0"/>
              <a:t>project </a:t>
            </a:r>
            <a:r>
              <a:rPr lang="en-US" b="1" i="1" dirty="0" smtClean="0"/>
              <a:t>management(SPM)</a:t>
            </a:r>
            <a:r>
              <a:rPr lang="en-US" dirty="0"/>
              <a:t> in software engineering is an important factor driving the project from product conception till completion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 is the umbrella activities of SDLC i.e., spans the overall software development</a:t>
            </a:r>
            <a:endParaRPr lang="en-US" dirty="0"/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Project Manager: </a:t>
            </a:r>
            <a:r>
              <a:rPr lang="en-US" dirty="0" smtClean="0"/>
              <a:t>A </a:t>
            </a:r>
            <a:r>
              <a:rPr lang="en-US" dirty="0"/>
              <a:t>software project, however, big or small employs project manager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The </a:t>
            </a:r>
            <a:r>
              <a:rPr lang="en-US" b="1" i="1" dirty="0"/>
              <a:t>important duty for a software project management</a:t>
            </a:r>
            <a:r>
              <a:rPr lang="en-US" b="1" dirty="0"/>
              <a:t> is:</a:t>
            </a:r>
          </a:p>
          <a:p>
            <a:pPr fontAlgn="base"/>
            <a:r>
              <a:rPr lang="en-US" dirty="0"/>
              <a:t>To write project proposal,</a:t>
            </a:r>
          </a:p>
          <a:p>
            <a:pPr fontAlgn="base"/>
            <a:r>
              <a:rPr lang="en-US" dirty="0"/>
              <a:t>Prepare project cost estimation, schedule and staffing</a:t>
            </a:r>
          </a:p>
          <a:p>
            <a:pPr fontAlgn="base"/>
            <a:r>
              <a:rPr lang="en-US" dirty="0"/>
              <a:t>Help and keep the group of software developers motivated</a:t>
            </a:r>
          </a:p>
          <a:p>
            <a:pPr fontAlgn="base"/>
            <a:r>
              <a:rPr lang="en-US" dirty="0"/>
              <a:t>Building up teams morale</a:t>
            </a:r>
          </a:p>
          <a:p>
            <a:pPr fontAlgn="base"/>
            <a:r>
              <a:rPr lang="en-US" dirty="0"/>
              <a:t>Steer project towards successful completion</a:t>
            </a:r>
          </a:p>
          <a:p>
            <a:pPr fontAlgn="base"/>
            <a:r>
              <a:rPr lang="en-US" dirty="0"/>
              <a:t>An effective </a:t>
            </a:r>
            <a:r>
              <a:rPr lang="en-US" i="1" dirty="0"/>
              <a:t>software project management</a:t>
            </a:r>
            <a:r>
              <a:rPr lang="en-US" dirty="0"/>
              <a:t> requires proper project planning, project monitoring and project control.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SPM activities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An effective </a:t>
            </a:r>
            <a:r>
              <a:rPr lang="en-US" sz="2200" i="1" dirty="0"/>
              <a:t>software project management</a:t>
            </a:r>
            <a:r>
              <a:rPr lang="en-US" sz="2200" dirty="0"/>
              <a:t> </a:t>
            </a:r>
            <a:r>
              <a:rPr lang="en-US" sz="2200" dirty="0" smtClean="0"/>
              <a:t>requires: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-  </a:t>
            </a:r>
            <a:r>
              <a:rPr lang="en-US" sz="2200" b="1" dirty="0" smtClean="0"/>
              <a:t>project </a:t>
            </a:r>
            <a:r>
              <a:rPr lang="en-US" sz="2200" b="1" dirty="0"/>
              <a:t>planning</a:t>
            </a:r>
            <a:r>
              <a:rPr lang="en-US" sz="2200" b="1" dirty="0" smtClean="0"/>
              <a:t>,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-  </a:t>
            </a:r>
            <a:r>
              <a:rPr lang="en-US" sz="2200" b="1" dirty="0"/>
              <a:t>project </a:t>
            </a:r>
            <a:r>
              <a:rPr lang="en-US" sz="2200" b="1" dirty="0" smtClean="0"/>
              <a:t>monitoring </a:t>
            </a:r>
            <a:r>
              <a:rPr lang="en-US" sz="2200" b="1" dirty="0"/>
              <a:t>and project control</a:t>
            </a:r>
            <a:r>
              <a:rPr lang="en-US" sz="2200" b="1" dirty="0" smtClean="0"/>
              <a:t>.</a:t>
            </a:r>
          </a:p>
          <a:p>
            <a:pPr fontAlgn="base"/>
            <a:r>
              <a:rPr lang="en-US" sz="2400" b="1" dirty="0"/>
              <a:t>Project planning</a:t>
            </a:r>
            <a:endParaRPr lang="en-US" sz="2400" dirty="0"/>
          </a:p>
          <a:p>
            <a:pPr algn="just" fontAlgn="base">
              <a:buNone/>
            </a:pPr>
            <a:r>
              <a:rPr lang="en-US" sz="2400" dirty="0" smtClean="0"/>
              <a:t>      - </a:t>
            </a:r>
            <a:r>
              <a:rPr lang="en-US" sz="2200" dirty="0" smtClean="0"/>
              <a:t>After </a:t>
            </a:r>
            <a:r>
              <a:rPr lang="en-US" sz="2200" dirty="0"/>
              <a:t>feasibility study phase if a project is found to be feasible then the project manager begins project planning.</a:t>
            </a:r>
          </a:p>
          <a:p>
            <a:pPr algn="just" fontAlgn="base">
              <a:buNone/>
            </a:pPr>
            <a:r>
              <a:rPr lang="en-US" sz="2200" dirty="0" smtClean="0"/>
              <a:t>      - Project </a:t>
            </a:r>
            <a:r>
              <a:rPr lang="en-US" sz="2200" dirty="0"/>
              <a:t>manager completes this activity before development work starts</a:t>
            </a:r>
            <a:r>
              <a:rPr lang="en-US" sz="2200" dirty="0" smtClean="0"/>
              <a:t>.</a:t>
            </a:r>
          </a:p>
          <a:p>
            <a:pPr algn="just" fontAlgn="base"/>
            <a:r>
              <a:rPr lang="en-US" sz="2200" b="1" dirty="0"/>
              <a:t>P</a:t>
            </a:r>
            <a:r>
              <a:rPr lang="en-US" sz="2200" b="1" dirty="0" smtClean="0"/>
              <a:t>roject monitoring and project control.</a:t>
            </a:r>
          </a:p>
          <a:p>
            <a:pPr algn="just" fontAlgn="base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- </a:t>
            </a:r>
            <a:r>
              <a:rPr lang="en-US" sz="2200" dirty="0" smtClean="0"/>
              <a:t>After each phase a review is carried out  for this.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planning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 smtClean="0"/>
              <a:t>Project estimation</a:t>
            </a:r>
            <a:r>
              <a:rPr lang="en-US" sz="2200" dirty="0" smtClean="0"/>
              <a:t> → When a project is finalized then several estimations need to be made.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  </a:t>
            </a:r>
            <a:r>
              <a:rPr lang="en-US" sz="2000" b="1" dirty="0" smtClean="0"/>
              <a:t>-  Project size: </a:t>
            </a:r>
            <a:r>
              <a:rPr lang="en-US" sz="2000" dirty="0" smtClean="0"/>
              <a:t>What will be problem complexity in terms of the effort and time required to develop the product.</a:t>
            </a:r>
          </a:p>
          <a:p>
            <a:pPr algn="just">
              <a:buNone/>
            </a:pPr>
            <a:r>
              <a:rPr lang="en-US" sz="2000" dirty="0" smtClean="0"/>
              <a:t>            -  </a:t>
            </a:r>
            <a:r>
              <a:rPr lang="en-US" sz="2000" b="1" i="1" dirty="0"/>
              <a:t>C</a:t>
            </a:r>
            <a:r>
              <a:rPr lang="en-US" sz="2000" b="1" i="1" dirty="0" smtClean="0"/>
              <a:t>ost estimation</a:t>
            </a:r>
            <a:r>
              <a:rPr lang="en-US" sz="2000" dirty="0" smtClean="0"/>
              <a:t> is required that would be required for project. </a:t>
            </a:r>
          </a:p>
          <a:p>
            <a:pPr algn="just">
              <a:buNone/>
            </a:pPr>
            <a:r>
              <a:rPr lang="en-US" sz="2000" b="1" i="1" dirty="0" smtClean="0"/>
              <a:t>            - Time estimation</a:t>
            </a:r>
            <a:r>
              <a:rPr lang="en-US" sz="2000" dirty="0" smtClean="0"/>
              <a:t> is needed that would propose the time in which the project would be in deliverable position.</a:t>
            </a:r>
          </a:p>
          <a:p>
            <a:pPr algn="just">
              <a:buNone/>
            </a:pPr>
            <a:r>
              <a:rPr lang="en-US" sz="2000" dirty="0" smtClean="0"/>
              <a:t>            -  </a:t>
            </a:r>
            <a:r>
              <a:rPr lang="en-US" sz="2000" b="1" i="1" dirty="0" smtClean="0"/>
              <a:t>Effort estimation</a:t>
            </a:r>
            <a:r>
              <a:rPr lang="en-US" sz="2000" dirty="0" smtClean="0"/>
              <a:t> is needed to finalize the resource available and required for the project.</a:t>
            </a:r>
          </a:p>
          <a:p>
            <a:pPr algn="just" fontAlgn="base"/>
            <a:r>
              <a:rPr lang="en-US" sz="2200" b="1" dirty="0" smtClean="0"/>
              <a:t>Project </a:t>
            </a:r>
            <a:r>
              <a:rPr lang="en-US" sz="2200" b="1" dirty="0"/>
              <a:t>Schedules</a:t>
            </a:r>
            <a:r>
              <a:rPr lang="en-US" sz="2200" dirty="0"/>
              <a:t> → Schedules for manpower and several other resources has to be prepared that would be needed as the project progress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200" b="1" dirty="0" smtClean="0"/>
              <a:t>Project staffing</a:t>
            </a:r>
            <a:r>
              <a:rPr lang="en-US" sz="2200" dirty="0" smtClean="0"/>
              <a:t> → Staff needs to be organized and planned. Analysis has to be done to find out if the existing staff is sufficient for the project or new recruitment is required. </a:t>
            </a:r>
          </a:p>
          <a:p>
            <a:pPr algn="just" fontAlgn="base"/>
            <a:r>
              <a:rPr lang="en-US" sz="2200" b="1" dirty="0" smtClean="0"/>
              <a:t>Project risks and management</a:t>
            </a:r>
            <a:r>
              <a:rPr lang="en-US" sz="2200" dirty="0" smtClean="0"/>
              <a:t> → Possible risks to the project needs to identified and its solution needs to found to let project progress smoothly.</a:t>
            </a:r>
          </a:p>
          <a:p>
            <a:pPr algn="just" fontAlgn="base"/>
            <a:r>
              <a:rPr lang="en-US" sz="2200" b="1" dirty="0" smtClean="0"/>
              <a:t>Project </a:t>
            </a:r>
            <a:r>
              <a:rPr lang="en-US" sz="2200" b="1" dirty="0" err="1" smtClean="0"/>
              <a:t>miscellenous</a:t>
            </a:r>
            <a:r>
              <a:rPr lang="en-US" sz="2200" b="1" dirty="0" smtClean="0"/>
              <a:t> management</a:t>
            </a:r>
            <a:r>
              <a:rPr lang="en-US" sz="2200" dirty="0" smtClean="0"/>
              <a:t> → Quality of the product, configuration management plan, etc are some </a:t>
            </a:r>
            <a:r>
              <a:rPr lang="en-US" sz="2200" dirty="0" err="1" smtClean="0"/>
              <a:t>miscellenous</a:t>
            </a:r>
            <a:r>
              <a:rPr lang="en-US" sz="2200" dirty="0" smtClean="0"/>
              <a:t> task that needs to be planned accordingly.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Precedence ordering among planning activities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8379"/>
            <a:ext cx="8229600" cy="358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SPMP Document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sz="2600" dirty="0"/>
              <a:t>Software project manager prepare a document on the basis of decision finalized during the project planning. This </a:t>
            </a:r>
            <a:r>
              <a:rPr lang="en-US" sz="2600" b="1" i="1" dirty="0"/>
              <a:t>document </a:t>
            </a:r>
            <a:r>
              <a:rPr lang="en-US" sz="2600" dirty="0"/>
              <a:t>is known as </a:t>
            </a:r>
            <a:r>
              <a:rPr lang="en-US" sz="2600" b="1" i="1" dirty="0"/>
              <a:t>Software Project Management Plan Document</a:t>
            </a:r>
            <a:r>
              <a:rPr lang="en-US" sz="2600" dirty="0"/>
              <a:t> or </a:t>
            </a:r>
            <a:r>
              <a:rPr lang="en-US" sz="2600" b="1" i="1" dirty="0"/>
              <a:t>SPMP document</a:t>
            </a:r>
            <a:r>
              <a:rPr lang="en-US" sz="2600" dirty="0"/>
              <a:t>.</a:t>
            </a:r>
          </a:p>
          <a:p>
            <a:pPr algn="just" fontAlgn="base">
              <a:buNone/>
            </a:pPr>
            <a:r>
              <a:rPr lang="en-US" sz="2600" dirty="0"/>
              <a:t> </a:t>
            </a:r>
          </a:p>
          <a:p>
            <a:pPr algn="just" fontAlgn="base"/>
            <a:r>
              <a:rPr lang="en-US" sz="2600" b="1" i="1" dirty="0"/>
              <a:t>SPMP document</a:t>
            </a:r>
            <a:r>
              <a:rPr lang="en-US" sz="2600" dirty="0"/>
              <a:t> is a well organized document that contains the project planning in detail.</a:t>
            </a:r>
          </a:p>
          <a:p>
            <a:pPr algn="just" fontAlgn="base"/>
            <a:r>
              <a:rPr lang="en-US" sz="2600" dirty="0"/>
              <a:t>It would have details about project objective, project estimates, project schedules, project resources, project staffing, risk management plans, project monitoring, project control and other </a:t>
            </a:r>
            <a:r>
              <a:rPr lang="en-US" sz="2600" dirty="0" err="1"/>
              <a:t>miscellenous</a:t>
            </a:r>
            <a:r>
              <a:rPr lang="en-US" sz="2600" dirty="0"/>
              <a:t> activities.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SPMP doc Structure/Format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i="1" dirty="0"/>
              <a:t>SPMP document</a:t>
            </a:r>
            <a:r>
              <a:rPr lang="en-US" sz="2000" dirty="0"/>
              <a:t> </a:t>
            </a:r>
            <a:r>
              <a:rPr lang="en-US" sz="2000" dirty="0" smtClean="0"/>
              <a:t>is prepared by </a:t>
            </a:r>
            <a:r>
              <a:rPr lang="en-US" sz="2000" dirty="0"/>
              <a:t>project manager </a:t>
            </a:r>
            <a:r>
              <a:rPr lang="en-US" sz="2000" dirty="0" smtClean="0"/>
              <a:t>.Format:</a:t>
            </a:r>
            <a:endParaRPr lang="en-US" sz="2000" dirty="0"/>
          </a:p>
          <a:p>
            <a:pPr fontAlgn="base"/>
            <a:r>
              <a:rPr lang="en-US" sz="2000" b="1" dirty="0" smtClean="0"/>
              <a:t>Introduction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         - </a:t>
            </a:r>
            <a:r>
              <a:rPr lang="en-US" sz="1800" dirty="0" smtClean="0"/>
              <a:t>Objectives</a:t>
            </a:r>
          </a:p>
          <a:p>
            <a:pPr fontAlgn="base">
              <a:buNone/>
            </a:pPr>
            <a:r>
              <a:rPr lang="en-US" sz="1800" dirty="0" smtClean="0"/>
              <a:t>         - Functions</a:t>
            </a:r>
          </a:p>
          <a:p>
            <a:pPr fontAlgn="base">
              <a:buNone/>
            </a:pPr>
            <a:r>
              <a:rPr lang="en-US" sz="1800" dirty="0" smtClean="0"/>
              <a:t>         - Performance issues</a:t>
            </a:r>
          </a:p>
          <a:p>
            <a:pPr fontAlgn="base">
              <a:buNone/>
            </a:pPr>
            <a:r>
              <a:rPr lang="en-US" sz="1800" dirty="0" smtClean="0"/>
              <a:t>         - Constraints</a:t>
            </a:r>
          </a:p>
          <a:p>
            <a:pPr fontAlgn="base"/>
            <a:r>
              <a:rPr lang="en-US" sz="2000" b="1" dirty="0" smtClean="0"/>
              <a:t>Project estimates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         </a:t>
            </a:r>
            <a:r>
              <a:rPr lang="en-US" sz="1800" dirty="0" smtClean="0"/>
              <a:t>- Historical data used</a:t>
            </a:r>
          </a:p>
          <a:p>
            <a:pPr fontAlgn="base">
              <a:buNone/>
            </a:pPr>
            <a:r>
              <a:rPr lang="en-US" sz="1800" dirty="0" smtClean="0"/>
              <a:t>         - Estimation techniques details</a:t>
            </a:r>
          </a:p>
          <a:p>
            <a:pPr fontAlgn="base">
              <a:buNone/>
            </a:pPr>
            <a:r>
              <a:rPr lang="en-US" sz="1800" dirty="0" smtClean="0"/>
              <a:t>         - Cost, duration, effort estimates</a:t>
            </a:r>
          </a:p>
          <a:p>
            <a:pPr fontAlgn="base"/>
            <a:r>
              <a:rPr lang="en-US" sz="2000" b="1" dirty="0" smtClean="0"/>
              <a:t>Project Schedule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          </a:t>
            </a:r>
            <a:r>
              <a:rPr lang="en-US" sz="1800" dirty="0" smtClean="0"/>
              <a:t>- Work breakdown</a:t>
            </a:r>
          </a:p>
          <a:p>
            <a:pPr fontAlgn="base">
              <a:buNone/>
            </a:pPr>
            <a:r>
              <a:rPr lang="en-US" sz="1800" dirty="0" smtClean="0"/>
              <a:t>          - Gantt and PERT 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1134</Words>
  <Application>Microsoft Office PowerPoint</Application>
  <PresentationFormat>On-screen Show (4:3)</PresentationFormat>
  <Paragraphs>186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Software Project Management (SPM) Unit- V</vt:lpstr>
      <vt:lpstr>SPM Size Estimation</vt:lpstr>
      <vt:lpstr>Software Project Management Basics </vt:lpstr>
      <vt:lpstr>SPM activities</vt:lpstr>
      <vt:lpstr>Project planning </vt:lpstr>
      <vt:lpstr>Continue….</vt:lpstr>
      <vt:lpstr>Precedence ordering among planning activities</vt:lpstr>
      <vt:lpstr>SPMP Document </vt:lpstr>
      <vt:lpstr>SPMP doc Structure/Format</vt:lpstr>
      <vt:lpstr>Continue….</vt:lpstr>
      <vt:lpstr>Project Size Estimation Metrics </vt:lpstr>
      <vt:lpstr>Lines of code </vt:lpstr>
      <vt:lpstr>     According to experts analysis the programmer skill level is divided into 3 kinds : </vt:lpstr>
      <vt:lpstr>   When the software project is expected to have listed kind of codes then the software size is measured by using the following formula : </vt:lpstr>
      <vt:lpstr>LOC Numerical</vt:lpstr>
      <vt:lpstr>Solution</vt:lpstr>
      <vt:lpstr>Advantages and Disadvantages:</vt:lpstr>
      <vt:lpstr>Function point metrics </vt:lpstr>
      <vt:lpstr>Common parameters (5)</vt:lpstr>
      <vt:lpstr>Steps in Function Point Analysis</vt:lpstr>
      <vt:lpstr>Compute the Unadjusted Function Points(UFP):</vt:lpstr>
      <vt:lpstr>UFP calculation table</vt:lpstr>
      <vt:lpstr>Continue…</vt:lpstr>
      <vt:lpstr>Continue…</vt:lpstr>
      <vt:lpstr>Continue…</vt:lpstr>
      <vt:lpstr>Advantages and Disadvantages :</vt:lpstr>
      <vt:lpstr>Numerical on FP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GEU</dc:creator>
  <cp:lastModifiedBy>USER</cp:lastModifiedBy>
  <cp:revision>58</cp:revision>
  <dcterms:created xsi:type="dcterms:W3CDTF">2020-04-19T04:09:26Z</dcterms:created>
  <dcterms:modified xsi:type="dcterms:W3CDTF">2020-11-16T05:34:13Z</dcterms:modified>
</cp:coreProperties>
</file>