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4" r:id="rId3"/>
    <p:sldId id="283"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BF9218-AF2B-4926-A99E-61684D73CA53}" type="datetimeFigureOut">
              <a:rPr lang="en-US" smtClean="0"/>
              <a:pPr/>
              <a:t>4/20/2020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A73A5B-C55C-41CD-998F-7E787EB0F4E1}" type="slidenum">
              <a:rPr lang="en-US" smtClean="0"/>
              <a:pPr/>
              <a:t>‹#›</a:t>
            </a:fld>
            <a:endParaRPr lang="en-US"/>
          </a:p>
        </p:txBody>
      </p:sp>
    </p:spTree>
    <p:extLst>
      <p:ext uri="{BB962C8B-B14F-4D97-AF65-F5344CB8AC3E}">
        <p14:creationId xmlns:p14="http://schemas.microsoft.com/office/powerpoint/2010/main" val="13994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2559AE-F279-4EB5-9D60-DC438F1D1AB3}"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28134-CD3E-4233-A34F-A3E190E5D2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2559AE-F279-4EB5-9D60-DC438F1D1AB3}"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28134-CD3E-4233-A34F-A3E190E5D2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2559AE-F279-4EB5-9D60-DC438F1D1AB3}"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28134-CD3E-4233-A34F-A3E190E5D2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2559AE-F279-4EB5-9D60-DC438F1D1AB3}"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28134-CD3E-4233-A34F-A3E190E5D2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559AE-F279-4EB5-9D60-DC438F1D1AB3}"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28134-CD3E-4233-A34F-A3E190E5D2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2559AE-F279-4EB5-9D60-DC438F1D1AB3}"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28134-CD3E-4233-A34F-A3E190E5D2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2559AE-F279-4EB5-9D60-DC438F1D1AB3}" type="datetimeFigureOut">
              <a:rPr lang="en-US" smtClean="0"/>
              <a:pPr/>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B28134-CD3E-4233-A34F-A3E190E5D2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2559AE-F279-4EB5-9D60-DC438F1D1AB3}" type="datetimeFigureOut">
              <a:rPr lang="en-US" smtClean="0"/>
              <a:pPr/>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B28134-CD3E-4233-A34F-A3E190E5D2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559AE-F279-4EB5-9D60-DC438F1D1AB3}" type="datetimeFigureOut">
              <a:rPr lang="en-US" smtClean="0"/>
              <a:pPr/>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B28134-CD3E-4233-A34F-A3E190E5D2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2559AE-F279-4EB5-9D60-DC438F1D1AB3}"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28134-CD3E-4233-A34F-A3E190E5D2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2559AE-F279-4EB5-9D60-DC438F1D1AB3}"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28134-CD3E-4233-A34F-A3E190E5D2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559AE-F279-4EB5-9D60-DC438F1D1AB3}" type="datetimeFigureOut">
              <a:rPr lang="en-US" smtClean="0"/>
              <a:pPr/>
              <a:t>4/20/2020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28134-CD3E-4233-A34F-A3E190E5D2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500" dirty="0"/>
              <a:t>Software Project </a:t>
            </a:r>
            <a:r>
              <a:rPr lang="en-US" sz="3500" dirty="0" smtClean="0"/>
              <a:t>Management</a:t>
            </a:r>
            <a:br>
              <a:rPr lang="en-US" sz="3500" dirty="0" smtClean="0"/>
            </a:br>
            <a:r>
              <a:rPr lang="en-US" sz="3500" dirty="0" smtClean="0"/>
              <a:t>(SPM)</a:t>
            </a:r>
            <a:br>
              <a:rPr lang="en-US" sz="3500" dirty="0" smtClean="0"/>
            </a:br>
            <a:r>
              <a:rPr lang="en-US" sz="3500" dirty="0" smtClean="0"/>
              <a:t>Unit- V</a:t>
            </a:r>
            <a:endParaRPr lang="en-US" sz="3500" dirty="0"/>
          </a:p>
        </p:txBody>
      </p:sp>
      <p:sp>
        <p:nvSpPr>
          <p:cNvPr id="3" name="Subtitle 2"/>
          <p:cNvSpPr>
            <a:spLocks noGrp="1"/>
          </p:cNvSpPr>
          <p:nvPr>
            <p:ph type="subTitle" idx="1"/>
          </p:nvPr>
        </p:nvSpPr>
        <p:spPr/>
        <p:txBody>
          <a:bodyPr/>
          <a:lstStyle/>
          <a:p>
            <a:r>
              <a:rPr lang="en-US" dirty="0" smtClean="0"/>
              <a:t>Prepared by: </a:t>
            </a:r>
            <a:r>
              <a:rPr lang="en-US" dirty="0" err="1" smtClean="0"/>
              <a:t>Neha</a:t>
            </a:r>
            <a:r>
              <a:rPr lang="en-US" dirty="0" smtClean="0"/>
              <a:t> </a:t>
            </a:r>
            <a:r>
              <a:rPr lang="en-US" dirty="0" err="1" smtClean="0"/>
              <a:t>Tripathi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Types/Stages of COCOMO  Models</a:t>
            </a:r>
            <a:endParaRPr lang="en-US" sz="3200" dirty="0"/>
          </a:p>
        </p:txBody>
      </p:sp>
      <p:sp>
        <p:nvSpPr>
          <p:cNvPr id="3" name="Content Placeholder 2"/>
          <p:cNvSpPr>
            <a:spLocks noGrp="1"/>
          </p:cNvSpPr>
          <p:nvPr>
            <p:ph idx="1"/>
          </p:nvPr>
        </p:nvSpPr>
        <p:spPr/>
        <p:txBody>
          <a:bodyPr/>
          <a:lstStyle/>
          <a:p>
            <a:pPr algn="just" fontAlgn="base">
              <a:buNone/>
            </a:pPr>
            <a:r>
              <a:rPr lang="en-US" sz="2200" dirty="0" smtClean="0"/>
              <a:t>According to Boehm’s idea, software cost estimation should be done through three stages:</a:t>
            </a:r>
          </a:p>
          <a:p>
            <a:pPr algn="just" fontAlgn="base"/>
            <a:r>
              <a:rPr lang="en-US" sz="2200" b="1" dirty="0" smtClean="0"/>
              <a:t>Basic COCOMO </a:t>
            </a:r>
            <a:r>
              <a:rPr lang="en-US" sz="2200" dirty="0" smtClean="0"/>
              <a:t>(estimates on the basis of size only)</a:t>
            </a:r>
          </a:p>
          <a:p>
            <a:pPr algn="just" fontAlgn="base"/>
            <a:r>
              <a:rPr lang="en-US" sz="2200" b="1" dirty="0" smtClean="0"/>
              <a:t>Intermediate COCOMO</a:t>
            </a:r>
            <a:r>
              <a:rPr lang="en-US" sz="2200" dirty="0" smtClean="0"/>
              <a:t>(estimates on the basis of other parameters)</a:t>
            </a:r>
          </a:p>
          <a:p>
            <a:pPr algn="just" fontAlgn="base"/>
            <a:r>
              <a:rPr lang="en-US" sz="2200" b="1" dirty="0" smtClean="0"/>
              <a:t>Complete COCOMO </a:t>
            </a:r>
            <a:r>
              <a:rPr lang="en-US" sz="2200" dirty="0" smtClean="0"/>
              <a:t>(estimates on the basis of subparts)</a:t>
            </a:r>
            <a:endParaRPr lang="en-US" sz="2200" b="1"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Basic COCOMO Model</a:t>
            </a:r>
            <a:endParaRPr lang="en-US" sz="3200" dirty="0"/>
          </a:p>
        </p:txBody>
      </p:sp>
      <p:sp>
        <p:nvSpPr>
          <p:cNvPr id="3" name="Content Placeholder 2"/>
          <p:cNvSpPr>
            <a:spLocks noGrp="1"/>
          </p:cNvSpPr>
          <p:nvPr>
            <p:ph idx="1"/>
          </p:nvPr>
        </p:nvSpPr>
        <p:spPr/>
        <p:txBody>
          <a:bodyPr>
            <a:normAutofit fontScale="62500" lnSpcReduction="20000"/>
          </a:bodyPr>
          <a:lstStyle/>
          <a:p>
            <a:pPr algn="just" fontAlgn="base"/>
            <a:r>
              <a:rPr lang="en-US" sz="3500" dirty="0" smtClean="0"/>
              <a:t>The </a:t>
            </a:r>
            <a:r>
              <a:rPr lang="en-US" sz="3500" b="1" dirty="0" smtClean="0"/>
              <a:t>Basic COCOMO model</a:t>
            </a:r>
            <a:r>
              <a:rPr lang="en-US" sz="3500" dirty="0" smtClean="0"/>
              <a:t> helps to obtain approximate estimate of parameters related to project. </a:t>
            </a:r>
          </a:p>
          <a:p>
            <a:pPr algn="just" fontAlgn="base"/>
            <a:r>
              <a:rPr lang="en-US" sz="3500" dirty="0" smtClean="0"/>
              <a:t>The main assumption of basic COCOMO model is that both the effort and development time are function of the software product size alone.</a:t>
            </a:r>
          </a:p>
          <a:p>
            <a:pPr algn="just" fontAlgn="base"/>
            <a:r>
              <a:rPr lang="en-US" sz="3500" dirty="0" smtClean="0"/>
              <a:t>Boehm after studying historical data collected from lots of real time project derived an expression.</a:t>
            </a:r>
          </a:p>
          <a:p>
            <a:pPr algn="just" fontAlgn="base">
              <a:buNone/>
            </a:pPr>
            <a:r>
              <a:rPr lang="en-US" b="1" dirty="0" smtClean="0"/>
              <a:t>                                                  Effort </a:t>
            </a:r>
            <a:r>
              <a:rPr lang="en-US" dirty="0" smtClean="0"/>
              <a:t>= a</a:t>
            </a:r>
            <a:r>
              <a:rPr lang="en-US" baseline="-25000" dirty="0" smtClean="0"/>
              <a:t>1</a:t>
            </a:r>
            <a:r>
              <a:rPr lang="en-US" dirty="0" smtClean="0"/>
              <a:t> * (KLOC)</a:t>
            </a:r>
            <a:r>
              <a:rPr lang="en-US" baseline="30000" dirty="0" smtClean="0"/>
              <a:t>a2</a:t>
            </a:r>
            <a:r>
              <a:rPr lang="en-US" dirty="0" smtClean="0"/>
              <a:t> PM</a:t>
            </a:r>
          </a:p>
          <a:p>
            <a:pPr algn="just" fontAlgn="base">
              <a:buNone/>
            </a:pPr>
            <a:r>
              <a:rPr lang="en-US" b="1" dirty="0" smtClean="0"/>
              <a:t>                                                  </a:t>
            </a:r>
            <a:r>
              <a:rPr lang="en-US" b="1" dirty="0" err="1" smtClean="0"/>
              <a:t>Time</a:t>
            </a:r>
            <a:r>
              <a:rPr lang="en-US" b="1" baseline="-25000" dirty="0" err="1" smtClean="0"/>
              <a:t>dev</a:t>
            </a:r>
            <a:r>
              <a:rPr lang="en-US" dirty="0" smtClean="0"/>
              <a:t> = b</a:t>
            </a:r>
            <a:r>
              <a:rPr lang="en-US" baseline="-25000" dirty="0" smtClean="0"/>
              <a:t>1</a:t>
            </a:r>
            <a:r>
              <a:rPr lang="en-US" dirty="0" smtClean="0"/>
              <a:t> * (Effort)</a:t>
            </a:r>
            <a:r>
              <a:rPr lang="en-US" baseline="30000" dirty="0" smtClean="0"/>
              <a:t>b2</a:t>
            </a:r>
            <a:r>
              <a:rPr lang="en-US" dirty="0" smtClean="0"/>
              <a:t> Months</a:t>
            </a:r>
          </a:p>
          <a:p>
            <a:pPr algn="just" fontAlgn="base">
              <a:buNone/>
            </a:pPr>
            <a:endParaRPr lang="en-US" sz="2900" dirty="0" smtClean="0"/>
          </a:p>
          <a:p>
            <a:pPr algn="just" fontAlgn="base">
              <a:buNone/>
            </a:pPr>
            <a:r>
              <a:rPr lang="en-US" sz="2900" b="1" dirty="0" smtClean="0"/>
              <a:t>KLOC</a:t>
            </a:r>
            <a:r>
              <a:rPr lang="en-US" sz="2900" dirty="0" smtClean="0"/>
              <a:t> – Estimated </a:t>
            </a:r>
            <a:r>
              <a:rPr lang="en-US" sz="2900" b="1" dirty="0" smtClean="0"/>
              <a:t>size of software product</a:t>
            </a:r>
            <a:r>
              <a:rPr lang="en-US" sz="2900" dirty="0" smtClean="0"/>
              <a:t> expressed in terms of Kilo Lines Of Code</a:t>
            </a:r>
          </a:p>
          <a:p>
            <a:pPr algn="just" fontAlgn="base">
              <a:buNone/>
            </a:pPr>
            <a:r>
              <a:rPr lang="en-US" sz="2900" b="1" dirty="0" err="1" smtClean="0"/>
              <a:t>Time</a:t>
            </a:r>
            <a:r>
              <a:rPr lang="en-US" sz="2900" b="1" baseline="-25000" dirty="0" err="1" smtClean="0"/>
              <a:t>dev</a:t>
            </a:r>
            <a:r>
              <a:rPr lang="en-US" sz="2900" dirty="0" smtClean="0"/>
              <a:t> – Estimated </a:t>
            </a:r>
            <a:r>
              <a:rPr lang="en-US" sz="2900" b="1" dirty="0" smtClean="0"/>
              <a:t>time in months</a:t>
            </a:r>
            <a:r>
              <a:rPr lang="en-US" sz="2900" dirty="0" smtClean="0"/>
              <a:t> required to develop the software product</a:t>
            </a:r>
          </a:p>
          <a:p>
            <a:pPr algn="just" fontAlgn="base">
              <a:buNone/>
            </a:pPr>
            <a:r>
              <a:rPr lang="en-US" sz="2900" b="1" dirty="0" smtClean="0"/>
              <a:t>Effort</a:t>
            </a:r>
            <a:r>
              <a:rPr lang="en-US" sz="2900" dirty="0" smtClean="0"/>
              <a:t> – It represents the total effort required in terms of PM (Person Months)to develop the software.</a:t>
            </a:r>
          </a:p>
          <a:p>
            <a:pPr algn="just" fontAlgn="base">
              <a:buNone/>
            </a:pPr>
            <a:r>
              <a:rPr lang="en-US" sz="2900" b="1" dirty="0" smtClean="0"/>
              <a:t>a</a:t>
            </a:r>
            <a:r>
              <a:rPr lang="en-US" sz="2900" b="1" baseline="-25000" dirty="0" smtClean="0"/>
              <a:t>1, </a:t>
            </a:r>
            <a:r>
              <a:rPr lang="en-US" sz="2900" b="1" dirty="0" smtClean="0"/>
              <a:t>a2, b</a:t>
            </a:r>
            <a:r>
              <a:rPr lang="en-US" sz="2900" b="1" baseline="-25000" dirty="0" smtClean="0"/>
              <a:t>1</a:t>
            </a:r>
            <a:r>
              <a:rPr lang="en-US" sz="2900" b="1" dirty="0" smtClean="0"/>
              <a:t>,b2</a:t>
            </a:r>
            <a:r>
              <a:rPr lang="en-US" sz="2900" dirty="0" smtClean="0"/>
              <a:t> are </a:t>
            </a:r>
            <a:r>
              <a:rPr lang="en-US" sz="2900" b="1" dirty="0" smtClean="0"/>
              <a:t>constants</a:t>
            </a:r>
            <a:r>
              <a:rPr lang="en-US" sz="2900" dirty="0" smtClean="0"/>
              <a:t> for each category of software products.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Constant Values</a:t>
            </a:r>
            <a:endParaRPr lang="en-US" sz="3200" dirty="0"/>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dirty="0" smtClean="0"/>
                        <a:t>Project</a:t>
                      </a:r>
                      <a:endParaRPr lang="en-US" dirty="0"/>
                    </a:p>
                  </a:txBody>
                  <a:tcPr/>
                </a:tc>
                <a:tc>
                  <a:txBody>
                    <a:bodyPr/>
                    <a:lstStyle/>
                    <a:p>
                      <a:r>
                        <a:rPr lang="en-US" dirty="0" smtClean="0"/>
                        <a:t>a1</a:t>
                      </a:r>
                      <a:endParaRPr lang="en-US" dirty="0"/>
                    </a:p>
                  </a:txBody>
                  <a:tcPr/>
                </a:tc>
                <a:tc>
                  <a:txBody>
                    <a:bodyPr/>
                    <a:lstStyle/>
                    <a:p>
                      <a:r>
                        <a:rPr lang="en-US" dirty="0" smtClean="0"/>
                        <a:t>a2</a:t>
                      </a:r>
                      <a:endParaRPr lang="en-US" dirty="0"/>
                    </a:p>
                  </a:txBody>
                  <a:tcPr/>
                </a:tc>
                <a:tc>
                  <a:txBody>
                    <a:bodyPr/>
                    <a:lstStyle/>
                    <a:p>
                      <a:r>
                        <a:rPr lang="en-US" dirty="0" smtClean="0"/>
                        <a:t>b1</a:t>
                      </a:r>
                      <a:endParaRPr lang="en-US" dirty="0"/>
                    </a:p>
                  </a:txBody>
                  <a:tcPr/>
                </a:tc>
                <a:tc>
                  <a:txBody>
                    <a:bodyPr/>
                    <a:lstStyle/>
                    <a:p>
                      <a:r>
                        <a:rPr lang="en-US" dirty="0" smtClean="0"/>
                        <a:t>b2</a:t>
                      </a:r>
                      <a:endParaRPr lang="en-US" dirty="0"/>
                    </a:p>
                  </a:txBody>
                  <a:tcPr/>
                </a:tc>
              </a:tr>
              <a:tr h="370840">
                <a:tc>
                  <a:txBody>
                    <a:bodyPr/>
                    <a:lstStyle/>
                    <a:p>
                      <a:r>
                        <a:rPr lang="en-US" dirty="0" smtClean="0"/>
                        <a:t>Organic</a:t>
                      </a:r>
                      <a:endParaRPr lang="en-US" dirty="0"/>
                    </a:p>
                  </a:txBody>
                  <a:tcPr/>
                </a:tc>
                <a:tc>
                  <a:txBody>
                    <a:bodyPr/>
                    <a:lstStyle/>
                    <a:p>
                      <a:r>
                        <a:rPr lang="en-US" dirty="0" smtClean="0"/>
                        <a:t>2.4</a:t>
                      </a:r>
                      <a:endParaRPr lang="en-US" dirty="0"/>
                    </a:p>
                  </a:txBody>
                  <a:tcPr/>
                </a:tc>
                <a:tc>
                  <a:txBody>
                    <a:bodyPr/>
                    <a:lstStyle/>
                    <a:p>
                      <a:r>
                        <a:rPr lang="en-US" dirty="0" smtClean="0"/>
                        <a:t>1.05</a:t>
                      </a:r>
                      <a:endParaRPr lang="en-US" dirty="0"/>
                    </a:p>
                  </a:txBody>
                  <a:tcPr/>
                </a:tc>
                <a:tc>
                  <a:txBody>
                    <a:bodyPr/>
                    <a:lstStyle/>
                    <a:p>
                      <a:r>
                        <a:rPr lang="en-US" dirty="0" smtClean="0"/>
                        <a:t>2.5</a:t>
                      </a:r>
                      <a:endParaRPr lang="en-US" dirty="0"/>
                    </a:p>
                  </a:txBody>
                  <a:tcPr/>
                </a:tc>
                <a:tc>
                  <a:txBody>
                    <a:bodyPr/>
                    <a:lstStyle/>
                    <a:p>
                      <a:r>
                        <a:rPr lang="en-US" dirty="0" smtClean="0"/>
                        <a:t>0.38</a:t>
                      </a:r>
                      <a:endParaRPr lang="en-US" dirty="0"/>
                    </a:p>
                  </a:txBody>
                  <a:tcPr/>
                </a:tc>
              </a:tr>
              <a:tr h="370840">
                <a:tc>
                  <a:txBody>
                    <a:bodyPr/>
                    <a:lstStyle/>
                    <a:p>
                      <a:r>
                        <a:rPr lang="en-US" dirty="0" smtClean="0"/>
                        <a:t>Semi Detached</a:t>
                      </a:r>
                      <a:endParaRPr lang="en-US" dirty="0"/>
                    </a:p>
                  </a:txBody>
                  <a:tcPr/>
                </a:tc>
                <a:tc>
                  <a:txBody>
                    <a:bodyPr/>
                    <a:lstStyle/>
                    <a:p>
                      <a:r>
                        <a:rPr lang="en-US" dirty="0" smtClean="0"/>
                        <a:t>3.0</a:t>
                      </a:r>
                      <a:endParaRPr lang="en-US" dirty="0"/>
                    </a:p>
                  </a:txBody>
                  <a:tcPr/>
                </a:tc>
                <a:tc>
                  <a:txBody>
                    <a:bodyPr/>
                    <a:lstStyle/>
                    <a:p>
                      <a:r>
                        <a:rPr lang="en-US" dirty="0" smtClean="0"/>
                        <a:t>1.12</a:t>
                      </a:r>
                      <a:endParaRPr lang="en-US" dirty="0"/>
                    </a:p>
                  </a:txBody>
                  <a:tcPr/>
                </a:tc>
                <a:tc>
                  <a:txBody>
                    <a:bodyPr/>
                    <a:lstStyle/>
                    <a:p>
                      <a:r>
                        <a:rPr lang="en-US" dirty="0" smtClean="0"/>
                        <a:t>2.5</a:t>
                      </a:r>
                      <a:endParaRPr lang="en-US" dirty="0"/>
                    </a:p>
                  </a:txBody>
                  <a:tcPr/>
                </a:tc>
                <a:tc>
                  <a:txBody>
                    <a:bodyPr/>
                    <a:lstStyle/>
                    <a:p>
                      <a:r>
                        <a:rPr lang="en-US" dirty="0" smtClean="0"/>
                        <a:t>0.35</a:t>
                      </a:r>
                      <a:endParaRPr lang="en-US" dirty="0"/>
                    </a:p>
                  </a:txBody>
                  <a:tcPr/>
                </a:tc>
              </a:tr>
              <a:tr h="370840">
                <a:tc>
                  <a:txBody>
                    <a:bodyPr/>
                    <a:lstStyle/>
                    <a:p>
                      <a:r>
                        <a:rPr lang="en-US" dirty="0" smtClean="0"/>
                        <a:t>Embedded</a:t>
                      </a:r>
                      <a:endParaRPr lang="en-US" dirty="0"/>
                    </a:p>
                  </a:txBody>
                  <a:tcPr/>
                </a:tc>
                <a:tc>
                  <a:txBody>
                    <a:bodyPr/>
                    <a:lstStyle/>
                    <a:p>
                      <a:r>
                        <a:rPr lang="en-US" dirty="0" smtClean="0"/>
                        <a:t>3.6</a:t>
                      </a:r>
                      <a:endParaRPr lang="en-US" dirty="0"/>
                    </a:p>
                  </a:txBody>
                  <a:tcPr/>
                </a:tc>
                <a:tc>
                  <a:txBody>
                    <a:bodyPr/>
                    <a:lstStyle/>
                    <a:p>
                      <a:r>
                        <a:rPr lang="en-US" dirty="0" smtClean="0"/>
                        <a:t>1.20</a:t>
                      </a:r>
                      <a:endParaRPr lang="en-US" dirty="0"/>
                    </a:p>
                  </a:txBody>
                  <a:tcPr/>
                </a:tc>
                <a:tc>
                  <a:txBody>
                    <a:bodyPr/>
                    <a:lstStyle/>
                    <a:p>
                      <a:r>
                        <a:rPr lang="en-US" dirty="0" smtClean="0"/>
                        <a:t>2.5</a:t>
                      </a:r>
                      <a:endParaRPr lang="en-US" dirty="0"/>
                    </a:p>
                  </a:txBody>
                  <a:tcPr/>
                </a:tc>
                <a:tc>
                  <a:txBody>
                    <a:bodyPr/>
                    <a:lstStyle/>
                    <a:p>
                      <a:r>
                        <a:rPr lang="en-US" dirty="0" smtClean="0"/>
                        <a:t>0.32</a:t>
                      </a:r>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Continue…</a:t>
            </a:r>
            <a:endParaRPr lang="en-US" sz="3200" dirty="0"/>
          </a:p>
        </p:txBody>
      </p:sp>
      <p:sp>
        <p:nvSpPr>
          <p:cNvPr id="3" name="Content Placeholder 2"/>
          <p:cNvSpPr>
            <a:spLocks noGrp="1"/>
          </p:cNvSpPr>
          <p:nvPr>
            <p:ph idx="1"/>
          </p:nvPr>
        </p:nvSpPr>
        <p:spPr/>
        <p:txBody>
          <a:bodyPr>
            <a:normAutofit fontScale="62500" lnSpcReduction="20000"/>
          </a:bodyPr>
          <a:lstStyle/>
          <a:p>
            <a:pPr algn="just" fontAlgn="base"/>
            <a:r>
              <a:rPr lang="en-US" b="1" dirty="0" smtClean="0"/>
              <a:t>Effort estimation</a:t>
            </a:r>
            <a:endParaRPr lang="en-US" dirty="0" smtClean="0"/>
          </a:p>
          <a:p>
            <a:pPr algn="just" fontAlgn="base">
              <a:buNone/>
            </a:pPr>
            <a:r>
              <a:rPr lang="en-US" dirty="0" smtClean="0"/>
              <a:t>      Estimated effort required for different types of software products can be calculated based on below </a:t>
            </a:r>
            <a:r>
              <a:rPr lang="en-US" i="1" dirty="0" smtClean="0"/>
              <a:t>basic </a:t>
            </a:r>
            <a:r>
              <a:rPr lang="en-US" i="1" dirty="0" smtClean="0"/>
              <a:t>COCOMO</a:t>
            </a:r>
            <a:r>
              <a:rPr lang="en-US" i="1" dirty="0" smtClean="0"/>
              <a:t> </a:t>
            </a:r>
            <a:r>
              <a:rPr lang="en-US" i="1" dirty="0" smtClean="0"/>
              <a:t>model formula derived by Boehm</a:t>
            </a:r>
            <a:r>
              <a:rPr lang="en-US" dirty="0" smtClean="0"/>
              <a:t>,</a:t>
            </a:r>
          </a:p>
          <a:p>
            <a:pPr algn="just" fontAlgn="base">
              <a:buNone/>
            </a:pPr>
            <a:r>
              <a:rPr lang="en-US" dirty="0" smtClean="0"/>
              <a:t>      Effort for Organic type project = 2.4*(KLOC)</a:t>
            </a:r>
            <a:r>
              <a:rPr lang="en-US" baseline="30000" dirty="0" smtClean="0"/>
              <a:t>1.05</a:t>
            </a:r>
            <a:r>
              <a:rPr lang="en-US" dirty="0" smtClean="0"/>
              <a:t> PM</a:t>
            </a:r>
          </a:p>
          <a:p>
            <a:pPr algn="just" fontAlgn="base">
              <a:buNone/>
            </a:pPr>
            <a:r>
              <a:rPr lang="en-US" dirty="0" smtClean="0"/>
              <a:t>      Effort for Semidetached type project = 3.0*(KLOC)</a:t>
            </a:r>
            <a:r>
              <a:rPr lang="en-US" baseline="30000" dirty="0" smtClean="0"/>
              <a:t>1.12</a:t>
            </a:r>
            <a:r>
              <a:rPr lang="en-US" dirty="0" smtClean="0"/>
              <a:t> PM</a:t>
            </a:r>
          </a:p>
          <a:p>
            <a:pPr algn="just" fontAlgn="base">
              <a:buNone/>
            </a:pPr>
            <a:r>
              <a:rPr lang="en-US" dirty="0" smtClean="0"/>
              <a:t>      Effort for Embedded type project = 3.6*(KLOC)</a:t>
            </a:r>
            <a:r>
              <a:rPr lang="en-US" baseline="30000" dirty="0" smtClean="0"/>
              <a:t>1.20</a:t>
            </a:r>
            <a:r>
              <a:rPr lang="en-US" dirty="0" smtClean="0"/>
              <a:t> PM</a:t>
            </a:r>
          </a:p>
          <a:p>
            <a:pPr algn="just" fontAlgn="base">
              <a:buNone/>
            </a:pPr>
            <a:r>
              <a:rPr lang="en-US" dirty="0" smtClean="0"/>
              <a:t> </a:t>
            </a:r>
          </a:p>
          <a:p>
            <a:pPr algn="just" fontAlgn="base"/>
            <a:r>
              <a:rPr lang="en-US" b="1" dirty="0" smtClean="0"/>
              <a:t>Time estimation</a:t>
            </a:r>
            <a:endParaRPr lang="en-US" dirty="0" smtClean="0"/>
          </a:p>
          <a:p>
            <a:pPr algn="just" fontAlgn="base">
              <a:buNone/>
            </a:pPr>
            <a:r>
              <a:rPr lang="en-US" dirty="0" smtClean="0"/>
              <a:t>      Development time required for different types of software products can be calculated based on below </a:t>
            </a:r>
            <a:r>
              <a:rPr lang="en-US" i="1" smtClean="0"/>
              <a:t>basic </a:t>
            </a:r>
            <a:r>
              <a:rPr lang="en-US" i="1" smtClean="0"/>
              <a:t>COCOMO</a:t>
            </a:r>
            <a:r>
              <a:rPr lang="en-US" i="1" smtClean="0"/>
              <a:t> </a:t>
            </a:r>
            <a:r>
              <a:rPr lang="en-US" i="1" dirty="0" smtClean="0"/>
              <a:t>model formula derived by Boehm</a:t>
            </a:r>
            <a:r>
              <a:rPr lang="en-US" dirty="0" smtClean="0"/>
              <a:t>,</a:t>
            </a:r>
          </a:p>
          <a:p>
            <a:pPr algn="just" fontAlgn="base">
              <a:buNone/>
            </a:pPr>
            <a:r>
              <a:rPr lang="en-US" dirty="0" smtClean="0"/>
              <a:t>     Time for Organic type project development = 2.5</a:t>
            </a:r>
            <a:r>
              <a:rPr lang="en-US" dirty="0" smtClean="0"/>
              <a:t>*(Effort)</a:t>
            </a:r>
            <a:r>
              <a:rPr lang="en-US" baseline="30000" dirty="0" smtClean="0"/>
              <a:t>0.38</a:t>
            </a:r>
            <a:r>
              <a:rPr lang="en-US" dirty="0" smtClean="0"/>
              <a:t> Months</a:t>
            </a:r>
          </a:p>
          <a:p>
            <a:pPr algn="just" fontAlgn="base">
              <a:buNone/>
            </a:pPr>
            <a:r>
              <a:rPr lang="en-US" dirty="0" smtClean="0"/>
              <a:t>     Time for Semidetached type project development = 2.5</a:t>
            </a:r>
            <a:r>
              <a:rPr lang="en-US" dirty="0"/>
              <a:t>*(Effort)</a:t>
            </a:r>
            <a:r>
              <a:rPr lang="en-US" baseline="30000" dirty="0" smtClean="0"/>
              <a:t>0.35</a:t>
            </a:r>
            <a:r>
              <a:rPr lang="en-US" dirty="0" smtClean="0"/>
              <a:t> Months</a:t>
            </a:r>
          </a:p>
          <a:p>
            <a:pPr algn="just" fontAlgn="base">
              <a:buNone/>
            </a:pPr>
            <a:r>
              <a:rPr lang="en-US" dirty="0" smtClean="0"/>
              <a:t>     Time for Embedded type project development = 2.5</a:t>
            </a:r>
            <a:r>
              <a:rPr lang="en-US" dirty="0"/>
              <a:t>*(Effort)</a:t>
            </a:r>
            <a:r>
              <a:rPr lang="en-US" baseline="30000" dirty="0" smtClean="0"/>
              <a:t>0.32</a:t>
            </a:r>
            <a:r>
              <a:rPr lang="en-US" dirty="0" smtClean="0"/>
              <a:t> Months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Example:</a:t>
            </a:r>
            <a:endParaRPr lang="en-US" sz="3200" dirty="0"/>
          </a:p>
        </p:txBody>
      </p:sp>
      <p:sp>
        <p:nvSpPr>
          <p:cNvPr id="3" name="Content Placeholder 2"/>
          <p:cNvSpPr>
            <a:spLocks noGrp="1"/>
          </p:cNvSpPr>
          <p:nvPr>
            <p:ph idx="1"/>
          </p:nvPr>
        </p:nvSpPr>
        <p:spPr/>
        <p:txBody>
          <a:bodyPr>
            <a:normAutofit fontScale="70000" lnSpcReduction="20000"/>
          </a:bodyPr>
          <a:lstStyle/>
          <a:p>
            <a:pPr algn="just">
              <a:buNone/>
            </a:pPr>
            <a:r>
              <a:rPr lang="en-US" b="1" dirty="0" smtClean="0"/>
              <a:t>Question:</a:t>
            </a:r>
          </a:p>
          <a:p>
            <a:pPr algn="just">
              <a:buNone/>
            </a:pPr>
            <a:r>
              <a:rPr lang="en-US" dirty="0" smtClean="0"/>
              <a:t>     Assume that the size of an organic type software product has been estimated to be 32,000 lines of source code. Assume that the average salary of software engineers be Rs. 15,000/- per month. Determine the effort required to develop the software product and the nominal development time.</a:t>
            </a:r>
          </a:p>
          <a:p>
            <a:pPr algn="just">
              <a:buNone/>
            </a:pPr>
            <a:r>
              <a:rPr lang="en-US" b="1" dirty="0" smtClean="0"/>
              <a:t>Solution:</a:t>
            </a:r>
          </a:p>
          <a:p>
            <a:pPr algn="just">
              <a:buNone/>
            </a:pPr>
            <a:r>
              <a:rPr lang="en-US" dirty="0" smtClean="0"/>
              <a:t>     From the basic COCOMO estimation formula for organic software:</a:t>
            </a:r>
          </a:p>
          <a:p>
            <a:pPr algn="just">
              <a:buNone/>
            </a:pPr>
            <a:r>
              <a:rPr lang="en-US" dirty="0" smtClean="0"/>
              <a:t>                      Effort = </a:t>
            </a:r>
            <a:r>
              <a:rPr lang="en-US" b="1" dirty="0" smtClean="0"/>
              <a:t>2.4 </a:t>
            </a:r>
            <a:r>
              <a:rPr lang="az-Cyrl-AZ" b="1" dirty="0" smtClean="0"/>
              <a:t>х (32)1.05 = 91 </a:t>
            </a:r>
            <a:r>
              <a:rPr lang="en-US" b="1" dirty="0" smtClean="0"/>
              <a:t>PM</a:t>
            </a:r>
          </a:p>
          <a:p>
            <a:pPr algn="just">
              <a:buNone/>
            </a:pPr>
            <a:r>
              <a:rPr lang="en-US" dirty="0" smtClean="0"/>
              <a:t>                      Nominal development time = </a:t>
            </a:r>
            <a:r>
              <a:rPr lang="en-US" b="1" dirty="0" smtClean="0"/>
              <a:t>2.5 х (91)0.38 = 14 months</a:t>
            </a:r>
            <a:endParaRPr lang="en-US" dirty="0" smtClean="0"/>
          </a:p>
          <a:p>
            <a:pPr algn="just">
              <a:buNone/>
            </a:pPr>
            <a:r>
              <a:rPr lang="en-US" dirty="0" smtClean="0"/>
              <a:t>                      Cost required to develop the product = </a:t>
            </a:r>
            <a:r>
              <a:rPr lang="en-US" b="1" dirty="0" smtClean="0"/>
              <a:t>14 х 15,000</a:t>
            </a:r>
          </a:p>
          <a:p>
            <a:pPr algn="just">
              <a:buNone/>
            </a:pPr>
            <a:r>
              <a:rPr lang="en-US" dirty="0" smtClean="0"/>
              <a:t>                                                                                         = </a:t>
            </a:r>
            <a:r>
              <a:rPr lang="en-US" b="1" dirty="0" smtClean="0"/>
              <a:t>Rs. 210,000/-</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Intermediate COCOMO model</a:t>
            </a:r>
            <a:endParaRPr lang="en-US" sz="3200" dirty="0"/>
          </a:p>
        </p:txBody>
      </p:sp>
      <p:sp>
        <p:nvSpPr>
          <p:cNvPr id="3" name="Content Placeholder 2"/>
          <p:cNvSpPr>
            <a:spLocks noGrp="1"/>
          </p:cNvSpPr>
          <p:nvPr>
            <p:ph idx="1"/>
          </p:nvPr>
        </p:nvSpPr>
        <p:spPr/>
        <p:txBody>
          <a:bodyPr>
            <a:normAutofit/>
          </a:bodyPr>
          <a:lstStyle/>
          <a:p>
            <a:pPr algn="just"/>
            <a:r>
              <a:rPr lang="en-US" sz="2200" dirty="0" smtClean="0"/>
              <a:t>The basic COCOMO model assumes that the effort is only a function of the size/ number of lines of code and some constants evaluated according to the different software system.</a:t>
            </a:r>
          </a:p>
          <a:p>
            <a:pPr algn="just"/>
            <a:r>
              <a:rPr lang="en-US" sz="2200" dirty="0" smtClean="0"/>
              <a:t>In reality, no system’s effort and schedule can be solely calculated on the basis of Lines of Code.</a:t>
            </a:r>
          </a:p>
          <a:p>
            <a:pPr algn="just"/>
            <a:r>
              <a:rPr lang="en-US" sz="2200" dirty="0" smtClean="0"/>
              <a:t>Various </a:t>
            </a:r>
            <a:r>
              <a:rPr lang="en-US" sz="2200" b="1" dirty="0" smtClean="0"/>
              <a:t>other factors </a:t>
            </a:r>
            <a:r>
              <a:rPr lang="en-US" sz="2200" dirty="0" smtClean="0"/>
              <a:t>such as reliability, experience, Capability , etc. are required to be incorporated.</a:t>
            </a:r>
          </a:p>
          <a:p>
            <a:pPr algn="just"/>
            <a:r>
              <a:rPr lang="en-US" sz="2200" dirty="0" smtClean="0"/>
              <a:t>These factors are known as </a:t>
            </a:r>
            <a:r>
              <a:rPr lang="en-US" sz="2200" b="1" dirty="0" smtClean="0"/>
              <a:t>Cost Drivers/Multipliers and the Intermediate Model utilizes 15 such drivers for cost estimation.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Cost Drivers/Multipliers</a:t>
            </a:r>
            <a:endParaRPr lang="en-US" sz="3200" dirty="0"/>
          </a:p>
        </p:txBody>
      </p:sp>
      <p:sp>
        <p:nvSpPr>
          <p:cNvPr id="3" name="Content Placeholder 2"/>
          <p:cNvSpPr>
            <a:spLocks noGrp="1"/>
          </p:cNvSpPr>
          <p:nvPr>
            <p:ph idx="1"/>
          </p:nvPr>
        </p:nvSpPr>
        <p:spPr/>
        <p:txBody>
          <a:bodyPr>
            <a:normAutofit fontScale="55000" lnSpcReduction="20000"/>
          </a:bodyPr>
          <a:lstStyle/>
          <a:p>
            <a:pPr algn="just">
              <a:buNone/>
            </a:pPr>
            <a:r>
              <a:rPr lang="en-US" dirty="0" smtClean="0"/>
              <a:t>       </a:t>
            </a:r>
            <a:r>
              <a:rPr lang="en-US" sz="4000" dirty="0" smtClean="0"/>
              <a:t>In general, the cost drivers can be classified as being attributes of the following items:</a:t>
            </a:r>
          </a:p>
          <a:p>
            <a:pPr algn="just"/>
            <a:r>
              <a:rPr lang="en-US" sz="4000" b="1" dirty="0" smtClean="0"/>
              <a:t>Product: </a:t>
            </a:r>
          </a:p>
          <a:p>
            <a:pPr algn="just">
              <a:buNone/>
            </a:pPr>
            <a:r>
              <a:rPr lang="en-US" dirty="0" smtClean="0"/>
              <a:t>         The characteristics of the product that are considered include the inherent complexity of the product, reliability requirements of the product, etc.</a:t>
            </a:r>
          </a:p>
          <a:p>
            <a:pPr algn="just"/>
            <a:r>
              <a:rPr lang="en-US" sz="4000" b="1" dirty="0" smtClean="0"/>
              <a:t>Computer: </a:t>
            </a:r>
          </a:p>
          <a:p>
            <a:pPr algn="just">
              <a:buNone/>
            </a:pPr>
            <a:r>
              <a:rPr lang="en-US" dirty="0" smtClean="0"/>
              <a:t>        Characteristics of the computer that are considered include the execution speed required, storage space required etc.</a:t>
            </a:r>
          </a:p>
          <a:p>
            <a:pPr algn="just"/>
            <a:r>
              <a:rPr lang="en-US" sz="4000" b="1" dirty="0" smtClean="0"/>
              <a:t>Personnel: </a:t>
            </a:r>
          </a:p>
          <a:p>
            <a:pPr algn="just">
              <a:buNone/>
            </a:pPr>
            <a:r>
              <a:rPr lang="en-US" dirty="0" smtClean="0"/>
              <a:t>        The attributes of development personnel that are considered include the experience level of personnel, programming capability, analysis capability, etc.</a:t>
            </a:r>
          </a:p>
          <a:p>
            <a:pPr algn="just"/>
            <a:r>
              <a:rPr lang="en-US" sz="4000" b="1" dirty="0" smtClean="0"/>
              <a:t>Development Environment: </a:t>
            </a:r>
          </a:p>
          <a:p>
            <a:pPr algn="just">
              <a:buNone/>
            </a:pPr>
            <a:r>
              <a:rPr lang="en-US" dirty="0" smtClean="0"/>
              <a:t>       Development environment attributes capture the development facilities available to the developers. An important parameter that is considered is the sophistication of the automation (CASE) tools used for software development.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Continue…</a:t>
            </a:r>
            <a:endParaRPr lang="en-US" sz="3200" dirty="0"/>
          </a:p>
        </p:txBody>
      </p:sp>
      <p:sp>
        <p:nvSpPr>
          <p:cNvPr id="3" name="Content Placeholder 2"/>
          <p:cNvSpPr>
            <a:spLocks noGrp="1"/>
          </p:cNvSpPr>
          <p:nvPr>
            <p:ph idx="1"/>
          </p:nvPr>
        </p:nvSpPr>
        <p:spPr/>
        <p:txBody>
          <a:bodyPr>
            <a:normAutofit/>
          </a:bodyPr>
          <a:lstStyle/>
          <a:p>
            <a:pPr algn="just"/>
            <a:r>
              <a:rPr lang="en-US" sz="2200" dirty="0" smtClean="0"/>
              <a:t>Cost driver impact rate is always estimated greater than 0.</a:t>
            </a:r>
          </a:p>
          <a:p>
            <a:pPr algn="just"/>
            <a:r>
              <a:rPr lang="en-US" sz="2200" b="1" dirty="0" smtClean="0"/>
              <a:t>EAF –Effort Adjustment Factor</a:t>
            </a:r>
            <a:r>
              <a:rPr lang="en-US" sz="2200" dirty="0" smtClean="0"/>
              <a:t> is calculated based on cost driver impact. A multiplicative factor of 15.</a:t>
            </a:r>
          </a:p>
          <a:p>
            <a:pPr algn="just"/>
            <a:r>
              <a:rPr lang="en-US" sz="2200" dirty="0" smtClean="0"/>
              <a:t>Estimations in  intermediate COCOMO is done using : </a:t>
            </a:r>
          </a:p>
          <a:p>
            <a:pPr algn="just" fontAlgn="base">
              <a:buNone/>
            </a:pPr>
            <a:r>
              <a:rPr lang="en-US" sz="2200" b="1" dirty="0" smtClean="0"/>
              <a:t>                                  Effort </a:t>
            </a:r>
            <a:r>
              <a:rPr lang="en-US" sz="2200" dirty="0" smtClean="0"/>
              <a:t>= a</a:t>
            </a:r>
            <a:r>
              <a:rPr lang="en-US" sz="2200" baseline="-25000" dirty="0" smtClean="0"/>
              <a:t>1</a:t>
            </a:r>
            <a:r>
              <a:rPr lang="en-US" sz="2200" dirty="0" smtClean="0"/>
              <a:t> * (KLOC)</a:t>
            </a:r>
            <a:r>
              <a:rPr lang="en-US" sz="2200" baseline="30000" dirty="0" smtClean="0"/>
              <a:t>a2</a:t>
            </a:r>
            <a:r>
              <a:rPr lang="en-US" sz="2200" dirty="0" smtClean="0"/>
              <a:t>  * EAF  PM</a:t>
            </a:r>
          </a:p>
          <a:p>
            <a:pPr algn="just" fontAlgn="base">
              <a:buNone/>
            </a:pPr>
            <a:r>
              <a:rPr lang="en-US" sz="2200" b="1" dirty="0" smtClean="0"/>
              <a:t>                                  </a:t>
            </a:r>
            <a:r>
              <a:rPr lang="en-US" sz="2200" b="1" dirty="0" err="1" smtClean="0"/>
              <a:t>Time</a:t>
            </a:r>
            <a:r>
              <a:rPr lang="en-US" sz="2200" b="1" baseline="-25000" dirty="0" err="1" smtClean="0"/>
              <a:t>dev</a:t>
            </a:r>
            <a:r>
              <a:rPr lang="en-US" sz="2200" dirty="0" smtClean="0"/>
              <a:t> = b</a:t>
            </a:r>
            <a:r>
              <a:rPr lang="en-US" sz="2200" baseline="-25000" dirty="0" smtClean="0"/>
              <a:t>1</a:t>
            </a:r>
            <a:r>
              <a:rPr lang="en-US" sz="2200" dirty="0" smtClean="0"/>
              <a:t> * (Effort)</a:t>
            </a:r>
            <a:r>
              <a:rPr lang="en-US" sz="2200" baseline="30000" dirty="0" smtClean="0"/>
              <a:t>b2</a:t>
            </a:r>
            <a:r>
              <a:rPr lang="en-US" sz="2200" dirty="0" smtClean="0"/>
              <a:t> Months</a:t>
            </a:r>
          </a:p>
          <a:p>
            <a:endParaRPr lang="en-US" dirty="0" smtClean="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Complete COCOMO model</a:t>
            </a:r>
            <a:endParaRPr lang="en-US" sz="3200" dirty="0"/>
          </a:p>
        </p:txBody>
      </p:sp>
      <p:sp>
        <p:nvSpPr>
          <p:cNvPr id="3" name="Content Placeholder 2"/>
          <p:cNvSpPr>
            <a:spLocks noGrp="1"/>
          </p:cNvSpPr>
          <p:nvPr>
            <p:ph idx="1"/>
          </p:nvPr>
        </p:nvSpPr>
        <p:spPr/>
        <p:txBody>
          <a:bodyPr>
            <a:noAutofit/>
          </a:bodyPr>
          <a:lstStyle/>
          <a:p>
            <a:pPr algn="just"/>
            <a:r>
              <a:rPr lang="en-US" sz="2000" b="1" dirty="0" smtClean="0"/>
              <a:t>A major shortcoming of both the basic and intermediate COCOMO models is that they consider a software product as a single homogeneous entity. </a:t>
            </a:r>
          </a:p>
          <a:p>
            <a:pPr algn="just"/>
            <a:r>
              <a:rPr lang="en-US" sz="2000" dirty="0" smtClean="0"/>
              <a:t>However, most large systems are made up several smaller sub-systems. These </a:t>
            </a:r>
            <a:r>
              <a:rPr lang="en-US" sz="2000" b="1" dirty="0" smtClean="0"/>
              <a:t>subsystems</a:t>
            </a:r>
            <a:r>
              <a:rPr lang="en-US" sz="2000" dirty="0" smtClean="0"/>
              <a:t> may have widely </a:t>
            </a:r>
            <a:r>
              <a:rPr lang="en-US" sz="2000" b="1" dirty="0" smtClean="0"/>
              <a:t>different characteristics. </a:t>
            </a:r>
          </a:p>
          <a:p>
            <a:pPr algn="just"/>
            <a:r>
              <a:rPr lang="en-US" sz="2000" dirty="0" smtClean="0"/>
              <a:t>For example, some subsystems may be considered as organic type, some semidetached, and some embedded.</a:t>
            </a:r>
          </a:p>
          <a:p>
            <a:pPr algn="just"/>
            <a:r>
              <a:rPr lang="en-US" sz="2000" b="1" dirty="0" smtClean="0"/>
              <a:t>The complete COCOMO model considers these differences in characteristics of the subsystems and estimates the effort and development time as the sum of the estimates for the individual subsystems. </a:t>
            </a:r>
          </a:p>
          <a:p>
            <a:pPr algn="just"/>
            <a:r>
              <a:rPr lang="en-US" sz="2000" b="1" dirty="0" smtClean="0"/>
              <a:t>The cost of each subsystem is estimated separately. </a:t>
            </a:r>
          </a:p>
          <a:p>
            <a:pPr algn="just"/>
            <a:r>
              <a:rPr lang="en-US" sz="2000" dirty="0" smtClean="0"/>
              <a:t>This approach reduces the margin of error in the final estimate.</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US" sz="3200" dirty="0"/>
          </a:p>
        </p:txBody>
      </p:sp>
      <p:sp>
        <p:nvSpPr>
          <p:cNvPr id="3" name="Content Placeholder 2"/>
          <p:cNvSpPr>
            <a:spLocks noGrp="1"/>
          </p:cNvSpPr>
          <p:nvPr>
            <p:ph idx="1"/>
          </p:nvPr>
        </p:nvSpPr>
        <p:spPr/>
        <p:txBody>
          <a:bodyPr>
            <a:normAutofit fontScale="92500"/>
          </a:bodyPr>
          <a:lstStyle/>
          <a:p>
            <a:pPr algn="just"/>
            <a:r>
              <a:rPr lang="en-US" sz="2200" dirty="0" smtClean="0"/>
              <a:t>     A </a:t>
            </a:r>
            <a:r>
              <a:rPr lang="en-US" sz="2200" b="1" dirty="0" smtClean="0"/>
              <a:t>distributed Management Information System (MIS) </a:t>
            </a:r>
            <a:r>
              <a:rPr lang="en-US" sz="2200" dirty="0" smtClean="0"/>
              <a:t>product for an organization having offices at several places across the country can have the following </a:t>
            </a:r>
            <a:r>
              <a:rPr lang="en-US" sz="2200" b="1" dirty="0" smtClean="0"/>
              <a:t>sub-components</a:t>
            </a:r>
            <a:r>
              <a:rPr lang="en-US" sz="2200" dirty="0" smtClean="0"/>
              <a:t>:</a:t>
            </a:r>
          </a:p>
          <a:p>
            <a:pPr algn="just">
              <a:buNone/>
            </a:pPr>
            <a:r>
              <a:rPr lang="en-US" sz="2200" b="1" dirty="0" smtClean="0"/>
              <a:t>           -  Database part</a:t>
            </a:r>
          </a:p>
          <a:p>
            <a:pPr algn="just">
              <a:buNone/>
            </a:pPr>
            <a:r>
              <a:rPr lang="en-US" sz="2200" b="1" dirty="0" smtClean="0"/>
              <a:t>           -  Graphical User Interface (GUI) part</a:t>
            </a:r>
          </a:p>
          <a:p>
            <a:pPr algn="just">
              <a:buNone/>
            </a:pPr>
            <a:r>
              <a:rPr lang="en-US" sz="2200" b="1" dirty="0" smtClean="0"/>
              <a:t>           -  Communication part </a:t>
            </a:r>
          </a:p>
          <a:p>
            <a:pPr algn="just"/>
            <a:r>
              <a:rPr lang="en-US" sz="2400" dirty="0" smtClean="0"/>
              <a:t>Of these, </a:t>
            </a:r>
          </a:p>
          <a:p>
            <a:pPr algn="just">
              <a:buNone/>
            </a:pPr>
            <a:r>
              <a:rPr lang="en-US" sz="2400" dirty="0" smtClean="0"/>
              <a:t>          -The </a:t>
            </a:r>
            <a:r>
              <a:rPr lang="en-US" sz="2400" b="1" dirty="0" smtClean="0"/>
              <a:t>communication part is embedded </a:t>
            </a:r>
            <a:r>
              <a:rPr lang="en-US" sz="2400" dirty="0" smtClean="0"/>
              <a:t>software. </a:t>
            </a:r>
          </a:p>
          <a:p>
            <a:pPr algn="just">
              <a:buNone/>
            </a:pPr>
            <a:r>
              <a:rPr lang="en-US" sz="2400" dirty="0" smtClean="0"/>
              <a:t>          - The </a:t>
            </a:r>
            <a:r>
              <a:rPr lang="en-US" sz="2400" b="1" dirty="0" smtClean="0"/>
              <a:t>database part is semi-detached </a:t>
            </a:r>
            <a:r>
              <a:rPr lang="en-US" sz="2400" dirty="0" smtClean="0"/>
              <a:t>software, and </a:t>
            </a:r>
          </a:p>
          <a:p>
            <a:pPr algn="just">
              <a:buNone/>
            </a:pPr>
            <a:r>
              <a:rPr lang="en-US" sz="2400" dirty="0" smtClean="0"/>
              <a:t>          - </a:t>
            </a:r>
            <a:r>
              <a:rPr lang="en-US" sz="2400" b="1" dirty="0" smtClean="0"/>
              <a:t>The GUI part organic</a:t>
            </a:r>
            <a:r>
              <a:rPr lang="en-US" sz="2400" dirty="0" smtClean="0"/>
              <a:t> software. </a:t>
            </a:r>
          </a:p>
          <a:p>
            <a:pPr algn="just"/>
            <a:r>
              <a:rPr lang="en-US" sz="2400" b="1" dirty="0" smtClean="0"/>
              <a:t>The costs for these three components can be estimated separately, and summed up to give the overall cost of the system.</a:t>
            </a:r>
            <a:endParaRPr lang="en-US" sz="2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
            </a:r>
            <a:br>
              <a:rPr lang="en-US" sz="3600" dirty="0" smtClean="0"/>
            </a:br>
            <a:r>
              <a:rPr lang="en-US" sz="2400" b="1" dirty="0" smtClean="0"/>
              <a:t/>
            </a:r>
            <a:br>
              <a:rPr lang="en-US" sz="2400" b="1" dirty="0" smtClean="0"/>
            </a:br>
            <a:r>
              <a:rPr lang="en-US" sz="2400" b="1" dirty="0" smtClean="0"/>
              <a:t/>
            </a:r>
            <a:br>
              <a:rPr lang="en-US" sz="2400" b="1" dirty="0" smtClean="0"/>
            </a:br>
            <a:r>
              <a:rPr lang="en-US" b="1" dirty="0" smtClean="0"/>
              <a:t>SPM</a:t>
            </a:r>
            <a:r>
              <a:rPr lang="en-US" sz="2400" b="1" dirty="0" smtClean="0"/>
              <a:t/>
            </a:r>
            <a:br>
              <a:rPr lang="en-US" sz="2400" b="1" dirty="0" smtClean="0"/>
            </a:br>
            <a:r>
              <a:rPr lang="en-US" sz="3600"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ctr">
              <a:buNone/>
            </a:pPr>
            <a:r>
              <a:rPr lang="en-US" b="1" dirty="0" smtClean="0"/>
              <a:t>Project Estimation Techniques </a:t>
            </a:r>
            <a:br>
              <a:rPr lang="en-US" b="1" dirty="0" smtClean="0"/>
            </a:br>
            <a:r>
              <a:rPr lang="en-US" b="1" dirty="0" smtClean="0"/>
              <a:t>and COCOMO model</a:t>
            </a:r>
            <a:endParaRPr lang="en-US" dirty="0" smtClean="0"/>
          </a:p>
          <a:p>
            <a:pPr algn="ctr">
              <a:buNone/>
            </a:pPr>
            <a:r>
              <a:rPr lang="en-US" dirty="0" smtClean="0"/>
              <a:t>Lecture 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
            </a:r>
            <a:br>
              <a:rPr lang="en-US" sz="3200" dirty="0" smtClean="0"/>
            </a:br>
            <a:r>
              <a:rPr lang="en-US" sz="3200" dirty="0" smtClean="0"/>
              <a:t>Project </a:t>
            </a:r>
            <a:r>
              <a:rPr lang="en-US" sz="3200" dirty="0"/>
              <a:t>Estimation Techniques</a:t>
            </a:r>
            <a:br>
              <a:rPr lang="en-US" sz="3200" dirty="0"/>
            </a:br>
            <a:endParaRPr lang="en-US" sz="3200" dirty="0"/>
          </a:p>
        </p:txBody>
      </p:sp>
      <p:sp>
        <p:nvSpPr>
          <p:cNvPr id="3" name="Content Placeholder 2"/>
          <p:cNvSpPr>
            <a:spLocks noGrp="1"/>
          </p:cNvSpPr>
          <p:nvPr>
            <p:ph idx="1"/>
          </p:nvPr>
        </p:nvSpPr>
        <p:spPr/>
        <p:txBody>
          <a:bodyPr>
            <a:normAutofit/>
          </a:bodyPr>
          <a:lstStyle/>
          <a:p>
            <a:pPr algn="just">
              <a:buNone/>
            </a:pPr>
            <a:r>
              <a:rPr lang="en-US" sz="2200" dirty="0"/>
              <a:t>There are three broad categories </a:t>
            </a:r>
            <a:r>
              <a:rPr lang="en-US" sz="2200" dirty="0" smtClean="0"/>
              <a:t>of estimation </a:t>
            </a:r>
            <a:r>
              <a:rPr lang="en-US" sz="2200" dirty="0"/>
              <a:t>techniques:</a:t>
            </a:r>
          </a:p>
          <a:p>
            <a:pPr algn="just">
              <a:buNone/>
            </a:pPr>
            <a:r>
              <a:rPr lang="en-US" sz="2200" dirty="0"/>
              <a:t>• </a:t>
            </a:r>
            <a:r>
              <a:rPr lang="en-US" sz="2200" b="1" dirty="0"/>
              <a:t>Empirical estimation techniques</a:t>
            </a:r>
          </a:p>
          <a:p>
            <a:pPr algn="just">
              <a:buNone/>
            </a:pPr>
            <a:r>
              <a:rPr lang="en-US" sz="2200" b="1" dirty="0"/>
              <a:t>• Heuristic techniques</a:t>
            </a:r>
          </a:p>
          <a:p>
            <a:pPr algn="just">
              <a:buNone/>
            </a:pPr>
            <a:r>
              <a:rPr lang="en-US" sz="2200" b="1" dirty="0"/>
              <a:t>• Analytical estimation techniques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
            </a:r>
            <a:br>
              <a:rPr lang="en-US" sz="3200" b="1" dirty="0" smtClean="0"/>
            </a:br>
            <a:r>
              <a:rPr lang="en-US" sz="3200" b="1" dirty="0" smtClean="0"/>
              <a:t>Empirical </a:t>
            </a:r>
            <a:r>
              <a:rPr lang="en-US" sz="3200" b="1" dirty="0"/>
              <a:t>estimation techniques</a:t>
            </a:r>
            <a:r>
              <a:rPr lang="en-US" sz="3200" dirty="0"/>
              <a:t/>
            </a:r>
            <a:br>
              <a:rPr lang="en-US" sz="3200" dirty="0"/>
            </a:br>
            <a:endParaRPr lang="en-US" sz="3200" dirty="0"/>
          </a:p>
        </p:txBody>
      </p:sp>
      <p:sp>
        <p:nvSpPr>
          <p:cNvPr id="3" name="Content Placeholder 2"/>
          <p:cNvSpPr>
            <a:spLocks noGrp="1"/>
          </p:cNvSpPr>
          <p:nvPr>
            <p:ph idx="1"/>
          </p:nvPr>
        </p:nvSpPr>
        <p:spPr/>
        <p:txBody>
          <a:bodyPr>
            <a:normAutofit/>
          </a:bodyPr>
          <a:lstStyle/>
          <a:p>
            <a:pPr algn="just" fontAlgn="base"/>
            <a:r>
              <a:rPr lang="en-US" sz="2200" i="1" dirty="0" smtClean="0"/>
              <a:t>Empirical </a:t>
            </a:r>
            <a:r>
              <a:rPr lang="en-US" sz="2200" i="1" dirty="0"/>
              <a:t>estimation techniques</a:t>
            </a:r>
            <a:r>
              <a:rPr lang="en-US" sz="2200" dirty="0"/>
              <a:t> is done on the basis </a:t>
            </a:r>
            <a:r>
              <a:rPr lang="en-US" sz="2200" dirty="0" smtClean="0"/>
              <a:t>of </a:t>
            </a:r>
            <a:r>
              <a:rPr lang="en-US" sz="2200" b="1" dirty="0" smtClean="0"/>
              <a:t>educated </a:t>
            </a:r>
            <a:r>
              <a:rPr lang="en-US" sz="2200" b="1" dirty="0"/>
              <a:t>guess </a:t>
            </a:r>
            <a:r>
              <a:rPr lang="en-US" sz="2200" dirty="0"/>
              <a:t>of the project parameters.</a:t>
            </a:r>
          </a:p>
          <a:p>
            <a:pPr algn="just" fontAlgn="base"/>
            <a:r>
              <a:rPr lang="en-US" sz="2200" dirty="0"/>
              <a:t>This technique becomes more helpful of the estimator has already had experience doing similar project in past. </a:t>
            </a:r>
          </a:p>
          <a:p>
            <a:pPr algn="just" fontAlgn="base"/>
            <a:r>
              <a:rPr lang="en-US" sz="2200" dirty="0"/>
              <a:t>Therefore making suitable educated guess, having prior experience and common sense is good element for this technique. </a:t>
            </a:r>
          </a:p>
          <a:p>
            <a:pPr algn="just" fontAlgn="base"/>
            <a:r>
              <a:rPr lang="en-US" sz="2200" dirty="0"/>
              <a:t> </a:t>
            </a:r>
            <a:r>
              <a:rPr lang="en-US" sz="2200" dirty="0" smtClean="0"/>
              <a:t>Popularly </a:t>
            </a:r>
            <a:r>
              <a:rPr lang="en-US" sz="2200" dirty="0"/>
              <a:t>used </a:t>
            </a:r>
            <a:r>
              <a:rPr lang="en-US" sz="2200" dirty="0" err="1" smtClean="0"/>
              <a:t>emperical</a:t>
            </a:r>
            <a:r>
              <a:rPr lang="en-US" sz="2200" dirty="0" smtClean="0"/>
              <a:t> </a:t>
            </a:r>
            <a:r>
              <a:rPr lang="en-US" sz="2200" dirty="0"/>
              <a:t>project estimation techniques are:</a:t>
            </a:r>
          </a:p>
          <a:p>
            <a:pPr algn="just" fontAlgn="base">
              <a:buNone/>
            </a:pPr>
            <a:r>
              <a:rPr lang="en-US" sz="2200" b="1" dirty="0" smtClean="0"/>
              <a:t>        - Expert </a:t>
            </a:r>
            <a:r>
              <a:rPr lang="en-US" sz="2200" b="1" dirty="0" err="1"/>
              <a:t>judgement</a:t>
            </a:r>
            <a:r>
              <a:rPr lang="en-US" sz="2200" b="1" dirty="0"/>
              <a:t> technique</a:t>
            </a:r>
          </a:p>
          <a:p>
            <a:pPr algn="just" fontAlgn="base">
              <a:buNone/>
            </a:pPr>
            <a:r>
              <a:rPr lang="en-US" sz="2200" b="1" dirty="0" smtClean="0"/>
              <a:t>        - Delphi </a:t>
            </a:r>
            <a:r>
              <a:rPr lang="en-US" sz="2200" b="1" dirty="0"/>
              <a:t>estimation techniques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
            </a:r>
            <a:br>
              <a:rPr lang="en-US" sz="3600" b="1" dirty="0" smtClean="0"/>
            </a:br>
            <a:r>
              <a:rPr lang="en-US" sz="3600" b="1" dirty="0" smtClean="0"/>
              <a:t>Heuristic </a:t>
            </a:r>
            <a:r>
              <a:rPr lang="en-US" sz="3600" b="1" dirty="0"/>
              <a:t>techniques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fontAlgn="base"/>
            <a:r>
              <a:rPr lang="en-US" sz="2200" i="1" dirty="0"/>
              <a:t>Heuristic estimation techniques</a:t>
            </a:r>
            <a:r>
              <a:rPr lang="en-US" sz="2200" dirty="0"/>
              <a:t> works on </a:t>
            </a:r>
            <a:r>
              <a:rPr lang="en-US" sz="2200" dirty="0" smtClean="0"/>
              <a:t>assumption that </a:t>
            </a:r>
            <a:r>
              <a:rPr lang="en-US" sz="2200" dirty="0"/>
              <a:t>the relationships among various project parameters can be represented in the form suitable </a:t>
            </a:r>
            <a:r>
              <a:rPr lang="en-US" sz="2200" b="1" dirty="0"/>
              <a:t>mathematical expressions</a:t>
            </a:r>
            <a:r>
              <a:rPr lang="en-US" sz="2200" dirty="0"/>
              <a:t>.</a:t>
            </a:r>
          </a:p>
          <a:p>
            <a:pPr algn="just" fontAlgn="base"/>
            <a:r>
              <a:rPr lang="en-US" sz="2200" dirty="0"/>
              <a:t>Once the basic parameters are known, the other parameters can be determined by substituting value of basic parameter in mathematical expression.</a:t>
            </a:r>
          </a:p>
          <a:p>
            <a:pPr algn="just" fontAlgn="base"/>
            <a:r>
              <a:rPr lang="en-US" sz="2200" dirty="0"/>
              <a:t>It can be widely divided into two classes</a:t>
            </a:r>
          </a:p>
          <a:p>
            <a:pPr algn="just" fontAlgn="base">
              <a:buNone/>
            </a:pPr>
            <a:r>
              <a:rPr lang="en-US" sz="2200" dirty="0" smtClean="0"/>
              <a:t>        -Single </a:t>
            </a:r>
            <a:r>
              <a:rPr lang="en-US" sz="2200" dirty="0"/>
              <a:t>variable model</a:t>
            </a:r>
          </a:p>
          <a:p>
            <a:pPr algn="just" fontAlgn="base">
              <a:buNone/>
            </a:pPr>
            <a:r>
              <a:rPr lang="en-US" sz="2200" dirty="0" smtClean="0"/>
              <a:t>       - Multivariable </a:t>
            </a:r>
            <a:r>
              <a:rPr lang="en-US" sz="2200" dirty="0"/>
              <a:t>model</a:t>
            </a:r>
          </a:p>
          <a:p>
            <a:pPr algn="just" fontAlgn="base"/>
            <a:r>
              <a:rPr lang="en-US" sz="2200" dirty="0"/>
              <a:t>Popularly used heuristic estimation techniques are:</a:t>
            </a:r>
          </a:p>
          <a:p>
            <a:pPr algn="just" fontAlgn="base">
              <a:buNone/>
            </a:pPr>
            <a:r>
              <a:rPr lang="en-US" sz="2200" dirty="0" smtClean="0"/>
              <a:t>        - </a:t>
            </a:r>
            <a:r>
              <a:rPr lang="en-US" sz="2200" b="1" dirty="0" smtClean="0"/>
              <a:t>COCOMO</a:t>
            </a:r>
            <a:endParaRPr lang="en-US" sz="2200" b="1"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
            </a:r>
            <a:br>
              <a:rPr lang="en-US" sz="3200" b="1" dirty="0" smtClean="0"/>
            </a:br>
            <a:r>
              <a:rPr lang="en-US" sz="3200" b="1" dirty="0" smtClean="0"/>
              <a:t>Analytical </a:t>
            </a:r>
            <a:r>
              <a:rPr lang="en-US" sz="3200" b="1" dirty="0"/>
              <a:t>estimation techniques</a:t>
            </a:r>
            <a:r>
              <a:rPr lang="en-US" sz="3200" dirty="0"/>
              <a:t/>
            </a:r>
            <a:br>
              <a:rPr lang="en-US" sz="3200" dirty="0"/>
            </a:br>
            <a:endParaRPr lang="en-US" sz="3200" dirty="0"/>
          </a:p>
        </p:txBody>
      </p:sp>
      <p:sp>
        <p:nvSpPr>
          <p:cNvPr id="3" name="Content Placeholder 2"/>
          <p:cNvSpPr>
            <a:spLocks noGrp="1"/>
          </p:cNvSpPr>
          <p:nvPr>
            <p:ph idx="1"/>
          </p:nvPr>
        </p:nvSpPr>
        <p:spPr/>
        <p:txBody>
          <a:bodyPr/>
          <a:lstStyle/>
          <a:p>
            <a:pPr algn="just" fontAlgn="base"/>
            <a:r>
              <a:rPr lang="en-US" sz="2200" i="1" dirty="0"/>
              <a:t>Analytical estimation techniques</a:t>
            </a:r>
            <a:r>
              <a:rPr lang="en-US" sz="2200" dirty="0"/>
              <a:t> derive the required results starting with certain basic </a:t>
            </a:r>
            <a:r>
              <a:rPr lang="en-US" sz="2200" b="1" dirty="0"/>
              <a:t>assumptions </a:t>
            </a:r>
            <a:r>
              <a:rPr lang="en-US" sz="2200" dirty="0"/>
              <a:t>regarding the project. </a:t>
            </a:r>
          </a:p>
          <a:p>
            <a:pPr algn="just" fontAlgn="base"/>
            <a:r>
              <a:rPr lang="en-US" sz="2200" dirty="0"/>
              <a:t>Popularly used analytical estimation techniques are:</a:t>
            </a:r>
          </a:p>
          <a:p>
            <a:pPr algn="just" fontAlgn="base">
              <a:buNone/>
            </a:pPr>
            <a:r>
              <a:rPr lang="en-US" sz="2200" dirty="0" smtClean="0"/>
              <a:t>      - </a:t>
            </a:r>
            <a:r>
              <a:rPr lang="en-US" sz="2200" b="1" dirty="0" smtClean="0"/>
              <a:t>Halstead </a:t>
            </a:r>
            <a:r>
              <a:rPr lang="en-US" sz="2200" b="1" dirty="0"/>
              <a:t>software science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
            </a:r>
            <a:br>
              <a:rPr lang="en-US" sz="3600" dirty="0" smtClean="0"/>
            </a:br>
            <a:r>
              <a:rPr lang="en-US" sz="3600" dirty="0" smtClean="0"/>
              <a:t>COCOMO </a:t>
            </a:r>
            <a:r>
              <a:rPr lang="en-US" sz="3600" dirty="0"/>
              <a:t>model</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fontAlgn="base"/>
            <a:r>
              <a:rPr lang="en-US" sz="2400" b="1" i="1" dirty="0" smtClean="0"/>
              <a:t>COCOMO model</a:t>
            </a:r>
            <a:r>
              <a:rPr lang="en-US" sz="2400" dirty="0" smtClean="0"/>
              <a:t> was proposed by </a:t>
            </a:r>
            <a:r>
              <a:rPr lang="en-US" sz="2400" b="1" i="1" dirty="0" smtClean="0"/>
              <a:t>Boehm</a:t>
            </a:r>
            <a:r>
              <a:rPr lang="en-US" sz="2400" dirty="0" smtClean="0"/>
              <a:t> in 1981. COCOMO is a </a:t>
            </a:r>
            <a:r>
              <a:rPr lang="en-US" sz="2400" i="1" dirty="0" smtClean="0"/>
              <a:t>heuristic cost estimation technique</a:t>
            </a:r>
            <a:r>
              <a:rPr lang="en-US" sz="2400" dirty="0" smtClean="0"/>
              <a:t>.</a:t>
            </a:r>
          </a:p>
          <a:p>
            <a:pPr algn="just" fontAlgn="base"/>
            <a:r>
              <a:rPr lang="en-US" sz="2400" i="1" dirty="0" smtClean="0"/>
              <a:t>Full form of COCOMO</a:t>
            </a:r>
            <a:r>
              <a:rPr lang="en-US" sz="2400" dirty="0" smtClean="0"/>
              <a:t> is </a:t>
            </a:r>
            <a:r>
              <a:rPr lang="en-US" sz="2400" b="1" dirty="0" err="1" smtClean="0"/>
              <a:t>CO</a:t>
            </a:r>
            <a:r>
              <a:rPr lang="en-US" sz="2400" dirty="0" err="1" smtClean="0"/>
              <a:t>nstructive</a:t>
            </a:r>
            <a:r>
              <a:rPr lang="en-US" sz="2400" dirty="0" smtClean="0"/>
              <a:t> </a:t>
            </a:r>
            <a:r>
              <a:rPr lang="en-US" sz="2400" b="1" dirty="0" err="1" smtClean="0"/>
              <a:t>CO</a:t>
            </a:r>
            <a:r>
              <a:rPr lang="en-US" sz="2400" dirty="0" err="1" smtClean="0"/>
              <a:t>st</a:t>
            </a:r>
            <a:r>
              <a:rPr lang="en-US" sz="2400" dirty="0" smtClean="0"/>
              <a:t> estimation </a:t>
            </a:r>
            <a:r>
              <a:rPr lang="en-US" sz="2400" b="1" dirty="0" smtClean="0"/>
              <a:t>Mo</a:t>
            </a:r>
            <a:r>
              <a:rPr lang="en-US" sz="2400" dirty="0" smtClean="0"/>
              <a:t>del.</a:t>
            </a:r>
          </a:p>
          <a:p>
            <a:pPr algn="just"/>
            <a:r>
              <a:rPr lang="en-US" sz="2400" dirty="0" smtClean="0"/>
              <a:t>Its is used as a process of reliably predicting the various parameters associated with making a project such as size, effort, cost, time and quality.</a:t>
            </a:r>
          </a:p>
          <a:p>
            <a:pPr algn="just" fontAlgn="base"/>
            <a:r>
              <a:rPr lang="en-US" sz="2400" dirty="0" smtClean="0"/>
              <a:t>According to Boehm, software development project can be classified into any one of the following based on development complexity:</a:t>
            </a:r>
          </a:p>
          <a:p>
            <a:pPr algn="just" fontAlgn="base">
              <a:buNone/>
            </a:pPr>
            <a:r>
              <a:rPr lang="en-US" sz="2400" dirty="0" smtClean="0"/>
              <a:t>      - </a:t>
            </a:r>
            <a:r>
              <a:rPr lang="en-US" sz="2400" b="1" dirty="0" smtClean="0"/>
              <a:t>Organic</a:t>
            </a:r>
          </a:p>
          <a:p>
            <a:pPr algn="just" fontAlgn="base">
              <a:buNone/>
            </a:pPr>
            <a:r>
              <a:rPr lang="en-US" sz="2400" b="1" dirty="0" smtClean="0"/>
              <a:t>      - Semidetached</a:t>
            </a:r>
          </a:p>
          <a:p>
            <a:pPr algn="just" fontAlgn="base">
              <a:buNone/>
            </a:pPr>
            <a:r>
              <a:rPr lang="en-US" sz="2400" b="1" dirty="0" smtClean="0"/>
              <a:t>      - Embedded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200" dirty="0" smtClean="0"/>
              <a:t>According to Boehm , any development project can be considered of organic , semi detached, embedded  type , if</a:t>
            </a:r>
            <a:endParaRPr lang="en-US" sz="2200" dirty="0"/>
          </a:p>
        </p:txBody>
      </p:sp>
      <p:sp>
        <p:nvSpPr>
          <p:cNvPr id="3" name="Content Placeholder 2"/>
          <p:cNvSpPr>
            <a:spLocks noGrp="1"/>
          </p:cNvSpPr>
          <p:nvPr>
            <p:ph idx="1"/>
          </p:nvPr>
        </p:nvSpPr>
        <p:spPr/>
        <p:txBody>
          <a:bodyPr>
            <a:normAutofit fontScale="55000" lnSpcReduction="20000"/>
          </a:bodyPr>
          <a:lstStyle/>
          <a:p>
            <a:pPr fontAlgn="base">
              <a:buNone/>
            </a:pPr>
            <a:r>
              <a:rPr lang="en-US" sz="4000" b="1" dirty="0" smtClean="0"/>
              <a:t>Organic</a:t>
            </a:r>
            <a:endParaRPr lang="en-US" sz="4000" dirty="0" smtClean="0"/>
          </a:p>
          <a:p>
            <a:pPr fontAlgn="base"/>
            <a:r>
              <a:rPr lang="en-US" sz="3400" dirty="0" smtClean="0"/>
              <a:t>Team members have experience in developing similar types of projects.</a:t>
            </a:r>
          </a:p>
          <a:p>
            <a:pPr fontAlgn="base"/>
            <a:r>
              <a:rPr lang="en-US" sz="3400" dirty="0" smtClean="0"/>
              <a:t>Size of the development team is reasonably small(2KLOC –50 KLOC)</a:t>
            </a:r>
          </a:p>
          <a:p>
            <a:pPr fontAlgn="base"/>
            <a:r>
              <a:rPr lang="en-US" sz="3400" dirty="0" smtClean="0"/>
              <a:t>Developing well understood application program.</a:t>
            </a:r>
          </a:p>
          <a:p>
            <a:pPr fontAlgn="base"/>
            <a:r>
              <a:rPr lang="en-US" sz="3400" dirty="0" smtClean="0"/>
              <a:t>Simple Project</a:t>
            </a:r>
          </a:p>
          <a:p>
            <a:pPr fontAlgn="base"/>
            <a:endParaRPr lang="en-US" sz="3400" dirty="0" smtClean="0"/>
          </a:p>
          <a:p>
            <a:pPr fontAlgn="base">
              <a:buNone/>
            </a:pPr>
            <a:r>
              <a:rPr lang="en-US" sz="4000" b="1" dirty="0" smtClean="0"/>
              <a:t>Semidetached</a:t>
            </a:r>
            <a:endParaRPr lang="en-US" sz="4000" dirty="0" smtClean="0"/>
          </a:p>
          <a:p>
            <a:pPr fontAlgn="base"/>
            <a:r>
              <a:rPr lang="en-US" sz="3400" dirty="0" smtClean="0"/>
              <a:t>Development team has mixture of experienced and inexperienced staff.</a:t>
            </a:r>
          </a:p>
          <a:p>
            <a:pPr fontAlgn="base"/>
            <a:r>
              <a:rPr lang="en-US" sz="3400" dirty="0" smtClean="0"/>
              <a:t>Team members may have some experience on related system but may not have enough idea on certain aspects of software product to be developed.</a:t>
            </a:r>
          </a:p>
          <a:p>
            <a:pPr fontAlgn="base"/>
            <a:r>
              <a:rPr lang="en-US" sz="3400" dirty="0" smtClean="0"/>
              <a:t>Size of the development team is average(50KLOC –300 KLOC)</a:t>
            </a:r>
          </a:p>
          <a:p>
            <a:pPr fontAlgn="base"/>
            <a:r>
              <a:rPr lang="en-US" sz="3400" dirty="0" smtClean="0"/>
              <a:t>Utility programs</a:t>
            </a:r>
          </a:p>
          <a:p>
            <a:pPr fontAlgn="base"/>
            <a:r>
              <a:rPr lang="en-US" sz="3400" dirty="0" smtClean="0"/>
              <a:t>Average Project</a:t>
            </a:r>
          </a:p>
          <a:p>
            <a:pPr fontAlgn="base"/>
            <a:endParaRPr lang="en-US" b="1"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Continue…</a:t>
            </a:r>
            <a:endParaRPr lang="en-US" sz="3200" dirty="0"/>
          </a:p>
        </p:txBody>
      </p:sp>
      <p:sp>
        <p:nvSpPr>
          <p:cNvPr id="3" name="Content Placeholder 2"/>
          <p:cNvSpPr>
            <a:spLocks noGrp="1"/>
          </p:cNvSpPr>
          <p:nvPr>
            <p:ph idx="1"/>
          </p:nvPr>
        </p:nvSpPr>
        <p:spPr/>
        <p:txBody>
          <a:bodyPr/>
          <a:lstStyle/>
          <a:p>
            <a:pPr algn="just" fontAlgn="base">
              <a:buNone/>
            </a:pPr>
            <a:r>
              <a:rPr lang="en-US" sz="2200" b="1" dirty="0" smtClean="0"/>
              <a:t>Embedded</a:t>
            </a:r>
            <a:endParaRPr lang="en-US" sz="2200" dirty="0" smtClean="0"/>
          </a:p>
          <a:p>
            <a:pPr algn="just" fontAlgn="base"/>
            <a:r>
              <a:rPr lang="en-US" sz="1900" dirty="0" smtClean="0"/>
              <a:t>Software that is developed is strongly coupled to complex hardware or</a:t>
            </a:r>
          </a:p>
          <a:p>
            <a:pPr algn="just" fontAlgn="base"/>
            <a:r>
              <a:rPr lang="en-US" sz="1900" dirty="0" smtClean="0"/>
              <a:t>If stringent regulations on the operational procedures exists.</a:t>
            </a:r>
          </a:p>
          <a:p>
            <a:pPr algn="just" fontAlgn="base"/>
            <a:r>
              <a:rPr lang="en-US" sz="1900" dirty="0" smtClean="0"/>
              <a:t>Size : &gt;300 KLOC</a:t>
            </a:r>
          </a:p>
          <a:p>
            <a:pPr algn="just" fontAlgn="base"/>
            <a:r>
              <a:rPr lang="en-US" sz="1900" dirty="0" smtClean="0"/>
              <a:t>Complex project</a:t>
            </a:r>
          </a:p>
          <a:p>
            <a:pPr algn="just" fontAlgn="base"/>
            <a:endParaRPr lang="en-US" sz="2200" dirty="0" smtClean="0"/>
          </a:p>
          <a:p>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861</Words>
  <Application>Microsoft Office PowerPoint</Application>
  <PresentationFormat>On-screen Show (4:3)</PresentationFormat>
  <Paragraphs>152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Software Project Management (SPM) Unit- V</vt:lpstr>
      <vt:lpstr>   SPM   </vt:lpstr>
      <vt:lpstr> Project Estimation Techniques </vt:lpstr>
      <vt:lpstr> Empirical estimation techniques </vt:lpstr>
      <vt:lpstr> Heuristic techniques </vt:lpstr>
      <vt:lpstr> Analytical estimation techniques </vt:lpstr>
      <vt:lpstr> COCOMO model </vt:lpstr>
      <vt:lpstr>According to Boehm , any development project can be considered of organic , semi detached, embedded  type , if</vt:lpstr>
      <vt:lpstr>Continue…</vt:lpstr>
      <vt:lpstr>Types/Stages of COCOMO  Models</vt:lpstr>
      <vt:lpstr>Basic COCOMO Model</vt:lpstr>
      <vt:lpstr>Constant Values</vt:lpstr>
      <vt:lpstr>Continue…</vt:lpstr>
      <vt:lpstr>Example:</vt:lpstr>
      <vt:lpstr>Intermediate COCOMO model</vt:lpstr>
      <vt:lpstr>Cost Drivers/Multipliers</vt:lpstr>
      <vt:lpstr>Continue…</vt:lpstr>
      <vt:lpstr>Complete COCOMO model</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GEU</dc:creator>
  <cp:lastModifiedBy>Meena</cp:lastModifiedBy>
  <cp:revision>60</cp:revision>
  <dcterms:created xsi:type="dcterms:W3CDTF">2020-04-19T04:09:26Z</dcterms:created>
  <dcterms:modified xsi:type="dcterms:W3CDTF">2020-04-20T15:57:08Z</dcterms:modified>
</cp:coreProperties>
</file>