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2AA5-DF9E-4A96-8CBE-7A4F46C34A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21BE-70D5-4223-A795-B42C6FAB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2AA5-DF9E-4A96-8CBE-7A4F46C34A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21BE-70D5-4223-A795-B42C6FAB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2AA5-DF9E-4A96-8CBE-7A4F46C34A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21BE-70D5-4223-A795-B42C6FAB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2AA5-DF9E-4A96-8CBE-7A4F46C34A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21BE-70D5-4223-A795-B42C6FAB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2AA5-DF9E-4A96-8CBE-7A4F46C34A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21BE-70D5-4223-A795-B42C6FAB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2AA5-DF9E-4A96-8CBE-7A4F46C34A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21BE-70D5-4223-A795-B42C6FAB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2AA5-DF9E-4A96-8CBE-7A4F46C34A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21BE-70D5-4223-A795-B42C6FAB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2AA5-DF9E-4A96-8CBE-7A4F46C34A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21BE-70D5-4223-A795-B42C6FAB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2AA5-DF9E-4A96-8CBE-7A4F46C34A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21BE-70D5-4223-A795-B42C6FAB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2AA5-DF9E-4A96-8CBE-7A4F46C34A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21BE-70D5-4223-A795-B42C6FAB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2AA5-DF9E-4A96-8CBE-7A4F46C34A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21BE-70D5-4223-A795-B42C6FAB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22AA5-DF9E-4A96-8CBE-7A4F46C34A1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21BE-70D5-4223-A795-B42C6FAB6C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Project Management</a:t>
            </a:r>
            <a:br>
              <a:rPr lang="en-US" dirty="0" smtClean="0"/>
            </a:br>
            <a:r>
              <a:rPr lang="en-US" dirty="0" smtClean="0"/>
              <a:t>(SPM)</a:t>
            </a:r>
            <a:br>
              <a:rPr lang="en-US" dirty="0" smtClean="0"/>
            </a:br>
            <a:r>
              <a:rPr lang="en-US" dirty="0" smtClean="0"/>
              <a:t>Unit- 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Risk Management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b="1" dirty="0" smtClean="0"/>
              <a:t>Risk</a:t>
            </a:r>
            <a:endParaRPr lang="en-US" sz="2400" dirty="0"/>
          </a:p>
          <a:p>
            <a:pPr algn="just">
              <a:buNone/>
            </a:pPr>
            <a:r>
              <a:rPr lang="en-US" sz="2400" i="1" dirty="0" smtClean="0"/>
              <a:t>       - “</a:t>
            </a:r>
            <a:r>
              <a:rPr lang="en-US" sz="2400" i="1" dirty="0"/>
              <a:t>Risk is a problem that may cause some loss </a:t>
            </a:r>
            <a:r>
              <a:rPr lang="en-US" sz="2400" i="1" dirty="0" smtClean="0"/>
              <a:t>or threaten </a:t>
            </a:r>
            <a:r>
              <a:rPr lang="en-US" sz="2400" i="1" dirty="0"/>
              <a:t>the success of the project, but which </a:t>
            </a:r>
            <a:r>
              <a:rPr lang="en-US" sz="2400" i="1" dirty="0" smtClean="0"/>
              <a:t>has not </a:t>
            </a:r>
            <a:r>
              <a:rPr lang="en-US" sz="2400" i="1" dirty="0"/>
              <a:t>happened yet</a:t>
            </a:r>
            <a:r>
              <a:rPr lang="en-US" sz="2400" i="1" dirty="0" smtClean="0"/>
              <a:t>”.</a:t>
            </a:r>
          </a:p>
          <a:p>
            <a:pPr algn="just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- Risk is an input , event or circumstances that hampers or act as an obstacle to the successful completion of the project.</a:t>
            </a:r>
          </a:p>
          <a:p>
            <a:pPr algn="just"/>
            <a:r>
              <a:rPr lang="en-US" sz="2400" b="1" dirty="0"/>
              <a:t>Risk </a:t>
            </a:r>
            <a:r>
              <a:rPr lang="en-US" sz="2400" b="1" dirty="0" smtClean="0"/>
              <a:t>Management</a:t>
            </a:r>
          </a:p>
          <a:p>
            <a:pPr algn="just">
              <a:buNone/>
            </a:pPr>
            <a:r>
              <a:rPr lang="en-US" sz="2400" b="1" i="1" dirty="0"/>
              <a:t> </a:t>
            </a:r>
            <a:r>
              <a:rPr lang="en-US" sz="2400" b="1" i="1" dirty="0" smtClean="0"/>
              <a:t>     - </a:t>
            </a:r>
            <a:r>
              <a:rPr lang="en-US" sz="2400" i="1" dirty="0"/>
              <a:t>Risk management is the process of identifying </a:t>
            </a:r>
            <a:r>
              <a:rPr lang="en-US" sz="2400" i="1" dirty="0" smtClean="0"/>
              <a:t>addressing and </a:t>
            </a:r>
            <a:r>
              <a:rPr lang="en-US" sz="2400" i="1" dirty="0"/>
              <a:t>eliminating these problems before they can </a:t>
            </a:r>
            <a:r>
              <a:rPr lang="en-US" sz="2400" i="1" dirty="0" smtClean="0"/>
              <a:t>damage the </a:t>
            </a:r>
            <a:r>
              <a:rPr lang="en-US" sz="2400" i="1" dirty="0"/>
              <a:t>project</a:t>
            </a:r>
            <a:r>
              <a:rPr lang="en-US" sz="2400" i="1" dirty="0" smtClean="0"/>
              <a:t>.</a:t>
            </a:r>
          </a:p>
          <a:p>
            <a:pPr algn="just" fontAlgn="base"/>
            <a:r>
              <a:rPr lang="en-US" sz="2400" dirty="0"/>
              <a:t>Risk management is the area which tries to ensure that the impact of risks on cost, quality and </a:t>
            </a:r>
            <a:r>
              <a:rPr lang="en-US" sz="2400" dirty="0" smtClean="0"/>
              <a:t>schedule is </a:t>
            </a:r>
            <a:r>
              <a:rPr lang="en-US" sz="2400" dirty="0"/>
              <a:t>minimized.</a:t>
            </a:r>
          </a:p>
          <a:p>
            <a:pPr algn="just" fontAlgn="base"/>
            <a:r>
              <a:rPr lang="en-US" sz="2400" dirty="0"/>
              <a:t>The main </a:t>
            </a:r>
            <a:r>
              <a:rPr lang="en-US" sz="2400" b="1" dirty="0"/>
              <a:t>purpose</a:t>
            </a:r>
            <a:r>
              <a:rPr lang="en-US" sz="2400" dirty="0"/>
              <a:t> of risk management is to identify and manage the risks associated with a software project and solve the problem.</a:t>
            </a:r>
          </a:p>
          <a:p>
            <a:pPr algn="just">
              <a:buNone/>
            </a:pPr>
            <a:endParaRPr lang="en-US" sz="2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Risk Management Activities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Risk Identification</a:t>
            </a:r>
          </a:p>
          <a:p>
            <a:r>
              <a:rPr lang="en-US" sz="2200" b="1" dirty="0" smtClean="0"/>
              <a:t>Risk Assessment</a:t>
            </a:r>
          </a:p>
          <a:p>
            <a:r>
              <a:rPr lang="en-US" sz="2200" b="1" dirty="0" smtClean="0"/>
              <a:t>Risk Abatement/Containment</a:t>
            </a:r>
          </a:p>
          <a:p>
            <a:pPr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- </a:t>
            </a:r>
            <a:r>
              <a:rPr lang="en-US" sz="2200" dirty="0" smtClean="0"/>
              <a:t>Risk Avoidance</a:t>
            </a:r>
          </a:p>
          <a:p>
            <a:pPr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- Risk Transfer</a:t>
            </a:r>
          </a:p>
          <a:p>
            <a:pPr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- Risk Reduction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Risk Identification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A software project can be affected by a large variety of risks.</a:t>
            </a:r>
          </a:p>
          <a:p>
            <a:pPr algn="just"/>
            <a:r>
              <a:rPr lang="en-US" sz="2200" dirty="0" smtClean="0"/>
              <a:t> In order to be able to systematically identify the important risks which might affect a software project, it is necessary to categorize risks into different classes. </a:t>
            </a:r>
          </a:p>
          <a:p>
            <a:pPr algn="just"/>
            <a:r>
              <a:rPr lang="en-US" sz="2200" dirty="0" smtClean="0"/>
              <a:t>The project manager can then examine which risks from each class are relevant to the project.</a:t>
            </a:r>
          </a:p>
          <a:p>
            <a:pPr algn="just"/>
            <a:r>
              <a:rPr lang="en-US" sz="2200" dirty="0" smtClean="0"/>
              <a:t> There are three main </a:t>
            </a:r>
            <a:r>
              <a:rPr lang="en-US" sz="2200" b="1" dirty="0" smtClean="0"/>
              <a:t>categories of risks </a:t>
            </a:r>
            <a:r>
              <a:rPr lang="en-US" sz="2200" dirty="0" smtClean="0"/>
              <a:t>which can affect a software project: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- </a:t>
            </a:r>
            <a:r>
              <a:rPr lang="en-US" sz="2400" b="1" dirty="0" smtClean="0"/>
              <a:t>Project risks</a:t>
            </a:r>
          </a:p>
          <a:p>
            <a:pPr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- </a:t>
            </a:r>
            <a:r>
              <a:rPr lang="en-US" sz="2400" b="1" dirty="0"/>
              <a:t>Technical </a:t>
            </a:r>
            <a:r>
              <a:rPr lang="en-US" sz="2400" b="1" dirty="0" smtClean="0"/>
              <a:t>risks</a:t>
            </a:r>
          </a:p>
          <a:p>
            <a:pPr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- </a:t>
            </a:r>
            <a:r>
              <a:rPr lang="en-US" sz="2400" b="1" dirty="0"/>
              <a:t>Business </a:t>
            </a:r>
            <a:r>
              <a:rPr lang="en-US" sz="2400" b="1" dirty="0" smtClean="0"/>
              <a:t>risks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Project </a:t>
            </a:r>
            <a:r>
              <a:rPr lang="en-US" sz="2200" b="1" dirty="0" smtClean="0"/>
              <a:t>risks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</a:t>
            </a:r>
            <a:r>
              <a:rPr lang="en-US" sz="2200" dirty="0"/>
              <a:t>Project risks concern varies forms of budgetary, </a:t>
            </a:r>
            <a:r>
              <a:rPr lang="en-US" sz="2200" dirty="0" smtClean="0"/>
              <a:t>schedule, personnel</a:t>
            </a:r>
            <a:r>
              <a:rPr lang="en-US" sz="2200" dirty="0"/>
              <a:t>, resource, and customer-related problems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b="1" dirty="0"/>
              <a:t>Technical </a:t>
            </a:r>
            <a:r>
              <a:rPr lang="en-US" sz="2200" b="1" dirty="0" smtClean="0"/>
              <a:t>risks</a:t>
            </a:r>
            <a:endParaRPr lang="en-US" sz="2200" b="1" dirty="0"/>
          </a:p>
          <a:p>
            <a:pPr algn="just">
              <a:buNone/>
            </a:pPr>
            <a:r>
              <a:rPr lang="en-US" sz="2200" b="1" dirty="0" smtClean="0"/>
              <a:t>      </a:t>
            </a:r>
            <a:r>
              <a:rPr lang="en-US" sz="2200" dirty="0"/>
              <a:t>Technical risks concern potential design, </a:t>
            </a:r>
            <a:r>
              <a:rPr lang="en-US" sz="2200" dirty="0" smtClean="0"/>
              <a:t>implementation, interfacing</a:t>
            </a:r>
            <a:r>
              <a:rPr lang="en-US" sz="2200" dirty="0"/>
              <a:t>, testing, and maintenance problems. Technical risks also </a:t>
            </a:r>
            <a:r>
              <a:rPr lang="en-US" sz="2200" dirty="0" smtClean="0"/>
              <a:t>include ambiguous </a:t>
            </a:r>
            <a:r>
              <a:rPr lang="en-US" sz="2200" dirty="0"/>
              <a:t>specification, incomplete specification, changing </a:t>
            </a:r>
            <a:r>
              <a:rPr lang="en-US" sz="2200" dirty="0" smtClean="0"/>
              <a:t>specification, technical </a:t>
            </a:r>
            <a:r>
              <a:rPr lang="en-US" sz="2200" dirty="0"/>
              <a:t>uncertainty, and technical obsolescence. </a:t>
            </a:r>
            <a:endParaRPr lang="en-US" sz="2200" dirty="0" smtClean="0"/>
          </a:p>
          <a:p>
            <a:r>
              <a:rPr lang="en-US" sz="2200" b="1" dirty="0"/>
              <a:t>Business risks</a:t>
            </a:r>
            <a:r>
              <a:rPr lang="en-US" sz="2200" b="1" dirty="0" smtClean="0"/>
              <a:t>.</a:t>
            </a:r>
          </a:p>
          <a:p>
            <a:pPr algn="just">
              <a:buNone/>
            </a:pPr>
            <a:r>
              <a:rPr lang="en-US" sz="2200" dirty="0" smtClean="0"/>
              <a:t>      This </a:t>
            </a:r>
            <a:r>
              <a:rPr lang="en-US" sz="2200" dirty="0"/>
              <a:t>type of risks include risks of building an excellent </a:t>
            </a:r>
            <a:r>
              <a:rPr lang="en-US" sz="2200" dirty="0" smtClean="0"/>
              <a:t>product that </a:t>
            </a:r>
            <a:r>
              <a:rPr lang="en-US" sz="2200" dirty="0"/>
              <a:t>no one wants, losing budgetary or personnel commitments, etc.</a:t>
            </a:r>
            <a:endParaRPr lang="en-US" sz="2200" dirty="0" smtClean="0"/>
          </a:p>
          <a:p>
            <a:pPr algn="just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Risk </a:t>
            </a:r>
            <a:r>
              <a:rPr lang="en-US" sz="3200" dirty="0" smtClean="0"/>
              <a:t>Assessment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The objective of risk assessment is to </a:t>
            </a:r>
            <a:r>
              <a:rPr lang="en-US" sz="2000" b="1" dirty="0"/>
              <a:t>rank the risks </a:t>
            </a:r>
            <a:r>
              <a:rPr lang="en-US" sz="2000" dirty="0"/>
              <a:t>in terms of their </a:t>
            </a:r>
            <a:r>
              <a:rPr lang="en-US" sz="2000" dirty="0" smtClean="0"/>
              <a:t>damage causing </a:t>
            </a:r>
            <a:r>
              <a:rPr lang="en-US" sz="2000" dirty="0"/>
              <a:t>potential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For risk assessment, first each risk should be rated in </a:t>
            </a:r>
            <a:r>
              <a:rPr lang="en-US" sz="2000" dirty="0" smtClean="0"/>
              <a:t>two ways</a:t>
            </a:r>
            <a:r>
              <a:rPr lang="en-US" sz="2000" dirty="0"/>
              <a:t>:</a:t>
            </a:r>
          </a:p>
          <a:p>
            <a:pPr algn="just">
              <a:buNone/>
            </a:pPr>
            <a:r>
              <a:rPr lang="en-US" sz="2000" i="1" dirty="0" smtClean="0"/>
              <a:t>           - </a:t>
            </a:r>
            <a:r>
              <a:rPr lang="en-US" sz="2000" i="1" dirty="0"/>
              <a:t>The </a:t>
            </a:r>
            <a:r>
              <a:rPr lang="en-US" sz="2000" b="1" i="1" dirty="0"/>
              <a:t>likelihood</a:t>
            </a:r>
            <a:r>
              <a:rPr lang="en-US" sz="2000" i="1" dirty="0"/>
              <a:t> of a risk coming true </a:t>
            </a:r>
            <a:r>
              <a:rPr lang="en-US" sz="2000" i="1" dirty="0" smtClean="0"/>
              <a:t>(r</a:t>
            </a:r>
            <a:r>
              <a:rPr lang="en-US" sz="2000" i="1" dirty="0"/>
              <a:t>).</a:t>
            </a:r>
          </a:p>
          <a:p>
            <a:pPr algn="just">
              <a:buNone/>
            </a:pPr>
            <a:r>
              <a:rPr lang="en-US" sz="2000" i="1" dirty="0" smtClean="0"/>
              <a:t>           - The consequence/impact </a:t>
            </a:r>
            <a:r>
              <a:rPr lang="en-US" sz="2000" i="1" dirty="0"/>
              <a:t>of the problems associated with that risk </a:t>
            </a:r>
            <a:r>
              <a:rPr lang="en-US" sz="2000" i="1" dirty="0" smtClean="0"/>
              <a:t>(s</a:t>
            </a:r>
            <a:r>
              <a:rPr lang="en-US" sz="2000" i="1" dirty="0"/>
              <a:t>).</a:t>
            </a:r>
          </a:p>
          <a:p>
            <a:pPr algn="just"/>
            <a:r>
              <a:rPr lang="en-US" sz="2000" dirty="0"/>
              <a:t>Based on these two factors, </a:t>
            </a:r>
            <a:r>
              <a:rPr lang="en-US" sz="2000" b="1" dirty="0"/>
              <a:t>the </a:t>
            </a:r>
            <a:r>
              <a:rPr lang="en-US" sz="2000" b="1" dirty="0" smtClean="0"/>
              <a:t>priority (p) </a:t>
            </a:r>
            <a:r>
              <a:rPr lang="en-US" sz="2000" dirty="0"/>
              <a:t>of each risk can be computed</a:t>
            </a:r>
            <a:r>
              <a:rPr lang="en-US" sz="2000" dirty="0" smtClean="0"/>
              <a:t>:</a:t>
            </a:r>
          </a:p>
          <a:p>
            <a:pPr algn="just">
              <a:buNone/>
            </a:pPr>
            <a:r>
              <a:rPr lang="en-US" sz="2000" b="1" dirty="0" smtClean="0"/>
              <a:t>                                                                p </a:t>
            </a:r>
            <a:r>
              <a:rPr lang="en-US" sz="2000" b="1" dirty="0"/>
              <a:t>= r * </a:t>
            </a:r>
            <a:r>
              <a:rPr lang="en-US" sz="2000" b="1" dirty="0" smtClean="0"/>
              <a:t>s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Wh</a:t>
            </a:r>
            <a:r>
              <a:rPr lang="en-US" sz="1800" dirty="0" smtClean="0"/>
              <a:t>ere</a:t>
            </a:r>
            <a:r>
              <a:rPr lang="en-US" sz="1800" dirty="0"/>
              <a:t>, p is the priority with which the risk must be handled</a:t>
            </a:r>
            <a:r>
              <a:rPr lang="en-US" sz="1800" dirty="0" smtClean="0"/>
              <a:t>,</a:t>
            </a:r>
          </a:p>
          <a:p>
            <a:pPr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</a:t>
            </a:r>
            <a:r>
              <a:rPr lang="en-US" sz="1800" dirty="0"/>
              <a:t>r is the probability </a:t>
            </a:r>
            <a:r>
              <a:rPr lang="en-US" sz="1800" dirty="0" smtClean="0"/>
              <a:t>of the </a:t>
            </a:r>
            <a:r>
              <a:rPr lang="en-US" sz="1800" dirty="0"/>
              <a:t>risk becoming true, and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s </a:t>
            </a:r>
            <a:r>
              <a:rPr lang="en-US" sz="1800" dirty="0"/>
              <a:t>is the severity of damage caused due to the </a:t>
            </a:r>
            <a:r>
              <a:rPr lang="en-US" sz="1800" dirty="0" smtClean="0"/>
              <a:t>risk becoming </a:t>
            </a:r>
            <a:r>
              <a:rPr lang="en-US" sz="1800" dirty="0"/>
              <a:t>true</a:t>
            </a:r>
            <a:r>
              <a:rPr lang="en-US" sz="1800" dirty="0" smtClean="0"/>
              <a:t>.</a:t>
            </a:r>
            <a:endParaRPr lang="en-US" sz="2000" dirty="0" smtClean="0"/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If all identified risks are prioritized, then the most likely </a:t>
            </a:r>
            <a:r>
              <a:rPr lang="en-US" sz="2000" dirty="0" smtClean="0"/>
              <a:t>and damaging </a:t>
            </a:r>
            <a:r>
              <a:rPr lang="en-US" sz="2000" dirty="0"/>
              <a:t>risks can be handled first and more comprehensive risk </a:t>
            </a:r>
            <a:r>
              <a:rPr lang="en-US" sz="2000" dirty="0" smtClean="0"/>
              <a:t>abatement procedures </a:t>
            </a:r>
            <a:r>
              <a:rPr lang="en-US" sz="2000" dirty="0"/>
              <a:t>can be designed for these risks.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Risk </a:t>
            </a:r>
            <a:r>
              <a:rPr lang="en-US" sz="3200" dirty="0" smtClean="0"/>
              <a:t>Containment/Abatement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After all the identified risks of a project are assessed, plans must be made </a:t>
            </a:r>
            <a:r>
              <a:rPr lang="en-US" dirty="0" smtClean="0"/>
              <a:t>to contain </a:t>
            </a:r>
            <a:r>
              <a:rPr lang="en-US" dirty="0"/>
              <a:t>the most damaging and the most likely risks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Different risks </a:t>
            </a:r>
            <a:r>
              <a:rPr lang="en-US" dirty="0" smtClean="0"/>
              <a:t>require different </a:t>
            </a:r>
            <a:r>
              <a:rPr lang="en-US" dirty="0"/>
              <a:t>containment procedures</a:t>
            </a:r>
            <a:r>
              <a:rPr lang="en-US" dirty="0" smtClean="0"/>
              <a:t>..</a:t>
            </a:r>
            <a:endParaRPr lang="en-US" dirty="0"/>
          </a:p>
          <a:p>
            <a:pPr algn="just"/>
            <a:r>
              <a:rPr lang="en-US" dirty="0"/>
              <a:t>There are </a:t>
            </a:r>
            <a:r>
              <a:rPr lang="en-US" b="1" dirty="0"/>
              <a:t>three main strategies </a:t>
            </a:r>
            <a:r>
              <a:rPr lang="en-US" dirty="0"/>
              <a:t>to plan for risk containment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b="1" dirty="0" smtClean="0"/>
              <a:t>           - Avoid </a:t>
            </a:r>
            <a:r>
              <a:rPr lang="en-US" b="1" dirty="0"/>
              <a:t>the risk</a:t>
            </a:r>
            <a:r>
              <a:rPr lang="en-US" b="1" dirty="0" smtClean="0"/>
              <a:t>:</a:t>
            </a:r>
          </a:p>
          <a:p>
            <a:pPr algn="just">
              <a:buNone/>
            </a:pPr>
            <a:r>
              <a:rPr lang="en-US" dirty="0" smtClean="0"/>
              <a:t>      This </a:t>
            </a:r>
            <a:r>
              <a:rPr lang="en-US" dirty="0"/>
              <a:t>may take several forms such as discussing with </a:t>
            </a:r>
            <a:r>
              <a:rPr lang="en-US" dirty="0" smtClean="0"/>
              <a:t>the customer </a:t>
            </a:r>
            <a:r>
              <a:rPr lang="en-US" dirty="0"/>
              <a:t>to change the requirements to reduce the scope of the work, </a:t>
            </a:r>
            <a:r>
              <a:rPr lang="en-US" dirty="0" smtClean="0"/>
              <a:t>giving incentives </a:t>
            </a:r>
            <a:r>
              <a:rPr lang="en-US" dirty="0"/>
              <a:t>to the engineers to avoid the risk of manpower turnover, etc.</a:t>
            </a:r>
          </a:p>
          <a:p>
            <a:pPr algn="just">
              <a:buNone/>
            </a:pPr>
            <a:r>
              <a:rPr lang="en-US" b="1" dirty="0" smtClean="0"/>
              <a:t>          - Transfer </a:t>
            </a:r>
            <a:r>
              <a:rPr lang="en-US" b="1" dirty="0"/>
              <a:t>the risk: </a:t>
            </a:r>
            <a:endParaRPr lang="en-US" b="1" dirty="0" smtClean="0"/>
          </a:p>
          <a:p>
            <a:pPr algn="just">
              <a:buNone/>
            </a:pPr>
            <a:r>
              <a:rPr lang="en-US" dirty="0" smtClean="0"/>
              <a:t>       This </a:t>
            </a:r>
            <a:r>
              <a:rPr lang="en-US" dirty="0"/>
              <a:t>strategy involves getting the risky component </a:t>
            </a:r>
            <a:r>
              <a:rPr lang="en-US" dirty="0" smtClean="0"/>
              <a:t>developed by </a:t>
            </a:r>
            <a:r>
              <a:rPr lang="en-US" dirty="0"/>
              <a:t>a third party, buying insurance cover, etc.</a:t>
            </a:r>
          </a:p>
          <a:p>
            <a:pPr algn="just">
              <a:buNone/>
            </a:pPr>
            <a:r>
              <a:rPr lang="en-US" b="1" dirty="0" smtClean="0"/>
              <a:t>          - Risk </a:t>
            </a:r>
            <a:r>
              <a:rPr lang="en-US" b="1" dirty="0"/>
              <a:t>reduction: </a:t>
            </a:r>
            <a:endParaRPr lang="en-US" b="1" dirty="0" smtClean="0"/>
          </a:p>
          <a:p>
            <a:pPr algn="just">
              <a:buNone/>
            </a:pPr>
            <a:r>
              <a:rPr lang="en-US" dirty="0" smtClean="0"/>
              <a:t>       This </a:t>
            </a:r>
            <a:r>
              <a:rPr lang="en-US" dirty="0"/>
              <a:t>involves planning ways to contain the damage due to </a:t>
            </a:r>
            <a:r>
              <a:rPr lang="en-US" dirty="0" smtClean="0"/>
              <a:t>a risk</a:t>
            </a:r>
            <a:r>
              <a:rPr lang="en-US" dirty="0"/>
              <a:t>. For example, if there is risk that some key personnel might leave, </a:t>
            </a:r>
            <a:r>
              <a:rPr lang="en-US" dirty="0" smtClean="0"/>
              <a:t>new recruitment </a:t>
            </a:r>
            <a:r>
              <a:rPr lang="en-US" dirty="0"/>
              <a:t>may be planned.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Risk leverage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To </a:t>
            </a:r>
            <a:r>
              <a:rPr lang="en-US" sz="2200" b="1" dirty="0"/>
              <a:t>choose</a:t>
            </a:r>
            <a:r>
              <a:rPr lang="en-US" sz="2200" dirty="0"/>
              <a:t> between the </a:t>
            </a:r>
            <a:r>
              <a:rPr lang="en-US" sz="2200" b="1" dirty="0"/>
              <a:t>different strategies </a:t>
            </a:r>
            <a:r>
              <a:rPr lang="en-US" sz="2200" dirty="0"/>
              <a:t>of handling a risk, the </a:t>
            </a:r>
            <a:r>
              <a:rPr lang="en-US" sz="2200" dirty="0" smtClean="0"/>
              <a:t>project manager </a:t>
            </a:r>
            <a:r>
              <a:rPr lang="en-US" sz="2200" dirty="0"/>
              <a:t>must consider the </a:t>
            </a:r>
            <a:r>
              <a:rPr lang="en-US" sz="2200" i="1" dirty="0"/>
              <a:t>cost of handling the risk and the </a:t>
            </a:r>
            <a:r>
              <a:rPr lang="en-US" sz="2200" i="1" dirty="0" smtClean="0"/>
              <a:t>corresponding reduction </a:t>
            </a:r>
            <a:r>
              <a:rPr lang="en-US" sz="2200" i="1" dirty="0"/>
              <a:t>of risk. </a:t>
            </a:r>
            <a:endParaRPr lang="en-US" sz="2200" i="1" dirty="0" smtClean="0"/>
          </a:p>
          <a:p>
            <a:pPr algn="just"/>
            <a:r>
              <a:rPr lang="en-US" sz="2200" dirty="0" smtClean="0"/>
              <a:t>For </a:t>
            </a:r>
            <a:r>
              <a:rPr lang="en-US" sz="2200" dirty="0"/>
              <a:t>this the risk leverage of the different risks can be </a:t>
            </a:r>
            <a:r>
              <a:rPr lang="en-US" sz="2200" dirty="0" smtClean="0"/>
              <a:t>computed.</a:t>
            </a:r>
          </a:p>
          <a:p>
            <a:pPr algn="just"/>
            <a:r>
              <a:rPr lang="en-US" sz="2200" b="1" i="1" dirty="0"/>
              <a:t>Risk leverage </a:t>
            </a:r>
            <a:r>
              <a:rPr lang="en-US" sz="2200" i="1" dirty="0"/>
              <a:t>is the difference in risk exposure divided by the cost of </a:t>
            </a:r>
            <a:r>
              <a:rPr lang="en-US" sz="2200" i="1" dirty="0" smtClean="0"/>
              <a:t>reducing the </a:t>
            </a:r>
            <a:r>
              <a:rPr lang="en-US" sz="2200" i="1" dirty="0"/>
              <a:t>risk. </a:t>
            </a:r>
            <a:endParaRPr lang="en-US" sz="2200" i="1" dirty="0" smtClean="0"/>
          </a:p>
          <a:p>
            <a:pPr algn="just"/>
            <a:r>
              <a:rPr lang="en-US" sz="2200" dirty="0" smtClean="0"/>
              <a:t>More </a:t>
            </a:r>
            <a:r>
              <a:rPr lang="en-US" sz="2200" dirty="0"/>
              <a:t>formally,</a:t>
            </a:r>
          </a:p>
          <a:p>
            <a:pPr algn="just">
              <a:buNone/>
            </a:pPr>
            <a:r>
              <a:rPr lang="en-US" sz="2200" dirty="0" smtClean="0"/>
              <a:t>      </a:t>
            </a:r>
            <a:r>
              <a:rPr lang="en-US" sz="2200" b="1" dirty="0" smtClean="0"/>
              <a:t>risk </a:t>
            </a:r>
            <a:r>
              <a:rPr lang="en-US" sz="2200" b="1" dirty="0"/>
              <a:t>leverage = (risk exposure before reduction – risk exposure </a:t>
            </a:r>
            <a:r>
              <a:rPr lang="en-US" sz="2200" b="1" dirty="0" smtClean="0"/>
              <a:t>after reduction</a:t>
            </a:r>
            <a:r>
              <a:rPr lang="en-US" sz="2200" b="1" dirty="0"/>
              <a:t>) / (cost of reduction)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690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Software Project Management (SPM) Unit- V</vt:lpstr>
      <vt:lpstr>SPM</vt:lpstr>
      <vt:lpstr>Basics</vt:lpstr>
      <vt:lpstr>Risk Management Activities</vt:lpstr>
      <vt:lpstr>Risk Identification</vt:lpstr>
      <vt:lpstr>Continue….</vt:lpstr>
      <vt:lpstr>Risk Assessment</vt:lpstr>
      <vt:lpstr>Risk Containment/Abatement</vt:lpstr>
      <vt:lpstr>Risk leverage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 (SPM) Unit- V</dc:title>
  <dc:creator>GEU</dc:creator>
  <cp:lastModifiedBy>Meena</cp:lastModifiedBy>
  <cp:revision>13</cp:revision>
  <dcterms:created xsi:type="dcterms:W3CDTF">2020-04-20T09:32:55Z</dcterms:created>
  <dcterms:modified xsi:type="dcterms:W3CDTF">2020-05-06T06:56:43Z</dcterms:modified>
</cp:coreProperties>
</file>