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74514-4228-428C-8B0E-4D98D4C79595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A847-92BB-48CB-8045-58656B0B5E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Normally, a project manager performs the configuration management activity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an automated configuration management tool. A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tool provides automated support for overcoming all the problems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 above. In addition, a configuration management tool helps to keep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of various deliverable objects, so that the project manager can quickly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unambiguously determine the current state of the project. The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tool enables the engineers to change the various components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manner.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0A847-92BB-48CB-8045-58656B0B5ED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019F-2A2C-42F8-A280-33217C6A1BBE}" type="datetimeFigureOut">
              <a:rPr lang="en-US" smtClean="0"/>
              <a:pPr/>
              <a:t>11-May-20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DBB0-FEC4-4EF1-9E9B-49F4C456B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Project Management</a:t>
            </a:r>
            <a:br>
              <a:rPr lang="en-US" dirty="0" smtClean="0"/>
            </a:br>
            <a:r>
              <a:rPr lang="en-US" dirty="0" smtClean="0"/>
              <a:t>(SPM)</a:t>
            </a:r>
            <a:br>
              <a:rPr lang="en-US" dirty="0" smtClean="0"/>
            </a:br>
            <a:r>
              <a:rPr lang="en-US" dirty="0" smtClean="0"/>
              <a:t>Unit- 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The engineer needing to change a module first obtains </a:t>
            </a:r>
            <a:r>
              <a:rPr lang="en-US" sz="2000" b="1" dirty="0" smtClean="0"/>
              <a:t>a private copy </a:t>
            </a:r>
            <a:r>
              <a:rPr lang="en-US" sz="2000" dirty="0" smtClean="0"/>
              <a:t>of the module through a </a:t>
            </a:r>
            <a:r>
              <a:rPr lang="en-US" sz="2000" b="1" dirty="0" smtClean="0"/>
              <a:t>reserve operation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smtClean="0"/>
              <a:t>Then, he carries out all necessary changes on this private copy. However, </a:t>
            </a:r>
            <a:r>
              <a:rPr lang="en-US" sz="2000" b="1" dirty="0" smtClean="0"/>
              <a:t>restoring</a:t>
            </a:r>
            <a:r>
              <a:rPr lang="en-US" sz="2000" dirty="0" smtClean="0"/>
              <a:t> the changed module to the system configuration requires the </a:t>
            </a:r>
            <a:r>
              <a:rPr lang="en-US" sz="2000" b="1" dirty="0" smtClean="0"/>
              <a:t>permission of a change control board (CCB). </a:t>
            </a:r>
          </a:p>
          <a:p>
            <a:pPr algn="just"/>
            <a:r>
              <a:rPr lang="en-US" sz="2000" dirty="0" smtClean="0"/>
              <a:t>The CCB is usually constituted from among the development team members. For every change that needs to be carried out, the </a:t>
            </a:r>
            <a:r>
              <a:rPr lang="en-US" sz="2000" b="1" dirty="0" smtClean="0"/>
              <a:t>CCB reviews </a:t>
            </a:r>
            <a:r>
              <a:rPr lang="en-US" sz="2000" dirty="0" smtClean="0"/>
              <a:t>the changes made to the controlled object </a:t>
            </a:r>
            <a:r>
              <a:rPr lang="en-US" sz="2000" b="1" dirty="0" smtClean="0"/>
              <a:t>and certifies </a:t>
            </a:r>
            <a:r>
              <a:rPr lang="en-US" sz="2000" dirty="0" smtClean="0"/>
              <a:t>several things about the change:</a:t>
            </a:r>
          </a:p>
          <a:p>
            <a:pPr algn="just">
              <a:buNone/>
            </a:pPr>
            <a:r>
              <a:rPr lang="en-US" sz="2200" dirty="0" smtClean="0"/>
              <a:t>               </a:t>
            </a:r>
            <a:r>
              <a:rPr lang="en-US" sz="1800" b="1" dirty="0" smtClean="0"/>
              <a:t>1</a:t>
            </a:r>
            <a:r>
              <a:rPr lang="en-US" sz="1800" b="1" dirty="0" smtClean="0"/>
              <a:t>. Change is well-motivated.</a:t>
            </a:r>
          </a:p>
          <a:p>
            <a:pPr algn="just">
              <a:buNone/>
            </a:pPr>
            <a:r>
              <a:rPr lang="en-US" sz="1800" b="1" dirty="0" smtClean="0"/>
              <a:t>               2</a:t>
            </a:r>
            <a:r>
              <a:rPr lang="en-US" sz="1800" b="1" dirty="0" smtClean="0"/>
              <a:t>. Developer has considered and documented the effects of the change.</a:t>
            </a:r>
          </a:p>
          <a:p>
            <a:pPr algn="just">
              <a:buNone/>
            </a:pPr>
            <a:r>
              <a:rPr lang="en-US" sz="2200" b="1" dirty="0" smtClean="0"/>
              <a:t>               </a:t>
            </a:r>
            <a:r>
              <a:rPr lang="en-US" sz="1800" b="1" dirty="0" smtClean="0"/>
              <a:t>3. Changes interact well with the changes made by other developers.</a:t>
            </a:r>
          </a:p>
          <a:p>
            <a:pPr algn="just">
              <a:buNone/>
            </a:pPr>
            <a:r>
              <a:rPr lang="en-US" sz="1800" b="1" dirty="0" smtClean="0"/>
              <a:t>               4. Appropriate people (CCB) have validated the change</a:t>
            </a:r>
            <a:r>
              <a:rPr lang="en-US" sz="1800" dirty="0" smtClean="0"/>
              <a:t>, e.g. someone has tested the changed code, and has verified that the change is </a:t>
            </a:r>
            <a:r>
              <a:rPr lang="en-US" sz="1800" b="1" dirty="0" smtClean="0"/>
              <a:t>consistent </a:t>
            </a:r>
            <a:r>
              <a:rPr lang="en-US" sz="1800" dirty="0" smtClean="0"/>
              <a:t>with the requirement.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change control board (CCB</a:t>
            </a:r>
            <a:r>
              <a:rPr lang="en-US" dirty="0" smtClean="0"/>
              <a:t>) sounds like a group of people. </a:t>
            </a:r>
            <a:r>
              <a:rPr lang="en-US" dirty="0" smtClean="0"/>
              <a:t>However, except </a:t>
            </a:r>
            <a:r>
              <a:rPr lang="en-US" dirty="0" smtClean="0"/>
              <a:t>for very large projects, the functions of the change control board </a:t>
            </a:r>
            <a:r>
              <a:rPr lang="en-US" dirty="0" smtClean="0"/>
              <a:t>are normally </a:t>
            </a:r>
            <a:r>
              <a:rPr lang="en-US" dirty="0" smtClean="0"/>
              <a:t>discharged by </a:t>
            </a:r>
            <a:r>
              <a:rPr lang="en-US" b="1" dirty="0" smtClean="0"/>
              <a:t>the project manager </a:t>
            </a:r>
            <a:r>
              <a:rPr lang="en-US" dirty="0" smtClean="0"/>
              <a:t>himself or some </a:t>
            </a:r>
            <a:r>
              <a:rPr lang="en-US" b="1" dirty="0" smtClean="0"/>
              <a:t>senior member</a:t>
            </a:r>
            <a:r>
              <a:rPr lang="en-US" dirty="0" smtClean="0"/>
              <a:t> </a:t>
            </a:r>
            <a:r>
              <a:rPr lang="en-US" dirty="0" smtClean="0"/>
              <a:t>of the </a:t>
            </a:r>
            <a:r>
              <a:rPr lang="en-US" dirty="0" smtClean="0"/>
              <a:t>development </a:t>
            </a:r>
            <a:r>
              <a:rPr lang="en-US" dirty="0" smtClean="0"/>
              <a:t>team.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Once the CCB reviews the changes to the module, </a:t>
            </a:r>
            <a:r>
              <a:rPr lang="en-US" dirty="0" smtClean="0"/>
              <a:t>the project </a:t>
            </a:r>
            <a:r>
              <a:rPr lang="en-US" dirty="0" smtClean="0"/>
              <a:t>manager </a:t>
            </a:r>
            <a:r>
              <a:rPr lang="en-US" b="1" dirty="0" smtClean="0"/>
              <a:t>updates the old base line through a restore operation</a:t>
            </a:r>
            <a:r>
              <a:rPr lang="en-US" dirty="0" smtClean="0"/>
              <a:t> (as </a:t>
            </a:r>
            <a:r>
              <a:rPr lang="en-US" dirty="0" smtClean="0"/>
              <a:t>shown in </a:t>
            </a:r>
            <a:r>
              <a:rPr lang="en-US" dirty="0" smtClean="0"/>
              <a:t>fig</a:t>
            </a:r>
            <a:r>
              <a:rPr lang="en-US" dirty="0" smtClean="0"/>
              <a:t>.).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A configuration control tool does not allow a developer to replace </a:t>
            </a:r>
            <a:r>
              <a:rPr lang="en-US" dirty="0" smtClean="0"/>
              <a:t>an object </a:t>
            </a:r>
            <a:r>
              <a:rPr lang="en-US" dirty="0" smtClean="0"/>
              <a:t>he has reserved with his local copy unless he gets an authorization </a:t>
            </a:r>
            <a:r>
              <a:rPr lang="en-US" dirty="0" smtClean="0"/>
              <a:t>from the </a:t>
            </a:r>
            <a:r>
              <a:rPr lang="en-US" dirty="0" smtClean="0"/>
              <a:t>CCB. By constraining the developers’ ability to replace reserved objects</a:t>
            </a:r>
            <a:r>
              <a:rPr lang="en-US" b="1" dirty="0" smtClean="0"/>
              <a:t>, </a:t>
            </a:r>
            <a:r>
              <a:rPr lang="en-US" b="1" dirty="0" smtClean="0"/>
              <a:t>a stable </a:t>
            </a:r>
            <a:r>
              <a:rPr lang="en-US" b="1" dirty="0" smtClean="0"/>
              <a:t>environment is achieved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 smtClean="0"/>
              <a:t>a configuration management tool </a:t>
            </a:r>
            <a:r>
              <a:rPr lang="en-US" dirty="0" smtClean="0"/>
              <a:t>allows only </a:t>
            </a:r>
            <a:r>
              <a:rPr lang="en-US" dirty="0" smtClean="0"/>
              <a:t>one engineer to work on one module at any one time, </a:t>
            </a:r>
            <a:r>
              <a:rPr lang="en-US" b="1" dirty="0" smtClean="0"/>
              <a:t>problem of </a:t>
            </a:r>
            <a:r>
              <a:rPr lang="en-US" b="1" dirty="0" smtClean="0"/>
              <a:t>accidental overwriting </a:t>
            </a:r>
            <a:r>
              <a:rPr lang="en-US" b="1" dirty="0" smtClean="0"/>
              <a:t>is eliminated. </a:t>
            </a:r>
            <a:endParaRPr lang="en-US" b="1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 smtClean="0"/>
              <a:t>, since only the manager can update the </a:t>
            </a:r>
            <a:r>
              <a:rPr lang="en-US" dirty="0" smtClean="0"/>
              <a:t>baseline after </a:t>
            </a:r>
            <a:r>
              <a:rPr lang="en-US" dirty="0" smtClean="0"/>
              <a:t>the CCB approval, </a:t>
            </a:r>
            <a:r>
              <a:rPr lang="en-US" b="1" dirty="0" smtClean="0"/>
              <a:t>unintentional changes are eliminated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Software Configuration Management</a:t>
            </a:r>
          </a:p>
          <a:p>
            <a:pPr algn="ctr">
              <a:buNone/>
            </a:pPr>
            <a:r>
              <a:rPr lang="en-US" dirty="0" smtClean="0"/>
              <a:t>(SCM)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The results (also called as the </a:t>
            </a:r>
            <a:r>
              <a:rPr lang="en-US" sz="2200" b="1" dirty="0" smtClean="0"/>
              <a:t>deliverables</a:t>
            </a:r>
            <a:r>
              <a:rPr lang="en-US" sz="2200" dirty="0" smtClean="0"/>
              <a:t>) of a large software </a:t>
            </a:r>
            <a:r>
              <a:rPr lang="en-US" sz="2200" dirty="0" smtClean="0"/>
              <a:t>development effort </a:t>
            </a:r>
            <a:r>
              <a:rPr lang="en-US" sz="2200" dirty="0" smtClean="0"/>
              <a:t>typically consist of a large number of </a:t>
            </a:r>
            <a:r>
              <a:rPr lang="en-US" sz="2200" b="1" dirty="0" smtClean="0"/>
              <a:t>objects,</a:t>
            </a:r>
            <a:r>
              <a:rPr lang="en-US" sz="2200" dirty="0" smtClean="0"/>
              <a:t> e.g. source code, </a:t>
            </a:r>
            <a:r>
              <a:rPr lang="en-US" sz="2200" dirty="0" smtClean="0"/>
              <a:t>design document</a:t>
            </a:r>
            <a:r>
              <a:rPr lang="en-US" sz="2200" dirty="0" smtClean="0"/>
              <a:t>, SRS document, test document, user’s manual, etc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 smtClean="0"/>
              <a:t>These objects </a:t>
            </a:r>
            <a:r>
              <a:rPr lang="en-US" sz="2200" dirty="0" smtClean="0"/>
              <a:t>are usually </a:t>
            </a:r>
            <a:r>
              <a:rPr lang="en-US" sz="2200" dirty="0" smtClean="0"/>
              <a:t>referred to and modified by a number of software engineers through </a:t>
            </a:r>
            <a:r>
              <a:rPr lang="en-US" sz="2200" dirty="0" smtClean="0"/>
              <a:t>out the </a:t>
            </a:r>
            <a:r>
              <a:rPr lang="en-US" sz="2200" dirty="0" smtClean="0"/>
              <a:t>life cycle of the software. </a:t>
            </a:r>
            <a:endParaRPr lang="en-US" sz="2200" dirty="0" smtClean="0"/>
          </a:p>
          <a:p>
            <a:pPr algn="just"/>
            <a:r>
              <a:rPr lang="en-US" sz="2200" b="1" dirty="0" smtClean="0"/>
              <a:t>The </a:t>
            </a:r>
            <a:r>
              <a:rPr lang="en-US" sz="2200" b="1" dirty="0" smtClean="0"/>
              <a:t>state of all these objects at any point of time </a:t>
            </a:r>
            <a:r>
              <a:rPr lang="en-US" sz="2200" b="1" dirty="0" smtClean="0"/>
              <a:t>is called </a:t>
            </a:r>
            <a:r>
              <a:rPr lang="en-US" sz="2200" b="1" dirty="0" smtClean="0"/>
              <a:t>the configuration of the software product. </a:t>
            </a:r>
            <a:endParaRPr lang="en-US" sz="2200" b="1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 smtClean="0"/>
              <a:t>state of each </a:t>
            </a:r>
            <a:r>
              <a:rPr lang="en-US" sz="2200" dirty="0" smtClean="0"/>
              <a:t>deliverable object </a:t>
            </a:r>
            <a:r>
              <a:rPr lang="en-US" sz="2200" dirty="0" smtClean="0"/>
              <a:t>changes </a:t>
            </a:r>
            <a:r>
              <a:rPr lang="en-US" sz="2200" dirty="0" smtClean="0"/>
              <a:t>a development </a:t>
            </a:r>
            <a:r>
              <a:rPr lang="en-US" sz="2200" dirty="0" smtClean="0"/>
              <a:t>progresses and also as bugs are detected </a:t>
            </a:r>
            <a:r>
              <a:rPr lang="en-US" sz="2200" dirty="0" smtClean="0"/>
              <a:t>and fixed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Release vs. Version vs. Revision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A new </a:t>
            </a:r>
            <a:r>
              <a:rPr lang="en-US" sz="2200" b="1" dirty="0" smtClean="0"/>
              <a:t>version</a:t>
            </a:r>
            <a:r>
              <a:rPr lang="en-US" sz="2200" dirty="0" smtClean="0"/>
              <a:t> of a software is created when there is a significant change </a:t>
            </a:r>
            <a:r>
              <a:rPr lang="en-US" sz="2200" dirty="0" smtClean="0"/>
              <a:t>in functionality</a:t>
            </a:r>
            <a:r>
              <a:rPr lang="en-US" sz="2200" dirty="0" smtClean="0"/>
              <a:t>, technology, or the hardware it runs on, etc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 smtClean="0"/>
              <a:t>On the other hand </a:t>
            </a:r>
            <a:r>
              <a:rPr lang="en-US" sz="2200" dirty="0" smtClean="0"/>
              <a:t>a new </a:t>
            </a:r>
            <a:r>
              <a:rPr lang="en-US" sz="2200" b="1" dirty="0" smtClean="0"/>
              <a:t>revision</a:t>
            </a:r>
            <a:r>
              <a:rPr lang="en-US" sz="2200" dirty="0" smtClean="0"/>
              <a:t> of a software refers to minor bug fix in that software. </a:t>
            </a:r>
            <a:endParaRPr lang="en-US" sz="2200" dirty="0" smtClean="0"/>
          </a:p>
          <a:p>
            <a:pPr algn="just"/>
            <a:r>
              <a:rPr lang="en-US" sz="2200" dirty="0" smtClean="0"/>
              <a:t>A </a:t>
            </a:r>
            <a:r>
              <a:rPr lang="en-US" sz="2200" dirty="0" smtClean="0"/>
              <a:t>new </a:t>
            </a:r>
            <a:r>
              <a:rPr lang="en-US" sz="2200" b="1" dirty="0" smtClean="0"/>
              <a:t>release</a:t>
            </a:r>
            <a:r>
              <a:rPr lang="en-US" sz="2200" dirty="0" smtClean="0"/>
              <a:t> is </a:t>
            </a:r>
            <a:r>
              <a:rPr lang="en-US" sz="2200" dirty="0" smtClean="0"/>
              <a:t>created if there is only a bug fix, minor enhancements to the </a:t>
            </a:r>
            <a:r>
              <a:rPr lang="en-US" sz="2200" dirty="0" smtClean="0"/>
              <a:t>functionality, usability</a:t>
            </a:r>
            <a:r>
              <a:rPr lang="en-US" sz="2200" dirty="0" smtClean="0"/>
              <a:t>, etc.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Necessity of software configuration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Inconsistency problem when the objects are </a:t>
            </a:r>
            <a:r>
              <a:rPr lang="en-US" sz="2200" b="1" dirty="0" smtClean="0"/>
              <a:t>replicated.</a:t>
            </a:r>
          </a:p>
          <a:p>
            <a:pPr algn="just"/>
            <a:r>
              <a:rPr lang="en-US" sz="2200" b="1" dirty="0" smtClean="0"/>
              <a:t>Problems associated with concurrent access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b="1" dirty="0" smtClean="0"/>
              <a:t>Providing a stable development environment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b="1" dirty="0" smtClean="0"/>
              <a:t>System accounting and maintaining status information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b="1" dirty="0" smtClean="0"/>
              <a:t>Handling variants.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configuration management activities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/>
              <a:t>     Configuration </a:t>
            </a:r>
            <a:r>
              <a:rPr lang="en-US" sz="2200" dirty="0" smtClean="0"/>
              <a:t>management is carried out through two principal activities:</a:t>
            </a:r>
          </a:p>
          <a:p>
            <a:pPr algn="just">
              <a:buNone/>
            </a:pPr>
            <a:r>
              <a:rPr lang="en-US" sz="2200" dirty="0" smtClean="0"/>
              <a:t>       - </a:t>
            </a:r>
            <a:r>
              <a:rPr lang="en-US" sz="2200" b="1" dirty="0" smtClean="0"/>
              <a:t>Configuration identification</a:t>
            </a:r>
          </a:p>
          <a:p>
            <a:pPr algn="just">
              <a:buNone/>
            </a:pPr>
            <a:r>
              <a:rPr lang="en-US" sz="2200" b="1" dirty="0" smtClean="0"/>
              <a:t> </a:t>
            </a:r>
            <a:r>
              <a:rPr lang="en-US" sz="2200" b="1" dirty="0" smtClean="0"/>
              <a:t>          </a:t>
            </a:r>
            <a:r>
              <a:rPr lang="en-US" sz="2200" dirty="0" smtClean="0"/>
              <a:t>It</a:t>
            </a:r>
            <a:r>
              <a:rPr lang="en-US" sz="2200" b="1" dirty="0" smtClean="0"/>
              <a:t> </a:t>
            </a:r>
            <a:r>
              <a:rPr lang="en-US" sz="2200" dirty="0" smtClean="0"/>
              <a:t>involves deciding which parts of the </a:t>
            </a:r>
            <a:r>
              <a:rPr lang="en-US" sz="2200" dirty="0" smtClean="0"/>
              <a:t>system should </a:t>
            </a:r>
            <a:r>
              <a:rPr lang="en-US" sz="2200" dirty="0" smtClean="0"/>
              <a:t>be kept </a:t>
            </a:r>
            <a:r>
              <a:rPr lang="en-US" sz="2200" dirty="0" smtClean="0"/>
              <a:t>   track </a:t>
            </a:r>
            <a:r>
              <a:rPr lang="en-US" sz="2200" dirty="0" smtClean="0"/>
              <a:t>of.</a:t>
            </a:r>
          </a:p>
          <a:p>
            <a:pPr algn="just">
              <a:buNone/>
            </a:pPr>
            <a:r>
              <a:rPr lang="en-US" sz="2200" dirty="0" smtClean="0"/>
              <a:t>       - </a:t>
            </a:r>
            <a:r>
              <a:rPr lang="en-US" sz="2200" b="1" dirty="0" smtClean="0"/>
              <a:t>Configuration </a:t>
            </a:r>
            <a:r>
              <a:rPr lang="en-US" sz="2200" b="1" dirty="0" smtClean="0"/>
              <a:t>control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b="1" dirty="0" smtClean="0"/>
              <a:t> </a:t>
            </a:r>
            <a:r>
              <a:rPr lang="en-US" sz="2200" b="1" dirty="0" smtClean="0"/>
              <a:t>           </a:t>
            </a:r>
            <a:r>
              <a:rPr lang="en-US" sz="2200" dirty="0" smtClean="0"/>
              <a:t>It ensures </a:t>
            </a:r>
            <a:r>
              <a:rPr lang="en-US" sz="2200" dirty="0" smtClean="0"/>
              <a:t>that changes to a system </a:t>
            </a:r>
            <a:r>
              <a:rPr lang="en-US" sz="2200" dirty="0" smtClean="0"/>
              <a:t>happen smoothly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Configuration identification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  Typical </a:t>
            </a:r>
            <a:r>
              <a:rPr lang="en-US" sz="2200" b="1" dirty="0" smtClean="0"/>
              <a:t>controllable objects </a:t>
            </a:r>
            <a:r>
              <a:rPr lang="en-US" sz="2200" dirty="0" smtClean="0"/>
              <a:t>include:</a:t>
            </a:r>
          </a:p>
          <a:p>
            <a:pPr algn="just">
              <a:buNone/>
            </a:pPr>
            <a:r>
              <a:rPr lang="en-US" sz="2200" dirty="0" smtClean="0"/>
              <a:t>          • </a:t>
            </a:r>
            <a:r>
              <a:rPr lang="en-US" sz="2200" dirty="0" smtClean="0"/>
              <a:t>Requirements specification document</a:t>
            </a:r>
          </a:p>
          <a:p>
            <a:pPr algn="just">
              <a:buNone/>
            </a:pPr>
            <a:r>
              <a:rPr lang="en-US" sz="2200" dirty="0" smtClean="0"/>
              <a:t>          • </a:t>
            </a:r>
            <a:r>
              <a:rPr lang="en-US" sz="2200" dirty="0" smtClean="0"/>
              <a:t>Design </a:t>
            </a:r>
            <a:r>
              <a:rPr lang="en-US" sz="2200" dirty="0" smtClean="0"/>
              <a:t>documents</a:t>
            </a:r>
          </a:p>
          <a:p>
            <a:pPr algn="just">
              <a:buNone/>
            </a:pPr>
            <a:r>
              <a:rPr lang="en-US" sz="2200" dirty="0" smtClean="0"/>
              <a:t>          • </a:t>
            </a:r>
            <a:r>
              <a:rPr lang="en-US" sz="2200" dirty="0" smtClean="0"/>
              <a:t>Tools used to build the system, such as compilers, linkers, </a:t>
            </a:r>
            <a:r>
              <a:rPr lang="en-US" sz="2200" dirty="0" smtClean="0"/>
              <a:t>lexical  analyzers</a:t>
            </a:r>
            <a:r>
              <a:rPr lang="en-US" sz="2200" dirty="0" smtClean="0"/>
              <a:t>, parsers, etc.</a:t>
            </a:r>
          </a:p>
          <a:p>
            <a:pPr algn="just">
              <a:buNone/>
            </a:pPr>
            <a:r>
              <a:rPr lang="en-US" sz="2200" dirty="0" smtClean="0"/>
              <a:t>          • </a:t>
            </a:r>
            <a:r>
              <a:rPr lang="en-US" sz="2200" dirty="0" smtClean="0"/>
              <a:t>Source code for each module</a:t>
            </a:r>
          </a:p>
          <a:p>
            <a:pPr algn="just">
              <a:buNone/>
            </a:pPr>
            <a:r>
              <a:rPr lang="en-US" sz="2200" dirty="0" smtClean="0"/>
              <a:t>          • </a:t>
            </a:r>
            <a:r>
              <a:rPr lang="en-US" sz="2200" dirty="0" smtClean="0"/>
              <a:t>Test cases</a:t>
            </a:r>
          </a:p>
          <a:p>
            <a:pPr algn="just">
              <a:buNone/>
            </a:pPr>
            <a:r>
              <a:rPr lang="en-US" sz="2200" dirty="0" smtClean="0"/>
              <a:t>         • </a:t>
            </a:r>
            <a:r>
              <a:rPr lang="en-US" sz="2200" dirty="0" smtClean="0"/>
              <a:t>Problem reports</a:t>
            </a:r>
          </a:p>
          <a:p>
            <a:pPr algn="just"/>
            <a:r>
              <a:rPr lang="en-US" sz="2200" dirty="0" smtClean="0"/>
              <a:t> The </a:t>
            </a:r>
            <a:r>
              <a:rPr lang="en-US" sz="2200" b="1" dirty="0" smtClean="0"/>
              <a:t>configuration management plan </a:t>
            </a:r>
            <a:r>
              <a:rPr lang="en-US" sz="2200" dirty="0" smtClean="0"/>
              <a:t>is written during the project planning </a:t>
            </a:r>
            <a:r>
              <a:rPr lang="en-US" sz="2200" dirty="0" smtClean="0"/>
              <a:t>phase and </a:t>
            </a:r>
            <a:r>
              <a:rPr lang="en-US" sz="2200" dirty="0" smtClean="0"/>
              <a:t>it lists all controlled objects.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Configuration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 smtClean="0"/>
              <a:t>Configuration control is the process of managing changes to controlled </a:t>
            </a:r>
            <a:r>
              <a:rPr lang="en-US" sz="2200" b="1" dirty="0" smtClean="0"/>
              <a:t>objects</a:t>
            </a:r>
            <a:r>
              <a:rPr lang="en-US" sz="2200" dirty="0" smtClean="0"/>
              <a:t>.</a:t>
            </a:r>
            <a:r>
              <a:rPr lang="en-US" sz="2200" dirty="0" smtClean="0"/>
              <a:t> The configuration </a:t>
            </a:r>
            <a:r>
              <a:rPr lang="en-US" sz="2200" dirty="0" smtClean="0"/>
              <a:t>control system </a:t>
            </a:r>
            <a:r>
              <a:rPr lang="en-US" sz="2200" dirty="0" smtClean="0"/>
              <a:t>prevents unauthorized changes to any controlled objects. </a:t>
            </a:r>
            <a:endParaRPr lang="en-US" sz="2200" dirty="0" smtClean="0"/>
          </a:p>
          <a:p>
            <a:pPr algn="just"/>
            <a:r>
              <a:rPr lang="en-US" sz="2200" dirty="0" smtClean="0"/>
              <a:t>In </a:t>
            </a:r>
            <a:r>
              <a:rPr lang="en-US" sz="2200" dirty="0" smtClean="0"/>
              <a:t>order </a:t>
            </a:r>
            <a:r>
              <a:rPr lang="en-US" sz="2200" dirty="0" smtClean="0"/>
              <a:t>to change </a:t>
            </a:r>
            <a:r>
              <a:rPr lang="en-US" sz="2200" dirty="0" smtClean="0"/>
              <a:t>a controlled object such as a module, a developer can get a </a:t>
            </a:r>
            <a:r>
              <a:rPr lang="en-US" sz="2200" b="1" dirty="0" smtClean="0"/>
              <a:t>private </a:t>
            </a:r>
            <a:r>
              <a:rPr lang="en-US" sz="2200" b="1" dirty="0" smtClean="0"/>
              <a:t>copy </a:t>
            </a:r>
            <a:r>
              <a:rPr lang="en-US" sz="2200" dirty="0" smtClean="0"/>
              <a:t>of </a:t>
            </a:r>
            <a:r>
              <a:rPr lang="en-US" sz="2200" dirty="0" smtClean="0"/>
              <a:t>the module by a </a:t>
            </a:r>
            <a:r>
              <a:rPr lang="en-US" sz="2200" b="1" dirty="0" smtClean="0"/>
              <a:t>reserve</a:t>
            </a:r>
            <a:r>
              <a:rPr lang="en-US" sz="2200" dirty="0" smtClean="0"/>
              <a:t> </a:t>
            </a:r>
            <a:r>
              <a:rPr lang="en-US" sz="2200" b="1" dirty="0" smtClean="0"/>
              <a:t>operation </a:t>
            </a:r>
            <a:r>
              <a:rPr lang="en-US" sz="2200" dirty="0" smtClean="0"/>
              <a:t>as shown in </a:t>
            </a:r>
            <a:r>
              <a:rPr lang="en-US" sz="2200" dirty="0" smtClean="0"/>
              <a:t>fig.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pPr algn="just"/>
            <a:r>
              <a:rPr lang="en-US" sz="2200" dirty="0" smtClean="0"/>
              <a:t>Configuration management </a:t>
            </a:r>
            <a:r>
              <a:rPr lang="en-US" sz="2200" dirty="0" smtClean="0"/>
              <a:t>tools allow only one person to reserve a module at a time. Once </a:t>
            </a:r>
            <a:r>
              <a:rPr lang="en-US" sz="2200" dirty="0" smtClean="0"/>
              <a:t>an object </a:t>
            </a:r>
            <a:r>
              <a:rPr lang="en-US" sz="2200" dirty="0" smtClean="0"/>
              <a:t>is reserved, it </a:t>
            </a:r>
            <a:r>
              <a:rPr lang="en-US" sz="2200" b="1" dirty="0" smtClean="0"/>
              <a:t>does not allow any one else</a:t>
            </a:r>
            <a:r>
              <a:rPr lang="en-US" sz="2200" dirty="0" smtClean="0"/>
              <a:t> to reserve this module until </a:t>
            </a:r>
            <a:r>
              <a:rPr lang="en-US" sz="2200" dirty="0" smtClean="0"/>
              <a:t>the reserved </a:t>
            </a:r>
            <a:r>
              <a:rPr lang="en-US" sz="2200" dirty="0" smtClean="0"/>
              <a:t>module is restored as shown in </a:t>
            </a:r>
            <a:r>
              <a:rPr lang="en-US" sz="2200" dirty="0" smtClean="0"/>
              <a:t>fig.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pPr algn="just"/>
            <a:r>
              <a:rPr lang="en-US" sz="2200" dirty="0" smtClean="0"/>
              <a:t>Thus</a:t>
            </a:r>
            <a:r>
              <a:rPr lang="en-US" sz="2200" dirty="0" smtClean="0"/>
              <a:t>, by preventing more </a:t>
            </a:r>
            <a:r>
              <a:rPr lang="en-US" sz="2200" dirty="0" smtClean="0"/>
              <a:t>than one </a:t>
            </a:r>
            <a:r>
              <a:rPr lang="en-US" sz="2200" dirty="0" smtClean="0"/>
              <a:t>engineer to simultaneously reserve a module, the problems associated </a:t>
            </a:r>
            <a:r>
              <a:rPr lang="en-US" sz="2200" dirty="0" smtClean="0"/>
              <a:t>with concurrent </a:t>
            </a:r>
            <a:r>
              <a:rPr lang="en-US" sz="2200" dirty="0" smtClean="0"/>
              <a:t>access are solved.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Reserve and restore operation in configuration control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2043906"/>
            <a:ext cx="70389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906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Software Project Management (SPM) Unit- V</vt:lpstr>
      <vt:lpstr>SPM</vt:lpstr>
      <vt:lpstr>Introduction</vt:lpstr>
      <vt:lpstr>Release vs. Version vs. Revision</vt:lpstr>
      <vt:lpstr>Necessity of software configuration management</vt:lpstr>
      <vt:lpstr>Software configuration management activities</vt:lpstr>
      <vt:lpstr>Configuration identification</vt:lpstr>
      <vt:lpstr>Configuration control</vt:lpstr>
      <vt:lpstr>Reserve and restore operation in configuration control</vt:lpstr>
      <vt:lpstr>Steps:</vt:lpstr>
      <vt:lpstr>Continue…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GEU</dc:creator>
  <cp:lastModifiedBy>GEU</cp:lastModifiedBy>
  <cp:revision>21</cp:revision>
  <dcterms:created xsi:type="dcterms:W3CDTF">2020-04-23T11:52:19Z</dcterms:created>
  <dcterms:modified xsi:type="dcterms:W3CDTF">2020-05-11T06:33:47Z</dcterms:modified>
</cp:coreProperties>
</file>