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3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8209-E3FB-4D4F-80C7-3CA392F2D17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75C2-5521-4678-9FEE-2870DFFB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br>
              <a:rPr lang="en-US" sz="4000" b="1" dirty="0" smtClean="0"/>
            </a:br>
            <a:r>
              <a:rPr lang="en-US" sz="4000" b="1" dirty="0" smtClean="0"/>
              <a:t>Unit-V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Prepared by: Neha </a:t>
            </a:r>
            <a:r>
              <a:rPr lang="en-US" b="1" dirty="0" err="1"/>
              <a:t>T</a:t>
            </a:r>
            <a:r>
              <a:rPr lang="en-US" b="1" dirty="0" err="1" smtClean="0"/>
              <a:t>ripathi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219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User Interface</a:t>
            </a:r>
          </a:p>
          <a:p>
            <a:pPr marL="0" indent="0" algn="just">
              <a:buNone/>
            </a:pPr>
            <a:r>
              <a:rPr lang="en-US" sz="2200" dirty="0"/>
              <a:t>The user interface provides a consistent framework for accessing </a:t>
            </a:r>
            <a:r>
              <a:rPr lang="en-US" sz="2200" dirty="0" smtClean="0"/>
              <a:t>the different </a:t>
            </a:r>
            <a:r>
              <a:rPr lang="en-US" sz="2200" dirty="0"/>
              <a:t>tools thus making it easier for the users to interact with </a:t>
            </a:r>
            <a:r>
              <a:rPr lang="en-US" sz="2200" dirty="0" smtClean="0"/>
              <a:t>the different </a:t>
            </a:r>
            <a:r>
              <a:rPr lang="en-US" sz="2200" dirty="0"/>
              <a:t>tools and reducing the overhead of learning how the </a:t>
            </a:r>
            <a:r>
              <a:rPr lang="en-US" sz="2200" dirty="0" smtClean="0"/>
              <a:t>different tools </a:t>
            </a:r>
            <a:r>
              <a:rPr lang="en-US" sz="2200" dirty="0"/>
              <a:t>are used.</a:t>
            </a:r>
          </a:p>
          <a:p>
            <a:pPr algn="just"/>
            <a:r>
              <a:rPr lang="en-US" sz="2200" b="1" dirty="0"/>
              <a:t>Object Management System (OMS) and Repository</a:t>
            </a:r>
          </a:p>
          <a:p>
            <a:pPr marL="0" indent="0" algn="just">
              <a:buNone/>
            </a:pPr>
            <a:r>
              <a:rPr lang="en-US" sz="2200" dirty="0"/>
              <a:t>Different case tools represent the software product as a set of </a:t>
            </a:r>
            <a:r>
              <a:rPr lang="en-US" sz="2200" dirty="0" smtClean="0"/>
              <a:t>entities such </a:t>
            </a:r>
            <a:r>
              <a:rPr lang="en-US" sz="2200" dirty="0"/>
              <a:t>as specification, design, text data, project plan, etc. The </a:t>
            </a:r>
            <a:r>
              <a:rPr lang="en-US" sz="2200" dirty="0" smtClean="0"/>
              <a:t>object management </a:t>
            </a:r>
            <a:r>
              <a:rPr lang="en-US" sz="2200" dirty="0"/>
              <a:t>system maps these logical entities such into the </a:t>
            </a:r>
            <a:r>
              <a:rPr lang="en-US" sz="2200" dirty="0" smtClean="0"/>
              <a:t>underlying storage </a:t>
            </a:r>
            <a:r>
              <a:rPr lang="en-US" sz="2200" dirty="0"/>
              <a:t>management system (repository). The commercial </a:t>
            </a:r>
            <a:r>
              <a:rPr lang="en-US" sz="2200" dirty="0" smtClean="0"/>
              <a:t>relational database </a:t>
            </a:r>
            <a:r>
              <a:rPr lang="en-US" sz="2200" dirty="0"/>
              <a:t>management systems are geared towards supporting </a:t>
            </a:r>
            <a:r>
              <a:rPr lang="en-US" sz="2200" dirty="0" smtClean="0"/>
              <a:t>large volumes </a:t>
            </a:r>
            <a:r>
              <a:rPr lang="en-US" sz="2200" dirty="0"/>
              <a:t>of information structured as simple relatively short records. </a:t>
            </a:r>
            <a:r>
              <a:rPr lang="en-US" sz="2200" dirty="0" smtClean="0"/>
              <a:t>There are </a:t>
            </a:r>
            <a:r>
              <a:rPr lang="en-US" sz="2200" dirty="0"/>
              <a:t>a few types of entities but large number of instances. By </a:t>
            </a:r>
            <a:r>
              <a:rPr lang="en-US" sz="2200" dirty="0" smtClean="0"/>
              <a:t>contrast, CASE </a:t>
            </a:r>
            <a:r>
              <a:rPr lang="en-US" sz="2200" dirty="0"/>
              <a:t>tools create a large number of entity and relation types </a:t>
            </a:r>
            <a:r>
              <a:rPr lang="en-US" sz="2200" dirty="0" smtClean="0"/>
              <a:t>with perhaps </a:t>
            </a:r>
            <a:r>
              <a:rPr lang="en-US" sz="2200" dirty="0"/>
              <a:t>a few instances of each. Thus the object management </a:t>
            </a:r>
            <a:r>
              <a:rPr lang="en-US" sz="2200" dirty="0" smtClean="0"/>
              <a:t>system takes </a:t>
            </a:r>
            <a:r>
              <a:rPr lang="en-US" sz="2200" dirty="0"/>
              <a:t>care of appropriately mapping into the underlying </a:t>
            </a:r>
            <a:r>
              <a:rPr lang="en-US" sz="2200" dirty="0" smtClean="0"/>
              <a:t>storage management </a:t>
            </a:r>
            <a:r>
              <a:rPr lang="en-US" sz="2200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36916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Computer </a:t>
            </a:r>
            <a:r>
              <a:rPr lang="en-US" sz="3400" b="1" dirty="0" smtClean="0"/>
              <a:t>Aided Software Engineering(CASE)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90793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CASE </a:t>
            </a:r>
            <a:r>
              <a:rPr lang="en-US" sz="3400" b="1" dirty="0" smtClean="0"/>
              <a:t>Tool </a:t>
            </a:r>
            <a:r>
              <a:rPr lang="en-US" sz="3400" b="1" dirty="0"/>
              <a:t>and its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 CASE (Computer Aided Software Engineering) tool is a generic term used </a:t>
            </a:r>
            <a:r>
              <a:rPr lang="en-US" sz="2200" dirty="0" smtClean="0"/>
              <a:t>to denote </a:t>
            </a:r>
            <a:r>
              <a:rPr lang="en-US" sz="2200" dirty="0"/>
              <a:t>any form of </a:t>
            </a:r>
            <a:r>
              <a:rPr lang="en-US" sz="2200" b="1" dirty="0"/>
              <a:t>automated support for software engineering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In a </a:t>
            </a:r>
            <a:r>
              <a:rPr lang="en-US" sz="2200" dirty="0" smtClean="0"/>
              <a:t>more restrictive </a:t>
            </a:r>
            <a:r>
              <a:rPr lang="en-US" sz="2200" dirty="0"/>
              <a:t>sense, a CASE tool means </a:t>
            </a:r>
            <a:r>
              <a:rPr lang="en-US" sz="2200" b="1" dirty="0"/>
              <a:t>any tool used to automate some </a:t>
            </a:r>
            <a:r>
              <a:rPr lang="en-US" sz="2200" b="1" dirty="0" smtClean="0"/>
              <a:t>activity associated </a:t>
            </a:r>
            <a:r>
              <a:rPr lang="en-US" sz="2200" b="1" dirty="0"/>
              <a:t>with software development. </a:t>
            </a:r>
            <a:endParaRPr lang="en-US" sz="2200" b="1" dirty="0" smtClean="0"/>
          </a:p>
          <a:p>
            <a:pPr algn="just"/>
            <a:r>
              <a:rPr lang="en-US" sz="2200" dirty="0" smtClean="0"/>
              <a:t>Many </a:t>
            </a:r>
            <a:r>
              <a:rPr lang="en-US" sz="2200" dirty="0"/>
              <a:t>CASE tools are available. Some </a:t>
            </a:r>
            <a:r>
              <a:rPr lang="en-US" sz="2200" dirty="0" smtClean="0"/>
              <a:t>of these </a:t>
            </a:r>
            <a:r>
              <a:rPr lang="en-US" sz="2200" dirty="0"/>
              <a:t>CASE tools assist in </a:t>
            </a:r>
            <a:r>
              <a:rPr lang="en-US" sz="2200" b="1" dirty="0"/>
              <a:t>phase related tasks </a:t>
            </a:r>
            <a:r>
              <a:rPr lang="en-US" sz="2200" dirty="0"/>
              <a:t>such as specification, </a:t>
            </a:r>
            <a:r>
              <a:rPr lang="en-US" sz="2200" dirty="0" smtClean="0"/>
              <a:t>structured analysis</a:t>
            </a:r>
            <a:r>
              <a:rPr lang="en-US" sz="2200" dirty="0"/>
              <a:t>, design, coding, testing, etc.; and others to </a:t>
            </a:r>
            <a:r>
              <a:rPr lang="en-US" sz="2200" b="1" dirty="0"/>
              <a:t>non-phase </a:t>
            </a:r>
            <a:r>
              <a:rPr lang="en-US" sz="2200" b="1" dirty="0" smtClean="0"/>
              <a:t>activities</a:t>
            </a:r>
            <a:r>
              <a:rPr lang="en-US" sz="2200" dirty="0" smtClean="0"/>
              <a:t> </a:t>
            </a:r>
            <a:r>
              <a:rPr lang="en-US" sz="2200" dirty="0"/>
              <a:t>such </a:t>
            </a:r>
            <a:r>
              <a:rPr lang="en-US" sz="2200" dirty="0" smtClean="0"/>
              <a:t>as project </a:t>
            </a:r>
            <a:r>
              <a:rPr lang="en-US" sz="2200" dirty="0"/>
              <a:t>management and configuration management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primary reasons for using a CASE tool are:</a:t>
            </a:r>
          </a:p>
          <a:p>
            <a:pPr marL="0" indent="0"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• </a:t>
            </a:r>
            <a:r>
              <a:rPr lang="en-US" sz="2200" b="1" dirty="0"/>
              <a:t>To increase productivity</a:t>
            </a:r>
          </a:p>
          <a:p>
            <a:pPr marL="0" indent="0" algn="just">
              <a:buNone/>
            </a:pPr>
            <a:r>
              <a:rPr lang="en-US" sz="2200" b="1" dirty="0" smtClean="0"/>
              <a:t>      • </a:t>
            </a:r>
            <a:r>
              <a:rPr lang="en-US" sz="2200" b="1" dirty="0"/>
              <a:t>To help produce better quality software at lower </a:t>
            </a:r>
            <a:r>
              <a:rPr lang="en-US" sz="2200" b="1" dirty="0" smtClean="0"/>
              <a:t>cost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769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CASE </a:t>
            </a:r>
            <a:r>
              <a:rPr lang="en-US" sz="3400" b="1" dirty="0" smtClean="0"/>
              <a:t>Environment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Although individual CASE tools are useful, the true power of a tool set can </a:t>
            </a:r>
            <a:r>
              <a:rPr lang="en-US" dirty="0" smtClean="0"/>
              <a:t>be realized </a:t>
            </a:r>
            <a:r>
              <a:rPr lang="en-US" dirty="0"/>
              <a:t>only when these </a:t>
            </a:r>
            <a:r>
              <a:rPr lang="en-US" b="1" dirty="0"/>
              <a:t>set of tools are integrated into a common framework </a:t>
            </a:r>
            <a:r>
              <a:rPr lang="en-US" b="1" dirty="0" smtClean="0"/>
              <a:t>or environment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CASE </a:t>
            </a:r>
            <a:r>
              <a:rPr lang="en-US" dirty="0"/>
              <a:t>tools are characterized by the stage or stages of </a:t>
            </a:r>
            <a:r>
              <a:rPr lang="en-US" dirty="0" smtClean="0"/>
              <a:t>software development </a:t>
            </a:r>
            <a:r>
              <a:rPr lang="en-US" dirty="0"/>
              <a:t>life cycle on which they focus.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b="1" dirty="0"/>
              <a:t>different tools </a:t>
            </a:r>
            <a:r>
              <a:rPr lang="en-US" b="1" dirty="0" smtClean="0"/>
              <a:t>covering different </a:t>
            </a:r>
            <a:r>
              <a:rPr lang="en-US" b="1" dirty="0"/>
              <a:t>stages share common information</a:t>
            </a:r>
            <a:r>
              <a:rPr lang="en-US" dirty="0"/>
              <a:t>, it is required </a:t>
            </a:r>
            <a:r>
              <a:rPr lang="en-US" b="1" dirty="0"/>
              <a:t>that they </a:t>
            </a:r>
            <a:r>
              <a:rPr lang="en-US" b="1" dirty="0" smtClean="0"/>
              <a:t>integrate through </a:t>
            </a:r>
            <a:r>
              <a:rPr lang="en-US" b="1" dirty="0"/>
              <a:t>some central repository to have a consistent view of </a:t>
            </a:r>
            <a:r>
              <a:rPr lang="en-US" b="1" dirty="0" smtClean="0"/>
              <a:t>information</a:t>
            </a:r>
            <a:r>
              <a:rPr lang="en-US" dirty="0" smtClean="0"/>
              <a:t> associated </a:t>
            </a:r>
            <a:r>
              <a:rPr lang="en-US" dirty="0"/>
              <a:t>with the software development artifacts.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central repository </a:t>
            </a:r>
            <a:r>
              <a:rPr lang="en-US" dirty="0" smtClean="0"/>
              <a:t>is usually </a:t>
            </a:r>
            <a:r>
              <a:rPr lang="en-US" dirty="0"/>
              <a:t>a </a:t>
            </a:r>
            <a:r>
              <a:rPr lang="en-US" b="1" dirty="0"/>
              <a:t>data dictionary </a:t>
            </a:r>
            <a:r>
              <a:rPr lang="en-US" dirty="0"/>
              <a:t>containing the definition of all composite and </a:t>
            </a:r>
            <a:r>
              <a:rPr lang="en-US" dirty="0" smtClean="0"/>
              <a:t>elementary data </a:t>
            </a:r>
            <a:r>
              <a:rPr lang="en-US" dirty="0"/>
              <a:t>items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Through the central repository all the CASE tools in a </a:t>
            </a:r>
            <a:r>
              <a:rPr lang="en-US" dirty="0" smtClean="0"/>
              <a:t>CASE environment </a:t>
            </a:r>
            <a:r>
              <a:rPr lang="en-US" dirty="0"/>
              <a:t>share common information among themselves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Thus a </a:t>
            </a:r>
            <a:r>
              <a:rPr lang="en-US" dirty="0" smtClean="0"/>
              <a:t>CASE environment </a:t>
            </a:r>
            <a:r>
              <a:rPr lang="en-US" dirty="0"/>
              <a:t>facilities the automation of the step-by-step methodologies </a:t>
            </a:r>
            <a:r>
              <a:rPr lang="en-US" dirty="0" smtClean="0"/>
              <a:t>for software </a:t>
            </a:r>
            <a:r>
              <a:rPr lang="en-US" dirty="0"/>
              <a:t>development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schematic representation of a CASE environment </a:t>
            </a:r>
            <a:r>
              <a:rPr lang="en-US" dirty="0" smtClean="0"/>
              <a:t>is shown </a:t>
            </a:r>
            <a:r>
              <a:rPr lang="en-US" dirty="0"/>
              <a:t>in fig.</a:t>
            </a:r>
          </a:p>
        </p:txBody>
      </p:sp>
    </p:spTree>
    <p:extLst>
      <p:ext uri="{BB962C8B-B14F-4D97-AF65-F5344CB8AC3E}">
        <p14:creationId xmlns:p14="http://schemas.microsoft.com/office/powerpoint/2010/main" val="330694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 </a:t>
            </a:r>
            <a:r>
              <a:rPr lang="en-US" sz="3400" b="1" dirty="0"/>
              <a:t>CASE Environment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252" y="1825625"/>
            <a:ext cx="6899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CASE environment vs programming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 CASE environment facilitates the automation of the </a:t>
            </a:r>
            <a:r>
              <a:rPr lang="en-US" sz="2200" dirty="0" smtClean="0"/>
              <a:t>step-by-step methodologies </a:t>
            </a:r>
            <a:r>
              <a:rPr lang="en-US" sz="2200" dirty="0"/>
              <a:t>for software development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In contrast to a CASE environment, </a:t>
            </a:r>
            <a:r>
              <a:rPr lang="en-US" sz="2200" dirty="0" smtClean="0"/>
              <a:t>a programming </a:t>
            </a:r>
            <a:r>
              <a:rPr lang="en-US" sz="2200" dirty="0"/>
              <a:t>environment is an integrated collection of tools to support only </a:t>
            </a:r>
            <a:r>
              <a:rPr lang="en-US" sz="2200" dirty="0" smtClean="0"/>
              <a:t>the coding </a:t>
            </a:r>
            <a:r>
              <a:rPr lang="en-US" sz="2200" dirty="0"/>
              <a:t>phase of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1842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b="1" dirty="0"/>
              <a:t>Benefits of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 </a:t>
            </a:r>
            <a:r>
              <a:rPr lang="en-US" sz="2200" dirty="0"/>
              <a:t>A key benefit arising out of the use of a CASE environment is cost </a:t>
            </a:r>
            <a:r>
              <a:rPr lang="en-US" sz="2200" dirty="0" smtClean="0"/>
              <a:t>saving through </a:t>
            </a:r>
            <a:r>
              <a:rPr lang="en-US" sz="2200" dirty="0"/>
              <a:t>all development phases. Different studies carry out to </a:t>
            </a:r>
            <a:r>
              <a:rPr lang="en-US" sz="2200" dirty="0" smtClean="0"/>
              <a:t>measure the </a:t>
            </a:r>
            <a:r>
              <a:rPr lang="en-US" sz="2200" dirty="0"/>
              <a:t>impact of CASE put the effort reduction between 30% to 40</a:t>
            </a:r>
            <a:r>
              <a:rPr lang="en-US" sz="2200" dirty="0" smtClean="0"/>
              <a:t>%.</a:t>
            </a:r>
          </a:p>
          <a:p>
            <a:pPr algn="just"/>
            <a:r>
              <a:rPr lang="en-US" sz="2200" dirty="0"/>
              <a:t>Use of CASE tools leads to considerable improvements to quality. This </a:t>
            </a:r>
            <a:r>
              <a:rPr lang="en-US" sz="2200" dirty="0" smtClean="0"/>
              <a:t>is mainly </a:t>
            </a:r>
            <a:r>
              <a:rPr lang="en-US" sz="2200" dirty="0"/>
              <a:t>due to the facts that one can effortlessly iterate through </a:t>
            </a:r>
            <a:r>
              <a:rPr lang="en-US" sz="2200" dirty="0" smtClean="0"/>
              <a:t>the different </a:t>
            </a:r>
            <a:r>
              <a:rPr lang="en-US" sz="2200" dirty="0"/>
              <a:t>phases of software development and the chances of human </a:t>
            </a:r>
            <a:r>
              <a:rPr lang="en-US" sz="2200" dirty="0" smtClean="0"/>
              <a:t>error are </a:t>
            </a:r>
            <a:r>
              <a:rPr lang="en-US" sz="2200" dirty="0"/>
              <a:t>considerably reduced.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CASE tools help produce high quality and consistent documents. </a:t>
            </a:r>
            <a:r>
              <a:rPr lang="en-US" sz="2200" dirty="0" smtClean="0"/>
              <a:t>Since the </a:t>
            </a:r>
            <a:r>
              <a:rPr lang="en-US" sz="2200" dirty="0"/>
              <a:t>important data relating to a software product are maintained in </a:t>
            </a:r>
            <a:r>
              <a:rPr lang="en-US" sz="2200" dirty="0" smtClean="0"/>
              <a:t>a central </a:t>
            </a:r>
            <a:r>
              <a:rPr lang="en-US" sz="2200" dirty="0"/>
              <a:t>repository, redundancy in the stored data is reduced and </a:t>
            </a:r>
            <a:r>
              <a:rPr lang="en-US" sz="2200" dirty="0" smtClean="0"/>
              <a:t>therefore chances </a:t>
            </a:r>
            <a:r>
              <a:rPr lang="en-US" sz="2200" dirty="0"/>
              <a:t>of inconsistent documentation is reduced to a great extent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41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CASE tools take out most of the drudgery in a software engineer’s work. For example, they need not check meticulously the balancing of the DFDs but can do it effortlessly through the press of a button.</a:t>
            </a:r>
          </a:p>
          <a:p>
            <a:pPr algn="just"/>
            <a:r>
              <a:rPr lang="en-US" sz="2200" dirty="0"/>
              <a:t> CASE tools have led to revolutionary cost saving in software maintenance efforts. This arises not only due to the tremendous value of a CASE environment in traceability and consistency checks, but also due to the systematic information capture during the various phases of software development as a result of adhering to a CASE environment.</a:t>
            </a:r>
          </a:p>
          <a:p>
            <a:pPr algn="just"/>
            <a:r>
              <a:rPr lang="en-US" sz="2200" dirty="0"/>
              <a:t> Introduction of a CASE environment has an impact on the style of working of a company, and makes it oriented towards the structured and orderly approach.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546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Architecture of a CASE environment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025131"/>
            <a:ext cx="4749800" cy="36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 Engineering Unit-V</vt:lpstr>
      <vt:lpstr>PowerPoint Presentation</vt:lpstr>
      <vt:lpstr>CASE Tool and its scope</vt:lpstr>
      <vt:lpstr>CASE Environment</vt:lpstr>
      <vt:lpstr> CASE Environment</vt:lpstr>
      <vt:lpstr>CASE environment vs programming environment</vt:lpstr>
      <vt:lpstr>Benefits of CASE</vt:lpstr>
      <vt:lpstr>PowerPoint Presentation</vt:lpstr>
      <vt:lpstr>Architecture of a CASE environment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Unit-V</dc:title>
  <dc:creator>USER</dc:creator>
  <cp:lastModifiedBy>USER</cp:lastModifiedBy>
  <cp:revision>10</cp:revision>
  <dcterms:created xsi:type="dcterms:W3CDTF">2020-10-29T05:06:28Z</dcterms:created>
  <dcterms:modified xsi:type="dcterms:W3CDTF">2020-11-02T06:11:01Z</dcterms:modified>
</cp:coreProperties>
</file>