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2CCEF-3106-4E59-9DCE-60BF1A3DAA7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4134F-DFB5-4659-B67F-3DCA7FE30B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removing errors from parts of a software which are rarely executed makes little difference to the perceived reliability of the product. It has been experimentally observed by analyzing the behavior of a large number of programs that 90% of the execution time of a typical program is spent in executing only 10% of the instructions in the program. These most used 10% instructions are often called the core of the program. The rest 90% of the program statements are called non-core and are executed only for 10% of the total execution time. It therefore may not be very surprising to note that removing 60% product defects from the least used parts of a system would typically lead to only 3% improvement to the product reliability. It is clear that the quantity by which the overall reliability of a program improves due to the correction of a single error depends on how frequently is the corresponding instruction executed.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134F-DFB5-4659-B67F-3DCA7FE30B3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01B-5F1A-47E8-B1AE-5E992ADF345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06F-E5C8-40AF-ACB9-A62F8F54F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01B-5F1A-47E8-B1AE-5E992ADF345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06F-E5C8-40AF-ACB9-A62F8F54F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01B-5F1A-47E8-B1AE-5E992ADF345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06F-E5C8-40AF-ACB9-A62F8F54F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01B-5F1A-47E8-B1AE-5E992ADF345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06F-E5C8-40AF-ACB9-A62F8F54F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01B-5F1A-47E8-B1AE-5E992ADF345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06F-E5C8-40AF-ACB9-A62F8F54F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01B-5F1A-47E8-B1AE-5E992ADF345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06F-E5C8-40AF-ACB9-A62F8F54F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01B-5F1A-47E8-B1AE-5E992ADF345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06F-E5C8-40AF-ACB9-A62F8F54F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01B-5F1A-47E8-B1AE-5E992ADF345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06F-E5C8-40AF-ACB9-A62F8F54F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01B-5F1A-47E8-B1AE-5E992ADF345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06F-E5C8-40AF-ACB9-A62F8F54F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01B-5F1A-47E8-B1AE-5E992ADF345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06F-E5C8-40AF-ACB9-A62F8F54F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01B-5F1A-47E8-B1AE-5E992ADF345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06F-E5C8-40AF-ACB9-A62F8F54F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201B-5F1A-47E8-B1AE-5E992ADF345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206F-E5C8-40AF-ACB9-A62F8F54F5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Unit-V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ripathi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Classification of software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/>
              <a:t>• </a:t>
            </a:r>
            <a:r>
              <a:rPr lang="en-US" sz="2000" b="1" dirty="0"/>
              <a:t>Transient. </a:t>
            </a:r>
            <a:endParaRPr lang="en-US" sz="2000" b="1" dirty="0" smtClean="0"/>
          </a:p>
          <a:p>
            <a:pPr algn="just">
              <a:buNone/>
            </a:pPr>
            <a:r>
              <a:rPr lang="en-US" sz="2000" dirty="0" smtClean="0"/>
              <a:t>      Transient </a:t>
            </a:r>
            <a:r>
              <a:rPr lang="en-US" sz="2000" dirty="0"/>
              <a:t>failures occur only for certain input values </a:t>
            </a:r>
            <a:r>
              <a:rPr lang="en-US" sz="2000" dirty="0" smtClean="0"/>
              <a:t>while invoking </a:t>
            </a:r>
            <a:r>
              <a:rPr lang="en-US" sz="2000" dirty="0"/>
              <a:t>a function of the system.</a:t>
            </a:r>
          </a:p>
          <a:p>
            <a:pPr algn="just">
              <a:buNone/>
            </a:pPr>
            <a:r>
              <a:rPr lang="en-US" sz="2000" dirty="0"/>
              <a:t>• </a:t>
            </a:r>
            <a:r>
              <a:rPr lang="en-US" sz="2000" b="1" dirty="0"/>
              <a:t>Permanent</a:t>
            </a:r>
            <a:r>
              <a:rPr lang="en-US" sz="2000" b="1" dirty="0" smtClean="0"/>
              <a:t>.</a:t>
            </a:r>
          </a:p>
          <a:p>
            <a:pPr algn="just">
              <a:buNone/>
            </a:pPr>
            <a:r>
              <a:rPr lang="en-US" sz="2000" b="1" dirty="0" smtClean="0"/>
              <a:t>      </a:t>
            </a:r>
            <a:r>
              <a:rPr lang="en-US" sz="2000" dirty="0" smtClean="0"/>
              <a:t>Permanent </a:t>
            </a:r>
            <a:r>
              <a:rPr lang="en-US" sz="2000" dirty="0"/>
              <a:t>failures occur for all input values </a:t>
            </a:r>
            <a:r>
              <a:rPr lang="en-US" sz="2000" dirty="0" smtClean="0"/>
              <a:t>while invoking </a:t>
            </a:r>
            <a:r>
              <a:rPr lang="en-US" sz="2000" dirty="0"/>
              <a:t>a function of the system.</a:t>
            </a:r>
          </a:p>
          <a:p>
            <a:pPr algn="just">
              <a:buNone/>
            </a:pPr>
            <a:r>
              <a:rPr lang="en-US" sz="2000" dirty="0"/>
              <a:t>• </a:t>
            </a:r>
            <a:r>
              <a:rPr lang="en-US" sz="2000" b="1" dirty="0"/>
              <a:t>Recoverable. </a:t>
            </a:r>
            <a:endParaRPr lang="en-US" sz="2000" b="1" dirty="0" smtClean="0"/>
          </a:p>
          <a:p>
            <a:pPr algn="just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dirty="0" smtClean="0"/>
              <a:t>When </a:t>
            </a:r>
            <a:r>
              <a:rPr lang="en-US" sz="2000" dirty="0"/>
              <a:t>recoverable failures occur, the system </a:t>
            </a:r>
            <a:r>
              <a:rPr lang="en-US" sz="2000" dirty="0" smtClean="0"/>
              <a:t>recovers with </a:t>
            </a:r>
            <a:r>
              <a:rPr lang="en-US" sz="2000" dirty="0"/>
              <a:t>or without operator intervention.</a:t>
            </a:r>
          </a:p>
          <a:p>
            <a:pPr algn="just">
              <a:buNone/>
            </a:pPr>
            <a:r>
              <a:rPr lang="en-US" sz="2000" dirty="0"/>
              <a:t>• </a:t>
            </a:r>
            <a:r>
              <a:rPr lang="en-US" sz="2000" b="1" dirty="0"/>
              <a:t>Unrecoverable</a:t>
            </a:r>
            <a:r>
              <a:rPr lang="en-US" sz="2000" b="1" dirty="0" smtClean="0"/>
              <a:t>.</a:t>
            </a:r>
          </a:p>
          <a:p>
            <a:pPr algn="just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dirty="0"/>
              <a:t>In unrecoverable failures, the system may need to </a:t>
            </a:r>
            <a:r>
              <a:rPr lang="en-US" sz="2000" dirty="0" smtClean="0"/>
              <a:t>be restarted</a:t>
            </a:r>
            <a:r>
              <a:rPr lang="en-US" sz="2000" dirty="0"/>
              <a:t>.</a:t>
            </a:r>
          </a:p>
          <a:p>
            <a:pPr algn="just">
              <a:buNone/>
            </a:pPr>
            <a:r>
              <a:rPr lang="en-US" sz="2000" dirty="0"/>
              <a:t>• </a:t>
            </a:r>
            <a:r>
              <a:rPr lang="en-US" sz="2000" b="1" dirty="0"/>
              <a:t>Cosmetic. </a:t>
            </a:r>
            <a:endParaRPr lang="en-US" sz="2000" b="1" dirty="0" smtClean="0"/>
          </a:p>
          <a:p>
            <a:pPr algn="just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dirty="0" smtClean="0"/>
              <a:t>These </a:t>
            </a:r>
            <a:r>
              <a:rPr lang="en-US" sz="2000" dirty="0"/>
              <a:t>classes of failures cause only minor irritations, </a:t>
            </a:r>
            <a:r>
              <a:rPr lang="en-US" sz="2000" dirty="0" smtClean="0"/>
              <a:t>and do </a:t>
            </a:r>
            <a:r>
              <a:rPr lang="en-US" sz="2000" dirty="0"/>
              <a:t>not lead to incorrect </a:t>
            </a:r>
            <a:r>
              <a:rPr lang="en-US" sz="2000" dirty="0" smtClean="0"/>
              <a:t>results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9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Software Reliability</a:t>
            </a:r>
          </a:p>
        </p:txBody>
      </p:sp>
    </p:spTree>
    <p:extLst>
      <p:ext uri="{BB962C8B-B14F-4D97-AF65-F5344CB8AC3E}">
        <p14:creationId xmlns:p14="http://schemas.microsoft.com/office/powerpoint/2010/main" val="1305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Reliability of a software product essentially denotes its </a:t>
            </a:r>
            <a:r>
              <a:rPr lang="en-US" sz="2200" b="1" dirty="0"/>
              <a:t>trustworthiness </a:t>
            </a:r>
            <a:r>
              <a:rPr lang="en-US" sz="2200" b="1" dirty="0" smtClean="0"/>
              <a:t>or dependability</a:t>
            </a:r>
            <a:r>
              <a:rPr lang="en-US" sz="2200" dirty="0"/>
              <a:t>. Alternatively, reliability of a software product can also be </a:t>
            </a:r>
            <a:r>
              <a:rPr lang="en-US" sz="2200" dirty="0" smtClean="0"/>
              <a:t>defined </a:t>
            </a:r>
            <a:r>
              <a:rPr lang="en-US" sz="2200" b="1" dirty="0" smtClean="0"/>
              <a:t>as </a:t>
            </a:r>
            <a:r>
              <a:rPr lang="en-US" sz="2200" b="1" dirty="0"/>
              <a:t>the probability of the product working “correctly” over a given period of time.</a:t>
            </a:r>
          </a:p>
          <a:p>
            <a:pPr algn="just"/>
            <a:r>
              <a:rPr lang="en-US" sz="2200" dirty="0"/>
              <a:t>It is obvious that a software product having a </a:t>
            </a:r>
            <a:r>
              <a:rPr lang="en-US" sz="2200" b="1" dirty="0"/>
              <a:t>large number of </a:t>
            </a:r>
            <a:r>
              <a:rPr lang="en-US" sz="2200" b="1" dirty="0" smtClean="0"/>
              <a:t>defects </a:t>
            </a:r>
            <a:r>
              <a:rPr lang="en-US" sz="2200" dirty="0" smtClean="0"/>
              <a:t>is </a:t>
            </a:r>
            <a:r>
              <a:rPr lang="en-US" sz="2200" dirty="0"/>
              <a:t>unreliable. </a:t>
            </a:r>
            <a:endParaRPr lang="en-US" sz="2200" dirty="0" smtClean="0"/>
          </a:p>
          <a:p>
            <a:pPr algn="just"/>
            <a:r>
              <a:rPr lang="en-US" sz="2200" dirty="0" smtClean="0"/>
              <a:t>It </a:t>
            </a:r>
            <a:r>
              <a:rPr lang="en-US" sz="2200" dirty="0"/>
              <a:t>is also clear that the </a:t>
            </a:r>
            <a:r>
              <a:rPr lang="en-US" sz="2200" b="1" dirty="0"/>
              <a:t>reliability of a system improves, if the </a:t>
            </a:r>
            <a:r>
              <a:rPr lang="en-US" sz="2200" b="1" dirty="0" smtClean="0"/>
              <a:t>number of </a:t>
            </a:r>
            <a:r>
              <a:rPr lang="en-US" sz="2200" b="1" dirty="0"/>
              <a:t>defects in it is reduced.</a:t>
            </a:r>
            <a:r>
              <a:rPr lang="en-US" sz="2200" dirty="0"/>
              <a:t> However, there is no simple relationship between </a:t>
            </a:r>
            <a:r>
              <a:rPr lang="en-US" sz="2200" dirty="0" smtClean="0"/>
              <a:t>the observed </a:t>
            </a:r>
            <a:r>
              <a:rPr lang="en-US" sz="2200" dirty="0"/>
              <a:t>system reliability and the number of latent defects in the system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 Reliability </a:t>
            </a:r>
            <a:r>
              <a:rPr lang="en-US" sz="2200" dirty="0"/>
              <a:t>of a product depends not only on the number of </a:t>
            </a:r>
            <a:r>
              <a:rPr lang="en-US" sz="2200" dirty="0" smtClean="0"/>
              <a:t>latent errors </a:t>
            </a:r>
            <a:r>
              <a:rPr lang="en-US" sz="2200" dirty="0"/>
              <a:t>but also on the </a:t>
            </a:r>
            <a:r>
              <a:rPr lang="en-US" sz="2200" b="1" dirty="0"/>
              <a:t>exact location of the errors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Apart from this, reliability </a:t>
            </a:r>
            <a:r>
              <a:rPr lang="en-US" sz="2200" dirty="0" smtClean="0"/>
              <a:t>also depends </a:t>
            </a:r>
            <a:r>
              <a:rPr lang="en-US" sz="2200" dirty="0"/>
              <a:t>upon how the product is used, i.e. on its </a:t>
            </a:r>
            <a:r>
              <a:rPr lang="en-US" sz="2200" b="1" dirty="0"/>
              <a:t>execution profile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/>
            <a:r>
              <a:rPr lang="en-US" sz="2200" dirty="0" smtClean="0"/>
              <a:t>If </a:t>
            </a:r>
            <a:r>
              <a:rPr lang="en-US" sz="2200" dirty="0"/>
              <a:t>it </a:t>
            </a:r>
            <a:r>
              <a:rPr lang="en-US" sz="2200" dirty="0" smtClean="0"/>
              <a:t>is selected </a:t>
            </a:r>
            <a:r>
              <a:rPr lang="en-US" sz="2200" dirty="0"/>
              <a:t>input data to the system such that only the “correctly” </a:t>
            </a:r>
            <a:r>
              <a:rPr lang="en-US" sz="2200" dirty="0" smtClean="0"/>
              <a:t>implemented functions </a:t>
            </a:r>
            <a:r>
              <a:rPr lang="en-US" sz="2200" dirty="0"/>
              <a:t>are executed, none of the errors will be exposed and the </a:t>
            </a:r>
            <a:r>
              <a:rPr lang="en-US" sz="2200" dirty="0" smtClean="0"/>
              <a:t>perceived reliability </a:t>
            </a:r>
            <a:r>
              <a:rPr lang="en-US" sz="2200" dirty="0"/>
              <a:t>of the product will be high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On the other hand, if the input data </a:t>
            </a:r>
            <a:r>
              <a:rPr lang="en-US" sz="2200" dirty="0" smtClean="0"/>
              <a:t>is selected </a:t>
            </a:r>
            <a:r>
              <a:rPr lang="en-US" sz="2200" dirty="0"/>
              <a:t>such that only those functions which contain errors are invoked, </a:t>
            </a:r>
            <a:r>
              <a:rPr lang="en-US" sz="2200" dirty="0" smtClean="0"/>
              <a:t>the perceived </a:t>
            </a:r>
            <a:r>
              <a:rPr lang="en-US" sz="2200" dirty="0"/>
              <a:t>reliability of the system will be very 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Reasons for software reliability being difficult to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/>
              <a:t>• The reliability improvement due to fixing a single bug depends on </a:t>
            </a:r>
            <a:r>
              <a:rPr lang="en-US" sz="2200" b="1" dirty="0" smtClean="0"/>
              <a:t>where the </a:t>
            </a:r>
            <a:r>
              <a:rPr lang="en-US" sz="2200" b="1" dirty="0"/>
              <a:t>bug is located </a:t>
            </a:r>
            <a:r>
              <a:rPr lang="en-US" sz="2200" dirty="0"/>
              <a:t>in the code.</a:t>
            </a:r>
          </a:p>
          <a:p>
            <a:pPr algn="just">
              <a:buNone/>
            </a:pPr>
            <a:r>
              <a:rPr lang="en-US" sz="2200" dirty="0"/>
              <a:t>• The perceived reliability of a software product is highly </a:t>
            </a:r>
            <a:r>
              <a:rPr lang="en-US" sz="2200" b="1" dirty="0" smtClean="0"/>
              <a:t>observer-dependent</a:t>
            </a:r>
            <a:r>
              <a:rPr lang="en-US" sz="2200" b="1" dirty="0"/>
              <a:t>.</a:t>
            </a:r>
          </a:p>
          <a:p>
            <a:pPr algn="just">
              <a:buNone/>
            </a:pPr>
            <a:r>
              <a:rPr lang="en-US" sz="2200" dirty="0"/>
              <a:t>• The reliability of a product </a:t>
            </a:r>
            <a:r>
              <a:rPr lang="en-US" sz="2200" b="1" dirty="0"/>
              <a:t>keeps changing as errors are detected </a:t>
            </a:r>
            <a:r>
              <a:rPr lang="en-US" sz="2200" b="1" dirty="0" smtClean="0"/>
              <a:t>and fixed</a:t>
            </a:r>
            <a:r>
              <a:rPr lang="en-US" sz="22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Hardware reliability vs. software </a:t>
            </a:r>
            <a:r>
              <a:rPr lang="en-US" sz="3200" dirty="0" smtClean="0"/>
              <a:t>reliability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Change in failure rate of a </a:t>
            </a:r>
            <a:r>
              <a:rPr lang="en-US" sz="3200" dirty="0" smtClean="0"/>
              <a:t>product) 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037" y="2039144"/>
            <a:ext cx="70199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3050" y="2096294"/>
            <a:ext cx="60579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Reliability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There </a:t>
            </a:r>
            <a:r>
              <a:rPr lang="en-US" sz="2400" dirty="0"/>
              <a:t>are six reliability metrics which can be used </a:t>
            </a:r>
            <a:r>
              <a:rPr lang="en-US" sz="2400" dirty="0" smtClean="0"/>
              <a:t>to quantify </a:t>
            </a:r>
            <a:r>
              <a:rPr lang="en-US" sz="2400" dirty="0"/>
              <a:t>the reliability of software products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dirty="0" smtClean="0"/>
              <a:t> Rate </a:t>
            </a:r>
            <a:r>
              <a:rPr lang="en-US" sz="2400" b="1" dirty="0"/>
              <a:t>of occurrence of failure (ROCOF). </a:t>
            </a:r>
            <a:r>
              <a:rPr lang="en-US" sz="2400" dirty="0"/>
              <a:t>ROCOF measures </a:t>
            </a:r>
            <a:r>
              <a:rPr lang="en-US" sz="2400" dirty="0" smtClean="0"/>
              <a:t>the frequency </a:t>
            </a:r>
            <a:r>
              <a:rPr lang="en-US" sz="2400" dirty="0"/>
              <a:t>of occurrence of unexpected behavior (i.e. failures). </a:t>
            </a:r>
            <a:r>
              <a:rPr lang="en-US" sz="2400" dirty="0" smtClean="0"/>
              <a:t>ROCOF measure </a:t>
            </a:r>
            <a:r>
              <a:rPr lang="en-US" sz="2400" dirty="0"/>
              <a:t>of a software product can be obtained by observing </a:t>
            </a:r>
            <a:r>
              <a:rPr lang="en-US" sz="2400" dirty="0" smtClean="0"/>
              <a:t>the behavior </a:t>
            </a:r>
            <a:r>
              <a:rPr lang="en-US" sz="2400" dirty="0"/>
              <a:t>of a software product in operation over a specified </a:t>
            </a:r>
            <a:r>
              <a:rPr lang="en-US" sz="2400" dirty="0" smtClean="0"/>
              <a:t>time interval </a:t>
            </a:r>
            <a:r>
              <a:rPr lang="en-US" sz="2400" dirty="0"/>
              <a:t>and then recording the total number of failures occurring </a:t>
            </a:r>
            <a:r>
              <a:rPr lang="en-US" sz="2400" dirty="0" smtClean="0"/>
              <a:t>during the </a:t>
            </a:r>
            <a:r>
              <a:rPr lang="en-US" sz="2400" dirty="0"/>
              <a:t>interval.</a:t>
            </a:r>
          </a:p>
          <a:p>
            <a:pPr algn="just">
              <a:buNone/>
            </a:pPr>
            <a:r>
              <a:rPr lang="en-US" sz="2400" dirty="0"/>
              <a:t>• </a:t>
            </a:r>
            <a:r>
              <a:rPr lang="en-US" sz="2400" dirty="0" smtClean="0"/>
              <a:t>   </a:t>
            </a:r>
            <a:r>
              <a:rPr lang="en-US" sz="2400" b="1" dirty="0" smtClean="0"/>
              <a:t>Mean </a:t>
            </a:r>
            <a:r>
              <a:rPr lang="en-US" sz="2400" b="1" dirty="0"/>
              <a:t>Time To Failure (MTTF). </a:t>
            </a:r>
            <a:r>
              <a:rPr lang="en-US" sz="2400" dirty="0"/>
              <a:t>MTTF is the average time </a:t>
            </a:r>
            <a:r>
              <a:rPr lang="en-US" sz="2400" dirty="0" smtClean="0"/>
              <a:t>between two </a:t>
            </a:r>
            <a:r>
              <a:rPr lang="en-US" sz="2400" dirty="0"/>
              <a:t>successive failures, observed over a large number of </a:t>
            </a:r>
            <a:r>
              <a:rPr lang="en-US" sz="2400" dirty="0" smtClean="0"/>
              <a:t>failures </a:t>
            </a:r>
            <a:r>
              <a:rPr lang="en-US" sz="2400" dirty="0"/>
              <a:t>It is important to note that only run time </a:t>
            </a:r>
            <a:r>
              <a:rPr lang="en-US" sz="2400" dirty="0" smtClean="0"/>
              <a:t>is considered </a:t>
            </a:r>
            <a:r>
              <a:rPr lang="en-US" sz="2400" dirty="0"/>
              <a:t>in the time measurements, i.e. the time for which </a:t>
            </a:r>
            <a:r>
              <a:rPr lang="en-US" sz="2400" dirty="0" smtClean="0"/>
              <a:t>the system </a:t>
            </a:r>
            <a:r>
              <a:rPr lang="en-US" sz="2400" dirty="0"/>
              <a:t>is down to fix the error, the boot time, etc are not taken </a:t>
            </a:r>
            <a:r>
              <a:rPr lang="en-US" sz="2400" dirty="0" smtClean="0"/>
              <a:t>into account </a:t>
            </a:r>
            <a:r>
              <a:rPr lang="en-US" sz="2400" dirty="0"/>
              <a:t>in the time measurements and the clock is stopped at </a:t>
            </a:r>
            <a:r>
              <a:rPr lang="en-US" sz="2400" dirty="0" smtClean="0"/>
              <a:t>these times.</a:t>
            </a:r>
          </a:p>
          <a:p>
            <a:pPr algn="just"/>
            <a:r>
              <a:rPr lang="en-US" sz="2400" b="1" dirty="0" smtClean="0"/>
              <a:t>Mean Time To Repair (MTTR). </a:t>
            </a:r>
            <a:r>
              <a:rPr lang="en-US" sz="2400" dirty="0" smtClean="0"/>
              <a:t>Once failure occurs, some time is required to fix the error. MTTR measures the average time it takes to    track the errors causing the failure and to fix them.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US" sz="4200" dirty="0" smtClean="0"/>
              <a:t>•    </a:t>
            </a:r>
            <a:r>
              <a:rPr lang="en-US" sz="4200" b="1" dirty="0"/>
              <a:t>Mean Time Between Failure (MTBR). </a:t>
            </a:r>
            <a:r>
              <a:rPr lang="en-US" sz="4200" dirty="0"/>
              <a:t>MTTF and MTTR can </a:t>
            </a:r>
            <a:r>
              <a:rPr lang="en-US" sz="4200" dirty="0" smtClean="0"/>
              <a:t>be combined </a:t>
            </a:r>
            <a:r>
              <a:rPr lang="en-US" sz="4200" dirty="0"/>
              <a:t>to get the MTBR metric: MTBF = MTTF + MTTR. </a:t>
            </a:r>
            <a:r>
              <a:rPr lang="en-US" sz="4200" dirty="0" smtClean="0"/>
              <a:t>Thus, MTBF </a:t>
            </a:r>
            <a:r>
              <a:rPr lang="en-US" sz="4200" dirty="0"/>
              <a:t>of 300 hours indicates that once a failure occurs, the next </a:t>
            </a:r>
            <a:r>
              <a:rPr lang="en-US" sz="4200" dirty="0" smtClean="0"/>
              <a:t>failure is </a:t>
            </a:r>
            <a:r>
              <a:rPr lang="en-US" sz="4200" dirty="0"/>
              <a:t>expected after 300 hours. In this case, time measurements are </a:t>
            </a:r>
            <a:r>
              <a:rPr lang="en-US" sz="4200" dirty="0" smtClean="0"/>
              <a:t>real time </a:t>
            </a:r>
            <a:r>
              <a:rPr lang="en-US" sz="4200" dirty="0"/>
              <a:t>and not the execution time as in MTTF.</a:t>
            </a:r>
          </a:p>
          <a:p>
            <a:pPr algn="just">
              <a:buNone/>
            </a:pPr>
            <a:r>
              <a:rPr lang="en-US" sz="3600" dirty="0" smtClean="0"/>
              <a:t>•   </a:t>
            </a:r>
            <a:r>
              <a:rPr lang="en-US" sz="4200" b="1" dirty="0"/>
              <a:t>Probability of Failure on Demand (POFOD</a:t>
            </a:r>
            <a:r>
              <a:rPr lang="en-US" sz="4200" dirty="0"/>
              <a:t>). Unlike the </a:t>
            </a:r>
            <a:r>
              <a:rPr lang="en-US" sz="4200" dirty="0" smtClean="0"/>
              <a:t>other metrics </a:t>
            </a:r>
            <a:r>
              <a:rPr lang="en-US" sz="4200" dirty="0"/>
              <a:t>discussed, this metric does not explicitly involve </a:t>
            </a:r>
            <a:r>
              <a:rPr lang="en-US" sz="4200" dirty="0" smtClean="0"/>
              <a:t>time measurements</a:t>
            </a:r>
            <a:r>
              <a:rPr lang="en-US" sz="4200" dirty="0"/>
              <a:t>. POFOD measures the likelihood of the system </a:t>
            </a:r>
            <a:r>
              <a:rPr lang="en-US" sz="4200" dirty="0" smtClean="0"/>
              <a:t>failing when </a:t>
            </a:r>
            <a:r>
              <a:rPr lang="en-US" sz="4200" dirty="0"/>
              <a:t>a service request is made. For example, a POFOD of </a:t>
            </a:r>
            <a:r>
              <a:rPr lang="en-US" sz="4200" dirty="0" smtClean="0"/>
              <a:t>0.001 would </a:t>
            </a:r>
            <a:r>
              <a:rPr lang="en-US" sz="4200" dirty="0"/>
              <a:t>mean that 1 out of every 1000 service requests would result in </a:t>
            </a:r>
            <a:r>
              <a:rPr lang="en-US" sz="4200" dirty="0" smtClean="0"/>
              <a:t>a failure.</a:t>
            </a:r>
          </a:p>
          <a:p>
            <a:pPr algn="just"/>
            <a:r>
              <a:rPr lang="en-US" sz="4200" b="1" dirty="0"/>
              <a:t>Availability. </a:t>
            </a:r>
            <a:r>
              <a:rPr lang="en-US" sz="4200" dirty="0"/>
              <a:t>Availability of a system is a measure of how likely </a:t>
            </a:r>
            <a:r>
              <a:rPr lang="en-US" sz="4200" dirty="0" smtClean="0"/>
              <a:t>shall the </a:t>
            </a:r>
            <a:r>
              <a:rPr lang="en-US" sz="4200" dirty="0"/>
              <a:t>system be available for use over a given period of time. This </a:t>
            </a:r>
            <a:r>
              <a:rPr lang="en-US" sz="4200" dirty="0" smtClean="0"/>
              <a:t>metric not </a:t>
            </a:r>
            <a:r>
              <a:rPr lang="en-US" sz="4200" dirty="0"/>
              <a:t>only considers the number of failures occurring during a </a:t>
            </a:r>
            <a:r>
              <a:rPr lang="en-US" sz="4200" dirty="0" smtClean="0"/>
              <a:t>time interval</a:t>
            </a:r>
            <a:r>
              <a:rPr lang="en-US" sz="4200" dirty="0"/>
              <a:t>, but also takes into account the repair time (down time) of </a:t>
            </a:r>
            <a:r>
              <a:rPr lang="en-US" sz="4200" dirty="0" smtClean="0"/>
              <a:t>a system </a:t>
            </a:r>
            <a:r>
              <a:rPr lang="en-US" sz="4200" dirty="0"/>
              <a:t>when a failure occurs.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959</Words>
  <Application>Microsoft Office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Software Engineering Unit-V</vt:lpstr>
      <vt:lpstr>PowerPoint Presentation</vt:lpstr>
      <vt:lpstr>Introduction</vt:lpstr>
      <vt:lpstr>Continue…</vt:lpstr>
      <vt:lpstr>Reasons for software reliability being difficult to measure</vt:lpstr>
      <vt:lpstr>Hardware reliability vs. software reliability (Change in failure rate of a product) </vt:lpstr>
      <vt:lpstr>Continue…</vt:lpstr>
      <vt:lpstr>Reliability metrics</vt:lpstr>
      <vt:lpstr>Continue….</vt:lpstr>
      <vt:lpstr>Classification of software failures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Reliability Unit-V</dc:title>
  <dc:creator>GEU</dc:creator>
  <cp:lastModifiedBy>USER</cp:lastModifiedBy>
  <cp:revision>18</cp:revision>
  <dcterms:created xsi:type="dcterms:W3CDTF">2020-05-11T06:33:55Z</dcterms:created>
  <dcterms:modified xsi:type="dcterms:W3CDTF">2020-11-02T06:59:15Z</dcterms:modified>
</cp:coreProperties>
</file>