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35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E89C74-46E5-404E-8692-46B82C677C28}"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DE449-7240-416B-B52C-519E97CFDE4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E89C74-46E5-404E-8692-46B82C677C28}"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DE449-7240-416B-B52C-519E97CFDE4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E89C74-46E5-404E-8692-46B82C677C28}"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DE449-7240-416B-B52C-519E97CFDE4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E89C74-46E5-404E-8692-46B82C677C28}"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DE449-7240-416B-B52C-519E97CFDE4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E89C74-46E5-404E-8692-46B82C677C28}"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DE449-7240-416B-B52C-519E97CFDE4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E89C74-46E5-404E-8692-46B82C677C28}" type="datetimeFigureOut">
              <a:rPr lang="en-US" smtClean="0"/>
              <a:pPr/>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3DE449-7240-416B-B52C-519E97CFDE4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E89C74-46E5-404E-8692-46B82C677C28}" type="datetimeFigureOut">
              <a:rPr lang="en-US" smtClean="0"/>
              <a:pPr/>
              <a:t>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3DE449-7240-416B-B52C-519E97CFDE4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E89C74-46E5-404E-8692-46B82C677C28}" type="datetimeFigureOut">
              <a:rPr lang="en-US" smtClean="0"/>
              <a:pPr/>
              <a:t>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3DE449-7240-416B-B52C-519E97CFDE4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E89C74-46E5-404E-8692-46B82C677C28}" type="datetimeFigureOut">
              <a:rPr lang="en-US" smtClean="0"/>
              <a:pPr/>
              <a:t>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3DE449-7240-416B-B52C-519E97CFDE4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E89C74-46E5-404E-8692-46B82C677C28}" type="datetimeFigureOut">
              <a:rPr lang="en-US" smtClean="0"/>
              <a:pPr/>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3DE449-7240-416B-B52C-519E97CFDE4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E89C74-46E5-404E-8692-46B82C677C28}" type="datetimeFigureOut">
              <a:rPr lang="en-US" smtClean="0"/>
              <a:pPr/>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3DE449-7240-416B-B52C-519E97CFDE4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E89C74-46E5-404E-8692-46B82C677C28}" type="datetimeFigureOut">
              <a:rPr lang="en-US" smtClean="0"/>
              <a:pPr/>
              <a:t>11/2/2020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3DE449-7240-416B-B52C-519E97CFDE4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a:t>
            </a:r>
            <a:r>
              <a:rPr lang="en-US" dirty="0" smtClean="0"/>
              <a:t>Engineering</a:t>
            </a:r>
            <a:r>
              <a:rPr lang="en-US" dirty="0" smtClean="0"/>
              <a:t/>
            </a:r>
            <a:br>
              <a:rPr lang="en-US" dirty="0" smtClean="0"/>
            </a:br>
            <a:r>
              <a:rPr lang="en-US" dirty="0" smtClean="0"/>
              <a:t>Unit-V</a:t>
            </a:r>
            <a:endParaRPr lang="en-US" dirty="0"/>
          </a:p>
        </p:txBody>
      </p:sp>
      <p:sp>
        <p:nvSpPr>
          <p:cNvPr id="3" name="Subtitle 2"/>
          <p:cNvSpPr>
            <a:spLocks noGrp="1"/>
          </p:cNvSpPr>
          <p:nvPr>
            <p:ph type="subTitle" idx="1"/>
          </p:nvPr>
        </p:nvSpPr>
        <p:spPr/>
        <p:txBody>
          <a:bodyPr/>
          <a:lstStyle/>
          <a:p>
            <a:r>
              <a:rPr lang="en-US" dirty="0" smtClean="0"/>
              <a:t>Prepared By: </a:t>
            </a:r>
            <a:r>
              <a:rPr lang="en-US" dirty="0" err="1" smtClean="0"/>
              <a:t>Neha</a:t>
            </a:r>
            <a:r>
              <a:rPr lang="en-US" dirty="0" smtClean="0"/>
              <a:t> </a:t>
            </a:r>
            <a:r>
              <a:rPr lang="en-US" dirty="0" err="1" smtClean="0"/>
              <a:t>Tripathi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SEI CMM-Maturity levels</a:t>
            </a:r>
            <a:endParaRPr lang="en-US" sz="3200" dirty="0"/>
          </a:p>
        </p:txBody>
      </p:sp>
      <p:sp>
        <p:nvSpPr>
          <p:cNvPr id="3" name="Content Placeholder 2"/>
          <p:cNvSpPr>
            <a:spLocks noGrp="1"/>
          </p:cNvSpPr>
          <p:nvPr>
            <p:ph idx="1"/>
          </p:nvPr>
        </p:nvSpPr>
        <p:spPr/>
        <p:txBody>
          <a:bodyPr>
            <a:normAutofit fontScale="92500" lnSpcReduction="20000"/>
          </a:bodyPr>
          <a:lstStyle/>
          <a:p>
            <a:r>
              <a:rPr lang="en-US" sz="2200" dirty="0" smtClean="0"/>
              <a:t>SEI CMM classifies </a:t>
            </a:r>
            <a:r>
              <a:rPr lang="en-US" sz="2200" b="1" dirty="0" smtClean="0"/>
              <a:t>software development industries </a:t>
            </a:r>
            <a:r>
              <a:rPr lang="en-US" sz="2200" dirty="0" smtClean="0"/>
              <a:t>into the following </a:t>
            </a:r>
            <a:r>
              <a:rPr lang="en-US" sz="2200" b="1" dirty="0" smtClean="0"/>
              <a:t>five maturity levels</a:t>
            </a:r>
            <a:r>
              <a:rPr lang="en-US" sz="2200" dirty="0" smtClean="0"/>
              <a:t>:</a:t>
            </a:r>
          </a:p>
          <a:p>
            <a:pPr>
              <a:buNone/>
            </a:pPr>
            <a:endParaRPr lang="en-US" sz="2200" dirty="0" smtClean="0"/>
          </a:p>
          <a:p>
            <a:pPr>
              <a:buNone/>
            </a:pPr>
            <a:r>
              <a:rPr lang="en-US" sz="2200" dirty="0" smtClean="0"/>
              <a:t>      - </a:t>
            </a:r>
            <a:r>
              <a:rPr lang="en-US" sz="2200" b="1" dirty="0" smtClean="0"/>
              <a:t>Initial</a:t>
            </a:r>
          </a:p>
          <a:p>
            <a:pPr>
              <a:buNone/>
            </a:pPr>
            <a:r>
              <a:rPr lang="en-US" sz="2200" b="1" dirty="0" smtClean="0"/>
              <a:t>      - Repeatable</a:t>
            </a:r>
          </a:p>
          <a:p>
            <a:pPr>
              <a:buNone/>
            </a:pPr>
            <a:r>
              <a:rPr lang="en-US" sz="2200" b="1" dirty="0" smtClean="0"/>
              <a:t>      - Defined</a:t>
            </a:r>
          </a:p>
          <a:p>
            <a:pPr>
              <a:buNone/>
            </a:pPr>
            <a:r>
              <a:rPr lang="en-US" sz="2200" b="1" dirty="0" smtClean="0"/>
              <a:t>      - Managed</a:t>
            </a:r>
          </a:p>
          <a:p>
            <a:pPr>
              <a:buNone/>
            </a:pPr>
            <a:r>
              <a:rPr lang="en-US" sz="2200" b="1" dirty="0" smtClean="0"/>
              <a:t>      - Optimized</a:t>
            </a:r>
          </a:p>
          <a:p>
            <a:pPr>
              <a:buNone/>
            </a:pPr>
            <a:endParaRPr lang="en-US" sz="2200" b="1" dirty="0" smtClean="0"/>
          </a:p>
          <a:p>
            <a:pPr algn="just"/>
            <a:r>
              <a:rPr lang="en-US" sz="2400" dirty="0" smtClean="0"/>
              <a:t>SEI CMM provides a list of key areas on which to focus to take an organization from one level of maturity to the next. Thus, it provides a way for gradual quality improvement over several stages.</a:t>
            </a:r>
          </a:p>
          <a:p>
            <a:pPr algn="just"/>
            <a:r>
              <a:rPr lang="en-US" sz="2400" dirty="0" smtClean="0"/>
              <a:t> Each stage has been carefully designed such that one stage enhances the capability already built up.</a:t>
            </a:r>
            <a:endParaRPr lang="en-US" sz="22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The focus of each SEI CMM level and the corresponding key process area (KPAs)</a:t>
            </a:r>
            <a:endParaRPr lang="en-US" sz="2800" dirty="0"/>
          </a:p>
        </p:txBody>
      </p:sp>
      <p:pic>
        <p:nvPicPr>
          <p:cNvPr id="1026" name="Picture 2"/>
          <p:cNvPicPr>
            <a:picLocks noGrp="1" noChangeAspect="1" noChangeArrowheads="1"/>
          </p:cNvPicPr>
          <p:nvPr>
            <p:ph idx="1"/>
          </p:nvPr>
        </p:nvPicPr>
        <p:blipFill>
          <a:blip r:embed="rId2"/>
          <a:srcRect/>
          <a:stretch>
            <a:fillRect/>
          </a:stretch>
        </p:blipFill>
        <p:spPr bwMode="auto">
          <a:xfrm>
            <a:off x="723900" y="1929606"/>
            <a:ext cx="7696200" cy="38671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sz="3200" dirty="0" smtClean="0"/>
              <a:t>ISO 9000 certification vs. SEI/CMM</a:t>
            </a:r>
            <a:endParaRPr lang="en-US" sz="3200" dirty="0"/>
          </a:p>
        </p:txBody>
      </p:sp>
      <p:sp>
        <p:nvSpPr>
          <p:cNvPr id="3" name="Content Placeholder 2"/>
          <p:cNvSpPr>
            <a:spLocks noGrp="1"/>
          </p:cNvSpPr>
          <p:nvPr>
            <p:ph idx="1"/>
          </p:nvPr>
        </p:nvSpPr>
        <p:spPr/>
        <p:txBody>
          <a:bodyPr>
            <a:normAutofit fontScale="70000" lnSpcReduction="20000"/>
          </a:bodyPr>
          <a:lstStyle/>
          <a:p>
            <a:pPr algn="just">
              <a:buNone/>
            </a:pPr>
            <a:r>
              <a:rPr lang="en-US" dirty="0" smtClean="0"/>
              <a:t>• ISO 9000 is awarded by an international standards body. Therefore, ISO 9000 certification can be quoted by an organization in official documents, communication with external parties, and the tender quotations. However, SEI CMM assessment is purely for internal use.</a:t>
            </a:r>
          </a:p>
          <a:p>
            <a:pPr algn="just">
              <a:buNone/>
            </a:pPr>
            <a:r>
              <a:rPr lang="en-US" dirty="0" smtClean="0"/>
              <a:t>• SEI CMM was developed specifically for software industry and therefore addresses many issues which are specific to software industry alone.</a:t>
            </a:r>
          </a:p>
          <a:p>
            <a:pPr algn="just">
              <a:buNone/>
            </a:pPr>
            <a:r>
              <a:rPr lang="en-US" dirty="0" smtClean="0"/>
              <a:t>• SEI CMM goes beyond quality assurance and prepares an organization to ultimately achieve Total Quality Management (TQM). In fact, ISO 9001 aims at level 3 of SEI CMM model.</a:t>
            </a:r>
          </a:p>
          <a:p>
            <a:pPr algn="just">
              <a:buNone/>
            </a:pPr>
            <a:r>
              <a:rPr lang="en-US" dirty="0" smtClean="0"/>
              <a:t>• SEI CMM model provides a list of key process areas (KPAs) on which an organization at any maturity level needs to concentrate to take it from one maturity level to the next. Thus, it provides a way for achieving gradual quality improvement.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b="1" dirty="0" smtClean="0"/>
              <a:t>Thank you!</a:t>
            </a:r>
            <a:endParaRPr lang="en-US" b="1" dirty="0"/>
          </a:p>
        </p:txBody>
      </p:sp>
    </p:spTree>
    <p:extLst>
      <p:ext uri="{BB962C8B-B14F-4D97-AF65-F5344CB8AC3E}">
        <p14:creationId xmlns:p14="http://schemas.microsoft.com/office/powerpoint/2010/main" val="2742562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b="1" dirty="0"/>
              <a:t>Software Quality</a:t>
            </a:r>
          </a:p>
        </p:txBody>
      </p:sp>
    </p:spTree>
    <p:extLst>
      <p:ext uri="{BB962C8B-B14F-4D97-AF65-F5344CB8AC3E}">
        <p14:creationId xmlns:p14="http://schemas.microsoft.com/office/powerpoint/2010/main" val="2270679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Software Quality</a:t>
            </a:r>
            <a:endParaRPr lang="en-US" sz="3200" dirty="0"/>
          </a:p>
        </p:txBody>
      </p:sp>
      <p:sp>
        <p:nvSpPr>
          <p:cNvPr id="3" name="Content Placeholder 2"/>
          <p:cNvSpPr>
            <a:spLocks noGrp="1"/>
          </p:cNvSpPr>
          <p:nvPr>
            <p:ph idx="1"/>
          </p:nvPr>
        </p:nvSpPr>
        <p:spPr>
          <a:xfrm>
            <a:off x="457200" y="1219200"/>
            <a:ext cx="8229600" cy="5257800"/>
          </a:xfrm>
        </p:spPr>
        <p:txBody>
          <a:bodyPr>
            <a:noAutofit/>
          </a:bodyPr>
          <a:lstStyle/>
          <a:p>
            <a:pPr algn="just"/>
            <a:r>
              <a:rPr lang="en-US" sz="2200" dirty="0"/>
              <a:t>Traditionally, a quality product is defined in terms of its </a:t>
            </a:r>
            <a:r>
              <a:rPr lang="en-US" sz="2200" b="1" dirty="0"/>
              <a:t>fitness of purpose</a:t>
            </a:r>
            <a:r>
              <a:rPr lang="en-US" sz="2200" dirty="0"/>
              <a:t>. </a:t>
            </a:r>
            <a:r>
              <a:rPr lang="en-US" sz="2200" dirty="0" smtClean="0"/>
              <a:t>That is</a:t>
            </a:r>
            <a:r>
              <a:rPr lang="en-US" sz="2200" dirty="0"/>
              <a:t>, a quality product does exactly what the users want it to do</a:t>
            </a:r>
            <a:r>
              <a:rPr lang="en-US" sz="2200" dirty="0" smtClean="0"/>
              <a:t>.</a:t>
            </a:r>
          </a:p>
          <a:p>
            <a:pPr algn="just"/>
            <a:r>
              <a:rPr lang="en-US" sz="2200" dirty="0" smtClean="0"/>
              <a:t> </a:t>
            </a:r>
            <a:r>
              <a:rPr lang="en-US" sz="2200" dirty="0"/>
              <a:t>For </a:t>
            </a:r>
            <a:r>
              <a:rPr lang="en-US" sz="2200" dirty="0" smtClean="0"/>
              <a:t>software products</a:t>
            </a:r>
            <a:r>
              <a:rPr lang="en-US" sz="2200" dirty="0"/>
              <a:t>, fitness of purpose is usually interpreted in terms of </a:t>
            </a:r>
            <a:r>
              <a:rPr lang="en-US" sz="2200" b="1" dirty="0"/>
              <a:t>satisfaction of </a:t>
            </a:r>
            <a:r>
              <a:rPr lang="en-US" sz="2200" b="1" dirty="0" smtClean="0"/>
              <a:t>the requirements </a:t>
            </a:r>
            <a:r>
              <a:rPr lang="en-US" sz="2200" b="1" dirty="0"/>
              <a:t>laid down in the SRS document</a:t>
            </a:r>
            <a:r>
              <a:rPr lang="en-US" sz="2200" dirty="0" smtClean="0"/>
              <a:t>.</a:t>
            </a:r>
            <a:r>
              <a:rPr lang="en-US" sz="2200" dirty="0"/>
              <a:t> </a:t>
            </a:r>
            <a:endParaRPr lang="en-US" sz="2200" dirty="0" smtClean="0"/>
          </a:p>
          <a:p>
            <a:pPr algn="just"/>
            <a:r>
              <a:rPr lang="en-US" sz="2200" dirty="0" smtClean="0"/>
              <a:t>The traditional </a:t>
            </a:r>
            <a:r>
              <a:rPr lang="en-US" sz="2200" dirty="0"/>
              <a:t>concept of quality as “fitness of purpose” for software products is </a:t>
            </a:r>
            <a:r>
              <a:rPr lang="en-US" sz="2200" dirty="0" smtClean="0"/>
              <a:t>not wholly </a:t>
            </a:r>
            <a:r>
              <a:rPr lang="en-US" sz="2200" dirty="0"/>
              <a:t>satisfactory</a:t>
            </a:r>
            <a:r>
              <a:rPr lang="en-US" sz="2200" dirty="0" smtClean="0"/>
              <a:t>.</a:t>
            </a:r>
            <a:r>
              <a:rPr lang="en-US" sz="2200" dirty="0"/>
              <a:t> The modern view of a quality associates with a software product </a:t>
            </a:r>
            <a:r>
              <a:rPr lang="en-US" sz="2200" dirty="0" smtClean="0"/>
              <a:t>several </a:t>
            </a:r>
            <a:r>
              <a:rPr lang="en-US" sz="2200" b="1" dirty="0" smtClean="0"/>
              <a:t>quality </a:t>
            </a:r>
            <a:r>
              <a:rPr lang="en-US" sz="2200" b="1" dirty="0"/>
              <a:t>factors </a:t>
            </a:r>
            <a:r>
              <a:rPr lang="en-US" sz="2200" dirty="0"/>
              <a:t>such as the following</a:t>
            </a:r>
            <a:r>
              <a:rPr lang="en-US" sz="2200" dirty="0" smtClean="0"/>
              <a:t>:</a:t>
            </a:r>
          </a:p>
          <a:p>
            <a:pPr algn="just">
              <a:buNone/>
            </a:pPr>
            <a:r>
              <a:rPr lang="en-US" sz="1800" b="1" dirty="0" smtClean="0"/>
              <a:t>         - Portability</a:t>
            </a:r>
          </a:p>
          <a:p>
            <a:pPr algn="just">
              <a:buNone/>
            </a:pPr>
            <a:r>
              <a:rPr lang="en-US" sz="1800" b="1" dirty="0" smtClean="0"/>
              <a:t>         - Usability</a:t>
            </a:r>
          </a:p>
          <a:p>
            <a:pPr algn="just">
              <a:buNone/>
            </a:pPr>
            <a:r>
              <a:rPr lang="en-US" sz="1800" b="1" dirty="0" smtClean="0"/>
              <a:t>         - Reusability</a:t>
            </a:r>
          </a:p>
          <a:p>
            <a:pPr algn="just">
              <a:buNone/>
            </a:pPr>
            <a:r>
              <a:rPr lang="en-US" sz="1800" b="1" dirty="0" smtClean="0"/>
              <a:t>         - Correctness</a:t>
            </a:r>
          </a:p>
          <a:p>
            <a:pPr algn="just">
              <a:buNone/>
            </a:pPr>
            <a:r>
              <a:rPr lang="en-US" sz="1800" b="1" dirty="0" smtClean="0"/>
              <a:t>         - Maintainability</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Evolution of quality system and corresponding shift in the </a:t>
            </a:r>
            <a:r>
              <a:rPr lang="en-US" sz="3200" dirty="0" smtClean="0"/>
              <a:t>quality paradigm</a:t>
            </a:r>
            <a:endParaRPr lang="en-US" sz="3200" dirty="0"/>
          </a:p>
        </p:txBody>
      </p:sp>
      <p:pic>
        <p:nvPicPr>
          <p:cNvPr id="1026" name="Picture 2"/>
          <p:cNvPicPr>
            <a:picLocks noGrp="1" noChangeAspect="1" noChangeArrowheads="1"/>
          </p:cNvPicPr>
          <p:nvPr>
            <p:ph idx="1"/>
          </p:nvPr>
        </p:nvPicPr>
        <p:blipFill>
          <a:blip r:embed="rId2"/>
          <a:srcRect/>
          <a:stretch>
            <a:fillRect/>
          </a:stretch>
        </p:blipFill>
        <p:spPr bwMode="auto">
          <a:xfrm>
            <a:off x="1047633" y="1752600"/>
            <a:ext cx="6998368" cy="4191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ISO 9000</a:t>
            </a:r>
          </a:p>
        </p:txBody>
      </p:sp>
      <p:sp>
        <p:nvSpPr>
          <p:cNvPr id="3" name="Content Placeholder 2"/>
          <p:cNvSpPr>
            <a:spLocks noGrp="1"/>
          </p:cNvSpPr>
          <p:nvPr>
            <p:ph idx="1"/>
          </p:nvPr>
        </p:nvSpPr>
        <p:spPr/>
        <p:txBody>
          <a:bodyPr>
            <a:normAutofit fontScale="85000" lnSpcReduction="20000"/>
          </a:bodyPr>
          <a:lstStyle/>
          <a:p>
            <a:pPr>
              <a:buNone/>
            </a:pPr>
            <a:r>
              <a:rPr lang="en-US" sz="2200" b="1" dirty="0"/>
              <a:t>ISO </a:t>
            </a:r>
            <a:r>
              <a:rPr lang="en-US" sz="2200" b="1" dirty="0" smtClean="0"/>
              <a:t>9000 certification</a:t>
            </a:r>
          </a:p>
          <a:p>
            <a:pPr algn="just"/>
            <a:r>
              <a:rPr lang="en-US" sz="2400" dirty="0" smtClean="0"/>
              <a:t>ISO </a:t>
            </a:r>
            <a:r>
              <a:rPr lang="en-US" sz="2400" dirty="0"/>
              <a:t>(International Standards Organization) is a consortium of 63 </a:t>
            </a:r>
            <a:r>
              <a:rPr lang="en-US" sz="2400" dirty="0" smtClean="0"/>
              <a:t>countries established </a:t>
            </a:r>
            <a:r>
              <a:rPr lang="en-US" sz="2400" dirty="0"/>
              <a:t>to formulate and foster standardization. </a:t>
            </a:r>
            <a:endParaRPr lang="en-US" sz="2400" dirty="0" smtClean="0"/>
          </a:p>
          <a:p>
            <a:pPr algn="just"/>
            <a:r>
              <a:rPr lang="en-US" sz="2400" dirty="0" smtClean="0"/>
              <a:t>ISO </a:t>
            </a:r>
            <a:r>
              <a:rPr lang="en-US" sz="2400" dirty="0"/>
              <a:t>published its 9000 </a:t>
            </a:r>
            <a:r>
              <a:rPr lang="en-US" sz="2400" dirty="0" smtClean="0"/>
              <a:t>series of </a:t>
            </a:r>
            <a:r>
              <a:rPr lang="en-US" sz="2400" dirty="0"/>
              <a:t>standards in 1987</a:t>
            </a:r>
            <a:r>
              <a:rPr lang="en-US" sz="2400" dirty="0" smtClean="0"/>
              <a:t>.</a:t>
            </a:r>
          </a:p>
          <a:p>
            <a:pPr algn="just"/>
            <a:r>
              <a:rPr lang="en-US" sz="2400" dirty="0" smtClean="0"/>
              <a:t> </a:t>
            </a:r>
            <a:r>
              <a:rPr lang="en-US" sz="2400" dirty="0"/>
              <a:t>ISO certification serves as a reference for contract </a:t>
            </a:r>
            <a:r>
              <a:rPr lang="en-US" sz="2400" dirty="0" smtClean="0"/>
              <a:t>between independent </a:t>
            </a:r>
            <a:r>
              <a:rPr lang="en-US" sz="2400" dirty="0"/>
              <a:t>parties. </a:t>
            </a:r>
            <a:endParaRPr lang="en-US" sz="2400" dirty="0" smtClean="0"/>
          </a:p>
          <a:p>
            <a:pPr algn="just"/>
            <a:r>
              <a:rPr lang="en-US" sz="2400" dirty="0" smtClean="0"/>
              <a:t>The </a:t>
            </a:r>
            <a:r>
              <a:rPr lang="en-US" sz="2400" dirty="0"/>
              <a:t>ISO 9000 standard specifies the guidelines </a:t>
            </a:r>
            <a:r>
              <a:rPr lang="en-US" sz="2400" b="1" dirty="0" smtClean="0"/>
              <a:t>for maintaining </a:t>
            </a:r>
            <a:r>
              <a:rPr lang="en-US" sz="2400" b="1" dirty="0"/>
              <a:t>a quality system</a:t>
            </a:r>
            <a:r>
              <a:rPr lang="en-US" sz="2400" b="1" dirty="0" smtClean="0"/>
              <a:t>.</a:t>
            </a:r>
          </a:p>
          <a:p>
            <a:pPr algn="just"/>
            <a:r>
              <a:rPr lang="en-US" sz="2400" dirty="0" smtClean="0"/>
              <a:t> </a:t>
            </a:r>
            <a:r>
              <a:rPr lang="en-US" sz="2400" dirty="0"/>
              <a:t>The </a:t>
            </a:r>
            <a:r>
              <a:rPr lang="en-US" sz="2400" dirty="0" smtClean="0"/>
              <a:t>ISO standard </a:t>
            </a:r>
            <a:r>
              <a:rPr lang="en-US" sz="2400" dirty="0"/>
              <a:t>mainly addresses operational aspects and organizational aspects </a:t>
            </a:r>
            <a:r>
              <a:rPr lang="en-US" sz="2400" dirty="0" smtClean="0"/>
              <a:t>such as </a:t>
            </a:r>
            <a:r>
              <a:rPr lang="en-US" sz="2400" dirty="0"/>
              <a:t>responsibilities, reporting, etc. </a:t>
            </a:r>
            <a:endParaRPr lang="en-US" sz="2400" dirty="0" smtClean="0"/>
          </a:p>
          <a:p>
            <a:pPr algn="just"/>
            <a:r>
              <a:rPr lang="en-US" sz="2400" dirty="0" smtClean="0"/>
              <a:t>In </a:t>
            </a:r>
            <a:r>
              <a:rPr lang="en-US" sz="2400" dirty="0"/>
              <a:t>a nutshell, ISO 9000 specifies a set </a:t>
            </a:r>
            <a:r>
              <a:rPr lang="en-US" sz="2400" dirty="0" smtClean="0"/>
              <a:t>of guidelines </a:t>
            </a:r>
            <a:r>
              <a:rPr lang="en-US" sz="2400" b="1" dirty="0"/>
              <a:t>for repeatable and high quality product development</a:t>
            </a:r>
            <a:r>
              <a:rPr lang="en-US" sz="2400" dirty="0" smtClean="0"/>
              <a:t>.</a:t>
            </a:r>
          </a:p>
          <a:p>
            <a:pPr algn="just"/>
            <a:r>
              <a:rPr lang="en-US" sz="2400" dirty="0" smtClean="0"/>
              <a:t> </a:t>
            </a:r>
            <a:r>
              <a:rPr lang="en-US" sz="2400" dirty="0"/>
              <a:t>It is important </a:t>
            </a:r>
            <a:r>
              <a:rPr lang="en-US" sz="2400" dirty="0" smtClean="0"/>
              <a:t>to realize </a:t>
            </a:r>
            <a:r>
              <a:rPr lang="en-US" sz="2400" dirty="0"/>
              <a:t>that ISO 9000 standard is a set of guidelines for the </a:t>
            </a:r>
            <a:r>
              <a:rPr lang="en-US" sz="2400" b="1" dirty="0"/>
              <a:t>production </a:t>
            </a:r>
            <a:r>
              <a:rPr lang="en-US" sz="2400" b="1" dirty="0" smtClean="0"/>
              <a:t>process </a:t>
            </a:r>
            <a:r>
              <a:rPr lang="en-US" sz="2400" dirty="0" smtClean="0"/>
              <a:t>and </a:t>
            </a:r>
            <a:r>
              <a:rPr lang="en-US" sz="2400" dirty="0"/>
              <a:t>is not directly concerned about the product itself.</a:t>
            </a:r>
            <a:endParaRPr lang="en-U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Types of ISO 9000 quality standards</a:t>
            </a:r>
          </a:p>
        </p:txBody>
      </p:sp>
      <p:sp>
        <p:nvSpPr>
          <p:cNvPr id="3" name="Content Placeholder 2"/>
          <p:cNvSpPr>
            <a:spLocks noGrp="1"/>
          </p:cNvSpPr>
          <p:nvPr>
            <p:ph idx="1"/>
          </p:nvPr>
        </p:nvSpPr>
        <p:spPr/>
        <p:txBody>
          <a:bodyPr>
            <a:normAutofit/>
          </a:bodyPr>
          <a:lstStyle/>
          <a:p>
            <a:pPr algn="just"/>
            <a:r>
              <a:rPr lang="en-US" sz="2200" b="1" dirty="0"/>
              <a:t>ISO 9001 </a:t>
            </a:r>
            <a:r>
              <a:rPr lang="en-US" sz="2200" dirty="0"/>
              <a:t>applies to the organizations engaged in design, </a:t>
            </a:r>
            <a:r>
              <a:rPr lang="en-US" sz="2200" dirty="0" smtClean="0"/>
              <a:t>development, production</a:t>
            </a:r>
            <a:r>
              <a:rPr lang="en-US" sz="2200" dirty="0"/>
              <a:t>, and servicing of goods. This is the standard that is applicable to </a:t>
            </a:r>
            <a:r>
              <a:rPr lang="en-US" sz="2200" dirty="0" smtClean="0"/>
              <a:t>most software </a:t>
            </a:r>
            <a:r>
              <a:rPr lang="en-US" sz="2200" dirty="0"/>
              <a:t>development organizations.</a:t>
            </a:r>
          </a:p>
          <a:p>
            <a:pPr algn="just"/>
            <a:r>
              <a:rPr lang="en-US" sz="2200" b="1" dirty="0"/>
              <a:t>ISO 9002 </a:t>
            </a:r>
            <a:r>
              <a:rPr lang="en-US" sz="2200" dirty="0"/>
              <a:t>applies to those organizations which do not design products </a:t>
            </a:r>
            <a:r>
              <a:rPr lang="en-US" sz="2200" dirty="0" smtClean="0"/>
              <a:t>but are </a:t>
            </a:r>
            <a:r>
              <a:rPr lang="en-US" sz="2200" dirty="0"/>
              <a:t>only involved in production. Examples of these category industries </a:t>
            </a:r>
            <a:r>
              <a:rPr lang="en-US" sz="2200" dirty="0" smtClean="0"/>
              <a:t>include steel </a:t>
            </a:r>
            <a:r>
              <a:rPr lang="en-US" sz="2200" dirty="0"/>
              <a:t>and car manufacturing industries that buy the product and plant </a:t>
            </a:r>
            <a:r>
              <a:rPr lang="en-US" sz="2200" dirty="0" smtClean="0"/>
              <a:t>designs from </a:t>
            </a:r>
            <a:r>
              <a:rPr lang="en-US" sz="2200" dirty="0"/>
              <a:t>external sources and are involved in only manufacturing those </a:t>
            </a:r>
            <a:r>
              <a:rPr lang="en-US" sz="2200" dirty="0" smtClean="0"/>
              <a:t>products. Therefore</a:t>
            </a:r>
            <a:r>
              <a:rPr lang="en-US" sz="2200" dirty="0"/>
              <a:t>, ISO 9002 is not applicable to software development organizations.</a:t>
            </a:r>
          </a:p>
          <a:p>
            <a:pPr algn="just"/>
            <a:r>
              <a:rPr lang="en-US" sz="2200" b="1" dirty="0"/>
              <a:t>ISO 9003 </a:t>
            </a:r>
            <a:r>
              <a:rPr lang="en-US" sz="2200" dirty="0"/>
              <a:t>applies to organizations that are involved only in installation </a:t>
            </a:r>
            <a:r>
              <a:rPr lang="en-US" sz="2200" dirty="0" smtClean="0"/>
              <a:t>and testing </a:t>
            </a:r>
            <a:r>
              <a:rPr lang="en-US" sz="2200" dirty="0"/>
              <a:t>of the products.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Need for obtaining ISO 9000 certification</a:t>
            </a:r>
            <a:endParaRPr lang="en-US" sz="3200" dirty="0"/>
          </a:p>
        </p:txBody>
      </p:sp>
      <p:sp>
        <p:nvSpPr>
          <p:cNvPr id="3" name="Content Placeholder 2"/>
          <p:cNvSpPr>
            <a:spLocks noGrp="1"/>
          </p:cNvSpPr>
          <p:nvPr>
            <p:ph idx="1"/>
          </p:nvPr>
        </p:nvSpPr>
        <p:spPr/>
        <p:txBody>
          <a:bodyPr>
            <a:normAutofit/>
          </a:bodyPr>
          <a:lstStyle/>
          <a:p>
            <a:pPr algn="just">
              <a:buNone/>
            </a:pPr>
            <a:r>
              <a:rPr lang="en-US" sz="2200" dirty="0" smtClean="0"/>
              <a:t>• </a:t>
            </a:r>
            <a:r>
              <a:rPr lang="en-US" sz="2200" b="1" dirty="0" smtClean="0"/>
              <a:t>Confidence of customers </a:t>
            </a:r>
            <a:r>
              <a:rPr lang="en-US" sz="2200" dirty="0" smtClean="0"/>
              <a:t>in an organization increases when organization qualifies for ISO certification. </a:t>
            </a:r>
          </a:p>
          <a:p>
            <a:pPr algn="just">
              <a:buNone/>
            </a:pPr>
            <a:r>
              <a:rPr lang="en-US" sz="2200" dirty="0" smtClean="0"/>
              <a:t>• ISO 9000 requires a well-documented software production </a:t>
            </a:r>
            <a:r>
              <a:rPr lang="en-US" sz="2200" b="1" dirty="0" smtClean="0"/>
              <a:t>process</a:t>
            </a:r>
            <a:r>
              <a:rPr lang="en-US" sz="2200" dirty="0" smtClean="0"/>
              <a:t> to be in place. A well-documented software production process contributes to </a:t>
            </a:r>
            <a:r>
              <a:rPr lang="en-US" sz="2200" b="1" dirty="0" smtClean="0"/>
              <a:t>repeatable and higher quality of the developed software.</a:t>
            </a:r>
          </a:p>
          <a:p>
            <a:pPr algn="just">
              <a:buNone/>
            </a:pPr>
            <a:r>
              <a:rPr lang="en-US" sz="2200" dirty="0" smtClean="0"/>
              <a:t>• ISO 9000 makes the development </a:t>
            </a:r>
            <a:r>
              <a:rPr lang="en-US" sz="2200" b="1" dirty="0" smtClean="0"/>
              <a:t>process focused, efficient, and cost effective.</a:t>
            </a:r>
          </a:p>
          <a:p>
            <a:pPr algn="just">
              <a:buNone/>
            </a:pPr>
            <a:r>
              <a:rPr lang="en-US" sz="2200" dirty="0" smtClean="0"/>
              <a:t>•  ISO 9000 certification points out the </a:t>
            </a:r>
            <a:r>
              <a:rPr lang="en-US" sz="2200" b="1" dirty="0" smtClean="0"/>
              <a:t>weak points </a:t>
            </a:r>
            <a:r>
              <a:rPr lang="en-US" sz="2200" dirty="0" smtClean="0"/>
              <a:t>of an organization</a:t>
            </a:r>
          </a:p>
          <a:p>
            <a:pPr algn="just">
              <a:buNone/>
            </a:pPr>
            <a:r>
              <a:rPr lang="en-US" sz="2200" dirty="0" smtClean="0"/>
              <a:t>    and recommends </a:t>
            </a:r>
            <a:r>
              <a:rPr lang="en-US" sz="2200" b="1" dirty="0" smtClean="0"/>
              <a:t>remedial action</a:t>
            </a:r>
            <a:r>
              <a:rPr lang="en-US" sz="2200" dirty="0" smtClean="0"/>
              <a:t>.</a:t>
            </a:r>
          </a:p>
          <a:p>
            <a:pPr algn="just">
              <a:buNone/>
            </a:pPr>
            <a:r>
              <a:rPr lang="en-US" sz="2200" dirty="0" smtClean="0"/>
              <a:t>• ISO 9000 sets the </a:t>
            </a:r>
            <a:r>
              <a:rPr lang="en-US" sz="2200" b="1" dirty="0" smtClean="0"/>
              <a:t>basic framework </a:t>
            </a:r>
            <a:r>
              <a:rPr lang="en-US" sz="2200" dirty="0" smtClean="0"/>
              <a:t>for the development of an optimal process and </a:t>
            </a:r>
            <a:r>
              <a:rPr lang="en-US" sz="2200" b="1" dirty="0" smtClean="0"/>
              <a:t>Total Quality Management (TQM</a:t>
            </a:r>
            <a:r>
              <a:rPr lang="en-US" sz="2200" dirty="0" smtClean="0"/>
              <a:t>).</a:t>
            </a:r>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Shortcomings of ISO 9000 certification</a:t>
            </a:r>
            <a:endParaRPr lang="en-US" sz="3200" dirty="0"/>
          </a:p>
        </p:txBody>
      </p:sp>
      <p:sp>
        <p:nvSpPr>
          <p:cNvPr id="3" name="Content Placeholder 2"/>
          <p:cNvSpPr>
            <a:spLocks noGrp="1"/>
          </p:cNvSpPr>
          <p:nvPr>
            <p:ph idx="1"/>
          </p:nvPr>
        </p:nvSpPr>
        <p:spPr/>
        <p:txBody>
          <a:bodyPr>
            <a:normAutofit/>
          </a:bodyPr>
          <a:lstStyle/>
          <a:p>
            <a:pPr algn="just"/>
            <a:r>
              <a:rPr lang="en-US" sz="2200" dirty="0" smtClean="0"/>
              <a:t>ISO 9000 requires a software production process to be adhered to but </a:t>
            </a:r>
            <a:r>
              <a:rPr lang="en-US" sz="2200" b="1" dirty="0" smtClean="0"/>
              <a:t>does not guarantee the process to be of high quality</a:t>
            </a:r>
            <a:r>
              <a:rPr lang="en-US" sz="2200" dirty="0" smtClean="0"/>
              <a:t>. It also does not give any guideline for defining an appropriate process.</a:t>
            </a:r>
          </a:p>
          <a:p>
            <a:pPr algn="just">
              <a:buNone/>
            </a:pPr>
            <a:r>
              <a:rPr lang="en-US" sz="2200" dirty="0" smtClean="0"/>
              <a:t>•    ISO 9000 certification process is </a:t>
            </a:r>
            <a:r>
              <a:rPr lang="en-US" sz="2200" b="1" dirty="0" smtClean="0"/>
              <a:t>not fool-proof </a:t>
            </a:r>
            <a:r>
              <a:rPr lang="en-US" sz="2200" dirty="0" smtClean="0"/>
              <a:t>and no international accreditation agency exists. Therefore it is likely that variations in the norms of awarding certificates can exist among the different accreditation agencies and also among the registrars.</a:t>
            </a:r>
          </a:p>
          <a:p>
            <a:pPr algn="just">
              <a:buNone/>
            </a:pPr>
            <a:r>
              <a:rPr lang="en-US" sz="2200" dirty="0" smtClean="0"/>
              <a:t>•  Organizations getting ISO 9000 certification often tend to </a:t>
            </a:r>
            <a:r>
              <a:rPr lang="en-US" sz="2200" b="1" dirty="0" smtClean="0"/>
              <a:t>downplay domain expertise</a:t>
            </a:r>
            <a:r>
              <a:rPr lang="en-US" sz="2200" dirty="0" smtClean="0"/>
              <a:t>. </a:t>
            </a:r>
          </a:p>
          <a:p>
            <a:pPr algn="just">
              <a:buNone/>
            </a:pPr>
            <a:r>
              <a:rPr lang="en-US" sz="2200" dirty="0" smtClean="0"/>
              <a:t>• ISO 9000 </a:t>
            </a:r>
            <a:r>
              <a:rPr lang="en-US" sz="2200" b="1" dirty="0" smtClean="0"/>
              <a:t>does not automatically lead to </a:t>
            </a:r>
            <a:r>
              <a:rPr lang="en-US" sz="2200" dirty="0" smtClean="0"/>
              <a:t>continuous process improvement, i.e. does not automatically lead to </a:t>
            </a:r>
            <a:r>
              <a:rPr lang="en-US" sz="2200" b="1" dirty="0" smtClean="0"/>
              <a:t>TQM.</a:t>
            </a:r>
            <a:endParaRPr lang="en-US" sz="22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SEI Capability Maturity Model</a:t>
            </a:r>
            <a:endParaRPr lang="en-US" sz="3200" dirty="0"/>
          </a:p>
        </p:txBody>
      </p:sp>
      <p:sp>
        <p:nvSpPr>
          <p:cNvPr id="3" name="Content Placeholder 2"/>
          <p:cNvSpPr>
            <a:spLocks noGrp="1"/>
          </p:cNvSpPr>
          <p:nvPr>
            <p:ph idx="1"/>
          </p:nvPr>
        </p:nvSpPr>
        <p:spPr/>
        <p:txBody>
          <a:bodyPr>
            <a:normAutofit/>
          </a:bodyPr>
          <a:lstStyle/>
          <a:p>
            <a:pPr algn="just"/>
            <a:r>
              <a:rPr lang="en-US" sz="2200" dirty="0" smtClean="0"/>
              <a:t>SEI Capability Maturity Model (SEI CMM) helped organizations to </a:t>
            </a:r>
            <a:r>
              <a:rPr lang="en-US" sz="2200" b="1" dirty="0" smtClean="0"/>
              <a:t>improve the quality of the software </a:t>
            </a:r>
            <a:r>
              <a:rPr lang="en-US" sz="2200" dirty="0" smtClean="0"/>
              <a:t>they develop and therefore adoption of SEI CMM model has significant </a:t>
            </a:r>
            <a:r>
              <a:rPr lang="en-US" sz="2200" b="1" dirty="0" smtClean="0"/>
              <a:t>business benefits</a:t>
            </a:r>
            <a:r>
              <a:rPr lang="en-US" sz="2200" dirty="0" smtClean="0"/>
              <a:t>.</a:t>
            </a:r>
          </a:p>
          <a:p>
            <a:pPr algn="just"/>
            <a:r>
              <a:rPr lang="en-US" sz="2200" dirty="0" smtClean="0"/>
              <a:t>SEI CMM can be used two ways:</a:t>
            </a:r>
          </a:p>
          <a:p>
            <a:pPr algn="just">
              <a:buNone/>
            </a:pPr>
            <a:r>
              <a:rPr lang="en-US" sz="2200" dirty="0" smtClean="0"/>
              <a:t>        </a:t>
            </a:r>
            <a:r>
              <a:rPr lang="en-US" sz="2200" b="1" dirty="0" smtClean="0"/>
              <a:t>-  capability evaluation and</a:t>
            </a:r>
          </a:p>
          <a:p>
            <a:pPr algn="just">
              <a:buNone/>
            </a:pPr>
            <a:r>
              <a:rPr lang="en-US" sz="2200" b="1" dirty="0" smtClean="0"/>
              <a:t>        -  software process assessment</a:t>
            </a:r>
          </a:p>
          <a:p>
            <a:pPr algn="just"/>
            <a:r>
              <a:rPr lang="en-US" sz="2200" dirty="0" smtClean="0"/>
              <a:t> Capability evaluation  provides a way to assess the software process capability of an organization. </a:t>
            </a:r>
          </a:p>
          <a:p>
            <a:pPr algn="just"/>
            <a:r>
              <a:rPr lang="en-US" sz="2200" dirty="0" smtClean="0"/>
              <a:t>Software process assessment is used by an organization with the objective to improve its process capability.  </a:t>
            </a:r>
            <a:endParaRPr lang="en-US" sz="2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943</Words>
  <Application>Microsoft Office PowerPoint</Application>
  <PresentationFormat>On-screen Show (4:3)</PresentationFormat>
  <Paragraphs>63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Software Engineering Unit-V</vt:lpstr>
      <vt:lpstr>PowerPoint Presentation</vt:lpstr>
      <vt:lpstr>Software Quality</vt:lpstr>
      <vt:lpstr>Evolution of quality system and corresponding shift in the quality paradigm</vt:lpstr>
      <vt:lpstr>ISO 9000</vt:lpstr>
      <vt:lpstr>Types of ISO 9000 quality standards</vt:lpstr>
      <vt:lpstr>Need for obtaining ISO 9000 certification</vt:lpstr>
      <vt:lpstr>Shortcomings of ISO 9000 certification</vt:lpstr>
      <vt:lpstr>SEI Capability Maturity Model</vt:lpstr>
      <vt:lpstr>SEI CMM-Maturity levels</vt:lpstr>
      <vt:lpstr>The focus of each SEI CMM level and the corresponding key process area (KPAs)</vt:lpstr>
      <vt:lpstr>ISO 9000 certification vs. SEI/CMM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Unit-V</dc:title>
  <dc:creator>GEU</dc:creator>
  <cp:lastModifiedBy>USER</cp:lastModifiedBy>
  <cp:revision>19</cp:revision>
  <dcterms:created xsi:type="dcterms:W3CDTF">2020-05-12T05:51:16Z</dcterms:created>
  <dcterms:modified xsi:type="dcterms:W3CDTF">2020-11-02T07:00:35Z</dcterms:modified>
</cp:coreProperties>
</file>