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A92B-FD0F-41F5-9273-19D79DBAD6C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Neha </a:t>
            </a:r>
            <a:r>
              <a:rPr lang="en-US" dirty="0" err="1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Plan-driven and agile specification</a:t>
            </a:r>
            <a:r>
              <a:rPr lang="en-GB" sz="3200" b="1" dirty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780216"/>
            <a:ext cx="6352880" cy="4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eXtreme</a:t>
            </a:r>
            <a:r>
              <a:rPr lang="en-US" sz="2200" b="1" dirty="0"/>
              <a:t> Programming(XP)</a:t>
            </a:r>
            <a:r>
              <a:rPr lang="en-US" sz="2200" dirty="0"/>
              <a:t>?</a:t>
            </a:r>
          </a:p>
          <a:p>
            <a:r>
              <a:rPr lang="en-US" sz="2200" b="1" dirty="0"/>
              <a:t>Scrum ?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09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4753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eXtreme</a:t>
            </a:r>
            <a:r>
              <a:rPr lang="en-US" sz="2200" b="1" dirty="0"/>
              <a:t> Programming(XP)</a:t>
            </a:r>
          </a:p>
          <a:p>
            <a:r>
              <a:rPr lang="en-US" sz="2200" b="1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46823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Rapid development and delivery is now often the most important requirement for software systems</a:t>
            </a:r>
          </a:p>
          <a:p>
            <a:pPr lvl="1" algn="just"/>
            <a:r>
              <a:rPr lang="en-US" sz="2200" dirty="0"/>
              <a:t>Businesses operate in a fast –changing requirement and it is practically impossible to produce a set of stable software requirements</a:t>
            </a:r>
          </a:p>
          <a:p>
            <a:pPr lvl="1" algn="just"/>
            <a:r>
              <a:rPr lang="en-US" sz="2200" dirty="0"/>
              <a:t>Software has to evolve quickly to reflect changing business needs.</a:t>
            </a:r>
          </a:p>
          <a:p>
            <a:pPr algn="just"/>
            <a:r>
              <a:rPr lang="en-US" sz="2200" dirty="0"/>
              <a:t>Rapid software development</a:t>
            </a:r>
          </a:p>
          <a:p>
            <a:pPr lvl="1" algn="just"/>
            <a:r>
              <a:rPr lang="en-US" sz="2200" b="1" dirty="0"/>
              <a:t>Specification, design and implementation are inter-leaved</a:t>
            </a:r>
          </a:p>
          <a:p>
            <a:pPr lvl="1" algn="just"/>
            <a:r>
              <a:rPr lang="en-US" sz="2200" b="1" dirty="0"/>
              <a:t>System is developed as a series of versions with stakeholders involved in version evaluation</a:t>
            </a:r>
          </a:p>
          <a:p>
            <a:pPr lvl="1" algn="just"/>
            <a:r>
              <a:rPr lang="en-US" sz="2200" b="1" dirty="0"/>
              <a:t>User interfaces are often developed using an IDE and graphical toolset.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45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Dissatisfaction with the overheads involved in software design methods of the 1980s and 1990s led to the creation of agile methods. These methods:</a:t>
            </a:r>
          </a:p>
          <a:p>
            <a:pPr lvl="1" algn="just"/>
            <a:r>
              <a:rPr lang="en-US" sz="2200" b="1" dirty="0"/>
              <a:t>Focus on the code rather than the design</a:t>
            </a:r>
          </a:p>
          <a:p>
            <a:pPr lvl="1" algn="just"/>
            <a:r>
              <a:rPr lang="en-US" sz="2200" b="1" dirty="0"/>
              <a:t>Are based on an iterative approach to software development</a:t>
            </a:r>
          </a:p>
          <a:p>
            <a:pPr lvl="1" algn="just"/>
            <a:r>
              <a:rPr lang="en-US" sz="2200" b="1" dirty="0"/>
              <a:t>Are intended to deliver working software quickly and evolve this quickly to meet changing requirements.</a:t>
            </a:r>
          </a:p>
          <a:p>
            <a:pPr algn="just"/>
            <a:r>
              <a:rPr lang="en-US" sz="2200" dirty="0"/>
              <a:t>The aim of agile methods is to reduce overheads in the software process (e.g. by limiting documentation) and to be able to respond quickly to changing requirements without excessive rework.</a:t>
            </a:r>
          </a:p>
          <a:p>
            <a:pPr algn="just"/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2B291-264B-4493-96F0-A56558373EFE}"/>
              </a:ext>
            </a:extLst>
          </p:cNvPr>
          <p:cNvSpPr txBox="1"/>
          <p:nvPr/>
        </p:nvSpPr>
        <p:spPr>
          <a:xfrm>
            <a:off x="3816626" y="365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https://www.youtube.com/watch?v=BqIOPa-kbLE</a:t>
            </a:r>
          </a:p>
        </p:txBody>
      </p:sp>
    </p:spTree>
    <p:extLst>
      <p:ext uri="{BB962C8B-B14F-4D97-AF65-F5344CB8AC3E}">
        <p14:creationId xmlns:p14="http://schemas.microsoft.com/office/powerpoint/2010/main" val="368518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Agile manifesto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i="1" dirty="0"/>
              <a:t>We are uncovering better ways of developing  software by doing it and helping others do it.  Through this work we have come to value:</a:t>
            </a:r>
            <a:endParaRPr lang="en-GB" sz="2200" dirty="0"/>
          </a:p>
          <a:p>
            <a:pPr marL="457200" lvl="1" indent="0">
              <a:buNone/>
            </a:pPr>
            <a:r>
              <a:rPr lang="en-US" sz="2200" b="1" i="1" dirty="0"/>
              <a:t>-Individuals and interactions over processes and tools</a:t>
            </a:r>
            <a:br>
              <a:rPr lang="en-US" sz="2200" b="1" i="1" dirty="0"/>
            </a:br>
            <a:r>
              <a:rPr lang="en-US" sz="2200" b="1" i="1" dirty="0"/>
              <a:t>-Working software over comprehensive documentation </a:t>
            </a:r>
            <a:br>
              <a:rPr lang="en-US" sz="2200" b="1" i="1" dirty="0"/>
            </a:br>
            <a:r>
              <a:rPr lang="en-US" sz="2200" b="1" i="1" dirty="0"/>
              <a:t>-Customer collaboration over contract negotiation </a:t>
            </a:r>
            <a:br>
              <a:rPr lang="en-US" sz="2200" b="1" i="1" dirty="0"/>
            </a:br>
            <a:r>
              <a:rPr lang="en-US" sz="2200" b="1" i="1" dirty="0"/>
              <a:t>-Responding to change over following a plan </a:t>
            </a:r>
            <a:endParaRPr lang="en-GB" sz="2200" b="1" dirty="0"/>
          </a:p>
          <a:p>
            <a:pPr algn="just"/>
            <a:r>
              <a:rPr lang="en-US" sz="2200" i="1" dirty="0"/>
              <a:t>That is, while there is value in the items on  the right, we value the items on the left more.</a:t>
            </a:r>
            <a:r>
              <a:rPr lang="en-GB" sz="2200" dirty="0"/>
              <a:t> </a:t>
            </a:r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7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principles of agile methods</a:t>
            </a:r>
            <a:r>
              <a:rPr lang="en-GB" sz="3200" b="1" dirty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04502"/>
            <a:ext cx="9423400" cy="46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Agile method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/>
              <a:t>Product development where a software company is developing a </a:t>
            </a:r>
            <a:r>
              <a:rPr lang="en-GB" sz="2200" b="1" dirty="0"/>
              <a:t>small or medium-sized </a:t>
            </a:r>
            <a:r>
              <a:rPr lang="en-GB" sz="2200" dirty="0"/>
              <a:t>product for sale. </a:t>
            </a:r>
          </a:p>
          <a:p>
            <a:pPr algn="just"/>
            <a:r>
              <a:rPr lang="en-GB" sz="2200" dirty="0"/>
              <a:t>Custom system development within an organization, where there is a </a:t>
            </a:r>
            <a:r>
              <a:rPr lang="en-GB" sz="2200" b="1" dirty="0"/>
              <a:t>clear commitment from the customer to become involved in the development process </a:t>
            </a:r>
            <a:r>
              <a:rPr lang="en-GB" sz="2200" dirty="0"/>
              <a:t>and where there are not a lot of external rules and regulations that affect the software.</a:t>
            </a:r>
          </a:p>
          <a:p>
            <a:pPr algn="just"/>
            <a:r>
              <a:rPr lang="en-GB" sz="2200" dirty="0"/>
              <a:t>Because of their focus on small, tightly-integrated teams, there are problems in scaling agile methods to large systems. 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299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Problems with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It can be difficult to keep the </a:t>
            </a:r>
            <a:r>
              <a:rPr lang="en-US" sz="2200" b="1" dirty="0"/>
              <a:t>interest of customers </a:t>
            </a:r>
            <a:r>
              <a:rPr lang="en-US" sz="2200" dirty="0"/>
              <a:t>who are involved in the process.</a:t>
            </a:r>
          </a:p>
          <a:p>
            <a:pPr algn="just"/>
            <a:r>
              <a:rPr lang="en-US" sz="2200" dirty="0"/>
              <a:t>Team members may be unsuited to the </a:t>
            </a:r>
            <a:r>
              <a:rPr lang="en-US" sz="2200" b="1" dirty="0"/>
              <a:t>intense involvement</a:t>
            </a:r>
            <a:r>
              <a:rPr lang="en-US" sz="2200" dirty="0"/>
              <a:t> that characterizes agile methods.</a:t>
            </a:r>
          </a:p>
          <a:p>
            <a:pPr algn="just"/>
            <a:r>
              <a:rPr lang="en-US" sz="2200" b="1" dirty="0"/>
              <a:t>Prioritizing changes </a:t>
            </a:r>
            <a:r>
              <a:rPr lang="en-US" sz="2200" dirty="0"/>
              <a:t>can be difficult where there are multiple stakeholders.</a:t>
            </a:r>
          </a:p>
          <a:p>
            <a:pPr algn="just"/>
            <a:r>
              <a:rPr lang="en-US" sz="2200" b="1" dirty="0"/>
              <a:t>Maintaining simplicity </a:t>
            </a:r>
            <a:r>
              <a:rPr lang="en-US" sz="2200" dirty="0"/>
              <a:t>requires extra work.</a:t>
            </a:r>
          </a:p>
          <a:p>
            <a:pPr algn="just"/>
            <a:r>
              <a:rPr lang="en-US" sz="2200" b="1" dirty="0"/>
              <a:t>Contracts may be a problem</a:t>
            </a:r>
            <a:r>
              <a:rPr lang="en-US" sz="2200" dirty="0"/>
              <a:t> as with other approaches to iterative development.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186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Plan-driven and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Plan-driven development</a:t>
            </a:r>
          </a:p>
          <a:p>
            <a:pPr lvl="1" algn="just"/>
            <a:r>
              <a:rPr lang="en-US" sz="2200" dirty="0"/>
              <a:t>A plan-driven approach to software engineering is based around separate development stages with the outputs to be produced at each of these stages planned in advance.</a:t>
            </a:r>
          </a:p>
          <a:p>
            <a:pPr lvl="1" algn="just"/>
            <a:r>
              <a:rPr lang="en-US" sz="2200" dirty="0"/>
              <a:t>Not necessarily waterfall model – plan-driven, incremental development is possible</a:t>
            </a:r>
          </a:p>
          <a:p>
            <a:pPr lvl="1" algn="just"/>
            <a:r>
              <a:rPr lang="en-US" sz="2200" dirty="0"/>
              <a:t>Iteration occurs within activities. </a:t>
            </a:r>
          </a:p>
          <a:p>
            <a:pPr algn="just"/>
            <a:r>
              <a:rPr lang="en-US" sz="2200" b="1" dirty="0"/>
              <a:t>Agile development</a:t>
            </a:r>
          </a:p>
          <a:p>
            <a:pPr lvl="1" algn="just"/>
            <a:r>
              <a:rPr lang="en-US" sz="2200" dirty="0"/>
              <a:t>Specification, design, implementation and testing are inter-leaved and the outputs from the development process are decided through a process of negotiation during the software development process.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5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Software Engineering</vt:lpstr>
      <vt:lpstr>Agile Software Development</vt:lpstr>
      <vt:lpstr>Rapid software development</vt:lpstr>
      <vt:lpstr>Agile methods</vt:lpstr>
      <vt:lpstr>Agile manifesto </vt:lpstr>
      <vt:lpstr>The principles of agile methods </vt:lpstr>
      <vt:lpstr>Agile method applicability</vt:lpstr>
      <vt:lpstr>Problems with agile methods</vt:lpstr>
      <vt:lpstr>Plan-driven and agile development</vt:lpstr>
      <vt:lpstr>Plan-driven and agile specification </vt:lpstr>
      <vt:lpstr>Agile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Km Indu</cp:lastModifiedBy>
  <cp:revision>12</cp:revision>
  <dcterms:created xsi:type="dcterms:W3CDTF">2020-08-16T14:09:46Z</dcterms:created>
  <dcterms:modified xsi:type="dcterms:W3CDTF">2022-04-24T12:01:28Z</dcterms:modified>
</cp:coreProperties>
</file>