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1AB729-4A55-4E01-A66D-05BE46EFE1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715735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AB729-4A55-4E01-A66D-05BE46EFE1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987371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AB729-4A55-4E01-A66D-05BE46EFE1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26155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1AB729-4A55-4E01-A66D-05BE46EFE1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02636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1AB729-4A55-4E01-A66D-05BE46EFE178}" type="datetimeFigureOut">
              <a:rPr lang="en-US" smtClean="0"/>
              <a:t>4/24/2022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47554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1AB729-4A55-4E01-A66D-05BE46EFE1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31935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1AB729-4A55-4E01-A66D-05BE46EFE178}" type="datetimeFigureOut">
              <a:rPr lang="en-US" smtClean="0"/>
              <a:t>4/24/2022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1204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1AB729-4A55-4E01-A66D-05BE46EFE178}" type="datetimeFigureOut">
              <a:rPr lang="en-US" smtClean="0"/>
              <a:t>4/24/2022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83916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AB729-4A55-4E01-A66D-05BE46EFE178}" type="datetimeFigureOut">
              <a:rPr lang="en-US" smtClean="0"/>
              <a:t>4/24/2022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352764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1AB729-4A55-4E01-A66D-05BE46EFE1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3054940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1AB729-4A55-4E01-A66D-05BE46EFE178}" type="datetimeFigureOut">
              <a:rPr lang="en-US" smtClean="0"/>
              <a:t>4/24/2022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EBBE3-9D0A-4263-9DA8-8CD88F1BEAD1}" type="slidenum">
              <a:rPr lang="en-US" smtClean="0"/>
              <a:t>‹#›</a:t>
            </a:fld>
            <a:endParaRPr lang="en-US"/>
          </a:p>
        </p:txBody>
      </p:sp>
    </p:spTree>
    <p:extLst>
      <p:ext uri="{BB962C8B-B14F-4D97-AF65-F5344CB8AC3E}">
        <p14:creationId xmlns:p14="http://schemas.microsoft.com/office/powerpoint/2010/main" val="252932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AB729-4A55-4E01-A66D-05BE46EFE178}" type="datetimeFigureOut">
              <a:rPr lang="en-US" smtClean="0"/>
              <a:t>4/24/2022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EBBE3-9D0A-4263-9DA8-8CD88F1BEAD1}" type="slidenum">
              <a:rPr lang="en-US" smtClean="0"/>
              <a:t>‹#›</a:t>
            </a:fld>
            <a:endParaRPr lang="en-US"/>
          </a:p>
        </p:txBody>
      </p:sp>
    </p:spTree>
    <p:extLst>
      <p:ext uri="{BB962C8B-B14F-4D97-AF65-F5344CB8AC3E}">
        <p14:creationId xmlns:p14="http://schemas.microsoft.com/office/powerpoint/2010/main" val="122983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t>Software Engineering</a:t>
            </a:r>
          </a:p>
        </p:txBody>
      </p:sp>
      <p:sp>
        <p:nvSpPr>
          <p:cNvPr id="3" name="Subtitle 2"/>
          <p:cNvSpPr>
            <a:spLocks noGrp="1"/>
          </p:cNvSpPr>
          <p:nvPr>
            <p:ph type="subTitle" idx="1"/>
          </p:nvPr>
        </p:nvSpPr>
        <p:spPr/>
        <p:txBody>
          <a:bodyPr/>
          <a:lstStyle/>
          <a:p>
            <a:r>
              <a:rPr lang="en-US" dirty="0"/>
              <a:t>Prepared by: Neha </a:t>
            </a:r>
            <a:r>
              <a:rPr lang="en-US" dirty="0" err="1"/>
              <a:t>Tripathi</a:t>
            </a:r>
            <a:endParaRPr lang="en-US" dirty="0"/>
          </a:p>
        </p:txBody>
      </p:sp>
    </p:spTree>
    <p:extLst>
      <p:ext uri="{BB962C8B-B14F-4D97-AF65-F5344CB8AC3E}">
        <p14:creationId xmlns:p14="http://schemas.microsoft.com/office/powerpoint/2010/main" val="549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Agile project management-Scrum</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GB" sz="2200" dirty="0"/>
              <a:t>A particular strength of extreme programming is the development of automated tests before a program feature is created. All tests must successfully execute when an increment is integrated into a system.</a:t>
            </a:r>
          </a:p>
          <a:p>
            <a:pPr algn="just"/>
            <a:r>
              <a:rPr lang="en-GB" sz="2200" dirty="0"/>
              <a:t>The principal responsibility of software project managers is to manage the project so that the software is delivered on time and within the planned budget for the project. </a:t>
            </a:r>
          </a:p>
          <a:p>
            <a:pPr algn="just"/>
            <a:r>
              <a:rPr lang="en-GB" sz="2200" dirty="0"/>
              <a:t>The standard approach to project management is plan-driven. Managers draw up a plan for the project showing what should be delivered, when it should be delivered and who will work on the development of the project deliverables. </a:t>
            </a:r>
          </a:p>
          <a:p>
            <a:pPr algn="just"/>
            <a:r>
              <a:rPr lang="en-GB" sz="2200" dirty="0"/>
              <a:t>Agile project management requires a different approach, which is adapted to incremental development and the particular strengths of agile methods. </a:t>
            </a:r>
          </a:p>
          <a:p>
            <a:pPr algn="just"/>
            <a:r>
              <a:rPr lang="en-GB" sz="2200" dirty="0"/>
              <a:t>The Scrum method is an agile method that provides a project management framework. It is centred round a set of sprints, which are fixed time periods when a system increment is developed. </a:t>
            </a:r>
          </a:p>
          <a:p>
            <a:pPr algn="just"/>
            <a:endParaRPr lang="en-US" sz="2200" dirty="0"/>
          </a:p>
        </p:txBody>
      </p:sp>
      <p:sp>
        <p:nvSpPr>
          <p:cNvPr id="5" name="TextBox 4">
            <a:extLst>
              <a:ext uri="{FF2B5EF4-FFF2-40B4-BE49-F238E27FC236}">
                <a16:creationId xmlns:a16="http://schemas.microsoft.com/office/drawing/2014/main" id="{7A3786B3-D6AF-4DF9-BBDC-23358BE84CC3}"/>
              </a:ext>
            </a:extLst>
          </p:cNvPr>
          <p:cNvSpPr txBox="1"/>
          <p:nvPr/>
        </p:nvSpPr>
        <p:spPr>
          <a:xfrm>
            <a:off x="838200" y="1334608"/>
            <a:ext cx="6096000" cy="369332"/>
          </a:xfrm>
          <a:prstGeom prst="rect">
            <a:avLst/>
          </a:prstGeom>
          <a:noFill/>
        </p:spPr>
        <p:txBody>
          <a:bodyPr wrap="square">
            <a:spAutoFit/>
          </a:bodyPr>
          <a:lstStyle/>
          <a:p>
            <a:r>
              <a:rPr lang="en-US" b="1" dirty="0">
                <a:solidFill>
                  <a:srgbClr val="FF0000"/>
                </a:solidFill>
              </a:rPr>
              <a:t>https://www.youtube.com/watch?v=xVi3lgyD080</a:t>
            </a:r>
          </a:p>
        </p:txBody>
      </p:sp>
    </p:spTree>
    <p:extLst>
      <p:ext uri="{BB962C8B-B14F-4D97-AF65-F5344CB8AC3E}">
        <p14:creationId xmlns:p14="http://schemas.microsoft.com/office/powerpoint/2010/main" val="318752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Scrum: Phases</a:t>
            </a:r>
          </a:p>
        </p:txBody>
      </p:sp>
      <p:sp>
        <p:nvSpPr>
          <p:cNvPr id="3" name="Content Placeholder 2"/>
          <p:cNvSpPr>
            <a:spLocks noGrp="1"/>
          </p:cNvSpPr>
          <p:nvPr>
            <p:ph idx="1"/>
          </p:nvPr>
        </p:nvSpPr>
        <p:spPr/>
        <p:txBody>
          <a:bodyPr>
            <a:normAutofit/>
          </a:bodyPr>
          <a:lstStyle/>
          <a:p>
            <a:pPr algn="just"/>
            <a:r>
              <a:rPr lang="en-GB" sz="2200" dirty="0"/>
              <a:t>The Scrum approach is a general agile method but its focus is on managing iterative development rather than specific agile practices.</a:t>
            </a:r>
          </a:p>
          <a:p>
            <a:pPr algn="just"/>
            <a:r>
              <a:rPr lang="en-GB" sz="2200" dirty="0"/>
              <a:t>There are </a:t>
            </a:r>
            <a:r>
              <a:rPr lang="en-GB" sz="2200" b="1" dirty="0"/>
              <a:t>three phases </a:t>
            </a:r>
            <a:r>
              <a:rPr lang="en-GB" sz="2200" dirty="0"/>
              <a:t>in Scrum. </a:t>
            </a:r>
          </a:p>
          <a:p>
            <a:pPr lvl="1" algn="just"/>
            <a:r>
              <a:rPr lang="en-GB" sz="2200" dirty="0"/>
              <a:t>The </a:t>
            </a:r>
            <a:r>
              <a:rPr lang="en-GB" sz="2200" b="1" dirty="0"/>
              <a:t>initial phase </a:t>
            </a:r>
            <a:r>
              <a:rPr lang="en-GB" sz="2200" dirty="0"/>
              <a:t>is an outline planning phase where you establish the general objectives for the project and design the software architecture. </a:t>
            </a:r>
          </a:p>
          <a:p>
            <a:pPr lvl="1" algn="just"/>
            <a:r>
              <a:rPr lang="en-GB" sz="2200" dirty="0"/>
              <a:t>This is followed by a </a:t>
            </a:r>
            <a:r>
              <a:rPr lang="en-GB" sz="2200" b="1" dirty="0"/>
              <a:t>series of sprint cycles</a:t>
            </a:r>
            <a:r>
              <a:rPr lang="en-GB" sz="2200" dirty="0"/>
              <a:t>, where each cycle develops an increment of the system. </a:t>
            </a:r>
          </a:p>
          <a:p>
            <a:pPr lvl="1" algn="just"/>
            <a:r>
              <a:rPr lang="en-GB" sz="2200" dirty="0"/>
              <a:t>The </a:t>
            </a:r>
            <a:r>
              <a:rPr lang="en-GB" sz="2200" b="1" dirty="0"/>
              <a:t>project closure </a:t>
            </a:r>
            <a:r>
              <a:rPr lang="en-GB" sz="2200" dirty="0"/>
              <a:t>phase wraps up the project, completes required documentation such as system help frames and user manuals and assesses the lessons learned from the project.</a:t>
            </a:r>
          </a:p>
          <a:p>
            <a:pPr marL="0" indent="0" algn="just">
              <a:buNone/>
            </a:pPr>
            <a:r>
              <a:rPr lang="en-GB" sz="2200" dirty="0"/>
              <a:t> </a:t>
            </a:r>
          </a:p>
          <a:p>
            <a:pPr algn="just"/>
            <a:endParaRPr lang="en-US" sz="2200" dirty="0"/>
          </a:p>
          <a:p>
            <a:pPr marL="0" indent="0" algn="just">
              <a:buNone/>
            </a:pPr>
            <a:endParaRPr lang="en-US" sz="2200" dirty="0"/>
          </a:p>
        </p:txBody>
      </p:sp>
    </p:spTree>
    <p:extLst>
      <p:ext uri="{BB962C8B-B14F-4D97-AF65-F5344CB8AC3E}">
        <p14:creationId xmlns:p14="http://schemas.microsoft.com/office/powerpoint/2010/main" val="351129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Scrum process</a:t>
            </a:r>
            <a:r>
              <a:rPr lang="en-GB" sz="3200" b="1" dirty="0"/>
              <a:t> </a:t>
            </a:r>
            <a:endParaRPr lang="en-US" sz="3200" b="1" dirty="0"/>
          </a:p>
        </p:txBody>
      </p:sp>
      <p:pic>
        <p:nvPicPr>
          <p:cNvPr id="4" name="Content Placeholder 3"/>
          <p:cNvPicPr>
            <a:picLocks noGrp="1" noChangeAspect="1"/>
          </p:cNvPicPr>
          <p:nvPr>
            <p:ph idx="1"/>
          </p:nvPr>
        </p:nvPicPr>
        <p:blipFill>
          <a:blip r:embed="rId2"/>
          <a:stretch>
            <a:fillRect/>
          </a:stretch>
        </p:blipFill>
        <p:spPr>
          <a:xfrm>
            <a:off x="1706300" y="2070100"/>
            <a:ext cx="7442462" cy="3274219"/>
          </a:xfrm>
          <a:prstGeom prst="rect">
            <a:avLst/>
          </a:prstGeom>
        </p:spPr>
      </p:pic>
    </p:spTree>
    <p:extLst>
      <p:ext uri="{BB962C8B-B14F-4D97-AF65-F5344CB8AC3E}">
        <p14:creationId xmlns:p14="http://schemas.microsoft.com/office/powerpoint/2010/main" val="34957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Sprint cycle</a:t>
            </a:r>
          </a:p>
        </p:txBody>
      </p:sp>
      <p:sp>
        <p:nvSpPr>
          <p:cNvPr id="3" name="Content Placeholder 2"/>
          <p:cNvSpPr>
            <a:spLocks noGrp="1"/>
          </p:cNvSpPr>
          <p:nvPr>
            <p:ph idx="1"/>
          </p:nvPr>
        </p:nvSpPr>
        <p:spPr/>
        <p:txBody>
          <a:bodyPr>
            <a:noAutofit/>
          </a:bodyPr>
          <a:lstStyle/>
          <a:p>
            <a:pPr algn="just"/>
            <a:r>
              <a:rPr lang="en-GB" sz="2200" dirty="0"/>
              <a:t>Sprints are fixed length, normally 2–4 weeks. They correspond to the development of a release of the system in XP.</a:t>
            </a:r>
          </a:p>
          <a:p>
            <a:pPr algn="just"/>
            <a:r>
              <a:rPr lang="en-GB" sz="2200" dirty="0"/>
              <a:t>The starting point for planning is the product backlog, which is the list of work to be done on the project.</a:t>
            </a:r>
          </a:p>
          <a:p>
            <a:pPr algn="just"/>
            <a:r>
              <a:rPr lang="en-GB" sz="2200" dirty="0"/>
              <a:t>The selection phase involves all of the project team who work with the customer to select the features and functionality to be developed during the sprint. </a:t>
            </a:r>
          </a:p>
          <a:p>
            <a:pPr algn="just"/>
            <a:r>
              <a:rPr lang="en-GB" sz="2200" dirty="0"/>
              <a:t>Once these are agreed, the team organize themselves to develop the software. During this stage the team is isolated from the customer and the organization, with all communications channelled through the so-called ‘Scrum master’. </a:t>
            </a:r>
          </a:p>
          <a:p>
            <a:pPr algn="just"/>
            <a:r>
              <a:rPr lang="en-GB" sz="2200" dirty="0"/>
              <a:t>The role of the Scrum master is to protect the development team from external distractions. </a:t>
            </a:r>
          </a:p>
          <a:p>
            <a:pPr algn="just"/>
            <a:r>
              <a:rPr lang="en-GB" sz="2200" dirty="0"/>
              <a:t> At the end of the sprint, the work done is reviewed and presented to stakeholders. The next sprint cycle then begins.</a:t>
            </a:r>
            <a:endParaRPr lang="en-US" sz="2200" dirty="0"/>
          </a:p>
          <a:p>
            <a:pPr algn="just"/>
            <a:endParaRPr lang="en-US" sz="2200" dirty="0"/>
          </a:p>
          <a:p>
            <a:pPr marL="0" indent="0" algn="just">
              <a:buNone/>
            </a:pPr>
            <a:endParaRPr lang="en-US" sz="2200" dirty="0"/>
          </a:p>
        </p:txBody>
      </p:sp>
    </p:spTree>
    <p:extLst>
      <p:ext uri="{BB962C8B-B14F-4D97-AF65-F5344CB8AC3E}">
        <p14:creationId xmlns:p14="http://schemas.microsoft.com/office/powerpoint/2010/main" val="376597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Teamwork in Scrum</a:t>
            </a:r>
          </a:p>
        </p:txBody>
      </p:sp>
      <p:sp>
        <p:nvSpPr>
          <p:cNvPr id="3" name="Content Placeholder 2"/>
          <p:cNvSpPr>
            <a:spLocks noGrp="1"/>
          </p:cNvSpPr>
          <p:nvPr>
            <p:ph idx="1"/>
          </p:nvPr>
        </p:nvSpPr>
        <p:spPr/>
        <p:txBody>
          <a:bodyPr>
            <a:normAutofit/>
          </a:bodyPr>
          <a:lstStyle/>
          <a:p>
            <a:pPr algn="just"/>
            <a:r>
              <a:rPr lang="en-GB" sz="2200" dirty="0"/>
              <a:t>The ‘Scrum master’ is a facilitator who arranges daily meetings, tracks the backlog of work to be done, records decisions, measures progress against the backlog and communicates with customers and management outside of the team.</a:t>
            </a:r>
          </a:p>
          <a:p>
            <a:pPr algn="just"/>
            <a:r>
              <a:rPr lang="en-GB" sz="2200" dirty="0"/>
              <a:t>The whole team attends short daily meetings(“Stand-up meeting”) where all team members share information, describe their progress since the last meeting, problems that have arisen and what is planned for the following day. </a:t>
            </a:r>
          </a:p>
          <a:p>
            <a:pPr lvl="1" algn="just"/>
            <a:r>
              <a:rPr lang="en-GB" sz="2200" dirty="0"/>
              <a:t>This means that everyone on the team knows what is going on and, if problems arise, can re-plan short-term work to cope with them. </a:t>
            </a:r>
          </a:p>
          <a:p>
            <a:pPr algn="just"/>
            <a:endParaRPr lang="en-US" sz="2200" dirty="0"/>
          </a:p>
          <a:p>
            <a:pPr algn="just"/>
            <a:endParaRPr lang="en-US" sz="2200" dirty="0"/>
          </a:p>
        </p:txBody>
      </p:sp>
    </p:spTree>
    <p:extLst>
      <p:ext uri="{BB962C8B-B14F-4D97-AF65-F5344CB8AC3E}">
        <p14:creationId xmlns:p14="http://schemas.microsoft.com/office/powerpoint/2010/main" val="46411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Scrum benefits</a:t>
            </a:r>
          </a:p>
        </p:txBody>
      </p:sp>
      <p:sp>
        <p:nvSpPr>
          <p:cNvPr id="3" name="Content Placeholder 2"/>
          <p:cNvSpPr>
            <a:spLocks noGrp="1"/>
          </p:cNvSpPr>
          <p:nvPr>
            <p:ph idx="1"/>
          </p:nvPr>
        </p:nvSpPr>
        <p:spPr/>
        <p:txBody>
          <a:bodyPr>
            <a:normAutofit/>
          </a:bodyPr>
          <a:lstStyle/>
          <a:p>
            <a:pPr algn="just"/>
            <a:r>
              <a:rPr lang="en-GB" sz="2200" dirty="0"/>
              <a:t>The product is broken down into a set of manageable and understandable chunks.</a:t>
            </a:r>
          </a:p>
          <a:p>
            <a:pPr algn="just"/>
            <a:r>
              <a:rPr lang="en-GB" sz="2200" dirty="0"/>
              <a:t>Unstable requirements do not hold up progress.</a:t>
            </a:r>
          </a:p>
          <a:p>
            <a:pPr algn="just"/>
            <a:r>
              <a:rPr lang="en-GB" sz="2200" dirty="0"/>
              <a:t>The whole team have visibility of everything and consequently team communication is improved.</a:t>
            </a:r>
          </a:p>
          <a:p>
            <a:pPr algn="just"/>
            <a:r>
              <a:rPr lang="en-GB" sz="2200" dirty="0"/>
              <a:t>Customers see on-time delivery of increments and gain feedback on how the product works.</a:t>
            </a:r>
          </a:p>
          <a:p>
            <a:pPr algn="just"/>
            <a:r>
              <a:rPr lang="en-GB" sz="2200" dirty="0"/>
              <a:t>Trust between customers and developers is established and a positive culture is created in which everyone expects the project to succeed.</a:t>
            </a:r>
          </a:p>
          <a:p>
            <a:pPr algn="just"/>
            <a:endParaRPr lang="en-US" sz="2200" dirty="0"/>
          </a:p>
          <a:p>
            <a:pPr marL="0" indent="0" algn="just">
              <a:buNone/>
            </a:pPr>
            <a:endParaRPr lang="en-US" sz="2200" dirty="0"/>
          </a:p>
        </p:txBody>
      </p:sp>
    </p:spTree>
    <p:extLst>
      <p:ext uri="{BB962C8B-B14F-4D97-AF65-F5344CB8AC3E}">
        <p14:creationId xmlns:p14="http://schemas.microsoft.com/office/powerpoint/2010/main" val="880727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a:t>Thank You!</a:t>
            </a:r>
          </a:p>
        </p:txBody>
      </p:sp>
    </p:spTree>
    <p:extLst>
      <p:ext uri="{BB962C8B-B14F-4D97-AF65-F5344CB8AC3E}">
        <p14:creationId xmlns:p14="http://schemas.microsoft.com/office/powerpoint/2010/main" val="4268029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635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Software Engineering</vt:lpstr>
      <vt:lpstr>Agile project management-Scrum </vt:lpstr>
      <vt:lpstr>Scrum: Phases</vt:lpstr>
      <vt:lpstr>The Scrum process </vt:lpstr>
      <vt:lpstr>The Sprint cycle</vt:lpstr>
      <vt:lpstr>Teamwork in Scrum</vt:lpstr>
      <vt:lpstr>Scrum benefits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Km Indu</cp:lastModifiedBy>
  <cp:revision>9</cp:revision>
  <dcterms:created xsi:type="dcterms:W3CDTF">2020-08-17T13:59:37Z</dcterms:created>
  <dcterms:modified xsi:type="dcterms:W3CDTF">2022-04-24T12:34:38Z</dcterms:modified>
</cp:coreProperties>
</file>