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2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0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0D38-79AF-4098-A9E6-FEFCF79A4E9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0B61-4ED2-4DB9-9647-CE31870F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Engineering</a:t>
            </a:r>
            <a:br>
              <a:rPr lang="en-US" sz="4000" b="1" dirty="0" smtClean="0"/>
            </a:br>
            <a:r>
              <a:rPr lang="en-US" sz="4000" b="1" dirty="0" smtClean="0"/>
              <a:t>Unit II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Neha </a:t>
            </a:r>
            <a:r>
              <a:rPr lang="en-US" dirty="0" err="1"/>
              <a:t>T</a:t>
            </a:r>
            <a:r>
              <a:rPr lang="en-US" dirty="0" err="1" smtClean="0"/>
              <a:t>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Non-functional requirements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non-functional requirements (also known as </a:t>
            </a:r>
            <a:r>
              <a:rPr lang="en-US" sz="2200" b="1" dirty="0"/>
              <a:t>quality requirements) </a:t>
            </a:r>
            <a:r>
              <a:rPr lang="en-US" sz="2200" dirty="0"/>
              <a:t>are related to system attributes such as reliability and response time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Non-functional requirements arise due to user requirements, budget constraints, organizational policies, and so on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These requirements are not related directly to any particular function provided by the system.</a:t>
            </a:r>
          </a:p>
          <a:p>
            <a:pPr algn="just"/>
            <a:r>
              <a:rPr lang="en-US" sz="2200" dirty="0"/>
              <a:t>Non-functional requirements should be accomplished in software to make it perform efficiently.</a:t>
            </a:r>
          </a:p>
          <a:p>
            <a:pPr algn="just"/>
            <a:r>
              <a:rPr lang="en-GB" sz="2200" dirty="0" smtClean="0"/>
              <a:t>Non-functional requirements may be more critical than functional requirements. If these are not met, the system may be useless.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408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Types </a:t>
            </a:r>
            <a:r>
              <a:rPr lang="en-US" b="1" dirty="0"/>
              <a:t>of non-functional requirement</a:t>
            </a:r>
            <a:r>
              <a:rPr lang="en-GB" b="1" dirty="0"/>
              <a:t> </a:t>
            </a:r>
            <a:br>
              <a:rPr lang="en-GB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00" y="1079500"/>
            <a:ext cx="5596899" cy="53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Non-functional requirements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Non-functional requirements may affect the overall architecture of a system rather than the individual components. </a:t>
            </a:r>
          </a:p>
          <a:p>
            <a:pPr lvl="1" algn="just"/>
            <a:r>
              <a:rPr lang="en-US" sz="1800" dirty="0" smtClean="0"/>
              <a:t>For example, to ensure that performance requirements are met, you may have to organize the system to minimize communications between components.</a:t>
            </a:r>
            <a:endParaRPr lang="en-GB" sz="1800" dirty="0" smtClean="0"/>
          </a:p>
          <a:p>
            <a:pPr algn="just"/>
            <a:r>
              <a:rPr lang="en-US" sz="2200" dirty="0" smtClean="0"/>
              <a:t>A single non-functional requirement, such as a security requirement, may generate a number of related functional requirements that define system services that are required. </a:t>
            </a:r>
          </a:p>
          <a:p>
            <a:pPr lvl="1" algn="just"/>
            <a:r>
              <a:rPr lang="en-US" sz="1800" dirty="0" smtClean="0"/>
              <a:t>It may also generate requirements that restrict existing requirements. 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9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Non-functional classifications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b="1" dirty="0" smtClean="0"/>
              <a:t>Product requirements</a:t>
            </a:r>
          </a:p>
          <a:p>
            <a:pPr lvl="1" algn="just"/>
            <a:r>
              <a:rPr lang="en-GB" sz="2200" dirty="0" smtClean="0"/>
              <a:t>Requirements which specify that the delivered product must behave in a particular way e.g. execution speed, reliability, etc.</a:t>
            </a:r>
          </a:p>
          <a:p>
            <a:pPr algn="just"/>
            <a:r>
              <a:rPr lang="en-GB" sz="2200" b="1" dirty="0" smtClean="0"/>
              <a:t>Organisational requirements</a:t>
            </a:r>
          </a:p>
          <a:p>
            <a:pPr lvl="1" algn="just"/>
            <a:r>
              <a:rPr lang="en-GB" sz="2200" dirty="0" smtClean="0"/>
              <a:t>Requirements which are a consequence of organisational policies and procedures e.g. process standards used, implementation requirements, etc.</a:t>
            </a:r>
          </a:p>
          <a:p>
            <a:pPr algn="just"/>
            <a:r>
              <a:rPr lang="en-GB" sz="2200" b="1" dirty="0" smtClean="0"/>
              <a:t>External requirements</a:t>
            </a:r>
          </a:p>
          <a:p>
            <a:pPr lvl="1" algn="just"/>
            <a:r>
              <a:rPr lang="en-GB" sz="2200" dirty="0" smtClean="0"/>
              <a:t>Requirements which arise from factors which are external to the system and its development process e.g. interoperability requirements, legislative requirements, etc.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285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Metrics for specifying non-functional requirements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Non-functional requirements are difficult to verify. Hence, it is essential to write non-functional requirements quantitatively, so that they can be tested. For this, non-functional requirements metrics are used. These metrics are listed in Table.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9931400" cy="4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7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Thank you!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375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Requirement </a:t>
            </a:r>
            <a:r>
              <a:rPr lang="en-US" sz="3200" b="1" dirty="0"/>
              <a:t>Analysis and Specification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9677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mtClean="0"/>
              <a:t>Requirement </a:t>
            </a:r>
            <a:r>
              <a:rPr lang="en-US" sz="3200" b="1" dirty="0" smtClean="0"/>
              <a:t>Analysis </a:t>
            </a:r>
            <a:r>
              <a:rPr lang="en-US" sz="3200" b="1" dirty="0"/>
              <a:t>and S</a:t>
            </a:r>
            <a:r>
              <a:rPr lang="en-US" sz="3200" b="1" dirty="0" smtClean="0"/>
              <a:t>pecification phase- An overview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requirements analysis and specification phase starts after </a:t>
            </a:r>
            <a:r>
              <a:rPr lang="en-US" sz="2200" dirty="0" smtClean="0"/>
              <a:t>the feasibility </a:t>
            </a:r>
            <a:r>
              <a:rPr lang="en-US" sz="2200" dirty="0"/>
              <a:t>study stage is complete and the project has been found to </a:t>
            </a:r>
            <a:r>
              <a:rPr lang="en-US" sz="2200" dirty="0" smtClean="0"/>
              <a:t>be financially </a:t>
            </a:r>
            <a:r>
              <a:rPr lang="en-US" sz="2200" dirty="0"/>
              <a:t>viable and technically feasible.</a:t>
            </a:r>
          </a:p>
          <a:p>
            <a:pPr algn="just"/>
            <a:r>
              <a:rPr lang="en-US" sz="2200" dirty="0"/>
              <a:t>The requirements analysis and specification phase ends when </a:t>
            </a:r>
            <a:r>
              <a:rPr lang="en-US" sz="2200" dirty="0" smtClean="0"/>
              <a:t>the requirements </a:t>
            </a:r>
            <a:r>
              <a:rPr lang="en-US" sz="2200" dirty="0"/>
              <a:t>specification document has been developed </a:t>
            </a:r>
            <a:r>
              <a:rPr lang="en-US" sz="2200" dirty="0" smtClean="0"/>
              <a:t>and reviewed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/>
            <a:r>
              <a:rPr lang="en-US" sz="2200" dirty="0" smtClean="0"/>
              <a:t>The requirements </a:t>
            </a:r>
            <a:r>
              <a:rPr lang="en-US" sz="2200" dirty="0"/>
              <a:t>specification document is usually called as the </a:t>
            </a:r>
            <a:r>
              <a:rPr lang="en-US" sz="2200" i="1" dirty="0"/>
              <a:t>S</a:t>
            </a:r>
            <a:r>
              <a:rPr lang="en-US" sz="2200" i="1" dirty="0" smtClean="0"/>
              <a:t>oftware </a:t>
            </a:r>
            <a:r>
              <a:rPr lang="en-US" sz="2200" i="1" dirty="0"/>
              <a:t>R</a:t>
            </a:r>
            <a:r>
              <a:rPr lang="en-US" sz="2200" i="1" dirty="0" smtClean="0"/>
              <a:t>equirements Specification </a:t>
            </a:r>
            <a:r>
              <a:rPr lang="en-US" sz="2200" dirty="0"/>
              <a:t>(SRS) document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b="1" dirty="0"/>
              <a:t>The goal of the requirements analysis and specification phase is to clearly </a:t>
            </a:r>
            <a:r>
              <a:rPr lang="en-US" sz="2200" b="1" dirty="0" smtClean="0"/>
              <a:t>understand the </a:t>
            </a:r>
            <a:r>
              <a:rPr lang="en-US" sz="2200" b="1" dirty="0"/>
              <a:t>customer requirements and to systematically </a:t>
            </a:r>
            <a:r>
              <a:rPr lang="en-US" sz="2200" b="1" dirty="0" smtClean="0"/>
              <a:t>organize </a:t>
            </a:r>
            <a:r>
              <a:rPr lang="en-US" sz="2200" b="1" dirty="0"/>
              <a:t>the requirements into </a:t>
            </a:r>
            <a:r>
              <a:rPr lang="en-US" sz="2200" b="1" dirty="0" smtClean="0"/>
              <a:t>a document </a:t>
            </a:r>
            <a:r>
              <a:rPr lang="en-US" sz="2200" b="1" dirty="0"/>
              <a:t>called the Software Requirements Specification (SRS) document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The engineers who </a:t>
            </a:r>
            <a:r>
              <a:rPr lang="en-US" sz="2200" dirty="0" smtClean="0"/>
              <a:t>gather and analyze </a:t>
            </a:r>
            <a:r>
              <a:rPr lang="en-US" sz="2200" dirty="0"/>
              <a:t>customer requirements and then write the </a:t>
            </a:r>
            <a:r>
              <a:rPr lang="en-US" sz="2200" dirty="0" smtClean="0"/>
              <a:t>requirements specification </a:t>
            </a:r>
            <a:r>
              <a:rPr lang="en-US" sz="2200" dirty="0"/>
              <a:t>document are known as </a:t>
            </a:r>
            <a:r>
              <a:rPr lang="en-US" sz="2200" b="1" i="1" dirty="0" smtClean="0"/>
              <a:t>System Analyst.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5280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What </a:t>
            </a:r>
            <a:r>
              <a:rPr lang="en-US" sz="3200" b="1" dirty="0"/>
              <a:t>is Software Requirement?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Requirements</a:t>
            </a:r>
            <a:r>
              <a:rPr lang="en-US" sz="2200" dirty="0"/>
              <a:t> are descriptions of the </a:t>
            </a:r>
            <a:r>
              <a:rPr lang="en-US" sz="2200" b="1" dirty="0"/>
              <a:t>services</a:t>
            </a:r>
            <a:r>
              <a:rPr lang="en-US" sz="2200" dirty="0"/>
              <a:t> that a software system must provide and the constraints under which it must </a:t>
            </a:r>
            <a:r>
              <a:rPr lang="en-US" sz="2200" dirty="0" smtClean="0"/>
              <a:t>operate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Requirements can range from high-level abstract statements of services or system constraints to detailed mathematical functional </a:t>
            </a:r>
            <a:r>
              <a:rPr lang="en-US" sz="2200" dirty="0" smtClean="0"/>
              <a:t>specifications </a:t>
            </a:r>
          </a:p>
          <a:p>
            <a:pPr algn="just"/>
            <a:r>
              <a:rPr lang="en-US" sz="2200" dirty="0"/>
              <a:t> </a:t>
            </a:r>
            <a:r>
              <a:rPr lang="en-US" sz="2200" b="1" dirty="0"/>
              <a:t>IEEE </a:t>
            </a:r>
            <a:r>
              <a:rPr lang="en-US" sz="2200" dirty="0"/>
              <a:t>defines requirement </a:t>
            </a:r>
            <a:r>
              <a:rPr lang="en-US" sz="2200" dirty="0" smtClean="0"/>
              <a:t>as</a:t>
            </a:r>
          </a:p>
          <a:p>
            <a:pPr marL="0" indent="0" algn="just"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       </a:t>
            </a:r>
            <a:r>
              <a:rPr lang="en-US" sz="1800" dirty="0" smtClean="0"/>
              <a:t>(</a:t>
            </a:r>
            <a:r>
              <a:rPr lang="en-US" sz="1800" dirty="0"/>
              <a:t>1) A condition or capability needed by a user to solve a problem or achieve an objective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 (</a:t>
            </a:r>
            <a:r>
              <a:rPr lang="en-US" sz="1800" dirty="0"/>
              <a:t>2) A condition or capability that must be met or possessed by a system or system component to satisfy a </a:t>
            </a:r>
            <a:r>
              <a:rPr lang="en-US" sz="1800" dirty="0" smtClean="0"/>
              <a:t>       contract</a:t>
            </a:r>
            <a:r>
              <a:rPr lang="en-US" sz="1800" dirty="0"/>
              <a:t>, standard, specification, or other formally imposed documents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 (</a:t>
            </a:r>
            <a:r>
              <a:rPr lang="en-US" sz="1800" dirty="0"/>
              <a:t>3) A documented representation of a condition or capability as in (1) or (2</a:t>
            </a:r>
            <a:r>
              <a:rPr lang="en-US" sz="1800" dirty="0" smtClean="0"/>
              <a:t>).</a:t>
            </a:r>
          </a:p>
          <a:p>
            <a:pPr algn="just"/>
            <a:r>
              <a:rPr lang="en-US" sz="2200" b="1" dirty="0"/>
              <a:t>Requirements Engineering </a:t>
            </a:r>
            <a:r>
              <a:rPr lang="en-US" sz="2200" dirty="0"/>
              <a:t>is the process of establishing the services that the customer requires from the system and the constraints under which it is to be developed and </a:t>
            </a:r>
            <a:r>
              <a:rPr lang="en-US" sz="2200" dirty="0" smtClean="0"/>
              <a:t>operated. It includes: </a:t>
            </a:r>
            <a:r>
              <a:rPr lang="en-US" sz="2200" b="1" dirty="0" smtClean="0"/>
              <a:t>Requirement Elicitation, Requirement Analysis, Requirement Specification, Requirement </a:t>
            </a:r>
            <a:r>
              <a:rPr lang="en-US" sz="2200" b="1" dirty="0"/>
              <a:t>V</a:t>
            </a:r>
            <a:r>
              <a:rPr lang="en-US" sz="2200" b="1" dirty="0" smtClean="0"/>
              <a:t>alidation and requirement Management.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3340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Types </a:t>
            </a:r>
            <a:r>
              <a:rPr lang="en-US" sz="3200" b="1" dirty="0"/>
              <a:t>of Requirements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b="1" dirty="0" smtClean="0"/>
              <a:t>User requirements</a:t>
            </a:r>
          </a:p>
          <a:p>
            <a:pPr lvl="1" algn="just"/>
            <a:r>
              <a:rPr lang="en-GB" sz="2200" dirty="0" smtClean="0"/>
              <a:t>Statements in natural language plus diagrams of the services the system provides and its operational constraints. </a:t>
            </a:r>
          </a:p>
          <a:p>
            <a:pPr lvl="1" algn="just"/>
            <a:r>
              <a:rPr lang="en-GB" sz="2200" dirty="0" smtClean="0"/>
              <a:t>Written for customers.</a:t>
            </a:r>
          </a:p>
          <a:p>
            <a:pPr algn="just"/>
            <a:r>
              <a:rPr lang="en-GB" sz="2200" b="1" dirty="0" smtClean="0"/>
              <a:t>System requirements</a:t>
            </a:r>
          </a:p>
          <a:p>
            <a:pPr lvl="1" algn="just"/>
            <a:r>
              <a:rPr lang="en-GB" sz="2200" dirty="0" smtClean="0"/>
              <a:t>A structured document setting out detailed descriptions of the system’s functions, services and operational constraints. </a:t>
            </a:r>
          </a:p>
          <a:p>
            <a:pPr lvl="1" algn="just"/>
            <a:r>
              <a:rPr lang="en-US" sz="2200" dirty="0" smtClean="0"/>
              <a:t>Written </a:t>
            </a:r>
            <a:r>
              <a:rPr lang="en-US" sz="2200" dirty="0"/>
              <a:t>as a contract between client and </a:t>
            </a:r>
            <a:r>
              <a:rPr lang="en-US" sz="2200" dirty="0" smtClean="0"/>
              <a:t>contractor</a:t>
            </a:r>
          </a:p>
          <a:p>
            <a:pPr marL="457200" lvl="1" indent="0" algn="just">
              <a:buNone/>
            </a:pPr>
            <a:r>
              <a:rPr lang="en-US" sz="2200" b="1" dirty="0" smtClean="0"/>
              <a:t>Note: </a:t>
            </a:r>
            <a:r>
              <a:rPr lang="en-US" sz="2200" dirty="0" smtClean="0"/>
              <a:t>User and system requirements are further divided into Functional and Non-Functional requirements.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87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User and system requirements</a:t>
            </a:r>
            <a:r>
              <a:rPr lang="en-GB" sz="3200" b="1" dirty="0" smtClean="0"/>
              <a:t>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4637"/>
            <a:ext cx="8026400" cy="45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Functional and Non-Functional </a:t>
            </a:r>
            <a:r>
              <a:rPr lang="en-GB" sz="3200" b="1" dirty="0"/>
              <a:t>R</a:t>
            </a:r>
            <a:r>
              <a:rPr lang="en-GB" sz="3200" b="1" dirty="0" smtClean="0"/>
              <a:t>equirements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sz="2200" b="1" dirty="0" smtClean="0"/>
              <a:t>Functional requirements</a:t>
            </a:r>
          </a:p>
          <a:p>
            <a:pPr lvl="1" algn="just"/>
            <a:r>
              <a:rPr lang="en-GB" sz="2200" dirty="0" smtClean="0"/>
              <a:t>Statements of services the system should provide, how the system should react to particular inputs and how the system should behave in particular situations.</a:t>
            </a:r>
          </a:p>
          <a:p>
            <a:pPr lvl="1" algn="just"/>
            <a:r>
              <a:rPr lang="en-GB" sz="2200" dirty="0" smtClean="0"/>
              <a:t>May state what the system should not do.</a:t>
            </a:r>
          </a:p>
          <a:p>
            <a:pPr algn="just"/>
            <a:r>
              <a:rPr lang="en-GB" sz="2200" b="1" dirty="0" smtClean="0"/>
              <a:t>Non-functional requirements</a:t>
            </a:r>
          </a:p>
          <a:p>
            <a:pPr lvl="1" algn="just"/>
            <a:r>
              <a:rPr lang="en-GB" sz="2200" dirty="0" smtClean="0"/>
              <a:t>Constraints on the services or functions offered by the system such as timing constraints, constraints on the development process, standards, etc.</a:t>
            </a:r>
          </a:p>
          <a:p>
            <a:pPr lvl="1" algn="just"/>
            <a:r>
              <a:rPr lang="en-GB" sz="2200" dirty="0" smtClean="0"/>
              <a:t>Often apply to the system as a whole rather than individual features or services.</a:t>
            </a:r>
          </a:p>
          <a:p>
            <a:pPr algn="just"/>
            <a:r>
              <a:rPr lang="en-GB" sz="2200" b="1" dirty="0" smtClean="0"/>
              <a:t>Domain requirements</a:t>
            </a:r>
          </a:p>
          <a:p>
            <a:pPr lvl="1" algn="just"/>
            <a:r>
              <a:rPr lang="en-GB" sz="2200" dirty="0" smtClean="0"/>
              <a:t>Constraints on the system from the domain of operation</a:t>
            </a:r>
          </a:p>
          <a:p>
            <a:pPr lvl="1" algn="just"/>
            <a:r>
              <a:rPr lang="en-US" sz="2200" dirty="0"/>
              <a:t>Requirements that come from the application domain of the system that reflect the characteristics of that domain 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May </a:t>
            </a:r>
            <a:r>
              <a:rPr lang="en-US" sz="2200" dirty="0"/>
              <a:t>be functional or </a:t>
            </a:r>
            <a:r>
              <a:rPr lang="en-US" sz="2200" dirty="0" smtClean="0"/>
              <a:t>non-functional</a:t>
            </a:r>
            <a:endParaRPr lang="en-GB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060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Functional requirements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dirty="0" smtClean="0"/>
              <a:t>Describe functionality or system services.</a:t>
            </a:r>
          </a:p>
          <a:p>
            <a:pPr algn="just"/>
            <a:r>
              <a:rPr lang="en-GB" sz="2200" dirty="0" smtClean="0"/>
              <a:t>Depend on the type of software, expected users and the type of system where the software is used.</a:t>
            </a:r>
          </a:p>
          <a:p>
            <a:pPr algn="just"/>
            <a:r>
              <a:rPr lang="en-GB" sz="2200" dirty="0" smtClean="0"/>
              <a:t>Functional user requirements may be high-level statements of what the system should do.</a:t>
            </a:r>
          </a:p>
          <a:p>
            <a:pPr algn="just"/>
            <a:r>
              <a:rPr lang="en-GB" sz="2200" dirty="0" smtClean="0"/>
              <a:t>Functional system requirements should describe the system services in detail.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164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Functional requirements for the MHC-PMS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A user shall be able to search the appointments lists for all clinics.</a:t>
            </a:r>
            <a:endParaRPr lang="en-GB" sz="2200" dirty="0" smtClean="0"/>
          </a:p>
          <a:p>
            <a:pPr algn="just"/>
            <a:r>
              <a:rPr lang="en-US" sz="2200" dirty="0" smtClean="0"/>
              <a:t>The system shall generate each day, for each clinic, a list of patients who are expected to attend appointments that day. </a:t>
            </a:r>
            <a:endParaRPr lang="en-GB" sz="2200" dirty="0" smtClean="0"/>
          </a:p>
          <a:p>
            <a:pPr algn="just"/>
            <a:r>
              <a:rPr lang="en-US" sz="2200" dirty="0" smtClean="0"/>
              <a:t>Each staff member using the system shall be uniquely identified by his or her 8-digit employee number.</a:t>
            </a:r>
            <a:r>
              <a:rPr lang="en-GB" sz="2200" dirty="0" smtClean="0"/>
              <a:t> 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38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647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Software Engineering Unit II</vt:lpstr>
      <vt:lpstr>PowerPoint Presentation</vt:lpstr>
      <vt:lpstr>Requirement Analysis and Specification phase- An overview </vt:lpstr>
      <vt:lpstr>   What is Software Requirement?   </vt:lpstr>
      <vt:lpstr> Types of Requirements </vt:lpstr>
      <vt:lpstr>User and system requirements </vt:lpstr>
      <vt:lpstr>Functional and Non-Functional Requirements</vt:lpstr>
      <vt:lpstr>Functional requirements</vt:lpstr>
      <vt:lpstr>Functional requirements for the MHC-PMS</vt:lpstr>
      <vt:lpstr>Non-functional requirements</vt:lpstr>
      <vt:lpstr> Types of non-functional requirement  </vt:lpstr>
      <vt:lpstr>Non-functional requirements implementation</vt:lpstr>
      <vt:lpstr>Non-functional classifications</vt:lpstr>
      <vt:lpstr>Metrics for specifying non-functional requirements (Non-functional requirements are difficult to verify. Hence, it is essential to write non-functional requirements quantitatively, so that they can be tested. For this, non-functional requirements metrics are used. These metrics are listed in Table.)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Engineering_Unit II</dc:title>
  <dc:creator>USER</dc:creator>
  <cp:lastModifiedBy>USER</cp:lastModifiedBy>
  <cp:revision>20</cp:revision>
  <dcterms:created xsi:type="dcterms:W3CDTF">2020-08-23T18:45:03Z</dcterms:created>
  <dcterms:modified xsi:type="dcterms:W3CDTF">2020-08-24T19:06:25Z</dcterms:modified>
</cp:coreProperties>
</file>