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70"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562C0A-54EE-40D9-BCDE-2A7DB67DC8AE}"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129990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62C0A-54EE-40D9-BCDE-2A7DB67DC8AE}"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63704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62C0A-54EE-40D9-BCDE-2A7DB67DC8AE}"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414492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62C0A-54EE-40D9-BCDE-2A7DB67DC8AE}"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123137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562C0A-54EE-40D9-BCDE-2A7DB67DC8AE}"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386661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562C0A-54EE-40D9-BCDE-2A7DB67DC8AE}"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245732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562C0A-54EE-40D9-BCDE-2A7DB67DC8AE}"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58704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562C0A-54EE-40D9-BCDE-2A7DB67DC8AE}"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337386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62C0A-54EE-40D9-BCDE-2A7DB67DC8AE}"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152057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562C0A-54EE-40D9-BCDE-2A7DB67DC8AE}"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255710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562C0A-54EE-40D9-BCDE-2A7DB67DC8AE}"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4261-0BD1-43B9-B48F-6B3DCEA5070E}" type="slidenum">
              <a:rPr lang="en-US" smtClean="0"/>
              <a:t>‹#›</a:t>
            </a:fld>
            <a:endParaRPr lang="en-US"/>
          </a:p>
        </p:txBody>
      </p:sp>
    </p:spTree>
    <p:extLst>
      <p:ext uri="{BB962C8B-B14F-4D97-AF65-F5344CB8AC3E}">
        <p14:creationId xmlns:p14="http://schemas.microsoft.com/office/powerpoint/2010/main" val="358495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62C0A-54EE-40D9-BCDE-2A7DB67DC8AE}" type="datetimeFigureOut">
              <a:rPr lang="en-US" smtClean="0"/>
              <a:t>4/24/2022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54261-0BD1-43B9-B48F-6B3DCEA5070E}" type="slidenum">
              <a:rPr lang="en-US" smtClean="0"/>
              <a:t>‹#›</a:t>
            </a:fld>
            <a:endParaRPr lang="en-US"/>
          </a:p>
        </p:txBody>
      </p:sp>
    </p:spTree>
    <p:extLst>
      <p:ext uri="{BB962C8B-B14F-4D97-AF65-F5344CB8AC3E}">
        <p14:creationId xmlns:p14="http://schemas.microsoft.com/office/powerpoint/2010/main" val="242931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br>
              <a:rPr lang="en-US" dirty="0"/>
            </a:br>
            <a:r>
              <a:rPr lang="en-US" dirty="0"/>
              <a:t>Unit-II</a:t>
            </a:r>
          </a:p>
        </p:txBody>
      </p:sp>
      <p:sp>
        <p:nvSpPr>
          <p:cNvPr id="3" name="Subtitle 2"/>
          <p:cNvSpPr>
            <a:spLocks noGrp="1"/>
          </p:cNvSpPr>
          <p:nvPr>
            <p:ph type="subTitle" idx="1"/>
          </p:nvPr>
        </p:nvSpPr>
        <p:spPr/>
        <p:txBody>
          <a:bodyPr/>
          <a:lstStyle/>
          <a:p>
            <a:r>
              <a:rPr lang="en-US" dirty="0"/>
              <a:t>Prepared by: Neha </a:t>
            </a:r>
            <a:r>
              <a:rPr lang="en-US" dirty="0" err="1"/>
              <a:t>Tripathi</a:t>
            </a:r>
            <a:endParaRPr lang="en-US" dirty="0"/>
          </a:p>
        </p:txBody>
      </p:sp>
    </p:spTree>
    <p:extLst>
      <p:ext uri="{BB962C8B-B14F-4D97-AF65-F5344CB8AC3E}">
        <p14:creationId xmlns:p14="http://schemas.microsoft.com/office/powerpoint/2010/main" val="2974178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2800" b="1" dirty="0"/>
            </a:br>
            <a:r>
              <a:rPr lang="en-US" sz="2800" b="1" dirty="0"/>
              <a:t>Balancing DFDs:</a:t>
            </a:r>
            <a:br>
              <a:rPr lang="en-US" sz="2800" b="1" dirty="0"/>
            </a:br>
            <a:r>
              <a:rPr lang="en-US" sz="2200" dirty="0"/>
              <a:t>The data that flow into or out of a bubble must match the data flow at the next level of DFD. This is known as balancing a DFD.</a:t>
            </a:r>
            <a:br>
              <a:rPr lang="en-US" sz="2800" b="1" dirty="0"/>
            </a:br>
            <a:endParaRPr lang="en-US" sz="2800" b="1" dirty="0"/>
          </a:p>
        </p:txBody>
      </p:sp>
      <p:pic>
        <p:nvPicPr>
          <p:cNvPr id="7" name="Content Placeholder 6"/>
          <p:cNvPicPr>
            <a:picLocks noGrp="1" noChangeAspect="1"/>
          </p:cNvPicPr>
          <p:nvPr>
            <p:ph sz="half" idx="2"/>
          </p:nvPr>
        </p:nvPicPr>
        <p:blipFill>
          <a:blip r:embed="rId2"/>
          <a:stretch>
            <a:fillRect/>
          </a:stretch>
        </p:blipFill>
        <p:spPr>
          <a:xfrm>
            <a:off x="6172200" y="1921493"/>
            <a:ext cx="5181600" cy="4159601"/>
          </a:xfrm>
          <a:prstGeom prst="rect">
            <a:avLst/>
          </a:prstGeom>
        </p:spPr>
      </p:pic>
      <p:pic>
        <p:nvPicPr>
          <p:cNvPr id="6" name="Picture 5"/>
          <p:cNvPicPr>
            <a:picLocks noChangeAspect="1"/>
          </p:cNvPicPr>
          <p:nvPr/>
        </p:nvPicPr>
        <p:blipFill>
          <a:blip r:embed="rId3"/>
          <a:stretch>
            <a:fillRect/>
          </a:stretch>
        </p:blipFill>
        <p:spPr>
          <a:xfrm>
            <a:off x="1338889" y="2844800"/>
            <a:ext cx="3816379" cy="2660650"/>
          </a:xfrm>
          <a:prstGeom prst="rect">
            <a:avLst/>
          </a:prstGeom>
        </p:spPr>
      </p:pic>
      <p:pic>
        <p:nvPicPr>
          <p:cNvPr id="8" name="Content Placeholder 7"/>
          <p:cNvPicPr>
            <a:picLocks noGrp="1" noChangeAspect="1"/>
          </p:cNvPicPr>
          <p:nvPr>
            <p:ph sz="half" idx="1"/>
          </p:nvPr>
        </p:nvPicPr>
        <p:blipFill>
          <a:blip r:embed="rId3"/>
          <a:stretch>
            <a:fillRect/>
          </a:stretch>
        </p:blipFill>
        <p:spPr>
          <a:xfrm>
            <a:off x="838200" y="1921492"/>
            <a:ext cx="5181600" cy="4159601"/>
          </a:xfrm>
          <a:prstGeom prst="rect">
            <a:avLst/>
          </a:prstGeom>
        </p:spPr>
      </p:pic>
    </p:spTree>
    <p:extLst>
      <p:ext uri="{BB962C8B-B14F-4D97-AF65-F5344CB8AC3E}">
        <p14:creationId xmlns:p14="http://schemas.microsoft.com/office/powerpoint/2010/main" val="123120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Numbering of bubbles</a:t>
            </a:r>
          </a:p>
        </p:txBody>
      </p:sp>
      <p:sp>
        <p:nvSpPr>
          <p:cNvPr id="5" name="Content Placeholder 4"/>
          <p:cNvSpPr>
            <a:spLocks noGrp="1"/>
          </p:cNvSpPr>
          <p:nvPr>
            <p:ph idx="1"/>
          </p:nvPr>
        </p:nvSpPr>
        <p:spPr/>
        <p:txBody>
          <a:bodyPr>
            <a:normAutofit/>
          </a:bodyPr>
          <a:lstStyle/>
          <a:p>
            <a:pPr algn="just"/>
            <a:r>
              <a:rPr lang="en-US" sz="2200" dirty="0"/>
              <a:t>It is necessary to number the different bubbles occurring in the DFD.</a:t>
            </a:r>
          </a:p>
          <a:p>
            <a:pPr algn="just"/>
            <a:r>
              <a:rPr lang="en-US" sz="2200" dirty="0"/>
              <a:t>These numbers help in uniquely identifying any bubble in the DFD from its bubble number. </a:t>
            </a:r>
          </a:p>
          <a:p>
            <a:pPr algn="just"/>
            <a:r>
              <a:rPr lang="en-US" sz="2200" dirty="0"/>
              <a:t>The bubble at the context level is usually assigned the number 0 to indicate that it is the 0 level DFD.</a:t>
            </a:r>
          </a:p>
          <a:p>
            <a:pPr algn="just"/>
            <a:r>
              <a:rPr lang="en-US" sz="2200" dirty="0"/>
              <a:t> Bubbles at level 1 are numbered, 0.1, 0.2, 0.3, etc. When a bubble numbered x is decomposed, its children bubble are numbered x.1, x.2, x.3, etc. </a:t>
            </a:r>
          </a:p>
          <a:p>
            <a:pPr algn="just"/>
            <a:r>
              <a:rPr lang="en-US" sz="2200" dirty="0"/>
              <a:t>In this numbering scheme, by looking at the number of a bubble we can unambiguously determine its level, its ancestors, and its successors.</a:t>
            </a:r>
          </a:p>
        </p:txBody>
      </p:sp>
    </p:spTree>
    <p:extLst>
      <p:ext uri="{BB962C8B-B14F-4D97-AF65-F5344CB8AC3E}">
        <p14:creationId xmlns:p14="http://schemas.microsoft.com/office/powerpoint/2010/main" val="87016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DEVELOPING THE DFD MODEL OF A SYSTEM</a:t>
            </a:r>
          </a:p>
        </p:txBody>
      </p:sp>
      <p:sp>
        <p:nvSpPr>
          <p:cNvPr id="5" name="Content Placeholder 4"/>
          <p:cNvSpPr>
            <a:spLocks noGrp="1"/>
          </p:cNvSpPr>
          <p:nvPr>
            <p:ph idx="1"/>
          </p:nvPr>
        </p:nvSpPr>
        <p:spPr/>
        <p:txBody>
          <a:bodyPr>
            <a:normAutofit/>
          </a:bodyPr>
          <a:lstStyle/>
          <a:p>
            <a:pPr algn="just"/>
            <a:r>
              <a:rPr lang="en-US" sz="2200" dirty="0"/>
              <a:t>A DFD model of a system graphically represents how each input data is transformed to its corresponding output data through a hierarchy of DFDs.</a:t>
            </a:r>
          </a:p>
          <a:p>
            <a:pPr algn="just"/>
            <a:r>
              <a:rPr lang="en-US" sz="2200" dirty="0"/>
              <a:t>The DFD model of a problem consists of many DFDs and a single data dictionary.</a:t>
            </a:r>
          </a:p>
          <a:p>
            <a:pPr algn="just"/>
            <a:r>
              <a:rPr lang="en-US" sz="2200" dirty="0"/>
              <a:t>The DFD model of a system </a:t>
            </a:r>
            <a:r>
              <a:rPr lang="en-US" sz="2200" dirty="0" err="1"/>
              <a:t>i</a:t>
            </a:r>
            <a:r>
              <a:rPr lang="en-US" sz="2200" dirty="0"/>
              <a:t> s constructed by using a hierarchy of DFDs called as Levels.</a:t>
            </a:r>
          </a:p>
          <a:p>
            <a:pPr marL="0" indent="0" algn="just">
              <a:buNone/>
            </a:pPr>
            <a:endParaRPr lang="en-US" sz="2200" dirty="0"/>
          </a:p>
        </p:txBody>
      </p:sp>
    </p:spTree>
    <p:extLst>
      <p:ext uri="{BB962C8B-B14F-4D97-AF65-F5344CB8AC3E}">
        <p14:creationId xmlns:p14="http://schemas.microsoft.com/office/powerpoint/2010/main" val="209871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Levels of DFD</a:t>
            </a:r>
          </a:p>
        </p:txBody>
      </p:sp>
      <p:sp>
        <p:nvSpPr>
          <p:cNvPr id="3" name="Content Placeholder 2"/>
          <p:cNvSpPr>
            <a:spLocks noGrp="1"/>
          </p:cNvSpPr>
          <p:nvPr>
            <p:ph idx="1"/>
          </p:nvPr>
        </p:nvSpPr>
        <p:spPr/>
        <p:txBody>
          <a:bodyPr>
            <a:normAutofit/>
          </a:bodyPr>
          <a:lstStyle/>
          <a:p>
            <a:r>
              <a:rPr lang="en-US" sz="2200" b="1" dirty="0"/>
              <a:t>0-Level/Context DFD: </a:t>
            </a:r>
          </a:p>
          <a:p>
            <a:pPr marL="0" indent="0" algn="just">
              <a:buNone/>
            </a:pPr>
            <a:r>
              <a:rPr lang="en-US" sz="1800" dirty="0"/>
              <a:t>The context diagram is the most abstract (highest level) data flow representation of a system. It represents the entire system as a single bubble. It establishes the context in which the system operates; that is, who are the users, what data do they input to the system, and what data they received by the system.</a:t>
            </a:r>
          </a:p>
          <a:p>
            <a:r>
              <a:rPr lang="en-US" sz="2200" b="1" dirty="0"/>
              <a:t>1-Level DFD:</a:t>
            </a:r>
          </a:p>
          <a:p>
            <a:pPr marL="0" indent="0" algn="just">
              <a:buNone/>
            </a:pPr>
            <a:r>
              <a:rPr lang="en-US" sz="1800" dirty="0"/>
              <a:t>The level 1 DFD usually contains three to seven bubbles. That is, the system is represented as performing three to seven important functions. To develop the level 1 DFD, examine the high-level functional requirements in the SRS document.</a:t>
            </a:r>
            <a:endParaRPr lang="en-US" sz="1800" b="1" dirty="0"/>
          </a:p>
          <a:p>
            <a:pPr algn="just"/>
            <a:r>
              <a:rPr lang="en-US" sz="2200" b="1" dirty="0"/>
              <a:t>2-Level/Detailed DFD:</a:t>
            </a:r>
            <a:endParaRPr lang="en-US" sz="2200" dirty="0"/>
          </a:p>
          <a:p>
            <a:pPr marL="0" indent="0" algn="just">
              <a:buNone/>
            </a:pPr>
            <a:r>
              <a:rPr lang="en-US" sz="2200" dirty="0"/>
              <a:t> </a:t>
            </a:r>
            <a:r>
              <a:rPr lang="en-US" sz="1800" dirty="0"/>
              <a:t>The level 2 DFD is made for those bubbles in level 1 DFD whose details /decomposition is possible.</a:t>
            </a:r>
          </a:p>
        </p:txBody>
      </p:sp>
    </p:spTree>
    <p:extLst>
      <p:ext uri="{BB962C8B-B14F-4D97-AF65-F5344CB8AC3E}">
        <p14:creationId xmlns:p14="http://schemas.microsoft.com/office/powerpoint/2010/main" val="125545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Rules for constructing DFD systematically in Levels:</a:t>
            </a:r>
          </a:p>
        </p:txBody>
      </p:sp>
      <p:sp>
        <p:nvSpPr>
          <p:cNvPr id="3" name="Content Placeholder 2"/>
          <p:cNvSpPr>
            <a:spLocks noGrp="1"/>
          </p:cNvSpPr>
          <p:nvPr>
            <p:ph idx="1"/>
          </p:nvPr>
        </p:nvSpPr>
        <p:spPr>
          <a:xfrm>
            <a:off x="838200" y="1690688"/>
            <a:ext cx="10515600" cy="4710111"/>
          </a:xfrm>
        </p:spPr>
        <p:txBody>
          <a:bodyPr>
            <a:noAutofit/>
          </a:bodyPr>
          <a:lstStyle/>
          <a:p>
            <a:pPr marL="0" indent="0" algn="just">
              <a:buNone/>
            </a:pPr>
            <a:r>
              <a:rPr lang="en-US" sz="1800" dirty="0"/>
              <a:t>1. </a:t>
            </a:r>
            <a:r>
              <a:rPr lang="en-US" sz="1800" b="1" dirty="0"/>
              <a:t>Construction of context diagram: </a:t>
            </a:r>
            <a:r>
              <a:rPr lang="en-US" sz="1800" dirty="0"/>
              <a:t>Examine the SRS document to determine:</a:t>
            </a:r>
          </a:p>
          <a:p>
            <a:pPr marL="0" indent="0" algn="just">
              <a:buNone/>
            </a:pPr>
            <a:r>
              <a:rPr lang="en-US" sz="1800" i="1" dirty="0"/>
              <a:t>• </a:t>
            </a:r>
            <a:r>
              <a:rPr lang="en-US" sz="1800" dirty="0"/>
              <a:t>Different high-level functions that the system needs to perform.</a:t>
            </a:r>
          </a:p>
          <a:p>
            <a:pPr marL="0" indent="0" algn="just">
              <a:buNone/>
            </a:pPr>
            <a:r>
              <a:rPr lang="en-US" sz="1800" i="1" dirty="0"/>
              <a:t>• </a:t>
            </a:r>
            <a:r>
              <a:rPr lang="en-US" sz="1800" dirty="0"/>
              <a:t>Data input to every high-level function.</a:t>
            </a:r>
          </a:p>
          <a:p>
            <a:pPr marL="0" indent="0" algn="just">
              <a:buNone/>
            </a:pPr>
            <a:r>
              <a:rPr lang="en-US" sz="1800" i="1" dirty="0"/>
              <a:t>• </a:t>
            </a:r>
            <a:r>
              <a:rPr lang="en-US" sz="1800" dirty="0"/>
              <a:t>Data output from every high-level function.</a:t>
            </a:r>
          </a:p>
          <a:p>
            <a:pPr marL="0" indent="0" algn="just">
              <a:buNone/>
            </a:pPr>
            <a:r>
              <a:rPr lang="en-US" sz="1800" i="1" dirty="0"/>
              <a:t>• </a:t>
            </a:r>
            <a:r>
              <a:rPr lang="en-US" sz="1800" dirty="0"/>
              <a:t>Interactions (data flow) among the identified high-level functions.</a:t>
            </a:r>
          </a:p>
          <a:p>
            <a:pPr marL="0" indent="0" algn="just">
              <a:buNone/>
            </a:pPr>
            <a:r>
              <a:rPr lang="en-US" sz="1800" dirty="0"/>
              <a:t>Represent these aspects of the high-level functions in a diagrammatic form. This would form the top-level data flow diagram (DFD), usually called the DFD 0.</a:t>
            </a:r>
          </a:p>
          <a:p>
            <a:pPr marL="0" indent="0" algn="just">
              <a:buNone/>
            </a:pPr>
            <a:r>
              <a:rPr lang="en-US" sz="1800" b="1" dirty="0"/>
              <a:t>2.Construction of level 1 diagram:</a:t>
            </a:r>
          </a:p>
          <a:p>
            <a:pPr marL="0" indent="0" algn="just">
              <a:buNone/>
            </a:pPr>
            <a:r>
              <a:rPr lang="en-US" sz="1800" b="1" dirty="0"/>
              <a:t> </a:t>
            </a:r>
            <a:r>
              <a:rPr lang="en-US" sz="1800" dirty="0"/>
              <a:t>Examine the high-level functions described in the SRS document. </a:t>
            </a:r>
          </a:p>
          <a:p>
            <a:pPr algn="just"/>
            <a:r>
              <a:rPr lang="en-US" sz="1800" dirty="0"/>
              <a:t> If there are three to seven high-level requirements in the SRS document, then represent each of the high-level function in the form of a bubble.</a:t>
            </a:r>
          </a:p>
          <a:p>
            <a:pPr algn="just"/>
            <a:r>
              <a:rPr lang="en-US" sz="1800" dirty="0"/>
              <a:t> If there are more than seven bubbles, then some of them have to be combined.</a:t>
            </a:r>
          </a:p>
          <a:p>
            <a:pPr algn="just"/>
            <a:r>
              <a:rPr lang="en-US" sz="1800" dirty="0"/>
              <a:t>If there are less than three bubbles, then some of these have to be split.</a:t>
            </a:r>
          </a:p>
        </p:txBody>
      </p:sp>
    </p:spTree>
    <p:extLst>
      <p:ext uri="{BB962C8B-B14F-4D97-AF65-F5344CB8AC3E}">
        <p14:creationId xmlns:p14="http://schemas.microsoft.com/office/powerpoint/2010/main" val="7990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1800" b="1" dirty="0"/>
              <a:t>3. Construction of lower-level diagrams: </a:t>
            </a:r>
            <a:r>
              <a:rPr lang="en-US" sz="1800" dirty="0"/>
              <a:t>Decompose each high-level function into its constituent sub-functions through the following set of activities:</a:t>
            </a:r>
          </a:p>
          <a:p>
            <a:pPr marL="0" indent="0" algn="just">
              <a:buNone/>
            </a:pPr>
            <a:r>
              <a:rPr lang="en-US" sz="1800" i="1" dirty="0"/>
              <a:t>• </a:t>
            </a:r>
            <a:r>
              <a:rPr lang="en-US" sz="1800" dirty="0"/>
              <a:t>Identify the different sub-functions of the high-level function.</a:t>
            </a:r>
          </a:p>
          <a:p>
            <a:pPr marL="0" indent="0" algn="just">
              <a:buNone/>
            </a:pPr>
            <a:r>
              <a:rPr lang="en-US" sz="1800" i="1" dirty="0"/>
              <a:t>• </a:t>
            </a:r>
            <a:r>
              <a:rPr lang="en-US" sz="1800" dirty="0"/>
              <a:t>Identify the data input to each of these sub-functions.</a:t>
            </a:r>
          </a:p>
          <a:p>
            <a:pPr marL="0" indent="0" algn="just">
              <a:buNone/>
            </a:pPr>
            <a:r>
              <a:rPr lang="en-US" sz="1800" i="1" dirty="0"/>
              <a:t>• </a:t>
            </a:r>
            <a:r>
              <a:rPr lang="en-US" sz="1800" dirty="0"/>
              <a:t>Identify the data output from each of these sub-functions.</a:t>
            </a:r>
          </a:p>
          <a:p>
            <a:pPr marL="0" indent="0" algn="just">
              <a:buNone/>
            </a:pPr>
            <a:r>
              <a:rPr lang="en-US" sz="1800" i="1" dirty="0"/>
              <a:t>• </a:t>
            </a:r>
            <a:r>
              <a:rPr lang="en-US" sz="1800" dirty="0"/>
              <a:t>Identify the interactions (data flow) among these sub-functions.</a:t>
            </a:r>
          </a:p>
          <a:p>
            <a:pPr marL="0" indent="0" algn="just">
              <a:buNone/>
            </a:pPr>
            <a:r>
              <a:rPr lang="en-US" sz="1800" dirty="0"/>
              <a:t>Represent these aspects in a diagrammatic form using a DFD. Recursively repeat Step 3 for each sub-function until a sub-function can be represented by using a simple algorithm.</a:t>
            </a:r>
          </a:p>
        </p:txBody>
      </p:sp>
    </p:spTree>
    <p:extLst>
      <p:ext uri="{BB962C8B-B14F-4D97-AF65-F5344CB8AC3E}">
        <p14:creationId xmlns:p14="http://schemas.microsoft.com/office/powerpoint/2010/main" val="165755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Example : (RMS Calculating Software)</a:t>
            </a:r>
            <a:endParaRPr lang="en-US" sz="3200" dirty="0"/>
          </a:p>
        </p:txBody>
      </p:sp>
      <p:sp>
        <p:nvSpPr>
          <p:cNvPr id="3" name="Content Placeholder 2"/>
          <p:cNvSpPr>
            <a:spLocks noGrp="1"/>
          </p:cNvSpPr>
          <p:nvPr>
            <p:ph idx="1"/>
          </p:nvPr>
        </p:nvSpPr>
        <p:spPr/>
        <p:txBody>
          <a:bodyPr>
            <a:normAutofit/>
          </a:bodyPr>
          <a:lstStyle/>
          <a:p>
            <a:pPr algn="just"/>
            <a:r>
              <a:rPr lang="en-US" sz="2200" dirty="0"/>
              <a:t>A software system called RMS calculating software would read three integral numbers from the user in the range of –1000 and +1000 and would determine the root mean square (RMS)of the three input numbers and display it.</a:t>
            </a:r>
          </a:p>
          <a:p>
            <a:pPr algn="just"/>
            <a:r>
              <a:rPr lang="en-US" sz="2200" dirty="0"/>
              <a:t>0-Level/Context DFD:</a:t>
            </a:r>
          </a:p>
          <a:p>
            <a:pPr algn="just"/>
            <a:endParaRPr lang="en-US" sz="2200" dirty="0"/>
          </a:p>
        </p:txBody>
      </p:sp>
      <p:pic>
        <p:nvPicPr>
          <p:cNvPr id="4" name="Picture 3"/>
          <p:cNvPicPr>
            <a:picLocks noChangeAspect="1"/>
          </p:cNvPicPr>
          <p:nvPr/>
        </p:nvPicPr>
        <p:blipFill>
          <a:blip r:embed="rId2"/>
          <a:stretch>
            <a:fillRect/>
          </a:stretch>
        </p:blipFill>
        <p:spPr>
          <a:xfrm>
            <a:off x="3568701" y="3854450"/>
            <a:ext cx="4406900" cy="2203450"/>
          </a:xfrm>
          <a:prstGeom prst="rect">
            <a:avLst/>
          </a:prstGeom>
        </p:spPr>
      </p:pic>
    </p:spTree>
    <p:extLst>
      <p:ext uri="{BB962C8B-B14F-4D97-AF65-F5344CB8AC3E}">
        <p14:creationId xmlns:p14="http://schemas.microsoft.com/office/powerpoint/2010/main" val="133608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1-Level DFD:</a:t>
            </a:r>
          </a:p>
          <a:p>
            <a:endParaRPr lang="en-US" dirty="0"/>
          </a:p>
        </p:txBody>
      </p:sp>
      <p:pic>
        <p:nvPicPr>
          <p:cNvPr id="4" name="Picture 3"/>
          <p:cNvPicPr>
            <a:picLocks noChangeAspect="1"/>
          </p:cNvPicPr>
          <p:nvPr/>
        </p:nvPicPr>
        <p:blipFill>
          <a:blip r:embed="rId2"/>
          <a:stretch>
            <a:fillRect/>
          </a:stretch>
        </p:blipFill>
        <p:spPr>
          <a:xfrm>
            <a:off x="1714500" y="2829719"/>
            <a:ext cx="8127999" cy="2224881"/>
          </a:xfrm>
          <a:prstGeom prst="rect">
            <a:avLst/>
          </a:prstGeom>
        </p:spPr>
      </p:pic>
    </p:spTree>
    <p:extLst>
      <p:ext uri="{BB962C8B-B14F-4D97-AF65-F5344CB8AC3E}">
        <p14:creationId xmlns:p14="http://schemas.microsoft.com/office/powerpoint/2010/main" val="2476164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2-Level/Detailed DFD</a:t>
            </a:r>
          </a:p>
          <a:p>
            <a:endParaRPr lang="en-US" dirty="0"/>
          </a:p>
        </p:txBody>
      </p:sp>
      <p:pic>
        <p:nvPicPr>
          <p:cNvPr id="4" name="Picture 3"/>
          <p:cNvPicPr>
            <a:picLocks noChangeAspect="1"/>
          </p:cNvPicPr>
          <p:nvPr/>
        </p:nvPicPr>
        <p:blipFill>
          <a:blip r:embed="rId2"/>
          <a:stretch>
            <a:fillRect/>
          </a:stretch>
        </p:blipFill>
        <p:spPr>
          <a:xfrm>
            <a:off x="1816100" y="2362200"/>
            <a:ext cx="8077200" cy="3644900"/>
          </a:xfrm>
          <a:prstGeom prst="rect">
            <a:avLst/>
          </a:prstGeom>
        </p:spPr>
      </p:pic>
    </p:spTree>
    <p:extLst>
      <p:ext uri="{BB962C8B-B14F-4D97-AF65-F5344CB8AC3E}">
        <p14:creationId xmlns:p14="http://schemas.microsoft.com/office/powerpoint/2010/main" val="92915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Shortcomings of the DFD model</a:t>
            </a:r>
          </a:p>
        </p:txBody>
      </p:sp>
      <p:sp>
        <p:nvSpPr>
          <p:cNvPr id="3" name="Content Placeholder 2"/>
          <p:cNvSpPr>
            <a:spLocks noGrp="1"/>
          </p:cNvSpPr>
          <p:nvPr>
            <p:ph idx="1"/>
          </p:nvPr>
        </p:nvSpPr>
        <p:spPr/>
        <p:txBody>
          <a:bodyPr>
            <a:normAutofit/>
          </a:bodyPr>
          <a:lstStyle/>
          <a:p>
            <a:pPr algn="just"/>
            <a:r>
              <a:rPr lang="en-US" sz="2200" b="1" dirty="0"/>
              <a:t>Imprecise DFDs leave ample scope to be imprecise.</a:t>
            </a:r>
          </a:p>
          <a:p>
            <a:pPr algn="just"/>
            <a:r>
              <a:rPr lang="en-US" sz="2200" b="1" dirty="0"/>
              <a:t>Not-well defined control aspects are not defined by a DFD.</a:t>
            </a:r>
          </a:p>
          <a:p>
            <a:pPr algn="just"/>
            <a:r>
              <a:rPr lang="en-US" sz="2200" b="1" dirty="0"/>
              <a:t>Decomposition: </a:t>
            </a:r>
            <a:r>
              <a:rPr lang="en-US" sz="2200" dirty="0"/>
              <a:t>The method of carrying out decomposition to arrive at the successive levels and the ultimate level to which decomposition is carried out are highly subjective and depend on the choice and judgment of the analyst.</a:t>
            </a:r>
          </a:p>
          <a:p>
            <a:pPr algn="just"/>
            <a:r>
              <a:rPr lang="en-US" sz="2200" b="1" dirty="0"/>
              <a:t>Improper data flow diagram: </a:t>
            </a:r>
            <a:r>
              <a:rPr lang="en-US" sz="2200" dirty="0"/>
              <a:t>T he da ta flow diagramming technique does not provide any specific guidance as to how exactly to decompose a given function into its sub-functions and we have to use subjective judgment to carry out decomposition.</a:t>
            </a:r>
          </a:p>
        </p:txBody>
      </p:sp>
    </p:spTree>
    <p:extLst>
      <p:ext uri="{BB962C8B-B14F-4D97-AF65-F5344CB8AC3E}">
        <p14:creationId xmlns:p14="http://schemas.microsoft.com/office/powerpoint/2010/main" val="66619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Analysis Tools</a:t>
            </a:r>
          </a:p>
        </p:txBody>
      </p:sp>
      <p:sp>
        <p:nvSpPr>
          <p:cNvPr id="3" name="Content Placeholder 2"/>
          <p:cNvSpPr>
            <a:spLocks noGrp="1"/>
          </p:cNvSpPr>
          <p:nvPr>
            <p:ph idx="1"/>
          </p:nvPr>
        </p:nvSpPr>
        <p:spPr/>
        <p:txBody>
          <a:bodyPr>
            <a:normAutofit/>
          </a:bodyPr>
          <a:lstStyle/>
          <a:p>
            <a:r>
              <a:rPr lang="en-US" sz="2200" b="1" dirty="0"/>
              <a:t>Data Flow Diagrams(DFDs)</a:t>
            </a:r>
          </a:p>
          <a:p>
            <a:r>
              <a:rPr lang="en-US" sz="2200" dirty="0"/>
              <a:t>Data Dictionary</a:t>
            </a:r>
          </a:p>
          <a:p>
            <a:r>
              <a:rPr lang="en-US" sz="2200" dirty="0"/>
              <a:t>Decision Tree</a:t>
            </a:r>
          </a:p>
          <a:p>
            <a:r>
              <a:rPr lang="en-US" sz="2200" dirty="0"/>
              <a:t>Decision Table</a:t>
            </a:r>
          </a:p>
          <a:p>
            <a:r>
              <a:rPr lang="en-US" sz="2200" dirty="0"/>
              <a:t>Structured Chart</a:t>
            </a:r>
          </a:p>
          <a:p>
            <a:pPr marL="0" indent="0">
              <a:buNone/>
            </a:pPr>
            <a:r>
              <a:rPr lang="en-US" sz="2200" dirty="0"/>
              <a:t>etc.</a:t>
            </a:r>
          </a:p>
        </p:txBody>
      </p:sp>
    </p:spTree>
    <p:extLst>
      <p:ext uri="{BB962C8B-B14F-4D97-AF65-F5344CB8AC3E}">
        <p14:creationId xmlns:p14="http://schemas.microsoft.com/office/powerpoint/2010/main" val="2896926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STRUCTURED DESIGN</a:t>
            </a:r>
          </a:p>
        </p:txBody>
      </p:sp>
      <p:sp>
        <p:nvSpPr>
          <p:cNvPr id="3" name="Content Placeholder 2"/>
          <p:cNvSpPr>
            <a:spLocks noGrp="1"/>
          </p:cNvSpPr>
          <p:nvPr>
            <p:ph idx="1"/>
          </p:nvPr>
        </p:nvSpPr>
        <p:spPr/>
        <p:txBody>
          <a:bodyPr>
            <a:normAutofit/>
          </a:bodyPr>
          <a:lstStyle/>
          <a:p>
            <a:pPr algn="just"/>
            <a:r>
              <a:rPr lang="en-US" sz="2200" dirty="0"/>
              <a:t>The aim of structured design is to transform the results of the structured analysis (that is, the DFD model) into a structure chart. </a:t>
            </a:r>
          </a:p>
          <a:p>
            <a:pPr algn="just"/>
            <a:r>
              <a:rPr lang="en-US" sz="2200" dirty="0"/>
              <a:t>A structure chart represents the software architecture. </a:t>
            </a:r>
          </a:p>
          <a:p>
            <a:pPr algn="just"/>
            <a:r>
              <a:rPr lang="en-US" sz="2200" dirty="0"/>
              <a:t>The various modules making up the system, the module dependency (i.e. which module calls which other modules), and the parameters that are passed among the different modules.</a:t>
            </a:r>
          </a:p>
          <a:p>
            <a:pPr algn="just"/>
            <a:r>
              <a:rPr lang="en-US" sz="2200" dirty="0"/>
              <a:t>The structure chart representation can be easily implemented using some programming language. </a:t>
            </a:r>
          </a:p>
        </p:txBody>
      </p:sp>
    </p:spTree>
    <p:extLst>
      <p:ext uri="{BB962C8B-B14F-4D97-AF65-F5344CB8AC3E}">
        <p14:creationId xmlns:p14="http://schemas.microsoft.com/office/powerpoint/2010/main" val="2506173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Notations Used:</a:t>
            </a:r>
          </a:p>
        </p:txBody>
      </p:sp>
      <p:sp>
        <p:nvSpPr>
          <p:cNvPr id="3" name="Content Placeholder 2"/>
          <p:cNvSpPr>
            <a:spLocks noGrp="1"/>
          </p:cNvSpPr>
          <p:nvPr>
            <p:ph idx="1"/>
          </p:nvPr>
        </p:nvSpPr>
        <p:spPr/>
        <p:txBody>
          <a:bodyPr>
            <a:noAutofit/>
          </a:bodyPr>
          <a:lstStyle/>
          <a:p>
            <a:pPr algn="just"/>
            <a:r>
              <a:rPr lang="en-US" sz="2200" b="1" dirty="0"/>
              <a:t>Rectangular boxes: </a:t>
            </a:r>
            <a:r>
              <a:rPr lang="en-US" sz="2200" dirty="0"/>
              <a:t>A rectangular box represents a module.</a:t>
            </a:r>
          </a:p>
          <a:p>
            <a:pPr algn="just"/>
            <a:r>
              <a:rPr lang="en-US" sz="2200" b="1" dirty="0"/>
              <a:t>Module invocation arrows: </a:t>
            </a:r>
            <a:r>
              <a:rPr lang="en-US" sz="2200" dirty="0"/>
              <a:t>An arrow connecting two modules implies that during program execution control is passed from one module to the other in the direction of the connecting arrow.</a:t>
            </a:r>
          </a:p>
          <a:p>
            <a:pPr algn="just"/>
            <a:r>
              <a:rPr lang="en-US" sz="2200" b="1" dirty="0"/>
              <a:t>Data flow arrows: </a:t>
            </a:r>
            <a:r>
              <a:rPr lang="en-US" sz="2200" dirty="0"/>
              <a:t>These are small arrows appearing alongside the module invocation arrows. The data flow arrows are annotated with the corresponding data name.</a:t>
            </a:r>
          </a:p>
          <a:p>
            <a:pPr algn="just"/>
            <a:r>
              <a:rPr lang="en-US" sz="2200" b="1" dirty="0"/>
              <a:t>Library modules: </a:t>
            </a:r>
            <a:r>
              <a:rPr lang="en-US" sz="2200" dirty="0"/>
              <a:t>A library module is usually represented by a rectangle with double edges. Libraries comprise the frequently called modules.</a:t>
            </a:r>
          </a:p>
          <a:p>
            <a:pPr algn="just"/>
            <a:r>
              <a:rPr lang="en-US" sz="2200" b="1" dirty="0"/>
              <a:t>Selection: </a:t>
            </a:r>
            <a:r>
              <a:rPr lang="en-US" sz="2200" dirty="0"/>
              <a:t>The diamond symbol represents the fact that one module of several modules connected with the diamond symbol </a:t>
            </a:r>
            <a:r>
              <a:rPr lang="en-US" sz="2200" dirty="0" err="1"/>
              <a:t>i</a:t>
            </a:r>
            <a:r>
              <a:rPr lang="en-US" sz="2200" dirty="0"/>
              <a:t> s invoked depending on the outcome of the condition attached with the diamond symbol.</a:t>
            </a:r>
          </a:p>
          <a:p>
            <a:pPr algn="just"/>
            <a:r>
              <a:rPr lang="en-US" sz="2200" b="1" dirty="0"/>
              <a:t>Repetition: </a:t>
            </a:r>
            <a:r>
              <a:rPr lang="en-US" sz="2200" dirty="0"/>
              <a:t>A loop around the control flow arrows denotes that the respective modules are invoked repeatedly.</a:t>
            </a:r>
            <a:endParaRPr lang="en-US" sz="2200" b="1" dirty="0"/>
          </a:p>
        </p:txBody>
      </p:sp>
    </p:spTree>
    <p:extLst>
      <p:ext uri="{BB962C8B-B14F-4D97-AF65-F5344CB8AC3E}">
        <p14:creationId xmlns:p14="http://schemas.microsoft.com/office/powerpoint/2010/main" val="3062020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Example of Properly and poorly Layered design</a:t>
            </a:r>
          </a:p>
        </p:txBody>
      </p:sp>
      <p:pic>
        <p:nvPicPr>
          <p:cNvPr id="8" name="Content Placeholder 7"/>
          <p:cNvPicPr>
            <a:picLocks noGrp="1" noChangeAspect="1"/>
          </p:cNvPicPr>
          <p:nvPr>
            <p:ph idx="1"/>
          </p:nvPr>
        </p:nvPicPr>
        <p:blipFill>
          <a:blip r:embed="rId2"/>
          <a:stretch>
            <a:fillRect/>
          </a:stretch>
        </p:blipFill>
        <p:spPr>
          <a:xfrm>
            <a:off x="2146300" y="2591594"/>
            <a:ext cx="8178799" cy="3313906"/>
          </a:xfrm>
          <a:prstGeom prst="rect">
            <a:avLst/>
          </a:prstGeom>
        </p:spPr>
      </p:pic>
    </p:spTree>
    <p:extLst>
      <p:ext uri="{BB962C8B-B14F-4D97-AF65-F5344CB8AC3E}">
        <p14:creationId xmlns:p14="http://schemas.microsoft.com/office/powerpoint/2010/main" val="1402403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Transformation of a DFD Model into Structured Chart</a:t>
            </a:r>
          </a:p>
        </p:txBody>
      </p:sp>
      <p:sp>
        <p:nvSpPr>
          <p:cNvPr id="3" name="Content Placeholder 2"/>
          <p:cNvSpPr>
            <a:spLocks noGrp="1"/>
          </p:cNvSpPr>
          <p:nvPr>
            <p:ph idx="1"/>
          </p:nvPr>
        </p:nvSpPr>
        <p:spPr/>
        <p:txBody>
          <a:bodyPr>
            <a:noAutofit/>
          </a:bodyPr>
          <a:lstStyle/>
          <a:p>
            <a:pPr algn="just"/>
            <a:r>
              <a:rPr lang="en-US" sz="2200" dirty="0"/>
              <a:t>Structured design provides two strategies to guide transformation of a DFD into a structure chart:</a:t>
            </a:r>
          </a:p>
          <a:p>
            <a:pPr marL="0" indent="0" algn="just">
              <a:buNone/>
            </a:pPr>
            <a:r>
              <a:rPr lang="en-US" sz="2200" dirty="0"/>
              <a:t>     -</a:t>
            </a:r>
            <a:r>
              <a:rPr lang="en-US" sz="2200" b="1" dirty="0"/>
              <a:t>Transform analysis</a:t>
            </a:r>
          </a:p>
          <a:p>
            <a:pPr marL="0" indent="0" algn="just">
              <a:buNone/>
            </a:pPr>
            <a:r>
              <a:rPr lang="en-US" sz="2200" b="1" dirty="0"/>
              <a:t>     -Transaction analysis</a:t>
            </a:r>
          </a:p>
          <a:p>
            <a:pPr algn="just"/>
            <a:r>
              <a:rPr lang="en-US" sz="2200" b="1" dirty="0"/>
              <a:t>If all the data flow into the diagram are processed in similar ways </a:t>
            </a:r>
            <a:r>
              <a:rPr lang="en-US" sz="2200" dirty="0"/>
              <a:t>(i.e. if all the input data flow arrows are incident on the same bubble in the DFD) the </a:t>
            </a:r>
            <a:r>
              <a:rPr lang="en-US" sz="2200" b="1" dirty="0"/>
              <a:t>transform analysis is applicable. </a:t>
            </a:r>
          </a:p>
          <a:p>
            <a:pPr algn="just"/>
            <a:r>
              <a:rPr lang="en-US" sz="2200" b="1" dirty="0"/>
              <a:t>Otherwise, transaction analysis is applicable. </a:t>
            </a:r>
          </a:p>
          <a:p>
            <a:pPr algn="just"/>
            <a:r>
              <a:rPr lang="en-US" sz="2200" dirty="0"/>
              <a:t>Normally, transform analysis is applicable only to very simple processing.</a:t>
            </a:r>
          </a:p>
          <a:p>
            <a:pPr algn="just"/>
            <a:r>
              <a:rPr lang="en-US" sz="2200" b="1" dirty="0"/>
              <a:t>Note: </a:t>
            </a:r>
            <a:r>
              <a:rPr lang="en-US" sz="2200" dirty="0"/>
              <a:t>one would start with the level 1 DFD, transform it into module representation using either the transform or transaction analysis and then proceed toward the lower level DFDs.</a:t>
            </a:r>
          </a:p>
        </p:txBody>
      </p:sp>
    </p:spTree>
    <p:extLst>
      <p:ext uri="{BB962C8B-B14F-4D97-AF65-F5344CB8AC3E}">
        <p14:creationId xmlns:p14="http://schemas.microsoft.com/office/powerpoint/2010/main" val="759359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Transform analysis</a:t>
            </a:r>
          </a:p>
        </p:txBody>
      </p:sp>
      <p:sp>
        <p:nvSpPr>
          <p:cNvPr id="3" name="Content Placeholder 2"/>
          <p:cNvSpPr>
            <a:spLocks noGrp="1"/>
          </p:cNvSpPr>
          <p:nvPr>
            <p:ph idx="1"/>
          </p:nvPr>
        </p:nvSpPr>
        <p:spPr/>
        <p:txBody>
          <a:bodyPr>
            <a:normAutofit fontScale="70000" lnSpcReduction="20000"/>
          </a:bodyPr>
          <a:lstStyle/>
          <a:p>
            <a:pPr algn="just"/>
            <a:r>
              <a:rPr lang="en-US" dirty="0"/>
              <a:t>Transform analysis identifies the primary functional components (modules) and the input and output data for these components. The first step in transform analysis is to divide the DFD into three types of parts:</a:t>
            </a:r>
          </a:p>
          <a:p>
            <a:pPr marL="0" indent="0" algn="just">
              <a:buNone/>
            </a:pPr>
            <a:r>
              <a:rPr lang="en-US" i="1" dirty="0"/>
              <a:t>       - </a:t>
            </a:r>
            <a:r>
              <a:rPr lang="en-US" b="1" dirty="0"/>
              <a:t>Input.</a:t>
            </a:r>
          </a:p>
          <a:p>
            <a:pPr marL="0" indent="0" algn="just">
              <a:buNone/>
            </a:pPr>
            <a:r>
              <a:rPr lang="en-US" b="1" i="1" dirty="0"/>
              <a:t>       - </a:t>
            </a:r>
            <a:r>
              <a:rPr lang="en-US" b="1" dirty="0"/>
              <a:t>Processing.</a:t>
            </a:r>
          </a:p>
          <a:p>
            <a:pPr marL="0" indent="0" algn="just">
              <a:buNone/>
            </a:pPr>
            <a:r>
              <a:rPr lang="en-US" b="1" i="1" dirty="0"/>
              <a:t>       - </a:t>
            </a:r>
            <a:r>
              <a:rPr lang="en-US" b="1" dirty="0"/>
              <a:t>Output.</a:t>
            </a:r>
          </a:p>
          <a:p>
            <a:pPr algn="just"/>
            <a:r>
              <a:rPr lang="en-US" dirty="0"/>
              <a:t>The input portion in the DFD includes processes that transform input data from physical (</a:t>
            </a:r>
            <a:r>
              <a:rPr lang="en-US" dirty="0" err="1"/>
              <a:t>e.g</a:t>
            </a:r>
            <a:r>
              <a:rPr lang="en-US" dirty="0"/>
              <a:t>, character from terminal) to logical form (e.g. internal tables, lists, etc.). Each input portion is called an </a:t>
            </a:r>
            <a:r>
              <a:rPr lang="en-US" b="1" dirty="0"/>
              <a:t>afferent branch</a:t>
            </a:r>
            <a:r>
              <a:rPr lang="en-US" dirty="0"/>
              <a:t>. </a:t>
            </a:r>
          </a:p>
          <a:p>
            <a:pPr algn="just"/>
            <a:r>
              <a:rPr lang="en-US" dirty="0"/>
              <a:t>The output portion of a DFD transforms output data from logical form to physical form. Each output portion is called an </a:t>
            </a:r>
            <a:r>
              <a:rPr lang="en-US" b="1" dirty="0"/>
              <a:t>efferent branch</a:t>
            </a:r>
            <a:r>
              <a:rPr lang="en-US" dirty="0"/>
              <a:t>. </a:t>
            </a:r>
          </a:p>
          <a:p>
            <a:pPr algn="just"/>
            <a:r>
              <a:rPr lang="en-US" dirty="0"/>
              <a:t>The remaining portion of a DFD is called </a:t>
            </a:r>
            <a:r>
              <a:rPr lang="en-US" b="1" dirty="0"/>
              <a:t>central transform</a:t>
            </a:r>
            <a:r>
              <a:rPr lang="en-US" dirty="0"/>
              <a:t>. </a:t>
            </a:r>
          </a:p>
          <a:p>
            <a:pPr algn="just"/>
            <a:r>
              <a:rPr lang="en-US" dirty="0"/>
              <a:t>In the next step of transform analysis, the structure chart is derived by drawing one functional component each for the central transform, the afferent and efferent branches. These are drawn below a root module, which would invoke these modules.</a:t>
            </a:r>
          </a:p>
        </p:txBody>
      </p:sp>
    </p:spTree>
    <p:extLst>
      <p:ext uri="{BB962C8B-B14F-4D97-AF65-F5344CB8AC3E}">
        <p14:creationId xmlns:p14="http://schemas.microsoft.com/office/powerpoint/2010/main" val="1886843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200" dirty="0"/>
              <a:t>The first level o f structure chart is produced by representing each input and output unit as a box and each </a:t>
            </a:r>
            <a:r>
              <a:rPr lang="pt-BR" sz="2200" dirty="0"/>
              <a:t>central transform as a single box.</a:t>
            </a:r>
          </a:p>
          <a:p>
            <a:pPr algn="just"/>
            <a:r>
              <a:rPr lang="en-US" sz="2200" dirty="0"/>
              <a:t>In the third step of transform analysis, the structure chart is refined by adding sub-functions required by each of the high-level functional components.</a:t>
            </a:r>
          </a:p>
          <a:p>
            <a:pPr algn="just"/>
            <a:r>
              <a:rPr lang="en-US" sz="2200" dirty="0"/>
              <a:t>Many levels of functional components may be added. This process of breaking functional components into subcomponents is called factoring.</a:t>
            </a:r>
          </a:p>
          <a:p>
            <a:pPr algn="just"/>
            <a:r>
              <a:rPr lang="en-US" sz="2200" dirty="0"/>
              <a:t>The factoring process is continued until all bubbles in the DFD are represented in the structure chart.</a:t>
            </a:r>
          </a:p>
        </p:txBody>
      </p:sp>
    </p:spTree>
    <p:extLst>
      <p:ext uri="{BB962C8B-B14F-4D97-AF65-F5344CB8AC3E}">
        <p14:creationId xmlns:p14="http://schemas.microsoft.com/office/powerpoint/2010/main" val="1251985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Example : Draw the structure chart for the RMS software</a:t>
            </a:r>
          </a:p>
        </p:txBody>
      </p:sp>
      <p:sp>
        <p:nvSpPr>
          <p:cNvPr id="3" name="Content Placeholder 2"/>
          <p:cNvSpPr>
            <a:spLocks noGrp="1"/>
          </p:cNvSpPr>
          <p:nvPr>
            <p:ph idx="1"/>
          </p:nvPr>
        </p:nvSpPr>
        <p:spPr/>
        <p:txBody>
          <a:bodyPr>
            <a:normAutofit/>
          </a:bodyPr>
          <a:lstStyle/>
          <a:p>
            <a:pPr algn="just"/>
            <a:r>
              <a:rPr lang="en-US" sz="2200" dirty="0"/>
              <a:t>By observing the level 1 DFD, we can identify validate-input as the afferent branch and write-output as the efferent branch. The remaining (i.e., compute-</a:t>
            </a:r>
            <a:r>
              <a:rPr lang="en-US" sz="2200" dirty="0" err="1"/>
              <a:t>rms</a:t>
            </a:r>
            <a:r>
              <a:rPr lang="en-US" sz="2200" dirty="0"/>
              <a:t>) as the central transform. </a:t>
            </a:r>
          </a:p>
          <a:p>
            <a:pPr algn="just"/>
            <a:r>
              <a:rPr lang="en-US" sz="2200" dirty="0"/>
              <a:t>By applying the step 2 and step 3 of transform analysis, we get the structure chart</a:t>
            </a:r>
          </a:p>
        </p:txBody>
      </p:sp>
    </p:spTree>
    <p:extLst>
      <p:ext uri="{BB962C8B-B14F-4D97-AF65-F5344CB8AC3E}">
        <p14:creationId xmlns:p14="http://schemas.microsoft.com/office/powerpoint/2010/main" val="170397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273300" y="2044700"/>
            <a:ext cx="7264400" cy="3822700"/>
          </a:xfrm>
          <a:prstGeom prst="rect">
            <a:avLst/>
          </a:prstGeom>
        </p:spPr>
      </p:pic>
    </p:spTree>
    <p:extLst>
      <p:ext uri="{BB962C8B-B14F-4D97-AF65-F5344CB8AC3E}">
        <p14:creationId xmlns:p14="http://schemas.microsoft.com/office/powerpoint/2010/main" val="2518302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Transaction analysis</a:t>
            </a:r>
          </a:p>
        </p:txBody>
      </p:sp>
      <p:sp>
        <p:nvSpPr>
          <p:cNvPr id="3" name="Content Placeholder 2"/>
          <p:cNvSpPr>
            <a:spLocks noGrp="1"/>
          </p:cNvSpPr>
          <p:nvPr>
            <p:ph idx="1"/>
          </p:nvPr>
        </p:nvSpPr>
        <p:spPr/>
        <p:txBody>
          <a:bodyPr>
            <a:normAutofit fontScale="70000" lnSpcReduction="20000"/>
          </a:bodyPr>
          <a:lstStyle/>
          <a:p>
            <a:pPr algn="just"/>
            <a:r>
              <a:rPr lang="en-US" dirty="0"/>
              <a:t>As in transform analysis, first all data entering into the DFD need to be identified.</a:t>
            </a:r>
          </a:p>
          <a:p>
            <a:pPr algn="just"/>
            <a:r>
              <a:rPr lang="en-US" dirty="0"/>
              <a:t> In a transaction-driven system, different data items may pass through different computation paths through the DFD. This is in contrast to a transform centered system where each data item entering the DFD goes through the same processing steps.</a:t>
            </a:r>
          </a:p>
          <a:p>
            <a:pPr algn="just"/>
            <a:r>
              <a:rPr lang="en-US" dirty="0"/>
              <a:t> Each different way in which input data is processed is a transaction. </a:t>
            </a:r>
          </a:p>
          <a:p>
            <a:pPr algn="just"/>
            <a:r>
              <a:rPr lang="en-US" dirty="0"/>
              <a:t>A simple way to identify a transaction is the following. Check the input data. The number of bubbles on which the input data to the DFD are incident defines the number of transactions. However, some transactions may not require any input data. These transactions can be identified based on the experience gained from solving a large number of examples.</a:t>
            </a:r>
          </a:p>
          <a:p>
            <a:pPr algn="just"/>
            <a:r>
              <a:rPr lang="en-US" dirty="0"/>
              <a:t>For each identified transaction, trace the input data to the output. All the traversed bubbles belong to the transaction. These bubbles should be mapped to the same module on the structure chart.</a:t>
            </a:r>
          </a:p>
          <a:p>
            <a:pPr algn="just"/>
            <a:r>
              <a:rPr lang="en-US" dirty="0"/>
              <a:t> In the structure chart, draw a root module and below this module draw each identified transaction as a module. </a:t>
            </a:r>
          </a:p>
          <a:p>
            <a:pPr algn="just"/>
            <a:r>
              <a:rPr lang="en-US" dirty="0"/>
              <a:t>Every transaction carries a tag identifying its type. Transaction analysis uses this tag to divide the system into transaction modules and a transaction-center module.</a:t>
            </a:r>
          </a:p>
        </p:txBody>
      </p:sp>
    </p:spTree>
    <p:extLst>
      <p:ext uri="{BB962C8B-B14F-4D97-AF65-F5344CB8AC3E}">
        <p14:creationId xmlns:p14="http://schemas.microsoft.com/office/powerpoint/2010/main" val="2554842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b="1" dirty="0"/>
              <a:t>Thank You!</a:t>
            </a:r>
          </a:p>
        </p:txBody>
      </p:sp>
    </p:spTree>
    <p:extLst>
      <p:ext uri="{BB962C8B-B14F-4D97-AF65-F5344CB8AC3E}">
        <p14:creationId xmlns:p14="http://schemas.microsoft.com/office/powerpoint/2010/main" val="269314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Design Approaches and Types</a:t>
            </a:r>
          </a:p>
        </p:txBody>
      </p:sp>
      <p:sp>
        <p:nvSpPr>
          <p:cNvPr id="3" name="Content Placeholder 2"/>
          <p:cNvSpPr>
            <a:spLocks noGrp="1"/>
          </p:cNvSpPr>
          <p:nvPr>
            <p:ph idx="1"/>
          </p:nvPr>
        </p:nvSpPr>
        <p:spPr/>
        <p:txBody>
          <a:bodyPr>
            <a:normAutofit/>
          </a:bodyPr>
          <a:lstStyle/>
          <a:p>
            <a:pPr algn="just"/>
            <a:r>
              <a:rPr lang="en-US" sz="2200" b="1" dirty="0"/>
              <a:t>Function Oriented approach</a:t>
            </a:r>
          </a:p>
          <a:p>
            <a:pPr algn="just"/>
            <a:r>
              <a:rPr lang="en-US" sz="2200" dirty="0"/>
              <a:t>Object Oriented approach</a:t>
            </a:r>
          </a:p>
          <a:p>
            <a:pPr marL="0" indent="0" algn="just">
              <a:buNone/>
            </a:pPr>
            <a:r>
              <a:rPr lang="en-US" sz="2200" dirty="0"/>
              <a:t>			</a:t>
            </a:r>
          </a:p>
          <a:p>
            <a:pPr algn="just"/>
            <a:r>
              <a:rPr lang="en-US" sz="2200" b="1" dirty="0"/>
              <a:t>Types of Design:</a:t>
            </a:r>
            <a:r>
              <a:rPr lang="en-US" sz="2200" dirty="0"/>
              <a:t>	       System Design	  Structured Analysis(SA)</a:t>
            </a:r>
          </a:p>
          <a:p>
            <a:pPr marL="0" indent="0" algn="just">
              <a:buNone/>
            </a:pPr>
            <a:r>
              <a:rPr lang="en-US" sz="2200" dirty="0"/>
              <a:t>			      Detailed design	  Structured Design(SD)</a:t>
            </a:r>
          </a:p>
          <a:p>
            <a:pPr algn="just"/>
            <a:endParaRPr lang="en-US" sz="2200" dirty="0"/>
          </a:p>
          <a:p>
            <a:pPr algn="just"/>
            <a:r>
              <a:rPr lang="en-US" sz="2200" dirty="0"/>
              <a:t>Structured Analysis Tools:  </a:t>
            </a:r>
            <a:r>
              <a:rPr lang="en-US" sz="2200" b="1" dirty="0"/>
              <a:t>DFDs</a:t>
            </a:r>
            <a:r>
              <a:rPr lang="en-US" sz="2200" dirty="0"/>
              <a:t>, Data dictionary, Decision Tree, Decision Table, ERDs etc.</a:t>
            </a:r>
          </a:p>
          <a:p>
            <a:pPr algn="just"/>
            <a:r>
              <a:rPr lang="en-US" sz="2200" dirty="0"/>
              <a:t>Structured Design Tools: </a:t>
            </a:r>
            <a:r>
              <a:rPr lang="en-US" sz="2200" b="1" dirty="0"/>
              <a:t>Structured chart</a:t>
            </a:r>
            <a:r>
              <a:rPr lang="en-US" sz="2200" dirty="0"/>
              <a:t>/Module dependency Graph</a:t>
            </a:r>
          </a:p>
        </p:txBody>
      </p:sp>
      <p:cxnSp>
        <p:nvCxnSpPr>
          <p:cNvPr id="5" name="Straight Arrow Connector 4"/>
          <p:cNvCxnSpPr/>
          <p:nvPr/>
        </p:nvCxnSpPr>
        <p:spPr>
          <a:xfrm>
            <a:off x="3321050" y="3368676"/>
            <a:ext cx="723900" cy="35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321050" y="3298826"/>
            <a:ext cx="723900" cy="6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880100" y="3298826"/>
            <a:ext cx="533400" cy="42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880100" y="3235328"/>
            <a:ext cx="647700" cy="6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44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Structured Analysis/ </a:t>
            </a:r>
            <a:r>
              <a:rPr lang="fr-FR" sz="3200" b="1" dirty="0"/>
              <a:t>Structured design (SA/SD)</a:t>
            </a:r>
            <a:endParaRPr lang="en-US" sz="3200" b="1" dirty="0"/>
          </a:p>
        </p:txBody>
      </p:sp>
      <p:sp>
        <p:nvSpPr>
          <p:cNvPr id="3" name="Content Placeholder 2"/>
          <p:cNvSpPr>
            <a:spLocks noGrp="1"/>
          </p:cNvSpPr>
          <p:nvPr>
            <p:ph idx="1"/>
          </p:nvPr>
        </p:nvSpPr>
        <p:spPr/>
        <p:txBody>
          <a:bodyPr>
            <a:normAutofit/>
          </a:bodyPr>
          <a:lstStyle/>
          <a:p>
            <a:pPr algn="just"/>
            <a:r>
              <a:rPr lang="en-US" sz="2200" dirty="0"/>
              <a:t>SA/SD methodology involves carrying out two distinct activities:</a:t>
            </a:r>
          </a:p>
          <a:p>
            <a:pPr marL="0" indent="0" algn="just">
              <a:buNone/>
            </a:pPr>
            <a:r>
              <a:rPr lang="en-US" sz="2200" dirty="0"/>
              <a:t>      </a:t>
            </a:r>
            <a:r>
              <a:rPr lang="en-US" sz="2200" b="1" dirty="0"/>
              <a:t>-Structured analysis (SA)</a:t>
            </a:r>
          </a:p>
          <a:p>
            <a:pPr marL="0" indent="0" algn="just">
              <a:buNone/>
            </a:pPr>
            <a:r>
              <a:rPr lang="en-US" sz="2200" b="1" dirty="0"/>
              <a:t>      -Structured design (SD)</a:t>
            </a:r>
          </a:p>
          <a:p>
            <a:pPr algn="just"/>
            <a:r>
              <a:rPr lang="en-US" sz="2200" dirty="0"/>
              <a:t>During structured analysis, the SRS document is transformed into a data flow diagram (DFD) model.</a:t>
            </a:r>
          </a:p>
          <a:p>
            <a:pPr algn="just"/>
            <a:r>
              <a:rPr lang="en-US" sz="2200" dirty="0"/>
              <a:t>During structured design, the DFD model is transformed into a structure chart.</a:t>
            </a:r>
          </a:p>
        </p:txBody>
      </p:sp>
    </p:spTree>
    <p:extLst>
      <p:ext uri="{BB962C8B-B14F-4D97-AF65-F5344CB8AC3E}">
        <p14:creationId xmlns:p14="http://schemas.microsoft.com/office/powerpoint/2010/main" val="98224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1379537" y="1690688"/>
            <a:ext cx="9229725" cy="2733675"/>
          </a:xfrm>
          <a:prstGeom prst="rect">
            <a:avLst/>
          </a:prstGeom>
        </p:spPr>
      </p:pic>
    </p:spTree>
    <p:extLst>
      <p:ext uri="{BB962C8B-B14F-4D97-AF65-F5344CB8AC3E}">
        <p14:creationId xmlns:p14="http://schemas.microsoft.com/office/powerpoint/2010/main" val="343317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Structured Analysis </a:t>
            </a:r>
          </a:p>
        </p:txBody>
      </p:sp>
      <p:sp>
        <p:nvSpPr>
          <p:cNvPr id="3" name="Content Placeholder 2"/>
          <p:cNvSpPr>
            <a:spLocks noGrp="1"/>
          </p:cNvSpPr>
          <p:nvPr>
            <p:ph idx="1"/>
          </p:nvPr>
        </p:nvSpPr>
        <p:spPr/>
        <p:txBody>
          <a:bodyPr>
            <a:normAutofit/>
          </a:bodyPr>
          <a:lstStyle/>
          <a:p>
            <a:pPr algn="just"/>
            <a:r>
              <a:rPr lang="en-US" sz="2200" dirty="0"/>
              <a:t>Structured analysis is used to carry out the top-down decomposition of a set of high-level functions depicted in the problem description and to represent them graphically. During structured analysis, functional decomposition of the system is achieved. That is, each function that the system performs is analyzed and hierarchically decomposed into more detailed functions. </a:t>
            </a:r>
          </a:p>
          <a:p>
            <a:pPr algn="just"/>
            <a:r>
              <a:rPr lang="en-US" sz="2200" dirty="0"/>
              <a:t>Structured analysis technique is based on the following essential underlying principles: </a:t>
            </a:r>
          </a:p>
          <a:p>
            <a:pPr algn="just"/>
            <a:endParaRPr lang="en-US" sz="2200" dirty="0"/>
          </a:p>
          <a:p>
            <a:pPr marL="0" indent="0" algn="just">
              <a:buNone/>
            </a:pPr>
            <a:r>
              <a:rPr lang="en-US" sz="2200" b="1" dirty="0"/>
              <a:t>    • Top-down decomposition approach. </a:t>
            </a:r>
          </a:p>
          <a:p>
            <a:pPr marL="0" indent="0" algn="just">
              <a:buNone/>
            </a:pPr>
            <a:r>
              <a:rPr lang="en-US" sz="2200" b="1" dirty="0"/>
              <a:t>    • Divide and conquer principle. Each function is decomposed independently. </a:t>
            </a:r>
          </a:p>
          <a:p>
            <a:pPr marL="0" indent="0" algn="just">
              <a:buNone/>
            </a:pPr>
            <a:r>
              <a:rPr lang="en-US" sz="2200" b="1" dirty="0"/>
              <a:t>    • Graphical representation of the analysis results using Data Flow Diagrams(DFDs). </a:t>
            </a:r>
          </a:p>
          <a:p>
            <a:pPr algn="just"/>
            <a:endParaRPr lang="en-US" sz="2200" dirty="0"/>
          </a:p>
          <a:p>
            <a:pPr algn="just"/>
            <a:endParaRPr lang="en-US" sz="2200" dirty="0"/>
          </a:p>
        </p:txBody>
      </p:sp>
    </p:spTree>
    <p:extLst>
      <p:ext uri="{BB962C8B-B14F-4D97-AF65-F5344CB8AC3E}">
        <p14:creationId xmlns:p14="http://schemas.microsoft.com/office/powerpoint/2010/main" val="276787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Data Flow Diagram (DFD) </a:t>
            </a:r>
          </a:p>
        </p:txBody>
      </p:sp>
      <p:sp>
        <p:nvSpPr>
          <p:cNvPr id="3" name="Content Placeholder 2"/>
          <p:cNvSpPr>
            <a:spLocks noGrp="1"/>
          </p:cNvSpPr>
          <p:nvPr>
            <p:ph idx="1"/>
          </p:nvPr>
        </p:nvSpPr>
        <p:spPr/>
        <p:txBody>
          <a:bodyPr>
            <a:normAutofit/>
          </a:bodyPr>
          <a:lstStyle/>
          <a:p>
            <a:pPr algn="just"/>
            <a:r>
              <a:rPr lang="en-US" sz="2200" dirty="0"/>
              <a:t>The DFD (also known as a </a:t>
            </a:r>
            <a:r>
              <a:rPr lang="en-US" sz="2200" b="1" dirty="0"/>
              <a:t>bubble chart</a:t>
            </a:r>
            <a:r>
              <a:rPr lang="en-US" sz="2200" dirty="0"/>
              <a:t>) is a hierarchical graphical model of a system that shows the different processing activities or functions that the system performs and the data interchange among these functions.</a:t>
            </a:r>
          </a:p>
          <a:p>
            <a:pPr algn="just"/>
            <a:r>
              <a:rPr lang="en-US" sz="2200" dirty="0"/>
              <a:t> Each function is considered as a processing station (or process) that consumes some input data and produces some output data.</a:t>
            </a:r>
          </a:p>
          <a:p>
            <a:pPr algn="just"/>
            <a:r>
              <a:rPr lang="en-US" sz="2200" dirty="0"/>
              <a:t> The system is represented in terms of the input data to the system, various processing carried out on these data, and the output data generated by the system.</a:t>
            </a:r>
          </a:p>
          <a:p>
            <a:pPr algn="just"/>
            <a:r>
              <a:rPr lang="en-US" sz="2200" dirty="0"/>
              <a:t> A DFD model uses a very limited number of primitive symbols to represent the functions performed by a system and the data flow among these functions. </a:t>
            </a:r>
          </a:p>
        </p:txBody>
      </p:sp>
      <p:sp>
        <p:nvSpPr>
          <p:cNvPr id="5" name="TextBox 4">
            <a:extLst>
              <a:ext uri="{FF2B5EF4-FFF2-40B4-BE49-F238E27FC236}">
                <a16:creationId xmlns:a16="http://schemas.microsoft.com/office/drawing/2014/main" id="{DF81F0E9-074D-4CB3-900B-EFC29BF50C29}"/>
              </a:ext>
            </a:extLst>
          </p:cNvPr>
          <p:cNvSpPr txBox="1"/>
          <p:nvPr/>
        </p:nvSpPr>
        <p:spPr>
          <a:xfrm>
            <a:off x="5446643" y="496371"/>
            <a:ext cx="6096000" cy="369332"/>
          </a:xfrm>
          <a:prstGeom prst="rect">
            <a:avLst/>
          </a:prstGeom>
          <a:noFill/>
        </p:spPr>
        <p:txBody>
          <a:bodyPr wrap="square">
            <a:spAutoFit/>
          </a:bodyPr>
          <a:lstStyle/>
          <a:p>
            <a:r>
              <a:rPr lang="en-US" b="1" dirty="0">
                <a:solidFill>
                  <a:srgbClr val="FF0000"/>
                </a:solidFill>
              </a:rPr>
              <a:t>https://www.youtube.com/watch?v=KkxcehpkQ2M&amp;t=1205s</a:t>
            </a:r>
          </a:p>
        </p:txBody>
      </p:sp>
    </p:spTree>
    <p:extLst>
      <p:ext uri="{BB962C8B-B14F-4D97-AF65-F5344CB8AC3E}">
        <p14:creationId xmlns:p14="http://schemas.microsoft.com/office/powerpoint/2010/main" val="263336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Primitive symbols used for constructing DFDs</a:t>
            </a:r>
          </a:p>
        </p:txBody>
      </p:sp>
      <p:pic>
        <p:nvPicPr>
          <p:cNvPr id="4" name="Content Placeholder 3"/>
          <p:cNvPicPr>
            <a:picLocks noGrp="1" noChangeAspect="1"/>
          </p:cNvPicPr>
          <p:nvPr>
            <p:ph idx="1"/>
          </p:nvPr>
        </p:nvPicPr>
        <p:blipFill>
          <a:blip r:embed="rId2"/>
          <a:stretch>
            <a:fillRect/>
          </a:stretch>
        </p:blipFill>
        <p:spPr>
          <a:xfrm>
            <a:off x="2354262" y="2021681"/>
            <a:ext cx="6772275" cy="2790825"/>
          </a:xfrm>
          <a:prstGeom prst="rect">
            <a:avLst/>
          </a:prstGeom>
        </p:spPr>
      </p:pic>
    </p:spTree>
    <p:extLst>
      <p:ext uri="{BB962C8B-B14F-4D97-AF65-F5344CB8AC3E}">
        <p14:creationId xmlns:p14="http://schemas.microsoft.com/office/powerpoint/2010/main" val="379279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a:t>Important concepts associated with constructing DFD models</a:t>
            </a:r>
          </a:p>
        </p:txBody>
      </p:sp>
      <p:sp>
        <p:nvSpPr>
          <p:cNvPr id="3" name="Content Placeholder 2"/>
          <p:cNvSpPr>
            <a:spLocks noGrp="1"/>
          </p:cNvSpPr>
          <p:nvPr>
            <p:ph idx="1"/>
          </p:nvPr>
        </p:nvSpPr>
        <p:spPr/>
        <p:txBody>
          <a:bodyPr/>
          <a:lstStyle/>
          <a:p>
            <a:r>
              <a:rPr lang="en-US" dirty="0"/>
              <a:t>Synchronous and Asynchronous DFD</a:t>
            </a:r>
          </a:p>
          <a:p>
            <a:endParaRPr lang="en-US" dirty="0"/>
          </a:p>
        </p:txBody>
      </p:sp>
      <p:pic>
        <p:nvPicPr>
          <p:cNvPr id="4" name="Picture 3"/>
          <p:cNvPicPr>
            <a:picLocks noChangeAspect="1"/>
          </p:cNvPicPr>
          <p:nvPr/>
        </p:nvPicPr>
        <p:blipFill>
          <a:blip r:embed="rId2"/>
          <a:stretch>
            <a:fillRect/>
          </a:stretch>
        </p:blipFill>
        <p:spPr>
          <a:xfrm>
            <a:off x="1141412" y="2703512"/>
            <a:ext cx="9401175" cy="2390775"/>
          </a:xfrm>
          <a:prstGeom prst="rect">
            <a:avLst/>
          </a:prstGeom>
        </p:spPr>
      </p:pic>
    </p:spTree>
    <p:extLst>
      <p:ext uri="{BB962C8B-B14F-4D97-AF65-F5344CB8AC3E}">
        <p14:creationId xmlns:p14="http://schemas.microsoft.com/office/powerpoint/2010/main" val="3010431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2160</Words>
  <Application>Microsoft Office PowerPoint</Application>
  <PresentationFormat>Widescreen</PresentationFormat>
  <Paragraphs>132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Software Engineering Unit-II</vt:lpstr>
      <vt:lpstr>Analysis Tools</vt:lpstr>
      <vt:lpstr>Design Approaches and Types</vt:lpstr>
      <vt:lpstr>Structured Analysis/ Structured design (SA/SD)</vt:lpstr>
      <vt:lpstr>PowerPoint Presentation</vt:lpstr>
      <vt:lpstr>Structured Analysis </vt:lpstr>
      <vt:lpstr>Data Flow Diagram (DFD) </vt:lpstr>
      <vt:lpstr>Primitive symbols used for constructing DFDs</vt:lpstr>
      <vt:lpstr>Important concepts associated with constructing DFD models</vt:lpstr>
      <vt:lpstr> Balancing DFDs: The data that flow into or out of a bubble must match the data flow at the next level of DFD. This is known as balancing a DFD. </vt:lpstr>
      <vt:lpstr>Numbering of bubbles</vt:lpstr>
      <vt:lpstr>DEVELOPING THE DFD MODEL OF A SYSTEM</vt:lpstr>
      <vt:lpstr>Levels of DFD</vt:lpstr>
      <vt:lpstr>Rules for constructing DFD systematically in Levels:</vt:lpstr>
      <vt:lpstr>PowerPoint Presentation</vt:lpstr>
      <vt:lpstr>Example : (RMS Calculating Software)</vt:lpstr>
      <vt:lpstr>PowerPoint Presentation</vt:lpstr>
      <vt:lpstr>PowerPoint Presentation</vt:lpstr>
      <vt:lpstr>Shortcomings of the DFD model</vt:lpstr>
      <vt:lpstr>STRUCTURED DESIGN</vt:lpstr>
      <vt:lpstr>Notations Used:</vt:lpstr>
      <vt:lpstr>Example of Properly and poorly Layered design</vt:lpstr>
      <vt:lpstr>Transformation of a DFD Model into Structured Chart</vt:lpstr>
      <vt:lpstr>Transform analysis</vt:lpstr>
      <vt:lpstr>PowerPoint Presentation</vt:lpstr>
      <vt:lpstr>Example : Draw the structure chart for the RMS software</vt:lpstr>
      <vt:lpstr>PowerPoint Presentation</vt:lpstr>
      <vt:lpstr>Transaction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Unit-II</dc:title>
  <dc:creator>USER</dc:creator>
  <cp:lastModifiedBy>Km Indu</cp:lastModifiedBy>
  <cp:revision>18</cp:revision>
  <dcterms:created xsi:type="dcterms:W3CDTF">2020-09-07T17:47:24Z</dcterms:created>
  <dcterms:modified xsi:type="dcterms:W3CDTF">2022-04-24T08:35:05Z</dcterms:modified>
</cp:coreProperties>
</file>