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626E-042C-4282-B77F-18E32B9D962C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-3</a:t>
            </a:r>
          </a:p>
          <a:p>
            <a:r>
              <a:rPr lang="en-US" dirty="0"/>
              <a:t>Prepared by: </a:t>
            </a:r>
            <a:r>
              <a:rPr lang="en-US" dirty="0" err="1"/>
              <a:t>Neha</a:t>
            </a:r>
            <a:r>
              <a:rPr lang="en-US" dirty="0"/>
              <a:t> </a:t>
            </a:r>
            <a:r>
              <a:rPr lang="en-US" dirty="0" err="1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Fan-in/Fan-out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2158836"/>
            <a:ext cx="7543799" cy="340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19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Software design and its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Software design </a:t>
            </a:r>
            <a:r>
              <a:rPr lang="en-US" sz="2000" dirty="0"/>
              <a:t>deals with transforming the customer requirements, as described in the SRS document, into a form (a set of documents) that is suitable for implementation in a programming language.</a:t>
            </a:r>
          </a:p>
          <a:p>
            <a:pPr algn="just"/>
            <a:r>
              <a:rPr lang="en-US" sz="2000" b="1" dirty="0"/>
              <a:t>Following items are designed during the design phase:</a:t>
            </a:r>
          </a:p>
          <a:p>
            <a:pPr algn="just">
              <a:buNone/>
            </a:pPr>
            <a:r>
              <a:rPr lang="en-US" sz="2000" dirty="0"/>
              <a:t>          • </a:t>
            </a:r>
            <a:r>
              <a:rPr lang="en-US" sz="2000" b="1" dirty="0"/>
              <a:t>Different modules </a:t>
            </a:r>
            <a:r>
              <a:rPr lang="en-US" sz="2000" dirty="0"/>
              <a:t>required to implement the design solution.</a:t>
            </a:r>
          </a:p>
          <a:p>
            <a:pPr algn="just">
              <a:buNone/>
            </a:pPr>
            <a:r>
              <a:rPr lang="en-US" sz="2000" dirty="0"/>
              <a:t>          • </a:t>
            </a:r>
            <a:r>
              <a:rPr lang="en-US" sz="2000" b="1" dirty="0"/>
              <a:t>Control relationship </a:t>
            </a:r>
            <a:r>
              <a:rPr lang="en-US" sz="2000" dirty="0"/>
              <a:t>among the identified modules. The relationship is also known as the call relationship or invocation relationship among modules.</a:t>
            </a:r>
          </a:p>
          <a:p>
            <a:pPr algn="just">
              <a:buNone/>
            </a:pPr>
            <a:r>
              <a:rPr lang="en-US" sz="2000" dirty="0"/>
              <a:t>          • </a:t>
            </a:r>
            <a:r>
              <a:rPr lang="en-US" sz="2000" b="1" dirty="0"/>
              <a:t>Interface</a:t>
            </a:r>
            <a:r>
              <a:rPr lang="en-US" sz="2000" dirty="0"/>
              <a:t> among different modules. The interface among different modules identifies the exact data items exchanged among the modules.</a:t>
            </a:r>
          </a:p>
          <a:p>
            <a:pPr algn="just">
              <a:buNone/>
            </a:pPr>
            <a:r>
              <a:rPr lang="en-US" sz="2000" dirty="0"/>
              <a:t>          • </a:t>
            </a:r>
            <a:r>
              <a:rPr lang="en-US" sz="2000" b="1" dirty="0"/>
              <a:t>Data structures </a:t>
            </a:r>
            <a:r>
              <a:rPr lang="en-US" sz="2000" dirty="0"/>
              <a:t>of the individual modules.</a:t>
            </a:r>
          </a:p>
          <a:p>
            <a:pPr algn="just">
              <a:buNone/>
            </a:pPr>
            <a:r>
              <a:rPr lang="en-US" sz="2000" dirty="0"/>
              <a:t>          • </a:t>
            </a:r>
            <a:r>
              <a:rPr lang="en-US" sz="2000" b="1" dirty="0"/>
              <a:t>Algorithms</a:t>
            </a:r>
            <a:r>
              <a:rPr lang="en-US" sz="2000" dirty="0"/>
              <a:t> required to implement each individual module.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F5E1F-E2A5-4025-A90B-832601C1C662}"/>
              </a:ext>
            </a:extLst>
          </p:cNvPr>
          <p:cNvSpPr txBox="1"/>
          <p:nvPr/>
        </p:nvSpPr>
        <p:spPr>
          <a:xfrm>
            <a:off x="-2346" y="0"/>
            <a:ext cx="9146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https://www.youtube.com/watch?v=XDL4dnAMn8s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Design activities can be broadly classified into  two important parts:</a:t>
            </a:r>
          </a:p>
          <a:p>
            <a:pPr algn="just"/>
            <a:r>
              <a:rPr lang="en-US" sz="2200" b="1" dirty="0"/>
              <a:t> Preliminary (or high-level) design :</a:t>
            </a:r>
          </a:p>
          <a:p>
            <a:pPr algn="just">
              <a:buNone/>
            </a:pPr>
            <a:r>
              <a:rPr lang="en-US" sz="2200" dirty="0"/>
              <a:t>      High-level design means identification of different modules and the control relationships among them and the definition of the interfaces among these modules. The outcome of high-level design is called the </a:t>
            </a:r>
            <a:r>
              <a:rPr lang="en-US" sz="2200" u="sng" dirty="0"/>
              <a:t>program structure or software architecture</a:t>
            </a:r>
            <a:r>
              <a:rPr lang="en-US" sz="2200" dirty="0"/>
              <a:t>, i.e. Structured chart</a:t>
            </a:r>
          </a:p>
          <a:p>
            <a:pPr algn="just"/>
            <a:r>
              <a:rPr lang="en-US" sz="2200" b="1" dirty="0"/>
              <a:t> Detailed design:</a:t>
            </a:r>
          </a:p>
          <a:p>
            <a:pPr algn="just">
              <a:buNone/>
            </a:pPr>
            <a:r>
              <a:rPr lang="en-US" sz="2200" b="1" dirty="0"/>
              <a:t>      </a:t>
            </a:r>
            <a:r>
              <a:rPr lang="en-US" sz="2200" dirty="0"/>
              <a:t>During detailed design, the data structure and the algorithms</a:t>
            </a:r>
          </a:p>
          <a:p>
            <a:pPr algn="just">
              <a:buNone/>
            </a:pPr>
            <a:r>
              <a:rPr lang="en-US" sz="2200" dirty="0"/>
              <a:t>     of the different modules are designed. The outcome of the detailed design stage is usually known as the </a:t>
            </a:r>
            <a:r>
              <a:rPr lang="en-US" sz="2200" u="sng" dirty="0"/>
              <a:t>module-specification document</a:t>
            </a:r>
            <a:r>
              <a:rPr lang="en-US" sz="2200" dirty="0"/>
              <a:t>.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19308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of a good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1677"/>
            <a:ext cx="8229600" cy="259080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Correctness: </a:t>
            </a:r>
            <a:r>
              <a:rPr lang="en-US" sz="2200" dirty="0"/>
              <a:t>A good design should correctly implement all the functionalities identified in the SRS document.</a:t>
            </a:r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Understandability: </a:t>
            </a:r>
            <a:r>
              <a:rPr lang="en-US" sz="2200" dirty="0"/>
              <a:t>A good design is easily understandable.</a:t>
            </a:r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Efficiency: </a:t>
            </a:r>
            <a:r>
              <a:rPr lang="en-US" sz="2200" dirty="0"/>
              <a:t>It should be efficient.</a:t>
            </a:r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Maintainability</a:t>
            </a:r>
            <a:r>
              <a:rPr lang="en-US" sz="2200" dirty="0"/>
              <a:t>: It should be easily amenable to change.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C8252-3E30-4D41-B090-89CB84B9878A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https://www.youtube.com/watch?v=lzLwVGLNMqQ&amp;list=PLz8TdOA7NTzQJ62qHgIfwZmRWt-EAMn-W&amp;index=60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9AAD7-1B07-460D-952F-C88AC0045C3A}"/>
              </a:ext>
            </a:extLst>
          </p:cNvPr>
          <p:cNvSpPr txBox="1"/>
          <p:nvPr/>
        </p:nvSpPr>
        <p:spPr>
          <a:xfrm>
            <a:off x="76200" y="7850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https://www.geeksforgeeks.org/introduction-of-software-design-process-set-2/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Continue….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 Understandability</a:t>
            </a:r>
            <a:r>
              <a:rPr lang="en-US" sz="2200" dirty="0"/>
              <a:t> of a design is a major issue:</a:t>
            </a:r>
          </a:p>
          <a:p>
            <a:pPr algn="just">
              <a:buNone/>
            </a:pPr>
            <a:r>
              <a:rPr lang="en-US" sz="2200" dirty="0"/>
              <a:t>            -determines  goodness of design:</a:t>
            </a:r>
          </a:p>
          <a:p>
            <a:pPr algn="just">
              <a:buNone/>
            </a:pPr>
            <a:r>
              <a:rPr lang="en-US" sz="2200" dirty="0"/>
              <a:t>            -a design that is easy to understand </a:t>
            </a:r>
          </a:p>
          <a:p>
            <a:pPr algn="just">
              <a:buNone/>
            </a:pPr>
            <a:r>
              <a:rPr lang="en-US" sz="2200" dirty="0"/>
              <a:t>            -also easy to maintain and change </a:t>
            </a:r>
          </a:p>
          <a:p>
            <a:pPr algn="just"/>
            <a:r>
              <a:rPr lang="en-US" sz="2200" dirty="0"/>
              <a:t>Unless a design is easy to understand, </a:t>
            </a:r>
          </a:p>
          <a:p>
            <a:pPr algn="just">
              <a:buNone/>
            </a:pPr>
            <a:r>
              <a:rPr lang="en-US" sz="2200" dirty="0"/>
              <a:t>            -tremendous effort needed to maintain it</a:t>
            </a:r>
          </a:p>
          <a:p>
            <a:pPr algn="just">
              <a:buNone/>
            </a:pPr>
            <a:r>
              <a:rPr lang="en-US" sz="2200" dirty="0"/>
              <a:t>            - maintenance effort would increase many times.</a:t>
            </a:r>
          </a:p>
          <a:p>
            <a:pPr algn="just">
              <a:buNone/>
            </a:pPr>
            <a:r>
              <a:rPr lang="en-US" sz="2200" dirty="0"/>
              <a:t>            - We already know that about 60% effort is spent in         maintenance. 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Continue…..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200" dirty="0"/>
              <a:t>In order to facilitate understandability, the design should have the  following  features: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Use </a:t>
            </a:r>
            <a:r>
              <a:rPr lang="en-US" sz="2200" b="1" dirty="0"/>
              <a:t>consistent and meaningful names </a:t>
            </a:r>
          </a:p>
          <a:p>
            <a:pPr algn="just">
              <a:buNone/>
            </a:pPr>
            <a:r>
              <a:rPr lang="en-US" sz="2200" dirty="0"/>
              <a:t>      -for various design components,</a:t>
            </a:r>
          </a:p>
          <a:p>
            <a:pPr algn="just"/>
            <a:r>
              <a:rPr lang="en-US" sz="2200" dirty="0"/>
              <a:t>Design solution should consist of:</a:t>
            </a:r>
          </a:p>
          <a:p>
            <a:pPr algn="just">
              <a:buNone/>
            </a:pPr>
            <a:r>
              <a:rPr lang="en-US" sz="2200" dirty="0"/>
              <a:t>      -a </a:t>
            </a:r>
            <a:r>
              <a:rPr lang="en-US" sz="2200" b="1" dirty="0"/>
              <a:t>cleanly decomposed </a:t>
            </a:r>
            <a:r>
              <a:rPr lang="en-US" sz="2200" dirty="0"/>
              <a:t>set of modules (</a:t>
            </a:r>
            <a:r>
              <a:rPr lang="en-US" sz="2200" b="1" dirty="0"/>
              <a:t>modularity</a:t>
            </a:r>
            <a:r>
              <a:rPr lang="en-US" sz="2200" dirty="0"/>
              <a:t>), </a:t>
            </a:r>
          </a:p>
          <a:p>
            <a:pPr algn="just"/>
            <a:r>
              <a:rPr lang="en-US" sz="2200" dirty="0"/>
              <a:t>Different modules should be </a:t>
            </a:r>
            <a:r>
              <a:rPr lang="en-US" sz="2200" b="1" dirty="0"/>
              <a:t>neatly arranged </a:t>
            </a:r>
            <a:r>
              <a:rPr lang="en-US" sz="2200" dirty="0"/>
              <a:t>in a hierarchy:</a:t>
            </a:r>
          </a:p>
          <a:p>
            <a:pPr algn="just">
              <a:buNone/>
            </a:pPr>
            <a:r>
              <a:rPr lang="en-US" sz="2200" dirty="0"/>
              <a:t>      -in a neat tree-like diagram.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Modularity </a:t>
            </a:r>
            <a:r>
              <a:rPr lang="en-US" sz="2200" dirty="0"/>
              <a:t>is a fundamental attributes of any good design.</a:t>
            </a:r>
          </a:p>
          <a:p>
            <a:pPr algn="just">
              <a:buNone/>
            </a:pPr>
            <a:r>
              <a:rPr lang="en-US" sz="2200" dirty="0"/>
              <a:t>   -Decomposition of a problem cleanly into modules:</a:t>
            </a:r>
          </a:p>
          <a:p>
            <a:pPr algn="just">
              <a:buNone/>
            </a:pPr>
            <a:r>
              <a:rPr lang="en-US" sz="2200" dirty="0"/>
              <a:t>   -Modules are almost independent of each other</a:t>
            </a:r>
          </a:p>
          <a:p>
            <a:pPr algn="just">
              <a:buNone/>
            </a:pPr>
            <a:r>
              <a:rPr lang="en-US" sz="2200" dirty="0"/>
              <a:t>   -divide and conquer principle. </a:t>
            </a:r>
          </a:p>
          <a:p>
            <a:pPr algn="just"/>
            <a:r>
              <a:rPr lang="en-US" sz="2200" b="1" dirty="0"/>
              <a:t>Module Independence</a:t>
            </a:r>
          </a:p>
          <a:p>
            <a:pPr algn="just">
              <a:buNone/>
            </a:pPr>
            <a:r>
              <a:rPr lang="en-US" sz="2200" dirty="0"/>
              <a:t>If modules are independent: </a:t>
            </a:r>
          </a:p>
          <a:p>
            <a:pPr algn="just">
              <a:buNone/>
            </a:pPr>
            <a:r>
              <a:rPr lang="en-US" sz="2200" dirty="0"/>
              <a:t>   -modules can be understood separately, </a:t>
            </a:r>
          </a:p>
          <a:p>
            <a:pPr algn="just">
              <a:buNone/>
            </a:pPr>
            <a:r>
              <a:rPr lang="en-US" sz="2200" dirty="0"/>
              <a:t>   -reduces the complexity greatly. </a:t>
            </a:r>
          </a:p>
          <a:p>
            <a:pPr algn="just">
              <a:buNone/>
            </a:pPr>
            <a:r>
              <a:rPr lang="en-US" sz="2200" dirty="0"/>
              <a:t>To understand why this is so, </a:t>
            </a:r>
          </a:p>
          <a:p>
            <a:pPr algn="just">
              <a:buNone/>
            </a:pPr>
            <a:r>
              <a:rPr lang="en-US" sz="2200" dirty="0"/>
              <a:t>   -remember that it is very difficult to break a bunch of sticks but very easy to break the sticks individually.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of Cleanly and Non-cleanly Decomposed Modules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2215356"/>
            <a:ext cx="6810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Neat arrangement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/>
              <a:t>low fan-out </a:t>
            </a:r>
          </a:p>
          <a:p>
            <a:pPr algn="just"/>
            <a:r>
              <a:rPr lang="en-US" sz="2800" b="1" dirty="0"/>
              <a:t>Abstraction</a:t>
            </a:r>
          </a:p>
          <a:p>
            <a:pPr algn="just"/>
            <a:r>
              <a:rPr lang="en-US" sz="2800" b="1" dirty="0"/>
              <a:t>Depth:</a:t>
            </a:r>
          </a:p>
          <a:p>
            <a:pPr algn="just">
              <a:buNone/>
            </a:pPr>
            <a:r>
              <a:rPr lang="en-US" sz="2800" b="1" dirty="0"/>
              <a:t>      -</a:t>
            </a:r>
            <a:r>
              <a:rPr lang="en-US" sz="2800" dirty="0"/>
              <a:t>number of levels of control</a:t>
            </a:r>
          </a:p>
          <a:p>
            <a:pPr algn="just"/>
            <a:r>
              <a:rPr lang="en-US" sz="2800" b="1" dirty="0"/>
              <a:t>Width:</a:t>
            </a:r>
          </a:p>
          <a:p>
            <a:pPr algn="just">
              <a:buNone/>
            </a:pPr>
            <a:r>
              <a:rPr lang="en-US" sz="2800" dirty="0"/>
              <a:t>       - overall span of control.</a:t>
            </a:r>
          </a:p>
          <a:p>
            <a:pPr algn="just"/>
            <a:r>
              <a:rPr lang="en-US" sz="2800" b="1" dirty="0"/>
              <a:t>Fan-out:</a:t>
            </a:r>
          </a:p>
          <a:p>
            <a:pPr algn="just">
              <a:buNone/>
            </a:pPr>
            <a:r>
              <a:rPr lang="en-US" sz="2800" dirty="0"/>
              <a:t>       -A measure of the number of modules directly controlled by given module.</a:t>
            </a:r>
          </a:p>
          <a:p>
            <a:pPr algn="just"/>
            <a:r>
              <a:rPr lang="en-US" sz="2800" b="1" dirty="0"/>
              <a:t>Fan-in: </a:t>
            </a:r>
          </a:p>
          <a:p>
            <a:pPr algn="just">
              <a:buNone/>
            </a:pPr>
            <a:r>
              <a:rPr lang="en-US" sz="2800" dirty="0"/>
              <a:t>      -indicates how many modules directly invoke a given module.</a:t>
            </a:r>
          </a:p>
          <a:p>
            <a:pPr algn="just">
              <a:buNone/>
            </a:pPr>
            <a:r>
              <a:rPr lang="en-US" sz="2800" dirty="0"/>
              <a:t>      -High fan-in represents code reuse and is in general encouraged.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648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Software Design Basic concepts</vt:lpstr>
      <vt:lpstr>Software design and its activities</vt:lpstr>
      <vt:lpstr>Design activities</vt:lpstr>
      <vt:lpstr>Characteristics of a good software design</vt:lpstr>
      <vt:lpstr>Continue….</vt:lpstr>
      <vt:lpstr>Continue…..   </vt:lpstr>
      <vt:lpstr>Modularity</vt:lpstr>
      <vt:lpstr>Example of Cleanly and Non-cleanly Decomposed Modules</vt:lpstr>
      <vt:lpstr>Neat arrangement of modules</vt:lpstr>
      <vt:lpstr>Fan-in/Fan-out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Km Indu</cp:lastModifiedBy>
  <cp:revision>30</cp:revision>
  <dcterms:created xsi:type="dcterms:W3CDTF">2020-03-24T07:32:20Z</dcterms:created>
  <dcterms:modified xsi:type="dcterms:W3CDTF">2022-04-26T00:02:02Z</dcterms:modified>
</cp:coreProperties>
</file>