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383106-8051-425D-A905-82484D77AB5D}"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C8B9B-030A-4006-9411-BC15EAC4F9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383106-8051-425D-A905-82484D77AB5D}"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C8B9B-030A-4006-9411-BC15EAC4F9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383106-8051-425D-A905-82484D77AB5D}"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C8B9B-030A-4006-9411-BC15EAC4F9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383106-8051-425D-A905-82484D77AB5D}"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C8B9B-030A-4006-9411-BC15EAC4F9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383106-8051-425D-A905-82484D77AB5D}"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C8B9B-030A-4006-9411-BC15EAC4F9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383106-8051-425D-A905-82484D77AB5D}"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C8B9B-030A-4006-9411-BC15EAC4F9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383106-8051-425D-A905-82484D77AB5D}"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C8B9B-030A-4006-9411-BC15EAC4F9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383106-8051-425D-A905-82484D77AB5D}"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C8B9B-030A-4006-9411-BC15EAC4F9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83106-8051-425D-A905-82484D77AB5D}"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8C8B9B-030A-4006-9411-BC15EAC4F9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383106-8051-425D-A905-82484D77AB5D}"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C8B9B-030A-4006-9411-BC15EAC4F9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383106-8051-425D-A905-82484D77AB5D}"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C8B9B-030A-4006-9411-BC15EAC4F9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83106-8051-425D-A905-82484D77AB5D}" type="datetimeFigureOut">
              <a:rPr lang="en-US" smtClean="0"/>
              <a:t>4/24/2022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C8B9B-030A-4006-9411-BC15EAC4F9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Coding</a:t>
            </a:r>
            <a:br>
              <a:rPr lang="en-US" dirty="0"/>
            </a:br>
            <a:r>
              <a:rPr lang="en-US" dirty="0"/>
              <a:t>Unit-III</a:t>
            </a:r>
          </a:p>
        </p:txBody>
      </p:sp>
      <p:sp>
        <p:nvSpPr>
          <p:cNvPr id="3" name="Subtitle 2"/>
          <p:cNvSpPr>
            <a:spLocks noGrp="1"/>
          </p:cNvSpPr>
          <p:nvPr>
            <p:ph type="subTitle" idx="1"/>
          </p:nvPr>
        </p:nvSpPr>
        <p:spPr/>
        <p:txBody>
          <a:bodyPr/>
          <a:lstStyle/>
          <a:p>
            <a:r>
              <a:rPr lang="en-US" dirty="0"/>
              <a:t>Prepared by: </a:t>
            </a:r>
            <a:r>
              <a:rPr lang="en-US" dirty="0" err="1"/>
              <a:t>Neha</a:t>
            </a:r>
            <a:r>
              <a:rPr lang="en-US" dirty="0"/>
              <a:t> </a:t>
            </a:r>
            <a:r>
              <a:rPr lang="en-US" dirty="0" err="1"/>
              <a:t>Tripathi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Code Inspection</a:t>
            </a:r>
          </a:p>
        </p:txBody>
      </p:sp>
      <p:sp>
        <p:nvSpPr>
          <p:cNvPr id="3" name="Content Placeholder 2"/>
          <p:cNvSpPr>
            <a:spLocks noGrp="1"/>
          </p:cNvSpPr>
          <p:nvPr>
            <p:ph idx="1"/>
          </p:nvPr>
        </p:nvSpPr>
        <p:spPr/>
        <p:txBody>
          <a:bodyPr>
            <a:normAutofit fontScale="55000" lnSpcReduction="20000"/>
          </a:bodyPr>
          <a:lstStyle/>
          <a:p>
            <a:r>
              <a:rPr lang="en-US" sz="3500" dirty="0"/>
              <a:t>The aim of code inspection is </a:t>
            </a:r>
            <a:r>
              <a:rPr lang="en-US" sz="3500" b="1" dirty="0"/>
              <a:t>to discover some common types of errors caused due to oversight and improper programming.</a:t>
            </a:r>
          </a:p>
          <a:p>
            <a:r>
              <a:rPr lang="en-US" sz="3500" dirty="0"/>
              <a:t>Good software development companies </a:t>
            </a:r>
            <a:r>
              <a:rPr lang="en-US" sz="3500" b="1" dirty="0"/>
              <a:t>collect statistics </a:t>
            </a:r>
            <a:r>
              <a:rPr lang="en-US" sz="3500" dirty="0"/>
              <a:t>regarding different types of errors commonly committed by their engineers and identify the type of errors most frequently committed.</a:t>
            </a:r>
          </a:p>
          <a:p>
            <a:r>
              <a:rPr lang="en-US" sz="3500" b="1" dirty="0"/>
              <a:t>Classical programming errors examples </a:t>
            </a:r>
            <a:r>
              <a:rPr lang="en-US" sz="3500" dirty="0"/>
              <a:t>: </a:t>
            </a:r>
          </a:p>
          <a:p>
            <a:pPr>
              <a:buNone/>
            </a:pPr>
            <a:r>
              <a:rPr lang="en-US" dirty="0"/>
              <a:t>           - Use of </a:t>
            </a:r>
            <a:r>
              <a:rPr lang="en-US" dirty="0" err="1"/>
              <a:t>unintialized</a:t>
            </a:r>
            <a:r>
              <a:rPr lang="en-US" dirty="0"/>
              <a:t> variables.</a:t>
            </a:r>
          </a:p>
          <a:p>
            <a:pPr>
              <a:buNone/>
            </a:pPr>
            <a:r>
              <a:rPr lang="en-US" dirty="0"/>
              <a:t>           - Jumps into loops.</a:t>
            </a:r>
          </a:p>
          <a:p>
            <a:pPr>
              <a:buNone/>
            </a:pPr>
            <a:r>
              <a:rPr lang="en-US" dirty="0"/>
              <a:t>           - Non terminating loops.</a:t>
            </a:r>
          </a:p>
          <a:p>
            <a:pPr>
              <a:buNone/>
            </a:pPr>
            <a:r>
              <a:rPr lang="en-US" dirty="0"/>
              <a:t>           - Incompatible assignments.</a:t>
            </a:r>
          </a:p>
          <a:p>
            <a:pPr>
              <a:buNone/>
            </a:pPr>
            <a:r>
              <a:rPr lang="en-US" dirty="0"/>
              <a:t>           - Array indices out of bounds.</a:t>
            </a:r>
          </a:p>
          <a:p>
            <a:pPr>
              <a:buNone/>
            </a:pPr>
            <a:r>
              <a:rPr lang="en-US" dirty="0"/>
              <a:t>           - Improper storage allocation and </a:t>
            </a:r>
            <a:r>
              <a:rPr lang="en-US" dirty="0" err="1"/>
              <a:t>deallocation</a:t>
            </a:r>
            <a:r>
              <a:rPr lang="en-US" dirty="0"/>
              <a:t>.</a:t>
            </a:r>
          </a:p>
          <a:p>
            <a:pPr>
              <a:buNone/>
            </a:pPr>
            <a:r>
              <a:rPr lang="en-US" dirty="0"/>
              <a:t>           - Mismatches between actual and formal parameter in procedure calls.</a:t>
            </a:r>
          </a:p>
          <a:p>
            <a:pPr>
              <a:buNone/>
            </a:pPr>
            <a:r>
              <a:rPr lang="en-US" dirty="0"/>
              <a:t>           - Use of incorrect logical operators or incorrect precedence among operators.</a:t>
            </a:r>
          </a:p>
          <a:p>
            <a:pPr>
              <a:buNone/>
            </a:pPr>
            <a:r>
              <a:rPr lang="en-US" dirty="0"/>
              <a:t>           - Improper modification of loop variables.</a:t>
            </a:r>
          </a:p>
          <a:p>
            <a:pPr>
              <a:buNone/>
            </a:pPr>
            <a:r>
              <a:rPr lang="en-US" dirty="0"/>
              <a:t>           - Comparison of equally of floating point variables, etc.</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a:t>Thank You!</a:t>
            </a:r>
          </a:p>
        </p:txBody>
      </p:sp>
    </p:spTree>
    <p:extLst>
      <p:ext uri="{BB962C8B-B14F-4D97-AF65-F5344CB8AC3E}">
        <p14:creationId xmlns:p14="http://schemas.microsoft.com/office/powerpoint/2010/main" val="107667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Coding</a:t>
            </a:r>
          </a:p>
        </p:txBody>
      </p:sp>
      <p:sp>
        <p:nvSpPr>
          <p:cNvPr id="3" name="Content Placeholder 2"/>
          <p:cNvSpPr>
            <a:spLocks noGrp="1"/>
          </p:cNvSpPr>
          <p:nvPr>
            <p:ph idx="1"/>
          </p:nvPr>
        </p:nvSpPr>
        <p:spPr/>
        <p:txBody>
          <a:bodyPr>
            <a:normAutofit/>
          </a:bodyPr>
          <a:lstStyle/>
          <a:p>
            <a:pPr algn="just"/>
            <a:r>
              <a:rPr lang="en-US" sz="2200" dirty="0"/>
              <a:t>The </a:t>
            </a:r>
            <a:r>
              <a:rPr lang="en-US" sz="2200" b="1" dirty="0"/>
              <a:t>goal</a:t>
            </a:r>
            <a:r>
              <a:rPr lang="en-US" sz="2200" dirty="0"/>
              <a:t> of the coding phase is to translate the design of the system into code in a given programming language.</a:t>
            </a:r>
          </a:p>
          <a:p>
            <a:pPr algn="just"/>
            <a:r>
              <a:rPr lang="en-US" sz="2200" dirty="0"/>
              <a:t> For a given design, the aim of this phase is to implement the design in the best possible manner.</a:t>
            </a:r>
          </a:p>
          <a:p>
            <a:pPr algn="just"/>
            <a:r>
              <a:rPr lang="en-US" sz="2200" dirty="0"/>
              <a:t> The coding phase affects both testing and maintenance profoundly. A well written code reduces the </a:t>
            </a:r>
            <a:r>
              <a:rPr lang="en-US" sz="2200" b="1" dirty="0"/>
              <a:t>testing and maintenance</a:t>
            </a:r>
            <a:r>
              <a:rPr lang="en-US" sz="2200" dirty="0"/>
              <a:t> </a:t>
            </a:r>
            <a:r>
              <a:rPr lang="en-US" sz="2200" b="1" dirty="0"/>
              <a:t>effort. </a:t>
            </a:r>
          </a:p>
          <a:p>
            <a:pPr algn="just"/>
            <a:r>
              <a:rPr lang="en-US" sz="2200" dirty="0"/>
              <a:t>Since the </a:t>
            </a:r>
            <a:r>
              <a:rPr lang="en-US" sz="2200" b="1" dirty="0"/>
              <a:t>testing and maintenance cost </a:t>
            </a:r>
            <a:r>
              <a:rPr lang="en-US" sz="2200" dirty="0"/>
              <a:t>of software are much higher than the coding cost, the goal of coding should be to reduce the testing and maintenance effort. Hence, during coding the focus should be on developing programs that are </a:t>
            </a:r>
            <a:r>
              <a:rPr lang="en-US" sz="2200" b="1" dirty="0"/>
              <a:t>easy to read, write and understand</a:t>
            </a:r>
            <a:r>
              <a:rPr lang="en-US" sz="2200" dirty="0"/>
              <a:t>. </a:t>
            </a:r>
          </a:p>
          <a:p>
            <a:pPr algn="just"/>
            <a:r>
              <a:rPr lang="en-US" sz="2200" b="1" dirty="0"/>
              <a:t>Simplicity and clarity </a:t>
            </a:r>
            <a:r>
              <a:rPr lang="en-US" sz="2200" dirty="0"/>
              <a:t>should be strived for, during the coding phase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Topics Covered</a:t>
            </a:r>
          </a:p>
        </p:txBody>
      </p:sp>
      <p:sp>
        <p:nvSpPr>
          <p:cNvPr id="3" name="Content Placeholder 2"/>
          <p:cNvSpPr>
            <a:spLocks noGrp="1"/>
          </p:cNvSpPr>
          <p:nvPr>
            <p:ph idx="1"/>
          </p:nvPr>
        </p:nvSpPr>
        <p:spPr/>
        <p:txBody>
          <a:bodyPr/>
          <a:lstStyle/>
          <a:p>
            <a:r>
              <a:rPr lang="en-US" dirty="0"/>
              <a:t>Coding Standards</a:t>
            </a:r>
          </a:p>
          <a:p>
            <a:r>
              <a:rPr lang="en-US" dirty="0"/>
              <a:t>Coding Guidelines</a:t>
            </a:r>
          </a:p>
          <a:p>
            <a:r>
              <a:rPr lang="en-US" dirty="0"/>
              <a:t>Code Review</a:t>
            </a:r>
          </a:p>
          <a:p>
            <a:r>
              <a:rPr lang="en-US" dirty="0">
                <a:effectLst/>
                <a:latin typeface="Calibri" panose="020F0502020204030204" pitchFamily="34" charset="0"/>
                <a:ea typeface="Times New Roman" panose="02020603050405020304" pitchFamily="18" charset="0"/>
                <a:cs typeface="Times New Roman" panose="02020603050405020304" pitchFamily="18" charset="0"/>
              </a:rPr>
              <a:t>Code walk through</a:t>
            </a:r>
          </a:p>
          <a:p>
            <a:r>
              <a:rPr lang="en-US" dirty="0">
                <a:latin typeface="Calibri" panose="020F0502020204030204" pitchFamily="34" charset="0"/>
                <a:ea typeface="Times New Roman" panose="02020603050405020304" pitchFamily="18" charset="0"/>
                <a:cs typeface="Times New Roman" panose="02020603050405020304" pitchFamily="18" charset="0"/>
              </a:rPr>
              <a:t>C</a:t>
            </a:r>
            <a:r>
              <a:rPr lang="en-US" dirty="0">
                <a:effectLst/>
                <a:latin typeface="Calibri" panose="020F0502020204030204" pitchFamily="34" charset="0"/>
                <a:ea typeface="Times New Roman" panose="02020603050405020304" pitchFamily="18" charset="0"/>
                <a:cs typeface="Times New Roman" panose="02020603050405020304" pitchFamily="18" charset="0"/>
              </a:rPr>
              <a:t>ode inspection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Coding Standards</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200" dirty="0"/>
              <a:t>Good software development organizations normally require their programmers </a:t>
            </a:r>
            <a:r>
              <a:rPr lang="en-US" sz="2200" b="1" dirty="0"/>
              <a:t>to adhere/stick to some well-defined and standard style of coding called coding standards.</a:t>
            </a:r>
          </a:p>
          <a:p>
            <a:r>
              <a:rPr lang="en-US" sz="2200" dirty="0"/>
              <a:t> A coding standard gives a </a:t>
            </a:r>
            <a:r>
              <a:rPr lang="en-US" sz="2200" b="1" dirty="0"/>
              <a:t>uniform appearance </a:t>
            </a:r>
            <a:r>
              <a:rPr lang="en-US" sz="2200" dirty="0"/>
              <a:t>to the codes written by different engineers.</a:t>
            </a:r>
          </a:p>
          <a:p>
            <a:r>
              <a:rPr lang="en-US" sz="2200" dirty="0"/>
              <a:t> It </a:t>
            </a:r>
            <a:r>
              <a:rPr lang="en-US" sz="2200" b="1" dirty="0"/>
              <a:t>enhances code understanding</a:t>
            </a:r>
            <a:r>
              <a:rPr lang="en-US" sz="2200" dirty="0"/>
              <a:t>.</a:t>
            </a:r>
          </a:p>
          <a:p>
            <a:r>
              <a:rPr lang="en-US" sz="2200" dirty="0"/>
              <a:t> It </a:t>
            </a:r>
            <a:r>
              <a:rPr lang="en-US" sz="2200" b="1" dirty="0"/>
              <a:t>encourages good programming practices</a:t>
            </a:r>
            <a:r>
              <a:rPr lang="en-US" sz="2200" dirty="0"/>
              <a:t>.</a:t>
            </a:r>
          </a:p>
          <a:p>
            <a:r>
              <a:rPr lang="en-US" sz="2200" dirty="0"/>
              <a:t>A coding standard lists </a:t>
            </a:r>
            <a:r>
              <a:rPr lang="en-US" sz="2200" b="1" dirty="0"/>
              <a:t>several rules to be followed </a:t>
            </a:r>
            <a:r>
              <a:rPr lang="en-US" sz="2200" dirty="0"/>
              <a:t>during coding, such as the way variables are to be named, the way the code is to be laid out, error return conventions, etc.</a:t>
            </a:r>
          </a:p>
          <a:p>
            <a:r>
              <a:rPr lang="en-US" sz="2200" dirty="0"/>
              <a:t>Coding standards are </a:t>
            </a:r>
            <a:r>
              <a:rPr lang="en-US" sz="2200" b="1" dirty="0"/>
              <a:t>mandatory</a:t>
            </a:r>
            <a:r>
              <a:rPr lang="en-US" sz="22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continue…</a:t>
            </a:r>
          </a:p>
        </p:txBody>
      </p:sp>
      <p:sp>
        <p:nvSpPr>
          <p:cNvPr id="3" name="Content Placeholder 2"/>
          <p:cNvSpPr>
            <a:spLocks noGrp="1"/>
          </p:cNvSpPr>
          <p:nvPr>
            <p:ph idx="1"/>
          </p:nvPr>
        </p:nvSpPr>
        <p:spPr/>
        <p:txBody>
          <a:bodyPr>
            <a:normAutofit fontScale="92500" lnSpcReduction="10000"/>
          </a:bodyPr>
          <a:lstStyle/>
          <a:p>
            <a:pPr algn="just"/>
            <a:r>
              <a:rPr lang="en-US" sz="2200" dirty="0"/>
              <a:t>The following are some representative coding standards :</a:t>
            </a:r>
          </a:p>
          <a:p>
            <a:pPr algn="just">
              <a:buNone/>
            </a:pPr>
            <a:r>
              <a:rPr lang="en-US" sz="2200" dirty="0"/>
              <a:t>      - </a:t>
            </a:r>
            <a:r>
              <a:rPr lang="en-US" sz="2400" b="1" dirty="0"/>
              <a:t>Rules for limiting the use of global</a:t>
            </a:r>
            <a:r>
              <a:rPr lang="en-US" sz="2200" dirty="0"/>
              <a:t>:</a:t>
            </a:r>
          </a:p>
          <a:p>
            <a:pPr algn="just">
              <a:buNone/>
            </a:pPr>
            <a:r>
              <a:rPr lang="en-US" sz="2200" dirty="0"/>
              <a:t>        These rules list what types of data can be declared global and what cannot.</a:t>
            </a:r>
          </a:p>
          <a:p>
            <a:pPr algn="just">
              <a:buNone/>
            </a:pPr>
            <a:r>
              <a:rPr lang="en-US" sz="2400" b="1" dirty="0"/>
              <a:t>     - Contents of the headers preceding codes for different modules: </a:t>
            </a:r>
          </a:p>
          <a:p>
            <a:pPr algn="just">
              <a:buNone/>
            </a:pPr>
            <a:r>
              <a:rPr lang="en-US" sz="2200" dirty="0"/>
              <a:t>            -The following are some standard header data:</a:t>
            </a:r>
          </a:p>
          <a:p>
            <a:pPr algn="just">
              <a:buNone/>
            </a:pPr>
            <a:r>
              <a:rPr lang="en-US" sz="2200" dirty="0"/>
              <a:t>            - Name of the module.</a:t>
            </a:r>
          </a:p>
          <a:p>
            <a:pPr algn="just">
              <a:buNone/>
            </a:pPr>
            <a:r>
              <a:rPr lang="en-US" sz="2200" dirty="0"/>
              <a:t>            - Date on which the module was created.</a:t>
            </a:r>
          </a:p>
          <a:p>
            <a:pPr algn="just">
              <a:buNone/>
            </a:pPr>
            <a:r>
              <a:rPr lang="en-US" sz="2200" dirty="0"/>
              <a:t>            - Author’s name.</a:t>
            </a:r>
          </a:p>
          <a:p>
            <a:pPr algn="just">
              <a:buNone/>
            </a:pPr>
            <a:r>
              <a:rPr lang="en-US" sz="2200" dirty="0"/>
              <a:t>            - Modification history.</a:t>
            </a:r>
          </a:p>
          <a:p>
            <a:pPr algn="just">
              <a:buNone/>
            </a:pPr>
            <a:r>
              <a:rPr lang="en-US" sz="2200" dirty="0"/>
              <a:t>            - Synopsis of the module.</a:t>
            </a:r>
          </a:p>
          <a:p>
            <a:pPr algn="just">
              <a:buNone/>
            </a:pPr>
            <a:r>
              <a:rPr lang="en-US" sz="2200" dirty="0"/>
              <a:t>            - Diff functions supported, along with their input/output parameters.</a:t>
            </a:r>
          </a:p>
          <a:p>
            <a:pPr algn="just">
              <a:buNone/>
            </a:pPr>
            <a:r>
              <a:rPr lang="en-US" sz="2200" dirty="0"/>
              <a:t>            - Global variables accessed/modified by the module.</a:t>
            </a:r>
          </a:p>
          <a:p>
            <a:pPr>
              <a:buNone/>
            </a:pP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continue….</a:t>
            </a:r>
          </a:p>
        </p:txBody>
      </p:sp>
      <p:sp>
        <p:nvSpPr>
          <p:cNvPr id="3" name="Content Placeholder 2"/>
          <p:cNvSpPr>
            <a:spLocks noGrp="1"/>
          </p:cNvSpPr>
          <p:nvPr>
            <p:ph idx="1"/>
          </p:nvPr>
        </p:nvSpPr>
        <p:spPr/>
        <p:txBody>
          <a:bodyPr>
            <a:normAutofit/>
          </a:bodyPr>
          <a:lstStyle/>
          <a:p>
            <a:pPr algn="just"/>
            <a:r>
              <a:rPr lang="en-US" sz="2200" b="1" dirty="0"/>
              <a:t>Naming conventions for global variables, local variables, and constant identifiers:</a:t>
            </a:r>
          </a:p>
          <a:p>
            <a:pPr algn="just">
              <a:buNone/>
            </a:pPr>
            <a:r>
              <a:rPr lang="en-US" sz="2000" b="1" dirty="0"/>
              <a:t>      </a:t>
            </a:r>
            <a:r>
              <a:rPr lang="en-US" sz="2000" dirty="0"/>
              <a:t>A possible naming convention can be that global variable names always start with a capital letter, local variable names are made of small letters, and constant names are always capital letters.</a:t>
            </a:r>
            <a:endParaRPr lang="en-US" sz="2000" b="1" dirty="0"/>
          </a:p>
          <a:p>
            <a:pPr algn="just"/>
            <a:r>
              <a:rPr lang="en-US" sz="2200" b="1" dirty="0"/>
              <a:t>Error return conventions and exception handling mechanisms:</a:t>
            </a:r>
          </a:p>
          <a:p>
            <a:pPr algn="just">
              <a:buNone/>
            </a:pPr>
            <a:r>
              <a:rPr lang="en-US" sz="2200" b="1" dirty="0"/>
              <a:t>      </a:t>
            </a:r>
            <a:r>
              <a:rPr lang="en-US" sz="2200" dirty="0"/>
              <a:t>The way error conditions are reported by different functions in a program are handled should be standard within an organization. For example, different functions while encountering an error condition should either return a 0 or 1 consistently.</a:t>
            </a:r>
            <a:endParaRPr lang="en-US" sz="2200"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Coding Guidelines</a:t>
            </a:r>
          </a:p>
        </p:txBody>
      </p:sp>
      <p:sp>
        <p:nvSpPr>
          <p:cNvPr id="3" name="Content Placeholder 2"/>
          <p:cNvSpPr>
            <a:spLocks noGrp="1"/>
          </p:cNvSpPr>
          <p:nvPr>
            <p:ph idx="1"/>
          </p:nvPr>
        </p:nvSpPr>
        <p:spPr/>
        <p:txBody>
          <a:bodyPr>
            <a:normAutofit/>
          </a:bodyPr>
          <a:lstStyle/>
          <a:p>
            <a:pPr algn="just"/>
            <a:r>
              <a:rPr lang="en-US" sz="2200" dirty="0"/>
              <a:t>Coding Guidelines are the </a:t>
            </a:r>
            <a:r>
              <a:rPr lang="en-US" sz="2200" b="1" dirty="0"/>
              <a:t>suggestions</a:t>
            </a:r>
            <a:r>
              <a:rPr lang="en-US" sz="2200" dirty="0"/>
              <a:t> that must be taken care off during coding.</a:t>
            </a:r>
          </a:p>
          <a:p>
            <a:pPr algn="just"/>
            <a:r>
              <a:rPr lang="en-US" sz="2200" dirty="0"/>
              <a:t>However, these are </a:t>
            </a:r>
            <a:r>
              <a:rPr lang="en-US" sz="2200" b="1" dirty="0"/>
              <a:t>not mandatory.</a:t>
            </a:r>
          </a:p>
          <a:p>
            <a:pPr algn="just"/>
            <a:r>
              <a:rPr lang="en-US" sz="2200" b="1" dirty="0"/>
              <a:t>Few coding guidelines are:</a:t>
            </a:r>
          </a:p>
          <a:p>
            <a:pPr algn="just">
              <a:buNone/>
            </a:pPr>
            <a:r>
              <a:rPr lang="en-US" sz="2000" dirty="0"/>
              <a:t>         - Do not use a coding style that is too clever or too difficult to understand.</a:t>
            </a:r>
          </a:p>
          <a:p>
            <a:pPr algn="just">
              <a:buNone/>
            </a:pPr>
            <a:r>
              <a:rPr lang="en-US" sz="2000" dirty="0"/>
              <a:t>         - Avoid obscure side effects.</a:t>
            </a:r>
          </a:p>
          <a:p>
            <a:pPr algn="just">
              <a:buNone/>
            </a:pPr>
            <a:r>
              <a:rPr lang="en-US" sz="2000" dirty="0"/>
              <a:t>         -Do not use an identifier for multiple purposes</a:t>
            </a:r>
          </a:p>
          <a:p>
            <a:pPr algn="just">
              <a:buNone/>
            </a:pPr>
            <a:r>
              <a:rPr lang="en-US" sz="2000" dirty="0"/>
              <a:t>         -The code should be well-documented.</a:t>
            </a:r>
          </a:p>
          <a:p>
            <a:pPr algn="just">
              <a:buNone/>
            </a:pPr>
            <a:r>
              <a:rPr lang="en-US" sz="2000" dirty="0"/>
              <a:t>         -The length of any function should not exceed 10 source lines.</a:t>
            </a:r>
          </a:p>
          <a:p>
            <a:pPr algn="just">
              <a:buNone/>
            </a:pPr>
            <a:r>
              <a:rPr lang="en-US" sz="2000" dirty="0"/>
              <a:t>         -Do not use </a:t>
            </a:r>
            <a:r>
              <a:rPr lang="en-US" sz="2000" dirty="0" err="1"/>
              <a:t>goto</a:t>
            </a:r>
            <a:r>
              <a:rPr lang="en-US" sz="2000" dirty="0"/>
              <a:t> statements.</a:t>
            </a:r>
          </a:p>
          <a:p>
            <a:pPr algn="just">
              <a:buNone/>
            </a:pPr>
            <a:endParaRPr lang="en-US" sz="2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Code Review</a:t>
            </a:r>
          </a:p>
        </p:txBody>
      </p:sp>
      <p:sp>
        <p:nvSpPr>
          <p:cNvPr id="3" name="Content Placeholder 2"/>
          <p:cNvSpPr>
            <a:spLocks noGrp="1"/>
          </p:cNvSpPr>
          <p:nvPr>
            <p:ph idx="1"/>
          </p:nvPr>
        </p:nvSpPr>
        <p:spPr/>
        <p:txBody>
          <a:bodyPr>
            <a:normAutofit/>
          </a:bodyPr>
          <a:lstStyle/>
          <a:p>
            <a:pPr algn="just"/>
            <a:r>
              <a:rPr lang="en-US" sz="2200" dirty="0"/>
              <a:t>It is carried out after the module is successfully compiled and the all the syntax errors have been eliminated.</a:t>
            </a:r>
          </a:p>
          <a:p>
            <a:pPr algn="just"/>
            <a:r>
              <a:rPr lang="en-US" sz="2200" dirty="0"/>
              <a:t>Code reviews are extremely cost-effective strategies for </a:t>
            </a:r>
            <a:r>
              <a:rPr lang="en-US" sz="2200" b="1" dirty="0"/>
              <a:t>reduction in coding errors and to produce high quality code.</a:t>
            </a:r>
          </a:p>
          <a:p>
            <a:pPr algn="just"/>
            <a:r>
              <a:rPr lang="en-US" sz="2200" dirty="0"/>
              <a:t>Normally, two types of reviews are carried out on the code of a module:</a:t>
            </a:r>
          </a:p>
          <a:p>
            <a:pPr algn="just">
              <a:buNone/>
            </a:pPr>
            <a:r>
              <a:rPr lang="en-US" sz="2200" dirty="0"/>
              <a:t>        - </a:t>
            </a:r>
            <a:r>
              <a:rPr lang="en-US" sz="2200" b="1" dirty="0"/>
              <a:t>Code Inspection</a:t>
            </a:r>
          </a:p>
          <a:p>
            <a:pPr algn="just">
              <a:buNone/>
            </a:pPr>
            <a:r>
              <a:rPr lang="en-US" sz="2200" b="1" dirty="0"/>
              <a:t>        - Code Walk-through.</a:t>
            </a:r>
          </a:p>
          <a:p>
            <a:pPr algn="just">
              <a:buNone/>
            </a:pPr>
            <a:endParaRPr lang="en-US" sz="2200" b="1" dirty="0"/>
          </a:p>
          <a:p>
            <a:pPr algn="just">
              <a:buNone/>
            </a:pPr>
            <a:endParaRPr lang="en-US" sz="2200" b="1"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Code Walk-</a:t>
            </a:r>
            <a:r>
              <a:rPr lang="en-US" sz="3200" dirty="0" err="1"/>
              <a:t>Throughs</a:t>
            </a:r>
            <a:endParaRPr lang="en-US" sz="3200" dirty="0"/>
          </a:p>
        </p:txBody>
      </p:sp>
      <p:sp>
        <p:nvSpPr>
          <p:cNvPr id="3" name="Content Placeholder 2"/>
          <p:cNvSpPr>
            <a:spLocks noGrp="1"/>
          </p:cNvSpPr>
          <p:nvPr>
            <p:ph idx="1"/>
          </p:nvPr>
        </p:nvSpPr>
        <p:spPr>
          <a:xfrm>
            <a:off x="381000" y="1600200"/>
            <a:ext cx="8229600" cy="4525963"/>
          </a:xfrm>
        </p:spPr>
        <p:txBody>
          <a:bodyPr>
            <a:noAutofit/>
          </a:bodyPr>
          <a:lstStyle/>
          <a:p>
            <a:pPr algn="just"/>
            <a:r>
              <a:rPr lang="en-US" sz="1900" dirty="0"/>
              <a:t>Code walk through is an </a:t>
            </a:r>
            <a:r>
              <a:rPr lang="en-US" sz="1900" b="1" dirty="0"/>
              <a:t>informal code analysis technique</a:t>
            </a:r>
            <a:r>
              <a:rPr lang="en-US" sz="1900" dirty="0"/>
              <a:t>.</a:t>
            </a:r>
          </a:p>
          <a:p>
            <a:pPr algn="just"/>
            <a:r>
              <a:rPr lang="en-US" sz="1800" dirty="0"/>
              <a:t>In this </a:t>
            </a:r>
            <a:r>
              <a:rPr lang="en-US" sz="1800" b="1" dirty="0"/>
              <a:t>technique</a:t>
            </a:r>
            <a:r>
              <a:rPr lang="en-US" sz="1800" dirty="0"/>
              <a:t>, after a module has been coded, successfully compiled and all syntax errors are eliminated. A few members of the development team are given the code few days before the walk through meeting to read and understand code. Each member selects some test cases and simulates execution of the code by hand (i.e. trace execution through each statement and function execution).</a:t>
            </a:r>
          </a:p>
          <a:p>
            <a:pPr algn="just"/>
            <a:r>
              <a:rPr lang="en-US" sz="1900" dirty="0"/>
              <a:t>The main objectives of the walk through are to </a:t>
            </a:r>
            <a:r>
              <a:rPr lang="en-US" sz="1900" b="1" dirty="0"/>
              <a:t>discover the algorithmic and logical errors in the code</a:t>
            </a:r>
            <a:r>
              <a:rPr lang="en-US" sz="1900" dirty="0"/>
              <a:t>.</a:t>
            </a:r>
          </a:p>
          <a:p>
            <a:pPr algn="just"/>
            <a:r>
              <a:rPr lang="en-US" sz="1900" b="1" dirty="0"/>
              <a:t>Findings to discuss </a:t>
            </a:r>
            <a:r>
              <a:rPr lang="en-US" sz="1900" dirty="0"/>
              <a:t>these in a walk through meeting where the coder of the module is present.</a:t>
            </a:r>
          </a:p>
          <a:p>
            <a:pPr algn="just"/>
            <a:r>
              <a:rPr lang="en-US" sz="1900" b="1" dirty="0"/>
              <a:t>Guidelines</a:t>
            </a:r>
            <a:r>
              <a:rPr lang="en-US" sz="1900" dirty="0"/>
              <a:t> for Code Walk </a:t>
            </a:r>
            <a:r>
              <a:rPr lang="en-US" sz="1900" dirty="0" err="1"/>
              <a:t>Throughs</a:t>
            </a:r>
            <a:r>
              <a:rPr lang="en-US" sz="1900" dirty="0"/>
              <a:t>:</a:t>
            </a:r>
          </a:p>
          <a:p>
            <a:pPr algn="just">
              <a:buNone/>
            </a:pPr>
            <a:r>
              <a:rPr lang="en-US" sz="1900" dirty="0"/>
              <a:t>         -</a:t>
            </a:r>
            <a:r>
              <a:rPr lang="en-US" sz="1800" dirty="0"/>
              <a:t>The team performing code walkthrough should consist of  3-7 members.</a:t>
            </a:r>
          </a:p>
          <a:p>
            <a:pPr algn="just">
              <a:buNone/>
            </a:pPr>
            <a:r>
              <a:rPr lang="en-US" sz="1800" dirty="0"/>
              <a:t>         - Discussion should focus on discovery of errors.</a:t>
            </a:r>
          </a:p>
          <a:p>
            <a:pPr algn="just">
              <a:buNone/>
            </a:pPr>
            <a:r>
              <a:rPr lang="en-US" sz="1800" dirty="0"/>
              <a:t>         - Managers should not attend the walk through meetings.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927</Words>
  <Application>Microsoft Office PowerPoint</Application>
  <PresentationFormat>On-screen Show (4:3)</PresentationFormat>
  <Paragraphs>80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Coding Unit-III</vt:lpstr>
      <vt:lpstr>Coding</vt:lpstr>
      <vt:lpstr>Topics Covered</vt:lpstr>
      <vt:lpstr>Coding Standards </vt:lpstr>
      <vt:lpstr>continue…</vt:lpstr>
      <vt:lpstr>continue….</vt:lpstr>
      <vt:lpstr>Coding Guidelines</vt:lpstr>
      <vt:lpstr>Code Review</vt:lpstr>
      <vt:lpstr>Code Walk-Throughs</vt:lpstr>
      <vt:lpstr>Code Inspection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Unit-III</dc:title>
  <dc:creator>GEU</dc:creator>
  <cp:lastModifiedBy>Km Indu</cp:lastModifiedBy>
  <cp:revision>14</cp:revision>
  <dcterms:created xsi:type="dcterms:W3CDTF">2020-04-07T09:41:23Z</dcterms:created>
  <dcterms:modified xsi:type="dcterms:W3CDTF">2022-04-24T17:24:19Z</dcterms:modified>
</cp:coreProperties>
</file>