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0" d="100"/>
          <a:sy n="60" d="100"/>
        </p:scale>
        <p:origin x="111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73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72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24" name="Holder 3"/>
          <p:cNvSpPr>
            <a:spLocks noGrp="1"/>
          </p:cNvSpPr>
          <p:nvPr>
            <p:ph type="body" idx="1"/>
          </p:nvPr>
        </p:nvSpPr>
        <p:spPr/>
        <p:txBody>
          <a:bodyPr bIns="0" lIns="0" rIns="0" tIns="0"/>
          <a:p/>
        </p:txBody>
      </p:sp>
      <p:sp>
        <p:nvSpPr>
          <p:cNvPr id="104872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2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2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2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3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3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3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6248400" y="3174443"/>
            <a:ext cx="3246028" cy="499111"/>
          </a:xfrm>
          <a:prstGeom prst="rect"/>
        </p:spPr>
        <p:txBody>
          <a:bodyPr bIns="0" lIns="0" rIns="0" rtlCol="0" tIns="16510" vert="horz" wrap="square">
            <a:spAutoFit/>
          </a:bodyPr>
          <a:p>
            <a:pPr marL="12700">
              <a:lnSpc>
                <a:spcPct val="100000"/>
              </a:lnSpc>
              <a:spcBef>
                <a:spcPts val="130"/>
              </a:spcBef>
            </a:pPr>
            <a:r>
              <a:rPr dirty="0" sz="3200" lang="en-US">
                <a:latin typeface="Trebuchet MS"/>
                <a:cs typeface="Trebuchet MS"/>
              </a:rPr>
              <a:t>Mahalakshmi K</a:t>
            </a:r>
            <a:endParaRPr dirty="0" sz="32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
        <p:nvSpPr>
          <p:cNvPr id="1048743"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744" name=""/>
          <p:cNvSpPr txBox="1"/>
          <p:nvPr/>
        </p:nvSpPr>
        <p:spPr>
          <a:xfrm>
            <a:off x="4096000" y="3219450"/>
            <a:ext cx="4000000" cy="5105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endParaRPr sz="2800" lang="en-US">
              <a:solidFill>
                <a:srgbClr val="000000"/>
              </a:solidFill>
            </a:endParaRPr>
          </a:p>
        </p:txBody>
      </p:sp>
      <p:sp>
        <p:nvSpPr>
          <p:cNvPr id="1048745" name=""/>
          <p:cNvSpPr txBox="1"/>
          <p:nvPr/>
        </p:nvSpPr>
        <p:spPr>
          <a:xfrm>
            <a:off x="4096000" y="3219450"/>
            <a:ext cx="5974272" cy="9296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C</a:t>
            </a:r>
            <a:r>
              <a:rPr sz="2800" lang="en-US">
                <a:solidFill>
                  <a:srgbClr val="000000"/>
                </a:solidFill>
              </a:rPr>
              <a:t>S</a:t>
            </a:r>
            <a:r>
              <a:rPr sz="2800" lang="en-US">
                <a:solidFill>
                  <a:srgbClr val="000000"/>
                </a:solidFill>
              </a:rPr>
              <a:t>E</a:t>
            </a:r>
            <a:r>
              <a:rPr sz="2800" lang="en-US">
                <a:solidFill>
                  <a:srgbClr val="000000"/>
                </a:solidFill>
              </a:rPr>
              <a:t> </a:t>
            </a:r>
            <a:r>
              <a:rPr sz="2800" lang="en-US">
                <a:solidFill>
                  <a:srgbClr val="000000"/>
                </a:solidFill>
              </a:rPr>
              <a:t>3</a:t>
            </a:r>
            <a:r>
              <a:rPr sz="2800" lang="en-US">
                <a:solidFill>
                  <a:srgbClr val="000000"/>
                </a:solidFill>
              </a:rPr>
              <a:t>r</a:t>
            </a:r>
            <a:r>
              <a:rPr sz="2800" lang="en-US">
                <a:solidFill>
                  <a:srgbClr val="000000"/>
                </a:solidFill>
              </a:rPr>
              <a:t>d</a:t>
            </a:r>
            <a:r>
              <a:rPr sz="2800" lang="en-US">
                <a:solidFill>
                  <a:srgbClr val="000000"/>
                </a:solidFill>
              </a:rPr>
              <a:t> </a:t>
            </a:r>
            <a:r>
              <a:rPr sz="2800" lang="en-US">
                <a:solidFill>
                  <a:srgbClr val="000000"/>
                </a:solidFill>
              </a:rPr>
              <a:t>year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457199" y="242948"/>
            <a:ext cx="85725" cy="8953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0707305" y="4499759"/>
            <a:ext cx="1381125" cy="2152648"/>
          </a:xfrm>
          <a:prstGeom prst="rect"/>
        </p:spPr>
      </p:pic>
      <p:sp>
        <p:nvSpPr>
          <p:cNvPr id="1048678" name="object 7"/>
          <p:cNvSpPr txBox="1">
            <a:spLocks noGrp="1"/>
          </p:cNvSpPr>
          <p:nvPr>
            <p:ph type="title"/>
          </p:nvPr>
        </p:nvSpPr>
        <p:spPr>
          <a:xfrm>
            <a:off x="440356" y="-52587"/>
            <a:ext cx="9764395" cy="908305"/>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a:t>
            </a:r>
            <a:r>
              <a:rPr dirty="0" sz="4250" lang="en-US"/>
              <a:t>MY</a:t>
            </a:r>
            <a:r>
              <a:rPr dirty="0" sz="4250"/>
              <a:t> </a:t>
            </a:r>
            <a:r>
              <a:rPr dirty="0" sz="4250" spc="-10"/>
              <a:t>SOLUTION</a:t>
            </a:r>
            <a:endParaRPr dirty="0" sz="4250"/>
          </a:p>
        </p:txBody>
      </p:sp>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80" name="TextBox 8"/>
          <p:cNvSpPr txBox="1"/>
          <p:nvPr/>
        </p:nvSpPr>
        <p:spPr>
          <a:xfrm>
            <a:off x="457199" y="1195387"/>
            <a:ext cx="10250105" cy="5425440"/>
          </a:xfrm>
          <a:prstGeom prst="rect"/>
          <a:noFill/>
        </p:spPr>
        <p:txBody>
          <a:bodyPr wrap="square">
            <a:spAutoFit/>
          </a:bodyPr>
          <a:p>
            <a:pPr algn="l"/>
            <a:r>
              <a:rPr b="0" dirty="0" sz="2400" i="0" lang="en-US">
                <a:solidFill>
                  <a:srgbClr val="0D0D0D"/>
                </a:solidFill>
                <a:effectLst/>
                <a:latin typeface="Söhne"/>
              </a:rPr>
              <a:t>Our Virtual Interior Design Assistant introduces a groundbreaking approach to interior design, offering an unparalleled level of customization, convenience, and collaboration. The wow factor of our solution lies in its ability to:</a:t>
            </a:r>
          </a:p>
          <a:p>
            <a:pPr algn="l">
              <a:buFont typeface="+mj-lt"/>
              <a:buAutoNum type="arabicPeriod"/>
            </a:pPr>
            <a:r>
              <a:rPr b="1" dirty="0" sz="2400" i="0" lang="en-US">
                <a:solidFill>
                  <a:srgbClr val="0D0D0D"/>
                </a:solidFill>
                <a:effectLst/>
                <a:latin typeface="Söhne"/>
              </a:rPr>
              <a:t>Transform Vision into Reality:</a:t>
            </a:r>
            <a:r>
              <a:rPr b="0" dirty="0" sz="2400" i="0" lang="en-US">
                <a:solidFill>
                  <a:srgbClr val="0D0D0D"/>
                </a:solidFill>
                <a:effectLst/>
                <a:latin typeface="Söhne"/>
              </a:rPr>
              <a:t> With our platform, users can turn their interior design visions into tangible, immersive experiences. The ability to visualize room layouts, experiment with decor options, and see their designs come to life in 3D creates a truly transformative design journey.</a:t>
            </a:r>
          </a:p>
          <a:p>
            <a:pPr algn="l">
              <a:buFont typeface="+mj-lt"/>
              <a:buAutoNum type="arabicPeriod"/>
            </a:pPr>
            <a:r>
              <a:rPr b="1" dirty="0" sz="2400" i="0" lang="en-US">
                <a:solidFill>
                  <a:srgbClr val="0D0D0D"/>
                </a:solidFill>
                <a:effectLst/>
                <a:latin typeface="Söhne"/>
              </a:rPr>
              <a:t>Empower Users:</a:t>
            </a:r>
            <a:r>
              <a:rPr b="0" dirty="0" sz="2400" i="0" lang="en-US">
                <a:solidFill>
                  <a:srgbClr val="0D0D0D"/>
                </a:solidFill>
                <a:effectLst/>
                <a:latin typeface="Söhne"/>
              </a:rPr>
              <a:t> We empower users to take control of their design projects, providing them with the tools, resources, and inspiration needed to achieve their desired aesthetic and functional goals. Whether they're decorating a new home, renovating an existing space, or simply looking for design inspiration, our platform puts the power of professional interior design at their fingertips.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472440" y="385444"/>
            <a:ext cx="85725" cy="8953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0707305" y="4499759"/>
            <a:ext cx="1381125" cy="2152648"/>
          </a:xfrm>
          <a:prstGeom prst="rect"/>
        </p:spPr>
      </p:pic>
      <p:sp>
        <p:nvSpPr>
          <p:cNvPr id="1048684" name="object 7"/>
          <p:cNvSpPr txBox="1">
            <a:spLocks noGrp="1"/>
          </p:cNvSpPr>
          <p:nvPr>
            <p:ph type="title"/>
          </p:nvPr>
        </p:nvSpPr>
        <p:spPr>
          <a:xfrm>
            <a:off x="476451" y="219869"/>
            <a:ext cx="9764395" cy="9083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a:t>
            </a:r>
            <a:r>
              <a:rPr dirty="0" sz="4250" lang="en-US"/>
              <a:t>MY</a:t>
            </a:r>
            <a:r>
              <a:rPr dirty="0" sz="4250"/>
              <a:t> </a:t>
            </a:r>
            <a:r>
              <a:rPr dirty="0" sz="4250" spc="-10"/>
              <a:t>SOLUTION</a:t>
            </a:r>
            <a:endParaRPr dirty="0" sz="4250"/>
          </a:p>
        </p:txBody>
      </p:sp>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11</a:t>
            </a:fld>
            <a:endParaRPr dirty="0" spc="-25"/>
          </a:p>
        </p:txBody>
      </p:sp>
      <p:sp>
        <p:nvSpPr>
          <p:cNvPr id="1048686" name="TextBox 8"/>
          <p:cNvSpPr txBox="1"/>
          <p:nvPr/>
        </p:nvSpPr>
        <p:spPr>
          <a:xfrm>
            <a:off x="527334" y="1356340"/>
            <a:ext cx="10106278" cy="5781040"/>
          </a:xfrm>
          <a:prstGeom prst="rect"/>
          <a:noFill/>
        </p:spPr>
        <p:txBody>
          <a:bodyPr wrap="square">
            <a:spAutoFit/>
          </a:bodyPr>
          <a:p>
            <a:pPr algn="l" indent="-457200" marL="457200">
              <a:buFont typeface="+mj-lt"/>
              <a:buAutoNum type="arabicPeriod" startAt="3"/>
            </a:pPr>
            <a:r>
              <a:rPr b="1" dirty="0" sz="2400" i="0" lang="en-US">
                <a:solidFill>
                  <a:srgbClr val="0D0D0D"/>
                </a:solidFill>
                <a:effectLst/>
                <a:latin typeface="Söhne"/>
              </a:rPr>
              <a:t>Streamline Shopping Experience:</a:t>
            </a:r>
            <a:r>
              <a:rPr b="0" dirty="0" sz="2400" i="0" lang="en-US">
                <a:solidFill>
                  <a:srgbClr val="0D0D0D"/>
                </a:solidFill>
                <a:effectLst/>
                <a:latin typeface="Söhne"/>
              </a:rPr>
              <a:t> Integrating with leading retailers and decor brands, our platform streamlines the shopping experience, making it easier than ever for users to discover, visualize, and purchase premium products that align with their design vision. This integration adds a new dimension of convenience and accessibility to the interior design process, allowing users to shop with confidence and ease.</a:t>
            </a:r>
          </a:p>
          <a:p>
            <a:pPr algn="l" indent="-457200" marL="457200">
              <a:buFont typeface="+mj-lt"/>
              <a:buAutoNum type="arabicPeriod" startAt="3"/>
            </a:pPr>
            <a:r>
              <a:rPr b="1" dirty="0" sz="2400" i="0" lang="en-US">
                <a:solidFill>
                  <a:srgbClr val="0D0D0D"/>
                </a:solidFill>
                <a:effectLst/>
                <a:latin typeface="Söhne"/>
              </a:rPr>
              <a:t>Personalization and Innovation:</a:t>
            </a:r>
            <a:r>
              <a:rPr b="0" dirty="0" sz="2400" i="0" lang="en-US">
                <a:solidFill>
                  <a:srgbClr val="0D0D0D"/>
                </a:solidFill>
                <a:effectLst/>
                <a:latin typeface="Söhne"/>
              </a:rPr>
              <a:t> Our platform leverages advanced AI and machine learning technologies to deliver personalized design recommendations and innovative features that cater to the unique needs and preferences of each user. From style preferences and budget constraints to spatial constraints and lifestyle considerations, our platform adapts to the individual requirements of each user, ensuring a truly customized and tailored design experience.</a:t>
            </a:r>
          </a:p>
          <a:p>
            <a:pPr algn="l">
              <a:buFont typeface="+mj-lt"/>
              <a:buAutoNum type="arabicPeriod" startAt="3"/>
            </a:pPr>
            <a:endParaRPr b="0" dirty="0" sz="2400" i="0" lang="en-US">
              <a:solidFill>
                <a:srgbClr val="0D0D0D"/>
              </a:solidFill>
              <a:effectLst/>
              <a:latin typeface="Söh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381000" y="184467"/>
            <a:ext cx="85725" cy="9715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12</a:t>
            </a:fld>
            <a:endParaRPr dirty="0" spc="-25"/>
          </a:p>
        </p:txBody>
      </p:sp>
      <p:sp>
        <p:nvSpPr>
          <p:cNvPr id="1048692" name="object 8"/>
          <p:cNvSpPr txBox="1">
            <a:spLocks noGrp="1"/>
          </p:cNvSpPr>
          <p:nvPr>
            <p:ph type="ctrTitle"/>
          </p:nvPr>
        </p:nvSpPr>
        <p:spPr>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93" name="TextBox 9"/>
          <p:cNvSpPr txBox="1"/>
          <p:nvPr/>
        </p:nvSpPr>
        <p:spPr>
          <a:xfrm>
            <a:off x="609600" y="1142495"/>
            <a:ext cx="10106278" cy="5781040"/>
          </a:xfrm>
          <a:prstGeom prst="rect"/>
          <a:noFill/>
        </p:spPr>
        <p:txBody>
          <a:bodyPr wrap="square">
            <a:spAutoFit/>
          </a:bodyPr>
          <a:p>
            <a:pPr algn="l"/>
            <a:r>
              <a:rPr b="0" dirty="0" sz="2400" i="0" lang="en-US">
                <a:solidFill>
                  <a:srgbClr val="0D0D0D"/>
                </a:solidFill>
                <a:effectLst/>
                <a:latin typeface="Söhne"/>
              </a:rPr>
              <a:t>To demonstrate the modeling process for our Virtual Interior Design Assistant, we'll utilize live sample data to showcase the key features and functionalities of our platform. The modeling process involves several stages, including data collection, preprocessing, model training, and evaluation. Here's an overview of how we'll approach each stage using live sample data:</a:t>
            </a:r>
          </a:p>
          <a:p>
            <a:pPr algn="l">
              <a:buFont typeface="+mj-lt"/>
              <a:buAutoNum type="arabicPeriod"/>
            </a:pPr>
            <a:r>
              <a:rPr b="1" dirty="0" sz="2400" i="0" lang="en-US">
                <a:solidFill>
                  <a:srgbClr val="0D0D0D"/>
                </a:solidFill>
                <a:effectLst/>
                <a:latin typeface="Söhne"/>
              </a:rPr>
              <a:t>Data Collection:</a:t>
            </a:r>
            <a:r>
              <a:rPr b="0" dirty="0" sz="2400" i="0" lang="en-US">
                <a:solidFill>
                  <a:srgbClr val="0D0D0D"/>
                </a:solidFill>
                <a:effectLst/>
                <a:latin typeface="Söhne"/>
              </a:rPr>
              <a:t> We'll gather a diverse range of interior design data, including room layouts, furniture items, decor styles, color palettes, and user preferences. This data will be sourced from reputable interior design databases, e-commerce platforms, and user-generated content.</a:t>
            </a:r>
          </a:p>
          <a:p>
            <a:pPr algn="l">
              <a:buFont typeface="+mj-lt"/>
              <a:buAutoNum type="arabicPeriod"/>
            </a:pPr>
            <a:r>
              <a:rPr b="1" dirty="0" sz="2400" i="0" lang="en-US">
                <a:solidFill>
                  <a:srgbClr val="0D0D0D"/>
                </a:solidFill>
                <a:effectLst/>
                <a:latin typeface="Söhne"/>
              </a:rPr>
              <a:t>Data Preprocessing:</a:t>
            </a:r>
            <a:r>
              <a:rPr b="0" dirty="0" sz="2400" i="0" lang="en-US">
                <a:solidFill>
                  <a:srgbClr val="0D0D0D"/>
                </a:solidFill>
                <a:effectLst/>
                <a:latin typeface="Söhne"/>
              </a:rPr>
              <a:t> Before training our models, we'll preprocess the raw data to ensure consistency, accuracy, and usability. This may involve data cleaning, feature engineering, normalization, and data augmentation techniques to enhance the quality and relevance of the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381000" y="184467"/>
            <a:ext cx="85725" cy="9715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13</a:t>
            </a:fld>
            <a:endParaRPr dirty="0" spc="-25"/>
          </a:p>
        </p:txBody>
      </p:sp>
      <p:sp>
        <p:nvSpPr>
          <p:cNvPr id="1048698" name="object 8"/>
          <p:cNvSpPr txBox="1">
            <a:spLocks noGrp="1"/>
          </p:cNvSpPr>
          <p:nvPr>
            <p:ph type="ctrTitle"/>
          </p:nvPr>
        </p:nvSpPr>
        <p:spPr>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99" name="TextBox 9"/>
          <p:cNvSpPr txBox="1"/>
          <p:nvPr/>
        </p:nvSpPr>
        <p:spPr>
          <a:xfrm>
            <a:off x="719722" y="1525346"/>
            <a:ext cx="8881478" cy="4714240"/>
          </a:xfrm>
          <a:prstGeom prst="rect"/>
          <a:noFill/>
        </p:spPr>
        <p:txBody>
          <a:bodyPr wrap="square">
            <a:spAutoFit/>
          </a:bodyPr>
          <a:p>
            <a:pPr algn="l" indent="-457200" marL="457200">
              <a:buFont typeface="+mj-lt"/>
              <a:buAutoNum type="arabicPeriod" startAt="3"/>
            </a:pPr>
            <a:r>
              <a:rPr b="1" dirty="0" sz="2400" i="0" lang="en-US">
                <a:solidFill>
                  <a:srgbClr val="0D0D0D"/>
                </a:solidFill>
                <a:effectLst/>
                <a:latin typeface="Söhne"/>
              </a:rPr>
              <a:t>Model Training:</a:t>
            </a:r>
            <a:r>
              <a:rPr b="0" dirty="0" sz="2400" i="0" lang="en-US">
                <a:solidFill>
                  <a:srgbClr val="0D0D0D"/>
                </a:solidFill>
                <a:effectLst/>
                <a:latin typeface="Söhne"/>
              </a:rPr>
              <a:t> We'll employ state-of-the-art machine learning algorithms, such as deep learning neural networks and generative adversarial networks (GANs), to train our interior design models. These models will learn to understand spatial layouts, decor styles, furniture arrangements, and user preferences based on the input data.</a:t>
            </a:r>
          </a:p>
          <a:p>
            <a:pPr algn="l" indent="-457200" marL="457200">
              <a:buFont typeface="+mj-lt"/>
              <a:buAutoNum type="arabicPeriod" startAt="3"/>
            </a:pPr>
            <a:r>
              <a:rPr b="1" dirty="0" sz="2400" i="0" lang="en-US">
                <a:solidFill>
                  <a:srgbClr val="0D0D0D"/>
                </a:solidFill>
                <a:effectLst/>
                <a:latin typeface="Söhne"/>
              </a:rPr>
              <a:t>Evaluation:</a:t>
            </a:r>
            <a:r>
              <a:rPr b="0" dirty="0" sz="2400" i="0" lang="en-US">
                <a:solidFill>
                  <a:srgbClr val="0D0D0D"/>
                </a:solidFill>
                <a:effectLst/>
                <a:latin typeface="Söhne"/>
              </a:rPr>
              <a:t> Once trained, we'll evaluate the performance of our models using various metrics, such as accuracy, precision, recall, and F1 score. We'll also conduct qualitative evaluations to assess the visual quality, realism, and usability of the generated design outputs.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1" name="object 4"/>
          <p:cNvSpPr/>
          <p:nvPr/>
        </p:nvSpPr>
        <p:spPr>
          <a:xfrm>
            <a:off x="381000" y="184467"/>
            <a:ext cx="85725" cy="9715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14</a:t>
            </a:fld>
            <a:endParaRPr dirty="0" spc="-25"/>
          </a:p>
        </p:txBody>
      </p:sp>
      <p:sp>
        <p:nvSpPr>
          <p:cNvPr id="1048704" name="object 8"/>
          <p:cNvSpPr txBox="1">
            <a:spLocks noGrp="1"/>
          </p:cNvSpPr>
          <p:nvPr>
            <p:ph type="ctrTitle"/>
          </p:nvPr>
        </p:nvSpPr>
        <p:spPr>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705" name="TextBox 9"/>
          <p:cNvSpPr txBox="1"/>
          <p:nvPr/>
        </p:nvSpPr>
        <p:spPr>
          <a:xfrm>
            <a:off x="653046" y="1049337"/>
            <a:ext cx="9329153" cy="6847840"/>
          </a:xfrm>
          <a:prstGeom prst="rect"/>
          <a:noFill/>
        </p:spPr>
        <p:txBody>
          <a:bodyPr wrap="square">
            <a:spAutoFit/>
          </a:bodyPr>
          <a:p>
            <a:pPr algn="l"/>
            <a:r>
              <a:rPr b="0" dirty="0" sz="2400" i="0" lang="en-US">
                <a:solidFill>
                  <a:srgbClr val="0D0D0D"/>
                </a:solidFill>
                <a:effectLst/>
                <a:latin typeface="Söhne"/>
              </a:rPr>
              <a:t>we present the results of our Virtual Interior Design Assistant using sample data. Through the modeling process described earlier, we've generated a variety of interior design outputs, including room layouts, furniture arrangements, decor suggestions, and color schemes. Here's an overview of the results achieved with sample data:</a:t>
            </a:r>
          </a:p>
          <a:p>
            <a:pPr algn="l">
              <a:buFont typeface="+mj-lt"/>
              <a:buAutoNum type="arabicPeriod"/>
            </a:pPr>
            <a:r>
              <a:rPr b="1" dirty="0" sz="2400" i="0" lang="en-US">
                <a:solidFill>
                  <a:srgbClr val="0D0D0D"/>
                </a:solidFill>
                <a:effectLst/>
                <a:latin typeface="Söhne"/>
              </a:rPr>
              <a:t>Room Layout Generation:</a:t>
            </a:r>
            <a:r>
              <a:rPr b="0" dirty="0" sz="2400" i="0" lang="en-US">
                <a:solidFill>
                  <a:srgbClr val="0D0D0D"/>
                </a:solidFill>
                <a:effectLst/>
                <a:latin typeface="Söhne"/>
              </a:rPr>
              <a:t> Our model accurately predicts and generates room layouts based on input parameters such as room dimensions, wall placements, and architectural features. Users can visualize different layout options for their space, including variations in furniture placement and spatial organization.</a:t>
            </a:r>
          </a:p>
          <a:p>
            <a:pPr algn="l">
              <a:buFont typeface="+mj-lt"/>
              <a:buAutoNum type="arabicPeriod"/>
            </a:pPr>
            <a:r>
              <a:rPr b="1" dirty="0" sz="2400" i="0" lang="en-US">
                <a:solidFill>
                  <a:srgbClr val="0D0D0D"/>
                </a:solidFill>
                <a:effectLst/>
                <a:latin typeface="Söhne"/>
              </a:rPr>
              <a:t>Furniture Recommendations:</a:t>
            </a:r>
            <a:r>
              <a:rPr b="0" dirty="0" sz="2400" i="0" lang="en-US">
                <a:solidFill>
                  <a:srgbClr val="0D0D0D"/>
                </a:solidFill>
                <a:effectLst/>
                <a:latin typeface="Söhne"/>
              </a:rPr>
              <a:t> Leveraging the power of machine learning, our platform suggests suitable furniture items that complement the overall design aesthetic and functional requirements of the space. Users can explore a curated selection of sofas, tables, chairs, and decor accessories tailored to their preferences.</a:t>
            </a:r>
          </a:p>
          <a:p>
            <a:pPr algn="l"/>
            <a:endParaRPr b="0" dirty="0" sz="2400" i="0" lang="en-US">
              <a:solidFill>
                <a:srgbClr val="0D0D0D"/>
              </a:solidFill>
              <a:effectLst/>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object 4"/>
          <p:cNvSpPr/>
          <p:nvPr/>
        </p:nvSpPr>
        <p:spPr>
          <a:xfrm>
            <a:off x="477202" y="203674"/>
            <a:ext cx="80963" cy="863125"/>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09" name="object 7"/>
          <p:cNvSpPr txBox="1">
            <a:spLocks noGrp="1"/>
          </p:cNvSpPr>
          <p:nvPr>
            <p:ph type="title"/>
          </p:nvPr>
        </p:nvSpPr>
        <p:spPr>
          <a:xfrm>
            <a:off x="465170" y="203674"/>
            <a:ext cx="9764395" cy="737236"/>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71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15</a:t>
            </a:fld>
            <a:endParaRPr dirty="0" spc="-25"/>
          </a:p>
        </p:txBody>
      </p:sp>
      <p:sp>
        <p:nvSpPr>
          <p:cNvPr id="1048711" name="TextBox 9"/>
          <p:cNvSpPr txBox="1"/>
          <p:nvPr/>
        </p:nvSpPr>
        <p:spPr>
          <a:xfrm>
            <a:off x="677493" y="856357"/>
            <a:ext cx="9764394" cy="6492240"/>
          </a:xfrm>
          <a:prstGeom prst="rect"/>
          <a:noFill/>
        </p:spPr>
        <p:txBody>
          <a:bodyPr wrap="square">
            <a:spAutoFit/>
          </a:bodyPr>
          <a:p>
            <a:pPr algn="l"/>
            <a:r>
              <a:rPr b="0" dirty="0" sz="2400" i="0" lang="en-US">
                <a:solidFill>
                  <a:srgbClr val="0D0D0D"/>
                </a:solidFill>
                <a:effectLst/>
                <a:latin typeface="Söhne"/>
              </a:rPr>
              <a:t>we present the results of our Virtual Interior Design Assistant using sample data. Through the modeling process described earlier, we've generated a variety of interior design outputs, including room layouts, furniture arrangements, decor suggestions, and color schemes. Here's an overview of the results achieved with sample data:</a:t>
            </a:r>
          </a:p>
          <a:p>
            <a:pPr algn="l">
              <a:buFont typeface="+mj-lt"/>
              <a:buAutoNum type="arabicPeriod"/>
            </a:pPr>
            <a:r>
              <a:rPr b="1" dirty="0" sz="2400" i="0" lang="en-US">
                <a:solidFill>
                  <a:srgbClr val="0D0D0D"/>
                </a:solidFill>
                <a:effectLst/>
                <a:latin typeface="Söhne"/>
              </a:rPr>
              <a:t>Room Layout Generation:</a:t>
            </a:r>
            <a:r>
              <a:rPr b="0" dirty="0" sz="2400" i="0" lang="en-US">
                <a:solidFill>
                  <a:srgbClr val="0D0D0D"/>
                </a:solidFill>
                <a:effectLst/>
                <a:latin typeface="Söhne"/>
              </a:rPr>
              <a:t> Our model accurately predicts and generates room layouts based on input parameters such as room dimensions, wall placements, and architectural features. Users can visualize different layout options for their space, including variations in furniture placement and spatial organization.</a:t>
            </a:r>
          </a:p>
          <a:p>
            <a:pPr algn="l">
              <a:buFont typeface="+mj-lt"/>
              <a:buAutoNum type="arabicPeriod"/>
            </a:pPr>
            <a:r>
              <a:rPr b="1" dirty="0" sz="2400" i="0" lang="en-US">
                <a:solidFill>
                  <a:srgbClr val="0D0D0D"/>
                </a:solidFill>
                <a:effectLst/>
                <a:latin typeface="Söhne"/>
              </a:rPr>
              <a:t>Furniture Recommendations:</a:t>
            </a:r>
            <a:r>
              <a:rPr b="0" dirty="0" sz="2400" i="0" lang="en-US">
                <a:solidFill>
                  <a:srgbClr val="0D0D0D"/>
                </a:solidFill>
                <a:effectLst/>
                <a:latin typeface="Söhne"/>
              </a:rPr>
              <a:t> Leveraging the power of machine learning, our platform suggests suitable furniture items that complement the overall design aesthetic and functional requirements of the space. Users can explore a curated selection of sofas, tables, chairs, and decor accessories tailored to their preferences.</a:t>
            </a:r>
          </a:p>
          <a:p>
            <a:pPr algn="l"/>
            <a:endParaRPr b="0" dirty="0" sz="2400" i="0" lang="en-US">
              <a:solidFill>
                <a:srgbClr val="0D0D0D"/>
              </a:solidFill>
              <a:effectLst/>
              <a:latin typeface="Söhn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3" name="object 4"/>
          <p:cNvSpPr/>
          <p:nvPr/>
        </p:nvSpPr>
        <p:spPr>
          <a:xfrm>
            <a:off x="477202" y="203674"/>
            <a:ext cx="80963" cy="863125"/>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15" name="object 7"/>
          <p:cNvSpPr txBox="1">
            <a:spLocks noGrp="1"/>
          </p:cNvSpPr>
          <p:nvPr>
            <p:ph type="title"/>
          </p:nvPr>
        </p:nvSpPr>
        <p:spPr>
          <a:xfrm>
            <a:off x="465170" y="203674"/>
            <a:ext cx="9764395" cy="737236"/>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71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16</a:t>
            </a:fld>
            <a:endParaRPr dirty="0" spc="-25"/>
          </a:p>
        </p:txBody>
      </p:sp>
      <p:sp>
        <p:nvSpPr>
          <p:cNvPr id="1048717" name="TextBox 9"/>
          <p:cNvSpPr txBox="1"/>
          <p:nvPr/>
        </p:nvSpPr>
        <p:spPr>
          <a:xfrm>
            <a:off x="762000" y="1576923"/>
            <a:ext cx="9764394" cy="4358640"/>
          </a:xfrm>
          <a:prstGeom prst="rect"/>
          <a:noFill/>
        </p:spPr>
        <p:txBody>
          <a:bodyPr wrap="square">
            <a:spAutoFit/>
          </a:bodyPr>
          <a:p>
            <a:pPr algn="l" indent="-457200" marL="457200">
              <a:buFont typeface="+mj-lt"/>
              <a:buAutoNum type="arabicPeriod" startAt="3"/>
            </a:pPr>
            <a:r>
              <a:rPr b="1" dirty="0" sz="2400" i="0" lang="en-US">
                <a:solidFill>
                  <a:srgbClr val="0D0D0D"/>
                </a:solidFill>
                <a:effectLst/>
                <a:latin typeface="Söhne"/>
              </a:rPr>
              <a:t>Decor Styles and Color Palettes:</a:t>
            </a:r>
            <a:r>
              <a:rPr b="0" dirty="0" sz="2400" i="0" lang="en-US">
                <a:solidFill>
                  <a:srgbClr val="0D0D0D"/>
                </a:solidFill>
                <a:effectLst/>
                <a:latin typeface="Söhne"/>
              </a:rPr>
              <a:t> Our model identifies popular decor styles and color palettes based on user preferences and design trends. From Scandinavian minimalism to bohemian chic, users can discover diverse design inspirations and color combinations to personalize their space.</a:t>
            </a:r>
          </a:p>
          <a:p>
            <a:pPr algn="l" indent="-457200" marL="457200">
              <a:buFont typeface="+mj-lt"/>
              <a:buAutoNum type="arabicPeriod" startAt="3"/>
            </a:pPr>
            <a:r>
              <a:rPr b="1" dirty="0" sz="2400" i="0" lang="en-US">
                <a:solidFill>
                  <a:srgbClr val="0D0D0D"/>
                </a:solidFill>
                <a:effectLst/>
                <a:latin typeface="Söhne"/>
              </a:rPr>
              <a:t>Image Generation Context:</a:t>
            </a:r>
            <a:r>
              <a:rPr b="0" dirty="0" sz="2400" i="0" lang="en-US">
                <a:solidFill>
                  <a:srgbClr val="0D0D0D"/>
                </a:solidFill>
                <a:effectLst/>
                <a:latin typeface="Söhne"/>
              </a:rPr>
              <a:t> The generated design outputs are presented in a visually appealing and interactive format, allowing users to preview and customize their design concepts in real time. High-quality rendered images and 3D visualizations provide a realistic representation of the proposed interior designs.</a:t>
            </a:r>
          </a:p>
          <a:p>
            <a:pPr algn="l"/>
            <a:endParaRPr b="0" dirty="0" sz="2400" i="0" lang="en-US">
              <a:solidFill>
                <a:srgbClr val="0D0D0D"/>
              </a:solidFill>
              <a:effectLst/>
              <a:latin typeface="Söhn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9" name="object 4"/>
          <p:cNvSpPr/>
          <p:nvPr/>
        </p:nvSpPr>
        <p:spPr>
          <a:xfrm>
            <a:off x="477202" y="203674"/>
            <a:ext cx="80963" cy="863125"/>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2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21" name="object 7"/>
          <p:cNvSpPr txBox="1">
            <a:spLocks noGrp="1"/>
          </p:cNvSpPr>
          <p:nvPr>
            <p:ph type="title"/>
          </p:nvPr>
        </p:nvSpPr>
        <p:spPr>
          <a:xfrm>
            <a:off x="465170" y="203674"/>
            <a:ext cx="9764395" cy="1122362"/>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72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17</a:t>
            </a:fld>
            <a:endParaRPr dirty="0" spc="-25"/>
          </a:p>
        </p:txBody>
      </p:sp>
      <p:pic>
        <p:nvPicPr>
          <p:cNvPr id="2097169" name="Picture 12"/>
          <p:cNvPicPr>
            <a:picLocks noChangeAspect="1"/>
          </p:cNvPicPr>
          <p:nvPr/>
        </p:nvPicPr>
        <p:blipFill>
          <a:blip xmlns:r="http://schemas.openxmlformats.org/officeDocument/2006/relationships" r:embed="rId1"/>
          <a:stretch>
            <a:fillRect/>
          </a:stretch>
        </p:blipFill>
        <p:spPr>
          <a:xfrm>
            <a:off x="2209800" y="1524000"/>
            <a:ext cx="2339400" cy="2938798"/>
          </a:xfrm>
          <a:prstGeom prst="rect"/>
        </p:spPr>
      </p:pic>
      <p:pic>
        <p:nvPicPr>
          <p:cNvPr id="2097170" name="Picture 14"/>
          <p:cNvPicPr>
            <a:picLocks noChangeAspect="1"/>
          </p:cNvPicPr>
          <p:nvPr/>
        </p:nvPicPr>
        <p:blipFill>
          <a:blip xmlns:r="http://schemas.openxmlformats.org/officeDocument/2006/relationships" r:embed="rId2"/>
          <a:stretch>
            <a:fillRect/>
          </a:stretch>
        </p:blipFill>
        <p:spPr>
          <a:xfrm>
            <a:off x="5791200" y="1524000"/>
            <a:ext cx="2439518" cy="2938798"/>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0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9"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558165" y="385444"/>
            <a:ext cx="9764395" cy="4778692"/>
          </a:xfrm>
          <a:prstGeom prst="rect"/>
        </p:spPr>
        <p:txBody>
          <a:bodyPr bIns="0" lIns="0" rIns="0" rtlCol="0" tIns="460692" vert="horz" wrap="square">
            <a:spAutoFit/>
          </a:bodyPr>
          <a:p>
            <a:pPr marL="193675">
              <a:lnSpc>
                <a:spcPct val="100000"/>
              </a:lnSpc>
              <a:spcBef>
                <a:spcPts val="130"/>
              </a:spcBef>
            </a:pPr>
            <a:r>
              <a:rPr baseline="0" b="1" cap="none" dirty="0" sz="7200" i="0" kern="0" kumimoji="0" lang="en-US" noProof="0" normalizeH="0" spc="0" strike="noStrike" u="none">
                <a:ln>
                  <a:noFill/>
                </a:ln>
                <a:solidFill>
                  <a:prstClr val="black"/>
                </a:solidFill>
                <a:effectLst/>
                <a:uLnTx/>
                <a:uFillTx/>
                <a:latin typeface="Trebuchet MS"/>
                <a:ea typeface="+mj-ea"/>
              </a:rPr>
              <a:t>VIRTUAL </a:t>
            </a:r>
            <a:br>
              <a:rPr baseline="0" b="1" cap="none" dirty="0" sz="7200" i="0" kern="0" kumimoji="0" lang="en-US" noProof="0" normalizeH="0" spc="0" strike="noStrike" u="none">
                <a:ln>
                  <a:noFill/>
                </a:ln>
                <a:solidFill>
                  <a:prstClr val="black"/>
                </a:solidFill>
                <a:effectLst/>
                <a:uLnTx/>
                <a:uFillTx/>
                <a:latin typeface="Trebuchet MS"/>
                <a:ea typeface="+mj-ea"/>
              </a:rPr>
            </a:br>
            <a:r>
              <a:rPr baseline="0" b="1" cap="none" dirty="0" sz="7200" i="0" kern="0" kumimoji="0" lang="en-US" noProof="0" normalizeH="0" spc="0" strike="noStrike" u="none">
                <a:ln>
                  <a:noFill/>
                </a:ln>
                <a:solidFill>
                  <a:prstClr val="black"/>
                </a:solidFill>
                <a:effectLst/>
                <a:uLnTx/>
                <a:uFillTx/>
                <a:latin typeface="Trebuchet MS"/>
                <a:ea typeface="+mj-ea"/>
              </a:rPr>
              <a:t>INTERIOR </a:t>
            </a:r>
            <a:br>
              <a:rPr baseline="0" b="1" cap="none" dirty="0" sz="7200" i="0" kern="0" kumimoji="0" lang="en-US" noProof="0" normalizeH="0" spc="0" strike="noStrike" u="none">
                <a:ln>
                  <a:noFill/>
                </a:ln>
                <a:solidFill>
                  <a:prstClr val="black"/>
                </a:solidFill>
                <a:effectLst/>
                <a:uLnTx/>
                <a:uFillTx/>
                <a:latin typeface="Trebuchet MS"/>
                <a:ea typeface="+mj-ea"/>
              </a:rPr>
            </a:br>
            <a:r>
              <a:rPr baseline="0" b="1" cap="none" dirty="0" sz="7200" i="0" kern="0" kumimoji="0" lang="en-US" noProof="0" normalizeH="0" spc="0" strike="noStrike" u="none">
                <a:ln>
                  <a:noFill/>
                </a:ln>
                <a:solidFill>
                  <a:prstClr val="black"/>
                </a:solidFill>
                <a:effectLst/>
                <a:uLnTx/>
                <a:uFillTx/>
                <a:latin typeface="Trebuchet MS"/>
                <a:ea typeface="+mj-ea"/>
              </a:rPr>
              <a:t>DESIGN </a:t>
            </a:r>
            <a:br>
              <a:rPr baseline="0" b="1" cap="none" dirty="0" sz="7200" i="0" kern="0" kumimoji="0" lang="en-US" noProof="0" normalizeH="0" spc="0" strike="noStrike" u="none">
                <a:ln>
                  <a:noFill/>
                </a:ln>
                <a:solidFill>
                  <a:prstClr val="black"/>
                </a:solidFill>
                <a:effectLst/>
                <a:uLnTx/>
                <a:uFillTx/>
                <a:latin typeface="Trebuchet MS"/>
                <a:ea typeface="+mj-ea"/>
              </a:rPr>
            </a:br>
            <a:r>
              <a:rPr baseline="0" b="1" cap="none" dirty="0" sz="7200" i="0" kern="0" kumimoji="0" lang="en-US" noProof="0" normalizeH="0" spc="0" strike="noStrike" u="none">
                <a:ln>
                  <a:noFill/>
                </a:ln>
                <a:solidFill>
                  <a:prstClr val="black"/>
                </a:solidFill>
                <a:effectLst/>
                <a:uLnTx/>
                <a:uFillTx/>
                <a:latin typeface="Trebuchet MS"/>
                <a:ea typeface="+mj-ea"/>
              </a:rPr>
              <a:t>ASSISTANT</a:t>
            </a:r>
            <a:endParaRPr dirty="0" sz="4250" lang="en-US"/>
          </a:p>
        </p:txBody>
      </p:sp>
      <p:sp>
        <p:nvSpPr>
          <p:cNvPr id="1048621"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1" name="object 3"/>
          <p:cNvGrpSpPr/>
          <p:nvPr/>
        </p:nvGrpSpPr>
        <p:grpSpPr>
          <a:xfrm>
            <a:off x="7443849" y="0"/>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6" name="object 21"/>
          <p:cNvSpPr txBox="1">
            <a:spLocks noGrp="1"/>
          </p:cNvSpPr>
          <p:nvPr>
            <p:ph type="title"/>
          </p:nvPr>
        </p:nvSpPr>
        <p:spPr>
          <a:xfrm>
            <a:off x="558165" y="385444"/>
            <a:ext cx="9764395" cy="7971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37"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38" name="TextBox 22"/>
          <p:cNvSpPr txBox="1"/>
          <p:nvPr/>
        </p:nvSpPr>
        <p:spPr>
          <a:xfrm>
            <a:off x="2042112" y="1507806"/>
            <a:ext cx="6279768" cy="4091940"/>
          </a:xfrm>
          <a:prstGeom prst="rect"/>
          <a:noFill/>
        </p:spPr>
        <p:txBody>
          <a:bodyPr rtlCol="0" wrap="square">
            <a:spAutoFit/>
          </a:bodyPr>
          <a:p>
            <a:pPr indent="-285750" marL="285750">
              <a:lnSpc>
                <a:spcPct val="150000"/>
              </a:lnSpc>
              <a:buFont typeface="Arial" panose="020B0604020202020204" pitchFamily="34" charset="0"/>
              <a:buChar char="•"/>
            </a:pPr>
            <a:r>
              <a:rPr dirty="0" sz="2400" lang="en-US">
                <a:latin typeface="Lucida Fax" panose="02060602050505020204" pitchFamily="18" charset="0"/>
                <a:cs typeface="Times New Roman" panose="02020603050405020304" pitchFamily="18" charset="0"/>
              </a:rPr>
              <a:t>Problem statement</a:t>
            </a:r>
          </a:p>
          <a:p>
            <a:pPr indent="-285750" marL="285750">
              <a:lnSpc>
                <a:spcPct val="150000"/>
              </a:lnSpc>
              <a:buFont typeface="Arial" panose="020B0604020202020204" pitchFamily="34" charset="0"/>
              <a:buChar char="•"/>
            </a:pPr>
            <a:r>
              <a:rPr dirty="0" sz="2400" lang="en-US">
                <a:latin typeface="Lucida Fax" panose="02060602050505020204" pitchFamily="18" charset="0"/>
                <a:cs typeface="Times New Roman" panose="02020603050405020304" pitchFamily="18" charset="0"/>
              </a:rPr>
              <a:t>Project overview</a:t>
            </a:r>
          </a:p>
          <a:p>
            <a:pPr indent="-285750" marL="285750">
              <a:lnSpc>
                <a:spcPct val="150000"/>
              </a:lnSpc>
              <a:buFont typeface="Arial" panose="020B0604020202020204" pitchFamily="34" charset="0"/>
              <a:buChar char="•"/>
            </a:pPr>
            <a:r>
              <a:rPr dirty="0" sz="2400" lang="en-US">
                <a:latin typeface="Lucida Fax" panose="02060602050505020204" pitchFamily="18" charset="0"/>
                <a:cs typeface="Times New Roman" panose="02020603050405020304" pitchFamily="18" charset="0"/>
              </a:rPr>
              <a:t>Who are the end user</a:t>
            </a:r>
          </a:p>
          <a:p>
            <a:pPr indent="-285750" marL="285750">
              <a:lnSpc>
                <a:spcPct val="150000"/>
              </a:lnSpc>
              <a:buFont typeface="Arial" panose="020B0604020202020204" pitchFamily="34" charset="0"/>
              <a:buChar char="•"/>
            </a:pPr>
            <a:r>
              <a:rPr dirty="0" sz="2400" lang="en-US">
                <a:latin typeface="Lucida Fax" panose="02060602050505020204" pitchFamily="18" charset="0"/>
                <a:cs typeface="Times New Roman" panose="02020603050405020304" pitchFamily="18" charset="0"/>
              </a:rPr>
              <a:t>My solution and its value proposition </a:t>
            </a:r>
          </a:p>
          <a:p>
            <a:pPr indent="-285750" marL="285750">
              <a:lnSpc>
                <a:spcPct val="150000"/>
              </a:lnSpc>
              <a:buFont typeface="Arial" panose="020B0604020202020204" pitchFamily="34" charset="0"/>
              <a:buChar char="•"/>
            </a:pPr>
            <a:r>
              <a:rPr dirty="0" sz="2400" lang="en-US">
                <a:latin typeface="Lucida Fax" panose="02060602050505020204" pitchFamily="18" charset="0"/>
                <a:cs typeface="Times New Roman" panose="02020603050405020304" pitchFamily="18" charset="0"/>
              </a:rPr>
              <a:t>The wow in my solution </a:t>
            </a:r>
          </a:p>
          <a:p>
            <a:pPr indent="-285750" marL="285750">
              <a:lnSpc>
                <a:spcPct val="150000"/>
              </a:lnSpc>
              <a:buFont typeface="Arial" panose="020B0604020202020204" pitchFamily="34" charset="0"/>
              <a:buChar char="•"/>
            </a:pPr>
            <a:r>
              <a:rPr dirty="0" sz="2400" lang="en-US">
                <a:latin typeface="Lucida Fax" panose="02060602050505020204" pitchFamily="18" charset="0"/>
                <a:cs typeface="Times New Roman" panose="02020603050405020304" pitchFamily="18" charset="0"/>
              </a:rPr>
              <a:t>Modelling</a:t>
            </a:r>
          </a:p>
          <a:p>
            <a:pPr indent="-285750" marL="285750">
              <a:lnSpc>
                <a:spcPct val="150000"/>
              </a:lnSpc>
              <a:buFont typeface="Arial" panose="020B0604020202020204" pitchFamily="34" charset="0"/>
              <a:buChar char="•"/>
            </a:pPr>
            <a:r>
              <a:rPr dirty="0" sz="2400" lang="en-US">
                <a:latin typeface="Lucida Fax" panose="02060602050505020204" pitchFamily="18" charset="0"/>
                <a:cs typeface="Times New Roman" panose="02020603050405020304" pitchFamily="18" charset="0"/>
              </a:rPr>
              <a:t>Result</a:t>
            </a:r>
          </a:p>
          <a:p>
            <a:pPr indent="-285750" marL="285750">
              <a:buFont typeface="Arial" panose="020B0604020202020204" pitchFamily="34" charset="0"/>
              <a:buChar char="•"/>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9681" y="2590800"/>
            <a:ext cx="2762250" cy="3257550"/>
            <a:chOff x="7991475" y="2933700"/>
            <a:chExt cx="2762250" cy="3257550"/>
          </a:xfrm>
        </p:grpSpPr>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1" name="object 6"/>
          <p:cNvSpPr/>
          <p:nvPr/>
        </p:nvSpPr>
        <p:spPr>
          <a:xfrm>
            <a:off x="8153400" y="5750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7"/>
          <p:cNvSpPr txBox="1">
            <a:spLocks noGrp="1"/>
          </p:cNvSpPr>
          <p:nvPr>
            <p:ph type="title"/>
          </p:nvPr>
        </p:nvSpPr>
        <p:spPr>
          <a:xfrm>
            <a:off x="834072" y="575055"/>
            <a:ext cx="56388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sz="4250"/>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4" name="TextBox 10"/>
          <p:cNvSpPr txBox="1"/>
          <p:nvPr/>
        </p:nvSpPr>
        <p:spPr>
          <a:xfrm>
            <a:off x="676275" y="1335818"/>
            <a:ext cx="7852728" cy="5158740"/>
          </a:xfrm>
          <a:prstGeom prst="rect"/>
          <a:noFill/>
        </p:spPr>
        <p:txBody>
          <a:bodyPr rtlCol="0" wrap="square">
            <a:spAutoFit/>
          </a:bodyPr>
          <a:p>
            <a:pPr algn="just">
              <a:lnSpc>
                <a:spcPct val="150000"/>
              </a:lnSpc>
            </a:pPr>
            <a:r>
              <a:rPr b="0" dirty="0" sz="1600" i="0" lang="en-US">
                <a:solidFill>
                  <a:srgbClr val="0D0D0D"/>
                </a:solidFill>
                <a:effectLst/>
                <a:latin typeface="Söhne"/>
              </a:rPr>
              <a:t>Many homeowners face challenges when it comes to envisioning and implementing interior design ideas for their living spaces. Often, they struggle to visualize how different furniture arrangements or color schemes will look in their homes, leading to uncertainty and hesitation during the design process. Similarly, interior designers encounter difficulties in effectively communicating design concepts to clients, leading to misunderstandings and revisions.</a:t>
            </a:r>
          </a:p>
          <a:p>
            <a:pPr algn="just">
              <a:lnSpc>
                <a:spcPct val="150000"/>
              </a:lnSpc>
            </a:pPr>
            <a:endParaRPr dirty="0" sz="1600" lang="en-US">
              <a:solidFill>
                <a:srgbClr val="0D0D0D"/>
              </a:solidFill>
              <a:latin typeface="Söhne"/>
            </a:endParaRPr>
          </a:p>
          <a:p>
            <a:pPr algn="just">
              <a:lnSpc>
                <a:spcPct val="150000"/>
              </a:lnSpc>
            </a:pPr>
            <a:r>
              <a:rPr dirty="0" sz="1600" lang="en-US">
                <a:solidFill>
                  <a:srgbClr val="0D0D0D"/>
                </a:solidFill>
                <a:latin typeface="Söhne"/>
              </a:rPr>
              <a:t>The lack of tools that facilitate seamless visualization and collaboration further exacerbates these challenges, resulting in suboptimal design outcomes and frustrations for both homeowners and professionals. There is a clear need for a solution that simplifies the interior design process, enhances visualization capabilities, and fosters collaboration between homeowners and designers to create personalized and aesthetically pleasing living spaces.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915400" y="2590800"/>
            <a:ext cx="3276600" cy="3867150"/>
            <a:chOff x="8658225" y="2647950"/>
            <a:chExt cx="3533775" cy="381000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7" name="object 6"/>
          <p:cNvSpPr/>
          <p:nvPr/>
        </p:nvSpPr>
        <p:spPr>
          <a:xfrm>
            <a:off x="228600" y="6193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11162" y="442234"/>
            <a:ext cx="5264785" cy="12611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50" name="TextBox 10"/>
          <p:cNvSpPr txBox="1"/>
          <p:nvPr/>
        </p:nvSpPr>
        <p:spPr>
          <a:xfrm>
            <a:off x="870166" y="1307945"/>
            <a:ext cx="8483384" cy="6282690"/>
          </a:xfrm>
          <a:prstGeom prst="rect"/>
          <a:noFill/>
        </p:spPr>
        <p:txBody>
          <a:bodyPr rtlCol="0" wrap="square">
            <a:spAutoFit/>
          </a:bodyPr>
          <a:p>
            <a:pPr algn="just">
              <a:lnSpc>
                <a:spcPct val="150000"/>
              </a:lnSpc>
            </a:pPr>
            <a:r>
              <a:rPr b="0" dirty="0" i="0" lang="en-US">
                <a:solidFill>
                  <a:srgbClr val="0D0D0D"/>
                </a:solidFill>
                <a:effectLst/>
                <a:latin typeface="Söhne"/>
              </a:rPr>
              <a:t>Our project aims to develop a Virtual Interior Design Assistant, a user-friendly software application that revolutionizes the interior design experience for homeowners and professionals alike. Leveraging the power of generative AI and advanced visualization techniques, our solution enables users to digitally visualize and interact with interior design concepts in real-time.</a:t>
            </a:r>
          </a:p>
          <a:p>
            <a:pPr algn="just">
              <a:lnSpc>
                <a:spcPct val="150000"/>
              </a:lnSpc>
            </a:pPr>
            <a:endParaRPr b="0" dirty="0" sz="900" i="0" lang="en-US">
              <a:solidFill>
                <a:srgbClr val="0D0D0D"/>
              </a:solidFill>
              <a:effectLst/>
              <a:latin typeface="Söhne"/>
            </a:endParaRPr>
          </a:p>
          <a:p>
            <a:pPr algn="just">
              <a:lnSpc>
                <a:spcPct val="150000"/>
              </a:lnSpc>
            </a:pPr>
            <a:r>
              <a:rPr b="0" dirty="0" i="0" lang="en-US">
                <a:solidFill>
                  <a:srgbClr val="0D0D0D"/>
                </a:solidFill>
                <a:effectLst/>
                <a:latin typeface="Söhne"/>
              </a:rPr>
              <a:t>Through an intuitive interface, users can experiment with different furniture layouts, color schemes, and decor options, allowing them to make informed design decisions with confidence. The Virtual Interior Design Assistant also facilitates seamless collaboration between homeowners and designers, enabling them to share ideas, provide feedback, and iterate on designs collaboratively. By bridging the gap between imagination and realization, our project seeks to empower users to transform their living spaces into personalized, functional, and visually stunning environments.</a:t>
            </a:r>
            <a:endParaRPr dirty="0" lang="en-US">
              <a:solidFill>
                <a:srgbClr val="0D0D0D"/>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3"/>
          <p:cNvSpPr/>
          <p:nvPr/>
        </p:nvSpPr>
        <p:spPr>
          <a:xfrm>
            <a:off x="479583" y="334169"/>
            <a:ext cx="157163" cy="88503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4" name="object 5"/>
          <p:cNvSpPr txBox="1">
            <a:spLocks noGrp="1"/>
          </p:cNvSpPr>
          <p:nvPr>
            <p:ph type="title"/>
          </p:nvPr>
        </p:nvSpPr>
        <p:spPr>
          <a:xfrm>
            <a:off x="558165" y="96838"/>
            <a:ext cx="9764395" cy="10054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dirty="0" sz="3200"/>
          </a:p>
        </p:txBody>
      </p:sp>
      <p:sp>
        <p:nvSpPr>
          <p:cNvPr id="1048655"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56" name="TextBox 8"/>
          <p:cNvSpPr txBox="1"/>
          <p:nvPr/>
        </p:nvSpPr>
        <p:spPr>
          <a:xfrm>
            <a:off x="917791" y="1038225"/>
            <a:ext cx="8664359" cy="7025640"/>
          </a:xfrm>
          <a:prstGeom prst="rect"/>
          <a:noFill/>
        </p:spPr>
        <p:txBody>
          <a:bodyPr rtlCol="0" wrap="square">
            <a:spAutoFit/>
          </a:bodyPr>
          <a:p>
            <a:pPr algn="l">
              <a:lnSpc>
                <a:spcPct val="150000"/>
              </a:lnSpc>
              <a:buFont typeface="+mj-lt"/>
              <a:buAutoNum type="arabicPeriod"/>
            </a:pPr>
            <a:r>
              <a:rPr b="1" dirty="0" sz="2400" i="0" lang="en-US">
                <a:solidFill>
                  <a:srgbClr val="0D0D0D"/>
                </a:solidFill>
                <a:effectLst/>
                <a:latin typeface="Söhne"/>
              </a:rPr>
              <a:t>Homeowners:</a:t>
            </a:r>
            <a:r>
              <a:rPr b="0" dirty="0" sz="2400" i="0" lang="en-US">
                <a:solidFill>
                  <a:srgbClr val="0D0D0D"/>
                </a:solidFill>
                <a:effectLst/>
                <a:latin typeface="Söhne"/>
              </a:rPr>
              <a:t> Individuals looking to redesign or renovate their living spaces, including houses, apartments, or condominiums. Sample: Sarah, a young professional, wants to update her apartment's interior to reflect her modern aesthetic and maximize space efficiency.</a:t>
            </a:r>
          </a:p>
          <a:p>
            <a:pPr algn="l">
              <a:lnSpc>
                <a:spcPct val="150000"/>
              </a:lnSpc>
              <a:buFont typeface="+mj-lt"/>
              <a:buAutoNum type="arabicPeriod"/>
            </a:pPr>
            <a:r>
              <a:rPr b="1" dirty="0" sz="2400" i="0" lang="en-US">
                <a:solidFill>
                  <a:srgbClr val="0D0D0D"/>
                </a:solidFill>
                <a:effectLst/>
                <a:latin typeface="Söhne"/>
              </a:rPr>
              <a:t>Interior Designers:</a:t>
            </a:r>
            <a:r>
              <a:rPr b="0" dirty="0" sz="2400" i="0" lang="en-US">
                <a:solidFill>
                  <a:srgbClr val="0D0D0D"/>
                </a:solidFill>
                <a:effectLst/>
                <a:latin typeface="Söhne"/>
              </a:rPr>
              <a:t> Professionals specializing in residential or commercial interior design, seeking innovative tools to streamline the design process and enhance client collaboration. Sample: Alex, an experienced interior designer, needs a digital platform to visualize design concepts and present them to clients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479583" y="334169"/>
            <a:ext cx="157163" cy="88503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558164" y="-133500"/>
            <a:ext cx="9764395" cy="10054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dirty="0" sz="3200"/>
          </a:p>
        </p:txBody>
      </p:sp>
      <p:sp>
        <p:nvSpPr>
          <p:cNvPr id="1048661"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62" name="TextBox 6"/>
          <p:cNvSpPr txBox="1"/>
          <p:nvPr/>
        </p:nvSpPr>
        <p:spPr>
          <a:xfrm>
            <a:off x="715326" y="770935"/>
            <a:ext cx="9419273" cy="6111240"/>
          </a:xfrm>
          <a:prstGeom prst="rect"/>
          <a:noFill/>
        </p:spPr>
        <p:txBody>
          <a:bodyPr rtlCol="0" wrap="square">
            <a:spAutoFit/>
          </a:bodyPr>
          <a:p>
            <a:pPr algn="l" indent="-457200" marL="457200">
              <a:lnSpc>
                <a:spcPct val="150000"/>
              </a:lnSpc>
              <a:buFont typeface="+mj-lt"/>
              <a:buAutoNum type="arabicPeriod" startAt="3"/>
            </a:pPr>
            <a:r>
              <a:rPr b="1" dirty="0" sz="2800" lang="en-US">
                <a:solidFill>
                  <a:srgbClr val="0D0D0D"/>
                </a:solidFill>
                <a:latin typeface="Söhne"/>
              </a:rPr>
              <a:t>Real Estate Agents: </a:t>
            </a:r>
            <a:r>
              <a:rPr dirty="0" sz="2200" lang="en-US">
                <a:solidFill>
                  <a:srgbClr val="0D0D0D"/>
                </a:solidFill>
                <a:latin typeface="Söhne"/>
              </a:rPr>
              <a:t>Professionals involved in buying, selling, or leasing properties, requiring virtual staging solutions to showcase properties and attract potential buyers or tenants. Sample: David, a real estate agent, seeks to enhance property listings by virtually staging empty homes to help buyers envision their potential.</a:t>
            </a:r>
          </a:p>
          <a:p>
            <a:pPr algn="l" indent="-457200" marL="457200">
              <a:lnSpc>
                <a:spcPct val="150000"/>
              </a:lnSpc>
              <a:buFont typeface="+mj-lt"/>
              <a:buAutoNum type="arabicPeriod" startAt="3"/>
            </a:pPr>
            <a:r>
              <a:rPr b="1" dirty="0" sz="2800" i="0" lang="en-US">
                <a:solidFill>
                  <a:srgbClr val="0D0D0D"/>
                </a:solidFill>
                <a:effectLst/>
                <a:latin typeface="Söhne"/>
              </a:rPr>
              <a:t>Furniture Retailers:</a:t>
            </a:r>
            <a:r>
              <a:rPr b="0" dirty="0" sz="2200" i="0" lang="en-US">
                <a:solidFill>
                  <a:srgbClr val="0D0D0D"/>
                </a:solidFill>
                <a:effectLst/>
                <a:latin typeface="Söhne"/>
              </a:rPr>
              <a:t> Businesses offering furniture and decor products, seeking to provide customers with interactive tools to visualize how products will look in their homes. Sample: Emily, a furniture retailer, aims to offer a virtual showroom experience to customers, allowing them to preview furniture pieces in different room settings before making purchases.</a:t>
            </a:r>
            <a:endParaRPr dirty="0" sz="2200" lang="en-US">
              <a:solidFill>
                <a:srgbClr val="0D0D0D"/>
              </a:solidFill>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10427368" y="188882"/>
            <a:ext cx="1219200" cy="15716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335548" y="540267"/>
            <a:ext cx="85725" cy="9715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0144" y="156798"/>
            <a:ext cx="9764395" cy="1044517"/>
          </a:xfrm>
          <a:prstGeom prst="rect"/>
        </p:spPr>
        <p:txBody>
          <a:bodyPr bIns="0" lIns="0" rIns="0" rtlCol="0" tIns="485775" vert="horz" wrap="square">
            <a:spAutoFit/>
          </a:bodyPr>
          <a:p>
            <a:pPr marL="12700">
              <a:lnSpc>
                <a:spcPct val="100000"/>
              </a:lnSpc>
              <a:spcBef>
                <a:spcPts val="105"/>
              </a:spcBef>
            </a:pPr>
            <a:r>
              <a:rPr dirty="0" sz="3600" lang="en-US" spc="-10"/>
              <a:t>MY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8</a:t>
            </a:fld>
            <a:endParaRPr dirty="0" spc="-50"/>
          </a:p>
        </p:txBody>
      </p:sp>
      <p:sp>
        <p:nvSpPr>
          <p:cNvPr id="1048668" name="TextBox 11"/>
          <p:cNvSpPr txBox="1"/>
          <p:nvPr/>
        </p:nvSpPr>
        <p:spPr>
          <a:xfrm>
            <a:off x="513347" y="1249978"/>
            <a:ext cx="9560108" cy="5425440"/>
          </a:xfrm>
          <a:prstGeom prst="rect"/>
          <a:noFill/>
        </p:spPr>
        <p:txBody>
          <a:bodyPr wrap="square">
            <a:spAutoFit/>
          </a:bodyPr>
          <a:p>
            <a:pPr algn="l" indent="-457200" marL="457200">
              <a:buFont typeface="+mj-lt"/>
              <a:buAutoNum type="arabicPeriod" startAt="3"/>
            </a:pPr>
            <a:r>
              <a:rPr b="1" dirty="0" sz="2400" i="0" lang="en-US">
                <a:solidFill>
                  <a:srgbClr val="0D0D0D"/>
                </a:solidFill>
                <a:effectLst/>
                <a:latin typeface="Söhne"/>
              </a:rPr>
              <a:t>Collaborative Design Experience:</a:t>
            </a:r>
            <a:r>
              <a:rPr b="0" dirty="0" sz="2400" i="0" lang="en-US">
                <a:solidFill>
                  <a:srgbClr val="0D0D0D"/>
                </a:solidFill>
                <a:effectLst/>
                <a:latin typeface="Söhne"/>
              </a:rPr>
              <a:t> Users can collaborate with interior designers, friends, or family members in real-time, sharing design ideas, making revisions, and providing feedback within the platform. This collaborative approach fosters creativity, enhances communication, and ensures that the final design reflects the collective vision of all stakeholders.</a:t>
            </a:r>
          </a:p>
          <a:p>
            <a:pPr algn="l" indent="-457200" marL="457200">
              <a:buFont typeface="+mj-lt"/>
              <a:buAutoNum type="arabicPeriod" startAt="3"/>
            </a:pPr>
            <a:r>
              <a:rPr b="1" dirty="0" sz="2400" i="0" lang="en-US">
                <a:solidFill>
                  <a:srgbClr val="0D0D0D"/>
                </a:solidFill>
                <a:effectLst/>
                <a:latin typeface="Söhne"/>
              </a:rPr>
              <a:t>Seamless Integration with Retail Partners:</a:t>
            </a:r>
            <a:r>
              <a:rPr b="0" dirty="0" sz="2400" i="0" lang="en-US">
                <a:solidFill>
                  <a:srgbClr val="0D0D0D"/>
                </a:solidFill>
                <a:effectLst/>
                <a:latin typeface="Söhne"/>
              </a:rPr>
              <a:t> Our platform integrates with leading furniture retailers and decor brands, allowing users to browse catalogs, visualize products in their virtual spaces, and purchase items directly through the platform. This seamless integration streamlines the shopping experience, eliminates guesswork, and ensures that users can easily acquire the products they love.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10427368" y="188882"/>
            <a:ext cx="1219200" cy="1571625"/>
          </a:xfrm>
          <a:prstGeom prst="rect"/>
        </p:spPr>
      </p:pic>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335548" y="540267"/>
            <a:ext cx="85725" cy="9715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550144" y="156798"/>
            <a:ext cx="9764395" cy="10191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9</a:t>
            </a:fld>
            <a:endParaRPr dirty="0" spc="-50"/>
          </a:p>
        </p:txBody>
      </p:sp>
      <p:sp>
        <p:nvSpPr>
          <p:cNvPr id="1048674" name="TextBox 9"/>
          <p:cNvSpPr txBox="1"/>
          <p:nvPr/>
        </p:nvSpPr>
        <p:spPr>
          <a:xfrm>
            <a:off x="644266" y="1179095"/>
            <a:ext cx="9560108" cy="5781040"/>
          </a:xfrm>
          <a:prstGeom prst="rect"/>
          <a:noFill/>
        </p:spPr>
        <p:txBody>
          <a:bodyPr wrap="square">
            <a:spAutoFit/>
          </a:bodyPr>
          <a:p>
            <a:pPr algn="l"/>
            <a:r>
              <a:rPr b="0" dirty="0" sz="2400" i="0" lang="en-US">
                <a:solidFill>
                  <a:srgbClr val="0D0D0D"/>
                </a:solidFill>
                <a:effectLst/>
                <a:latin typeface="Söhne"/>
              </a:rPr>
              <a:t>Our Virtual Interior Design Assistant is an AI-powered platform designed to revolutionize the interior design process by offering innovative tools and functionalities. With our solution, users can:</a:t>
            </a:r>
          </a:p>
          <a:p>
            <a:pPr algn="l"/>
            <a:endParaRPr b="1" dirty="0" sz="2400" i="0" lang="en-US">
              <a:solidFill>
                <a:srgbClr val="0D0D0D"/>
              </a:solidFill>
              <a:effectLst/>
              <a:latin typeface="Söhne"/>
            </a:endParaRPr>
          </a:p>
          <a:p>
            <a:pPr algn="l">
              <a:buFont typeface="+mj-lt"/>
              <a:buAutoNum type="arabicPeriod"/>
            </a:pPr>
            <a:r>
              <a:rPr b="1" dirty="0" sz="2400" i="0" lang="en-US">
                <a:solidFill>
                  <a:srgbClr val="0D0D0D"/>
                </a:solidFill>
                <a:effectLst/>
                <a:latin typeface="Söhne"/>
              </a:rPr>
              <a:t>Interactive Room Visualization:</a:t>
            </a:r>
            <a:r>
              <a:rPr b="0" dirty="0" sz="2400" i="0" lang="en-US">
                <a:solidFill>
                  <a:srgbClr val="0D0D0D"/>
                </a:solidFill>
                <a:effectLst/>
                <a:latin typeface="Söhne"/>
              </a:rPr>
              <a:t> Users can upload floor plans and room dimensions, and our AI algorithm generates 3D models of the space. They can then experiment with various furniture layouts, color schemes, and decor options in a realistic virtual environment.</a:t>
            </a:r>
          </a:p>
          <a:p>
            <a:pPr algn="l">
              <a:buFont typeface="+mj-lt"/>
              <a:buAutoNum type="arabicPeriod"/>
            </a:pPr>
            <a:r>
              <a:rPr b="1" dirty="0" sz="2400" i="0" lang="en-US">
                <a:solidFill>
                  <a:srgbClr val="0D0D0D"/>
                </a:solidFill>
                <a:effectLst/>
                <a:latin typeface="Söhne"/>
              </a:rPr>
              <a:t>Personalized Design Recommendations:</a:t>
            </a:r>
            <a:r>
              <a:rPr b="0" dirty="0" sz="2400" i="0" lang="en-US">
                <a:solidFill>
                  <a:srgbClr val="0D0D0D"/>
                </a:solidFill>
                <a:effectLst/>
                <a:latin typeface="Söhne"/>
              </a:rPr>
              <a:t> Our platform leverages machine learning algorithms to analyze user preferences, style choices, and budget constraints. It provides personalized design recommendations, suggesting furniture pieces, decor accents, and layout configurations tailored to individual tastes and requirements.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student</dc:creator>
  <cp:lastModifiedBy>Kesavan T</cp:lastModifiedBy>
  <dcterms:created xsi:type="dcterms:W3CDTF">2024-04-04T22:25:01Z</dcterms:created>
  <dcterms:modified xsi:type="dcterms:W3CDTF">2024-04-05T13:30:07Z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y fmtid="{D5CDD505-2E9C-101B-9397-08002B2CF9AE}" pid="4" name="ICV">
    <vt:lpwstr>ab05ec7f201d44978ef861ab4a0edeff</vt:lpwstr>
  </property>
</Properties>
</file>