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56" r:id="rId2"/>
    <p:sldId id="280" r:id="rId3"/>
    <p:sldId id="257" r:id="rId4"/>
    <p:sldId id="260" r:id="rId5"/>
    <p:sldId id="262" r:id="rId6"/>
    <p:sldId id="264" r:id="rId7"/>
    <p:sldId id="282" r:id="rId8"/>
    <p:sldId id="267" r:id="rId9"/>
    <p:sldId id="279" r:id="rId10"/>
    <p:sldId id="270" r:id="rId11"/>
    <p:sldId id="272" r:id="rId12"/>
    <p:sldId id="274" r:id="rId13"/>
    <p:sldId id="284" r:id="rId14"/>
    <p:sldId id="285" r:id="rId15"/>
    <p:sldId id="286" r:id="rId16"/>
    <p:sldId id="275"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0" clrIdx="0">
    <p:extLst>
      <p:ext uri="{19B8F6BF-5375-455C-9EA6-DF929625EA0E}">
        <p15:presenceInfo xmlns:p15="http://schemas.microsoft.com/office/powerpoint/2012/main" userId="ff0003e64bea9e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EEEE"/>
    <a:srgbClr val="2FA0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51516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91246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47037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3276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0293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80284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55895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1646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25284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1DB2B2-0752-4CDF-B2EF-5F1876F4B0D4}" type="datetimeFigureOut">
              <a:rPr lang="en-IN" smtClean="0"/>
              <a:pPr/>
              <a:t>02-04-2024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C659E155-B464-4C49-AA3B-B82A580851A3}" type="slidenum">
              <a:rPr lang="en-IN" smtClean="0"/>
              <a:pPr/>
              <a:t>‹#›</a:t>
            </a:fld>
            <a:endParaRPr lang="en-IN" dirty="0"/>
          </a:p>
        </p:txBody>
      </p:sp>
    </p:spTree>
    <p:extLst>
      <p:ext uri="{BB962C8B-B14F-4D97-AF65-F5344CB8AC3E}">
        <p14:creationId xmlns:p14="http://schemas.microsoft.com/office/powerpoint/2010/main" val="519095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89586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5376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1088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1568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05105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34462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6016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4/2/2024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869316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7834" y="0"/>
            <a:ext cx="9946783" cy="3361385"/>
          </a:xfrm>
        </p:spPr>
        <p:txBody>
          <a:bodyPr>
            <a:noAutofit/>
          </a:bodyPr>
          <a:lstStyle/>
          <a:p>
            <a:pPr algn="l"/>
            <a:r>
              <a:rPr lang="en-IN" sz="5400" b="1" i="1" dirty="0" smtClean="0">
                <a:latin typeface="Algerian" panose="04020705040A02060702" pitchFamily="82" charset="0"/>
              </a:rPr>
              <a:t>cyber security Risk management PROGRAM.</a:t>
            </a:r>
            <a:br>
              <a:rPr lang="en-IN" sz="5400" b="1" i="1" dirty="0" smtClean="0">
                <a:latin typeface="Algerian" panose="04020705040A02060702" pitchFamily="82" charset="0"/>
              </a:rPr>
            </a:br>
            <a:endParaRPr lang="en-IN" sz="5400" b="1" i="1" dirty="0">
              <a:latin typeface="Algerian" panose="04020705040A02060702" pitchFamily="82" charset="0"/>
            </a:endParaRPr>
          </a:p>
        </p:txBody>
      </p:sp>
      <p:sp>
        <p:nvSpPr>
          <p:cNvPr id="4" name="Rounded Rectangle 3"/>
          <p:cNvSpPr/>
          <p:nvPr/>
        </p:nvSpPr>
        <p:spPr>
          <a:xfrm>
            <a:off x="6049020" y="3618779"/>
            <a:ext cx="5855597" cy="2820473"/>
          </a:xfrm>
          <a:prstGeom prst="roundRect">
            <a:avLst/>
          </a:prstGeom>
          <a:ln>
            <a:solidFill>
              <a:srgbClr val="EDEEEE"/>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i="1" dirty="0" smtClean="0">
                <a:ln w="0"/>
                <a:solidFill>
                  <a:schemeClr val="tx1"/>
                </a:solidFill>
                <a:effectLst>
                  <a:glow rad="228600">
                    <a:schemeClr val="accent1">
                      <a:satMod val="175000"/>
                      <a:alpha val="40000"/>
                    </a:schemeClr>
                  </a:glow>
                  <a:outerShdw blurRad="38100" dist="19050" dir="2700000" algn="tl" rotWithShape="0">
                    <a:schemeClr val="dk1">
                      <a:alpha val="40000"/>
                    </a:schemeClr>
                  </a:outerShdw>
                </a:effectLst>
                <a:latin typeface="Agency FB" panose="020B0503020202020204" pitchFamily="34" charset="0"/>
              </a:rPr>
              <a:t>1) Student Name:  </a:t>
            </a:r>
            <a:r>
              <a:rPr lang="en-US" sz="2400" b="1" i="1" dirty="0" err="1" smtClean="0">
                <a:ln w="0"/>
                <a:solidFill>
                  <a:srgbClr val="C00000"/>
                </a:solidFill>
                <a:effectLst>
                  <a:glow rad="228600">
                    <a:schemeClr val="accent1">
                      <a:satMod val="175000"/>
                      <a:alpha val="40000"/>
                    </a:schemeClr>
                  </a:glow>
                  <a:outerShdw blurRad="38100" dist="19050" dir="2700000" algn="tl" rotWithShape="0">
                    <a:schemeClr val="dk1">
                      <a:alpha val="40000"/>
                    </a:schemeClr>
                  </a:outerShdw>
                </a:effectLst>
                <a:latin typeface="Agency FB" panose="020B0503020202020204" pitchFamily="34" charset="0"/>
              </a:rPr>
              <a:t>K.Maneeswaran</a:t>
            </a:r>
            <a:endParaRPr lang="en-US" sz="2400" b="1" i="1" dirty="0" smtClean="0">
              <a:ln w="0"/>
              <a:solidFill>
                <a:srgbClr val="C00000"/>
              </a:solidFill>
              <a:effectLst>
                <a:glow rad="228600">
                  <a:schemeClr val="accent1">
                    <a:satMod val="175000"/>
                    <a:alpha val="40000"/>
                  </a:schemeClr>
                </a:glow>
                <a:outerShdw blurRad="38100" dist="19050" dir="2700000" algn="tl" rotWithShape="0">
                  <a:schemeClr val="dk1">
                    <a:alpha val="40000"/>
                  </a:schemeClr>
                </a:outerShdw>
              </a:effectLst>
              <a:latin typeface="Agency FB" panose="020B0503020202020204" pitchFamily="34" charset="0"/>
            </a:endParaRPr>
          </a:p>
          <a:p>
            <a:pPr algn="ctr"/>
            <a:r>
              <a:rPr lang="en-US" sz="2400" b="1" i="1" dirty="0" smtClean="0">
                <a:ln w="0"/>
                <a:solidFill>
                  <a:srgbClr val="C00000"/>
                </a:solidFill>
                <a:effectLst>
                  <a:glow rad="228600">
                    <a:schemeClr val="accent1">
                      <a:satMod val="175000"/>
                      <a:alpha val="40000"/>
                    </a:schemeClr>
                  </a:glow>
                  <a:outerShdw blurRad="38100" dist="19050" dir="2700000" algn="tl" rotWithShape="0">
                    <a:schemeClr val="dk1">
                      <a:alpha val="40000"/>
                    </a:schemeClr>
                  </a:outerShdw>
                </a:effectLst>
                <a:latin typeface="Agency FB" panose="020B0503020202020204" pitchFamily="34" charset="0"/>
              </a:rPr>
              <a:t>           </a:t>
            </a:r>
            <a:r>
              <a:rPr lang="en-US" sz="2400" b="1" i="1" dirty="0" smtClean="0">
                <a:ln w="0"/>
                <a:solidFill>
                  <a:schemeClr val="tx1"/>
                </a:solidFill>
                <a:effectLst>
                  <a:glow rad="228600">
                    <a:schemeClr val="accent1">
                      <a:satMod val="175000"/>
                      <a:alpha val="40000"/>
                    </a:schemeClr>
                  </a:glow>
                  <a:outerShdw blurRad="38100" dist="19050" dir="2700000" algn="tl" rotWithShape="0">
                    <a:schemeClr val="dk1">
                      <a:alpha val="40000"/>
                    </a:schemeClr>
                  </a:outerShdw>
                </a:effectLst>
                <a:latin typeface="Agency FB" panose="020B0503020202020204" pitchFamily="34" charset="0"/>
              </a:rPr>
              <a:t>2)  College Name:  </a:t>
            </a:r>
            <a:r>
              <a:rPr lang="en-US" sz="2400" b="1" i="1" dirty="0" smtClean="0">
                <a:ln w="0"/>
                <a:solidFill>
                  <a:srgbClr val="C00000"/>
                </a:solidFill>
                <a:effectLst>
                  <a:glow rad="228600">
                    <a:schemeClr val="accent1">
                      <a:satMod val="175000"/>
                      <a:alpha val="40000"/>
                    </a:schemeClr>
                  </a:glow>
                  <a:outerShdw blurRad="38100" dist="19050" dir="2700000" algn="tl" rotWithShape="0">
                    <a:schemeClr val="dk1">
                      <a:alpha val="40000"/>
                    </a:schemeClr>
                  </a:outerShdw>
                </a:effectLst>
                <a:latin typeface="Agency FB" panose="020B0503020202020204" pitchFamily="34" charset="0"/>
              </a:rPr>
              <a:t>The </a:t>
            </a:r>
            <a:r>
              <a:rPr lang="en-US" sz="2400" b="1" i="1" dirty="0" err="1" smtClean="0">
                <a:ln w="0"/>
                <a:solidFill>
                  <a:srgbClr val="C00000"/>
                </a:solidFill>
                <a:effectLst>
                  <a:glow rad="228600">
                    <a:schemeClr val="accent1">
                      <a:satMod val="175000"/>
                      <a:alpha val="40000"/>
                    </a:schemeClr>
                  </a:glow>
                  <a:outerShdw blurRad="38100" dist="19050" dir="2700000" algn="tl" rotWithShape="0">
                    <a:schemeClr val="dk1">
                      <a:alpha val="40000"/>
                    </a:schemeClr>
                  </a:outerShdw>
                </a:effectLst>
                <a:latin typeface="Agency FB" panose="020B0503020202020204" pitchFamily="34" charset="0"/>
              </a:rPr>
              <a:t>Kavery</a:t>
            </a:r>
            <a:r>
              <a:rPr lang="en-US" sz="2400" b="1" i="1" dirty="0" smtClean="0">
                <a:ln w="0"/>
                <a:solidFill>
                  <a:srgbClr val="C00000"/>
                </a:solidFill>
                <a:effectLst>
                  <a:glow rad="228600">
                    <a:schemeClr val="accent1">
                      <a:satMod val="175000"/>
                      <a:alpha val="40000"/>
                    </a:schemeClr>
                  </a:glow>
                  <a:outerShdw blurRad="38100" dist="19050" dir="2700000" algn="tl" rotWithShape="0">
                    <a:schemeClr val="dk1">
                      <a:alpha val="40000"/>
                    </a:schemeClr>
                  </a:outerShdw>
                </a:effectLst>
                <a:latin typeface="Agency FB" panose="020B0503020202020204" pitchFamily="34" charset="0"/>
              </a:rPr>
              <a:t> Engineering  College</a:t>
            </a:r>
          </a:p>
          <a:p>
            <a:pPr algn="ctr"/>
            <a:r>
              <a:rPr lang="en-US" sz="2400" b="1" i="1" smtClean="0">
                <a:ln w="0"/>
                <a:solidFill>
                  <a:srgbClr val="C00000"/>
                </a:solidFill>
                <a:effectLst>
                  <a:glow rad="228600">
                    <a:schemeClr val="accent1">
                      <a:satMod val="175000"/>
                      <a:alpha val="40000"/>
                    </a:schemeClr>
                  </a:glow>
                  <a:outerShdw blurRad="38100" dist="19050" dir="2700000" algn="tl" rotWithShape="0">
                    <a:schemeClr val="dk1">
                      <a:alpha val="40000"/>
                    </a:schemeClr>
                  </a:outerShdw>
                </a:effectLst>
                <a:latin typeface="Agency FB" panose="020B0503020202020204" pitchFamily="34" charset="0"/>
              </a:rPr>
              <a:t>             </a:t>
            </a:r>
            <a:r>
              <a:rPr lang="en-US" sz="2400" b="1" i="1" dirty="0" smtClean="0">
                <a:ln w="0"/>
                <a:solidFill>
                  <a:schemeClr val="tx1"/>
                </a:solidFill>
                <a:effectLst>
                  <a:glow rad="228600">
                    <a:schemeClr val="accent1">
                      <a:satMod val="175000"/>
                      <a:alpha val="40000"/>
                    </a:schemeClr>
                  </a:glow>
                  <a:outerShdw blurRad="38100" dist="19050" dir="2700000" algn="tl" rotWithShape="0">
                    <a:schemeClr val="dk1">
                      <a:alpha val="40000"/>
                    </a:schemeClr>
                  </a:outerShdw>
                </a:effectLst>
                <a:latin typeface="Agency FB" panose="020B0503020202020204" pitchFamily="34" charset="0"/>
              </a:rPr>
              <a:t>3)  Department</a:t>
            </a:r>
            <a:r>
              <a:rPr lang="en-US" sz="2400" b="1" i="1" smtClean="0">
                <a:ln w="0"/>
                <a:solidFill>
                  <a:schemeClr val="tx1"/>
                </a:solidFill>
                <a:effectLst>
                  <a:glow rad="228600">
                    <a:schemeClr val="accent1">
                      <a:satMod val="175000"/>
                      <a:alpha val="40000"/>
                    </a:schemeClr>
                  </a:glow>
                  <a:outerShdw blurRad="38100" dist="19050" dir="2700000" algn="tl" rotWithShape="0">
                    <a:schemeClr val="dk1">
                      <a:alpha val="40000"/>
                    </a:schemeClr>
                  </a:outerShdw>
                </a:effectLst>
                <a:latin typeface="Agency FB" panose="020B0503020202020204" pitchFamily="34" charset="0"/>
              </a:rPr>
              <a:t>:  </a:t>
            </a:r>
            <a:r>
              <a:rPr lang="en-US" sz="2400" b="1" i="1" smtClean="0">
                <a:ln w="0"/>
                <a:solidFill>
                  <a:srgbClr val="C00000"/>
                </a:solidFill>
                <a:effectLst>
                  <a:glow rad="228600">
                    <a:schemeClr val="accent1">
                      <a:satMod val="175000"/>
                      <a:alpha val="40000"/>
                    </a:schemeClr>
                  </a:glow>
                  <a:outerShdw blurRad="38100" dist="19050" dir="2700000" algn="tl" rotWithShape="0">
                    <a:schemeClr val="dk1">
                      <a:alpha val="40000"/>
                    </a:schemeClr>
                  </a:outerShdw>
                </a:effectLst>
                <a:latin typeface="Agency FB" panose="020B0503020202020204" pitchFamily="34" charset="0"/>
              </a:rPr>
              <a:t>B.E-Computer Science </a:t>
            </a:r>
            <a:r>
              <a:rPr lang="en-US" sz="2400" b="1" i="1" dirty="0" smtClean="0">
                <a:ln w="0"/>
                <a:solidFill>
                  <a:srgbClr val="C00000"/>
                </a:solidFill>
                <a:effectLst>
                  <a:glow rad="228600">
                    <a:schemeClr val="accent1">
                      <a:satMod val="175000"/>
                      <a:alpha val="40000"/>
                    </a:schemeClr>
                  </a:glow>
                  <a:outerShdw blurRad="38100" dist="19050" dir="2700000" algn="tl" rotWithShape="0">
                    <a:schemeClr val="dk1">
                      <a:alpha val="40000"/>
                    </a:schemeClr>
                  </a:outerShdw>
                </a:effectLst>
                <a:latin typeface="Agency FB" panose="020B0503020202020204" pitchFamily="34" charset="0"/>
              </a:rPr>
              <a:t>And</a:t>
            </a:r>
          </a:p>
          <a:p>
            <a:pPr algn="ctr"/>
            <a:r>
              <a:rPr lang="en-US" sz="2400" b="1" i="1" dirty="0" smtClean="0">
                <a:ln w="0"/>
                <a:solidFill>
                  <a:srgbClr val="C00000"/>
                </a:solidFill>
                <a:effectLst>
                  <a:glow rad="228600">
                    <a:schemeClr val="accent1">
                      <a:satMod val="175000"/>
                      <a:alpha val="40000"/>
                    </a:schemeClr>
                  </a:glow>
                  <a:outerShdw blurRad="38100" dist="19050" dir="2700000" algn="tl" rotWithShape="0">
                    <a:schemeClr val="dk1">
                      <a:alpha val="40000"/>
                    </a:schemeClr>
                  </a:outerShdw>
                </a:effectLst>
                <a:latin typeface="Agency FB" panose="020B0503020202020204" pitchFamily="34" charset="0"/>
              </a:rPr>
              <a:t>Engineering</a:t>
            </a:r>
            <a:endParaRPr lang="en-IN" sz="2400" b="1" i="1" dirty="0">
              <a:ln w="0"/>
              <a:solidFill>
                <a:srgbClr val="C00000"/>
              </a:solidFill>
              <a:effectLst>
                <a:glow rad="228600">
                  <a:schemeClr val="accent1">
                    <a:satMod val="175000"/>
                    <a:alpha val="40000"/>
                  </a:schemeClr>
                </a:glow>
                <a:outerShdw blurRad="38100" dist="19050" dir="2700000" algn="tl" rotWithShape="0">
                  <a:schemeClr val="dk1">
                    <a:alpha val="40000"/>
                  </a:schemeClr>
                </a:outerShdw>
              </a:effectLst>
              <a:latin typeface="Agency FB" panose="020B0503020202020204" pitchFamily="34" charset="0"/>
            </a:endParaRPr>
          </a:p>
        </p:txBody>
      </p:sp>
    </p:spTree>
    <p:extLst>
      <p:ext uri="{BB962C8B-B14F-4D97-AF65-F5344CB8AC3E}">
        <p14:creationId xmlns:p14="http://schemas.microsoft.com/office/powerpoint/2010/main" val="422415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6600" b="1" i="1" u="sng" dirty="0">
                <a:latin typeface="Algerian" panose="04020705040A02060702" pitchFamily="82" charset="0"/>
              </a:rPr>
              <a:t>6) </a:t>
            </a:r>
            <a:r>
              <a:rPr lang="en-US" sz="6600" b="1" i="1" u="sng" dirty="0" err="1" smtClean="0">
                <a:latin typeface="Algerian" panose="04020705040A02060702" pitchFamily="82" charset="0"/>
              </a:rPr>
              <a:t>Condusion</a:t>
            </a:r>
            <a:r>
              <a:rPr lang="en-US" sz="6600" b="1" i="1" u="sng" dirty="0">
                <a:latin typeface="Algerian" panose="04020705040A02060702" pitchFamily="82" charset="0"/>
              </a:rPr>
              <a:t>:</a:t>
            </a:r>
            <a:endParaRPr lang="en-IN" sz="6600" u="sng"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buNone/>
            </a:pPr>
            <a:r>
              <a:rPr lang="en-US" sz="3200" b="1" i="1" dirty="0">
                <a:latin typeface="Agency FB" panose="020B0503020202020204" pitchFamily="34" charset="0"/>
              </a:rPr>
              <a:t> </a:t>
            </a:r>
            <a:r>
              <a:rPr lang="en-US" sz="3200" b="1" i="1" dirty="0" smtClean="0">
                <a:latin typeface="Agency FB" panose="020B0503020202020204" pitchFamily="34" charset="0"/>
              </a:rPr>
              <a:t>             &gt; In </a:t>
            </a:r>
            <a:r>
              <a:rPr lang="en-US" sz="3200" b="1" i="1" dirty="0">
                <a:latin typeface="Agency FB" panose="020B0503020202020204" pitchFamily="34" charset="0"/>
              </a:rPr>
              <a:t>the realm of cyber security risk management, drawing conclusions involves evaluating various aspects of an organization's security posture to make informed </a:t>
            </a:r>
            <a:r>
              <a:rPr lang="en-US" sz="3200" b="1" i="1" dirty="0" smtClean="0">
                <a:latin typeface="Agency FB" panose="020B0503020202020204" pitchFamily="34" charset="0"/>
              </a:rPr>
              <a:t>decisions.</a:t>
            </a:r>
          </a:p>
          <a:p>
            <a:pPr marL="0" indent="0">
              <a:buNone/>
            </a:pPr>
            <a:r>
              <a:rPr lang="en-US" sz="3200" b="1" i="1" dirty="0">
                <a:latin typeface="Agency FB" panose="020B0503020202020204" pitchFamily="34" charset="0"/>
              </a:rPr>
              <a:t> </a:t>
            </a:r>
            <a:r>
              <a:rPr lang="en-US" sz="3200" b="1" i="1" dirty="0" smtClean="0">
                <a:latin typeface="Agency FB" panose="020B0503020202020204" pitchFamily="34" charset="0"/>
              </a:rPr>
              <a:t>             &gt; Here </a:t>
            </a:r>
            <a:r>
              <a:rPr lang="en-US" sz="3200" b="1" i="1" dirty="0">
                <a:latin typeface="Agency FB" panose="020B0503020202020204" pitchFamily="34" charset="0"/>
              </a:rPr>
              <a:t>are some key points to consider when drawing conclusions in cyber security risk </a:t>
            </a:r>
            <a:r>
              <a:rPr lang="en-US" sz="3200" b="1" i="1" dirty="0" smtClean="0">
                <a:latin typeface="Agency FB" panose="020B0503020202020204" pitchFamily="34" charset="0"/>
              </a:rPr>
              <a:t>management.</a:t>
            </a:r>
            <a:endParaRPr lang="en-IN" sz="3200" b="1" i="1" dirty="0">
              <a:latin typeface="Agency FB" panose="020B0503020202020204" pitchFamily="34" charset="0"/>
            </a:endParaRPr>
          </a:p>
        </p:txBody>
      </p:sp>
    </p:spTree>
    <p:extLst>
      <p:ext uri="{BB962C8B-B14F-4D97-AF65-F5344CB8AC3E}">
        <p14:creationId xmlns:p14="http://schemas.microsoft.com/office/powerpoint/2010/main" val="492374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6600" b="1" i="1" u="sng" dirty="0">
                <a:latin typeface="Algerian" panose="04020705040A02060702" pitchFamily="82" charset="0"/>
              </a:rPr>
              <a:t>7) Future </a:t>
            </a:r>
            <a:r>
              <a:rPr lang="en-US" sz="6600" b="1" i="1" u="sng" dirty="0" smtClean="0">
                <a:latin typeface="Algerian" panose="04020705040A02060702" pitchFamily="82" charset="0"/>
              </a:rPr>
              <a:t>Scope</a:t>
            </a:r>
            <a:r>
              <a:rPr lang="en-US" sz="6600" b="1" i="1" u="sng" dirty="0">
                <a:latin typeface="Algerian" panose="04020705040A02060702" pitchFamily="82" charset="0"/>
              </a:rPr>
              <a:t>:</a:t>
            </a:r>
            <a:endParaRPr lang="en-IN" sz="6600" u="sng"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buNone/>
            </a:pPr>
            <a:r>
              <a:rPr lang="en-US" sz="3200" b="1" i="1" dirty="0" smtClean="0">
                <a:latin typeface="Agency FB" panose="020B0503020202020204" pitchFamily="34" charset="0"/>
              </a:rPr>
              <a:t>                  &gt; The </a:t>
            </a:r>
            <a:r>
              <a:rPr lang="en-US" sz="3200" b="1" i="1" dirty="0">
                <a:latin typeface="Agency FB" panose="020B0503020202020204" pitchFamily="34" charset="0"/>
              </a:rPr>
              <a:t>future scope of cyber security risk management is continually evolving as technology advances and threats become more sophisticated</a:t>
            </a:r>
            <a:r>
              <a:rPr lang="en-US" sz="3200" b="1" i="1" dirty="0" smtClean="0">
                <a:latin typeface="Agency FB" panose="020B0503020202020204" pitchFamily="34" charset="0"/>
              </a:rPr>
              <a:t>.</a:t>
            </a:r>
          </a:p>
          <a:p>
            <a:pPr marL="0" indent="0">
              <a:buNone/>
            </a:pPr>
            <a:r>
              <a:rPr lang="en-US" sz="3200" b="1" i="1" dirty="0">
                <a:latin typeface="Agency FB" panose="020B0503020202020204" pitchFamily="34" charset="0"/>
              </a:rPr>
              <a:t> </a:t>
            </a:r>
            <a:r>
              <a:rPr lang="en-US" sz="3200" b="1" i="1" dirty="0" smtClean="0">
                <a:latin typeface="Agency FB" panose="020B0503020202020204" pitchFamily="34" charset="0"/>
              </a:rPr>
              <a:t>                &gt; Here </a:t>
            </a:r>
            <a:r>
              <a:rPr lang="en-US" sz="3200" b="1" i="1" dirty="0">
                <a:latin typeface="Agency FB" panose="020B0503020202020204" pitchFamily="34" charset="0"/>
              </a:rPr>
              <a:t>are some key areas where we can expect to see developments and focus in the </a:t>
            </a:r>
            <a:r>
              <a:rPr lang="en-US" sz="3200" b="1" i="1" dirty="0" smtClean="0">
                <a:latin typeface="Agency FB" panose="020B0503020202020204" pitchFamily="34" charset="0"/>
              </a:rPr>
              <a:t>future.</a:t>
            </a:r>
            <a:endParaRPr lang="en-IN" sz="3200" b="1" i="1" dirty="0">
              <a:latin typeface="Agency FB" panose="020B0503020202020204" pitchFamily="34" charset="0"/>
            </a:endParaRPr>
          </a:p>
        </p:txBody>
      </p:sp>
    </p:spTree>
    <p:extLst>
      <p:ext uri="{BB962C8B-B14F-4D97-AF65-F5344CB8AC3E}">
        <p14:creationId xmlns:p14="http://schemas.microsoft.com/office/powerpoint/2010/main" val="1368691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6600" b="1" i="1" u="sng" dirty="0" smtClean="0">
                <a:latin typeface="Algerian" panose="04020705040A02060702" pitchFamily="82" charset="0"/>
              </a:rPr>
              <a:t>8</a:t>
            </a:r>
            <a:r>
              <a:rPr lang="en-US" sz="6600" b="1" i="1" u="sng" dirty="0">
                <a:latin typeface="Algerian" panose="04020705040A02060702" pitchFamily="82" charset="0"/>
              </a:rPr>
              <a:t>)  References.</a:t>
            </a:r>
            <a:endParaRPr lang="en-IN" sz="6600" u="sng"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buNone/>
            </a:pPr>
            <a:r>
              <a:rPr lang="en-US" sz="3200" b="1" i="1" dirty="0">
                <a:latin typeface="Agency FB" panose="020B0503020202020204" pitchFamily="34" charset="0"/>
              </a:rPr>
              <a:t> </a:t>
            </a:r>
            <a:r>
              <a:rPr lang="en-US" sz="3200" b="1" i="1" dirty="0" smtClean="0">
                <a:latin typeface="Agency FB" panose="020B0503020202020204" pitchFamily="34" charset="0"/>
              </a:rPr>
              <a:t>                  &gt;The </a:t>
            </a:r>
            <a:r>
              <a:rPr lang="en-US" sz="3200" b="1" i="1" dirty="0">
                <a:latin typeface="Agency FB" panose="020B0503020202020204" pitchFamily="34" charset="0"/>
              </a:rPr>
              <a:t>"Cyber Security" refers to set of activities and measures, technical and non-technical, intended to protect computers, computer networks, related hardware and devices software, and the information they contain and communicate, including software and data, as well as other elements of cyberspace, from all </a:t>
            </a:r>
            <a:r>
              <a:rPr lang="en-US" sz="3200" b="1" i="1" dirty="0" smtClean="0">
                <a:latin typeface="Agency FB" panose="020B0503020202020204" pitchFamily="34" charset="0"/>
              </a:rPr>
              <a:t>threats.</a:t>
            </a:r>
            <a:endParaRPr lang="en-US" sz="3200" b="1" i="1" dirty="0">
              <a:latin typeface="Agency FB" panose="020B0503020202020204" pitchFamily="34" charset="0"/>
            </a:endParaRPr>
          </a:p>
        </p:txBody>
      </p:sp>
    </p:spTree>
    <p:extLst>
      <p:ext uri="{BB962C8B-B14F-4D97-AF65-F5344CB8AC3E}">
        <p14:creationId xmlns:p14="http://schemas.microsoft.com/office/powerpoint/2010/main" val="1322627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6600" b="1" i="1" dirty="0" smtClean="0">
                <a:latin typeface="Algerian" panose="04020705040A02060702" pitchFamily="82" charset="0"/>
              </a:rPr>
              <a:t>Result:</a:t>
            </a:r>
            <a:endParaRPr lang="en-IN" sz="6600" b="1" i="1" dirty="0">
              <a:latin typeface="Algerian" panose="04020705040A02060702" pitchFamily="82" charset="0"/>
            </a:endParaRPr>
          </a:p>
        </p:txBody>
      </p:sp>
      <p:sp>
        <p:nvSpPr>
          <p:cNvPr id="3" name="Content Placeholder 2"/>
          <p:cNvSpPr>
            <a:spLocks noGrp="1"/>
          </p:cNvSpPr>
          <p:nvPr>
            <p:ph idx="1"/>
          </p:nvPr>
        </p:nvSpPr>
        <p:spPr>
          <a:xfrm>
            <a:off x="1947950" y="3117759"/>
            <a:ext cx="10018713" cy="3124201"/>
          </a:xfrm>
        </p:spPr>
        <p:txBody>
          <a:bodyPr>
            <a:noAutofit/>
          </a:bodyPr>
          <a:lstStyle/>
          <a:p>
            <a:pPr marL="0" indent="0">
              <a:buNone/>
            </a:pPr>
            <a:r>
              <a:rPr lang="en-US" sz="3200" b="1" i="1" dirty="0" smtClean="0">
                <a:latin typeface="Agency FB" panose="020B0503020202020204" pitchFamily="34" charset="0"/>
              </a:rPr>
              <a:t>     &gt; </a:t>
            </a:r>
            <a:r>
              <a:rPr lang="en-US" sz="3200" b="1" i="1" dirty="0">
                <a:latin typeface="Agency FB" panose="020B0503020202020204" pitchFamily="34" charset="0"/>
              </a:rPr>
              <a:t>By developing and implementing a comprehensive cyber security risk management program, your organization can enhance its resilience to cyber threats, protect its assets and reputation, and ensure compliance with regulatory requirements</a:t>
            </a:r>
            <a:r>
              <a:rPr lang="en-US" sz="3200" b="1" i="1" dirty="0" smtClean="0">
                <a:latin typeface="Agency FB" panose="020B0503020202020204" pitchFamily="34" charset="0"/>
              </a:rPr>
              <a:t>.</a:t>
            </a:r>
          </a:p>
          <a:p>
            <a:pPr marL="0" indent="0">
              <a:buNone/>
            </a:pPr>
            <a:r>
              <a:rPr lang="en-US" sz="3200" b="1" i="1" dirty="0" smtClean="0">
                <a:latin typeface="Agency FB" panose="020B0503020202020204" pitchFamily="34" charset="0"/>
              </a:rPr>
              <a:t>     </a:t>
            </a:r>
            <a:r>
              <a:rPr lang="en-US" sz="3200" b="1" i="1" dirty="0">
                <a:latin typeface="Agency FB" panose="020B0503020202020204" pitchFamily="34" charset="0"/>
              </a:rPr>
              <a:t>&gt; By implementing the proposed Cyber Security Risk Management Program, your organization can strengthen its cyber defenses, minimize exposure to cyber risks, and safeguard critical assets and data. </a:t>
            </a:r>
            <a:endParaRPr lang="en-US" sz="3200" b="1" i="1" dirty="0" smtClean="0">
              <a:latin typeface="Agency FB" panose="020B0503020202020204" pitchFamily="34" charset="0"/>
            </a:endParaRPr>
          </a:p>
          <a:p>
            <a:pPr marL="0" indent="0">
              <a:buNone/>
            </a:pPr>
            <a:endParaRPr lang="en-IN" sz="3200" dirty="0"/>
          </a:p>
        </p:txBody>
      </p:sp>
    </p:spTree>
    <p:extLst>
      <p:ext uri="{BB962C8B-B14F-4D97-AF65-F5344CB8AC3E}">
        <p14:creationId xmlns:p14="http://schemas.microsoft.com/office/powerpoint/2010/main" val="3119011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9162" y="0"/>
            <a:ext cx="10018713" cy="86932"/>
          </a:xfrm>
        </p:spPr>
        <p:txBody>
          <a:bodyPr>
            <a:normAutofit fontScale="90000"/>
          </a:bodyPr>
          <a:lstStyle/>
          <a:p>
            <a:endParaRPr lang="en-IN" dirty="0"/>
          </a:p>
        </p:txBody>
      </p:sp>
      <p:sp>
        <p:nvSpPr>
          <p:cNvPr id="3" name="Content Placeholder 2"/>
          <p:cNvSpPr>
            <a:spLocks noGrp="1"/>
          </p:cNvSpPr>
          <p:nvPr>
            <p:ph idx="1"/>
          </p:nvPr>
        </p:nvSpPr>
        <p:spPr>
          <a:xfrm>
            <a:off x="1819162" y="1957589"/>
            <a:ext cx="10018713" cy="6864440"/>
          </a:xfrm>
        </p:spPr>
        <p:txBody>
          <a:bodyPr>
            <a:normAutofit/>
          </a:bodyPr>
          <a:lstStyle/>
          <a:p>
            <a:pPr marL="0" indent="0">
              <a:buNone/>
            </a:pPr>
            <a:r>
              <a:rPr lang="en-US" sz="3200" b="1" i="1" dirty="0" smtClean="0">
                <a:latin typeface="Agency FB" pitchFamily="34" charset="0"/>
              </a:rPr>
              <a:t>      &gt; </a:t>
            </a:r>
            <a:r>
              <a:rPr lang="en-US" sz="3200" b="1" i="1" dirty="0">
                <a:latin typeface="Agency FB" pitchFamily="34" charset="0"/>
              </a:rPr>
              <a:t>By following this systematic development approach, your organization can effectively implement a Cyber Security Risk Management Program that addresses its unique needs, mitigates cyber risks, ensures compliance, and fosters a culture of security awareness</a:t>
            </a:r>
            <a:r>
              <a:rPr lang="en-US" sz="3200" b="1" i="1" dirty="0" smtClean="0">
                <a:latin typeface="Agency FB" panose="020B0503020202020204" pitchFamily="34" charset="0"/>
              </a:rPr>
              <a:t>.</a:t>
            </a:r>
          </a:p>
          <a:p>
            <a:pPr marL="0" indent="0">
              <a:buNone/>
            </a:pPr>
            <a:r>
              <a:rPr lang="en-US" sz="3200" b="1" i="1" dirty="0" smtClean="0">
                <a:latin typeface="Agency FB" panose="020B0503020202020204" pitchFamily="34" charset="0"/>
              </a:rPr>
              <a:t>     &gt; </a:t>
            </a:r>
            <a:r>
              <a:rPr lang="en-US" sz="3200" b="1" i="1" dirty="0">
                <a:latin typeface="Agency FB" pitchFamily="34" charset="0"/>
              </a:rPr>
              <a:t>However, I can guide you on how to create a cyber security risk management program and discuss the potential outputs or results you might expect from such a program within your organization</a:t>
            </a:r>
            <a:r>
              <a:rPr lang="en-US" sz="3200" b="1" i="1" dirty="0" smtClean="0">
                <a:latin typeface="Agency FB" pitchFamily="34" charset="0"/>
              </a:rPr>
              <a:t>.</a:t>
            </a:r>
          </a:p>
          <a:p>
            <a:pPr marL="0" indent="0">
              <a:buNone/>
            </a:pPr>
            <a:endParaRPr lang="en-US" sz="3200" b="1" i="1" dirty="0" smtClean="0">
              <a:latin typeface="Agency FB" pitchFamily="34" charset="0"/>
            </a:endParaRPr>
          </a:p>
          <a:p>
            <a:pPr marL="0" indent="0">
              <a:buNone/>
            </a:pPr>
            <a:endParaRPr lang="en-US" sz="3200" b="1" i="1" dirty="0" smtClean="0">
              <a:latin typeface="Agency FB" pitchFamily="34" charset="0"/>
            </a:endParaRPr>
          </a:p>
          <a:p>
            <a:pPr marL="0" indent="0">
              <a:buNone/>
            </a:pPr>
            <a:r>
              <a:rPr lang="en-US" sz="3200" b="1" i="1" dirty="0" smtClean="0">
                <a:latin typeface="Agency FB" pitchFamily="34" charset="0"/>
              </a:rPr>
              <a:t>     </a:t>
            </a:r>
            <a:endParaRPr lang="en-IN" sz="3200" b="1" i="1" dirty="0">
              <a:latin typeface="Agency FB" panose="020B0503020202020204" pitchFamily="34" charset="0"/>
            </a:endParaRPr>
          </a:p>
          <a:p>
            <a:pPr marL="0" indent="0">
              <a:buNone/>
            </a:pPr>
            <a:endParaRPr lang="en-US" sz="3200" b="1" i="1" dirty="0" smtClean="0">
              <a:latin typeface="Agency FB" pitchFamily="34" charset="0"/>
            </a:endParaRPr>
          </a:p>
          <a:p>
            <a:pPr marL="0" indent="0">
              <a:buNone/>
            </a:pPr>
            <a:endParaRPr lang="en-US" sz="3200" b="1" i="1" dirty="0">
              <a:latin typeface="Agency FB" pitchFamily="34" charset="0"/>
            </a:endParaRPr>
          </a:p>
          <a:p>
            <a:endParaRPr lang="en-IN" sz="3200" dirty="0">
              <a:latin typeface="Agency FB" panose="020B0503020202020204" pitchFamily="34" charset="0"/>
            </a:endParaRPr>
          </a:p>
        </p:txBody>
      </p:sp>
    </p:spTree>
    <p:extLst>
      <p:ext uri="{BB962C8B-B14F-4D97-AF65-F5344CB8AC3E}">
        <p14:creationId xmlns:p14="http://schemas.microsoft.com/office/powerpoint/2010/main" val="435062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45719"/>
          </a:xfrm>
        </p:spPr>
        <p:txBody>
          <a:bodyPr>
            <a:normAutofit fontScale="90000"/>
          </a:bodyPr>
          <a:lstStyle/>
          <a:p>
            <a:endParaRPr lang="en-IN" dirty="0"/>
          </a:p>
        </p:txBody>
      </p:sp>
      <p:sp>
        <p:nvSpPr>
          <p:cNvPr id="3" name="Content Placeholder 2"/>
          <p:cNvSpPr>
            <a:spLocks noGrp="1"/>
          </p:cNvSpPr>
          <p:nvPr>
            <p:ph idx="1"/>
          </p:nvPr>
        </p:nvSpPr>
        <p:spPr>
          <a:xfrm>
            <a:off x="1484310" y="553792"/>
            <a:ext cx="10557436" cy="5366197"/>
          </a:xfrm>
        </p:spPr>
        <p:txBody>
          <a:bodyPr>
            <a:normAutofit/>
          </a:bodyPr>
          <a:lstStyle/>
          <a:p>
            <a:pPr marL="0" indent="0">
              <a:buNone/>
            </a:pPr>
            <a:r>
              <a:rPr lang="en-US" sz="3200" b="1" i="1" dirty="0">
                <a:latin typeface="Agency FB" pitchFamily="34" charset="0"/>
              </a:rPr>
              <a:t> </a:t>
            </a:r>
            <a:r>
              <a:rPr lang="en-US" sz="3200" b="1" i="1" dirty="0" smtClean="0">
                <a:latin typeface="Agency FB" pitchFamily="34" charset="0"/>
              </a:rPr>
              <a:t>    &gt; </a:t>
            </a:r>
            <a:r>
              <a:rPr lang="en-US" sz="3200" b="1" i="1" dirty="0">
                <a:latin typeface="Agency FB" pitchFamily="34" charset="0"/>
              </a:rPr>
              <a:t>Establish mechanisms for ongoing monitoring, review, and improvement of the organization's cyber security risk management practices.  </a:t>
            </a:r>
          </a:p>
          <a:p>
            <a:pPr marL="0" indent="0">
              <a:buNone/>
            </a:pPr>
            <a:r>
              <a:rPr lang="en-US" sz="3200" b="1" i="1" dirty="0">
                <a:latin typeface="Agency FB" pitchFamily="34" charset="0"/>
              </a:rPr>
              <a:t>     &gt; Overall, the future scope of cyber security risk management will require a proactive and adaptive approach to addressing emerging threats, leveraging advanced technologies, and implementing robust security measures to protect against cyber attacks.</a:t>
            </a:r>
          </a:p>
          <a:p>
            <a:endParaRPr lang="en-IN" sz="3200" dirty="0"/>
          </a:p>
        </p:txBody>
      </p:sp>
    </p:spTree>
    <p:extLst>
      <p:ext uri="{BB962C8B-B14F-4D97-AF65-F5344CB8AC3E}">
        <p14:creationId xmlns:p14="http://schemas.microsoft.com/office/powerpoint/2010/main" val="3470418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7949" y="1159099"/>
            <a:ext cx="10018713" cy="5215943"/>
          </a:xfrm>
        </p:spPr>
        <p:txBody>
          <a:bodyPr>
            <a:noAutofit/>
          </a:bodyPr>
          <a:lstStyle/>
          <a:p>
            <a:pPr marL="0" indent="0">
              <a:buNone/>
            </a:pPr>
            <a:r>
              <a:rPr lang="en-US" sz="3200" b="1" i="1" dirty="0" smtClean="0">
                <a:latin typeface="Agency FB" panose="020B0503020202020204" pitchFamily="34" charset="0"/>
              </a:rPr>
              <a:t>               &gt; Furthermore</a:t>
            </a:r>
            <a:r>
              <a:rPr lang="en-US" sz="3200" b="1" i="1" dirty="0">
                <a:latin typeface="Agency FB" panose="020B0503020202020204" pitchFamily="34" charset="0"/>
              </a:rPr>
              <a:t>, international standards such as ISO/IEC 27001 and ISO/IEC 27005 provide globally recognized frameworks for establishing information security management systems and conducting risk assessments</a:t>
            </a:r>
            <a:r>
              <a:rPr lang="en-US" sz="3200" b="1" i="1" dirty="0" smtClean="0">
                <a:latin typeface="Agency FB" panose="020B0503020202020204" pitchFamily="34" charset="0"/>
              </a:rPr>
              <a:t>.</a:t>
            </a:r>
          </a:p>
          <a:p>
            <a:pPr marL="0" indent="0">
              <a:buNone/>
            </a:pPr>
            <a:r>
              <a:rPr lang="en-US" sz="3200" b="1" i="1" dirty="0">
                <a:latin typeface="Agency FB" panose="020B0503020202020204" pitchFamily="34" charset="0"/>
              </a:rPr>
              <a:t> </a:t>
            </a:r>
            <a:r>
              <a:rPr lang="en-US" sz="3200" b="1" i="1" dirty="0" smtClean="0">
                <a:latin typeface="Agency FB" panose="020B0503020202020204" pitchFamily="34" charset="0"/>
              </a:rPr>
              <a:t>              &gt; </a:t>
            </a:r>
            <a:r>
              <a:rPr lang="en-US" sz="3200" b="1" i="1" dirty="0">
                <a:latin typeface="Agency FB" panose="020B0503020202020204" pitchFamily="34" charset="0"/>
              </a:rPr>
              <a:t>These standards emphasize the importance of continuous improvement and risk-based decision-making, aligning with best practices in cybersecurity risk management.</a:t>
            </a:r>
            <a:endParaRPr lang="en-IN" sz="3200" b="1" i="1" dirty="0">
              <a:latin typeface="Agency FB" panose="020B0503020202020204" pitchFamily="34" charset="0"/>
            </a:endParaRPr>
          </a:p>
        </p:txBody>
      </p:sp>
      <p:sp>
        <p:nvSpPr>
          <p:cNvPr id="4" name="Title 3"/>
          <p:cNvSpPr>
            <a:spLocks noGrp="1"/>
          </p:cNvSpPr>
          <p:nvPr>
            <p:ph type="title"/>
          </p:nvPr>
        </p:nvSpPr>
        <p:spPr>
          <a:xfrm>
            <a:off x="1729009" y="334850"/>
            <a:ext cx="10018713" cy="236112"/>
          </a:xfrm>
        </p:spPr>
        <p:txBody>
          <a:bodyPr>
            <a:normAutofit fontScale="90000"/>
          </a:bodyPr>
          <a:lstStyle/>
          <a:p>
            <a:endParaRPr lang="en-IN" dirty="0"/>
          </a:p>
        </p:txBody>
      </p:sp>
    </p:spTree>
    <p:extLst>
      <p:ext uri="{BB962C8B-B14F-4D97-AF65-F5344CB8AC3E}">
        <p14:creationId xmlns:p14="http://schemas.microsoft.com/office/powerpoint/2010/main" val="769949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923886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6600" b="1" i="1" u="sng" dirty="0" smtClean="0">
                <a:latin typeface="Algerian" panose="04020705040A02060702" pitchFamily="82" charset="0"/>
              </a:rPr>
              <a:t>Definition:</a:t>
            </a:r>
            <a:endParaRPr lang="en-IN" sz="6600" u="sng"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buNone/>
            </a:pPr>
            <a:r>
              <a:rPr lang="en-US" sz="3200" b="1" i="1" dirty="0" smtClean="0">
                <a:latin typeface="Agency FB" panose="020B0503020202020204" pitchFamily="34" charset="0"/>
              </a:rPr>
              <a:t>             &gt; Cyber </a:t>
            </a:r>
            <a:r>
              <a:rPr lang="en-US" sz="3200" b="1" i="1" dirty="0">
                <a:latin typeface="Agency FB" panose="020B0503020202020204" pitchFamily="34" charset="0"/>
              </a:rPr>
              <a:t>risk management, also called cybersecurity risk management, is the process of identifying, prioritizing, managing and monitoring risks to information </a:t>
            </a:r>
            <a:r>
              <a:rPr lang="en-US" sz="3200" b="1" i="1" dirty="0" smtClean="0">
                <a:latin typeface="Agency FB" panose="020B0503020202020204" pitchFamily="34" charset="0"/>
              </a:rPr>
              <a:t>systems.</a:t>
            </a:r>
          </a:p>
          <a:p>
            <a:pPr marL="0" indent="0">
              <a:buNone/>
            </a:pPr>
            <a:r>
              <a:rPr lang="en-US" sz="3200" b="1" i="1" dirty="0">
                <a:latin typeface="Agency FB" panose="020B0503020202020204" pitchFamily="34" charset="0"/>
              </a:rPr>
              <a:t> </a:t>
            </a:r>
            <a:r>
              <a:rPr lang="en-US" sz="3200" b="1" i="1" dirty="0" smtClean="0">
                <a:latin typeface="Agency FB" panose="020B0503020202020204" pitchFamily="34" charset="0"/>
              </a:rPr>
              <a:t>            &gt; Cyber </a:t>
            </a:r>
            <a:r>
              <a:rPr lang="en-US" sz="3200" b="1" i="1" dirty="0">
                <a:latin typeface="Agency FB" panose="020B0503020202020204" pitchFamily="34" charset="0"/>
              </a:rPr>
              <a:t>risk management has become a vital part of broader enterprise risk management efforts.</a:t>
            </a:r>
            <a:endParaRPr lang="en-IN" sz="3200" b="1" i="1" dirty="0">
              <a:latin typeface="Agency FB" panose="020B0503020202020204" pitchFamily="34" charset="0"/>
            </a:endParaRPr>
          </a:p>
        </p:txBody>
      </p:sp>
    </p:spTree>
    <p:extLst>
      <p:ext uri="{BB962C8B-B14F-4D97-AF65-F5344CB8AC3E}">
        <p14:creationId xmlns:p14="http://schemas.microsoft.com/office/powerpoint/2010/main" val="13824151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00730"/>
            <a:ext cx="9806169" cy="1325563"/>
          </a:xfrm>
        </p:spPr>
        <p:txBody>
          <a:bodyPr>
            <a:normAutofit/>
          </a:bodyPr>
          <a:lstStyle/>
          <a:p>
            <a:pPr algn="l"/>
            <a:r>
              <a:rPr lang="en-US" sz="6600" b="1" i="1" u="sng" dirty="0" smtClean="0">
                <a:latin typeface="Algerian" panose="04020705040A02060702" pitchFamily="82" charset="0"/>
              </a:rPr>
              <a:t>Outline:</a:t>
            </a:r>
            <a:endParaRPr lang="en-IN" sz="6600" b="1" i="1" u="sng" dirty="0">
              <a:latin typeface="Algerian" panose="04020705040A02060702" pitchFamily="82" charset="0"/>
            </a:endParaRPr>
          </a:p>
        </p:txBody>
      </p:sp>
      <p:sp>
        <p:nvSpPr>
          <p:cNvPr id="3" name="Content Placeholder 2"/>
          <p:cNvSpPr>
            <a:spLocks noGrp="1"/>
          </p:cNvSpPr>
          <p:nvPr>
            <p:ph idx="1"/>
          </p:nvPr>
        </p:nvSpPr>
        <p:spPr>
          <a:xfrm>
            <a:off x="2888107" y="2678806"/>
            <a:ext cx="10018713" cy="3754191"/>
          </a:xfrm>
        </p:spPr>
        <p:txBody>
          <a:bodyPr>
            <a:noAutofit/>
          </a:bodyPr>
          <a:lstStyle/>
          <a:p>
            <a:pPr marL="0" indent="0">
              <a:buNone/>
            </a:pPr>
            <a:r>
              <a:rPr lang="en-US" sz="3200" b="1" i="1" dirty="0" smtClean="0">
                <a:latin typeface="Agency FB" panose="020B0503020202020204" pitchFamily="34" charset="0"/>
              </a:rPr>
              <a:t>                        1)  Problem statement.</a:t>
            </a:r>
          </a:p>
          <a:p>
            <a:pPr marL="0" indent="0">
              <a:buNone/>
            </a:pPr>
            <a:r>
              <a:rPr lang="en-US" sz="3200" b="1" i="1" dirty="0">
                <a:latin typeface="Agency FB" panose="020B0503020202020204" pitchFamily="34" charset="0"/>
              </a:rPr>
              <a:t> </a:t>
            </a:r>
            <a:r>
              <a:rPr lang="en-US" sz="3200" b="1" i="1" dirty="0" smtClean="0">
                <a:latin typeface="Agency FB" panose="020B0503020202020204" pitchFamily="34" charset="0"/>
              </a:rPr>
              <a:t>                      2)  Proposed system.</a:t>
            </a:r>
          </a:p>
          <a:p>
            <a:pPr marL="0" indent="0">
              <a:buNone/>
            </a:pPr>
            <a:r>
              <a:rPr lang="en-US" sz="3200" b="1" i="1" dirty="0">
                <a:latin typeface="Agency FB" panose="020B0503020202020204" pitchFamily="34" charset="0"/>
              </a:rPr>
              <a:t> </a:t>
            </a:r>
            <a:r>
              <a:rPr lang="en-US" sz="3200" b="1" i="1" dirty="0" smtClean="0">
                <a:latin typeface="Agency FB" panose="020B0503020202020204" pitchFamily="34" charset="0"/>
              </a:rPr>
              <a:t>                      3)  System Development Approach.</a:t>
            </a:r>
          </a:p>
          <a:p>
            <a:pPr marL="0" indent="0">
              <a:buNone/>
            </a:pPr>
            <a:r>
              <a:rPr lang="en-US" sz="3200" b="1" i="1" dirty="0">
                <a:latin typeface="Agency FB" panose="020B0503020202020204" pitchFamily="34" charset="0"/>
              </a:rPr>
              <a:t> </a:t>
            </a:r>
            <a:r>
              <a:rPr lang="en-US" sz="3200" b="1" i="1" dirty="0" smtClean="0">
                <a:latin typeface="Agency FB" panose="020B0503020202020204" pitchFamily="34" charset="0"/>
              </a:rPr>
              <a:t>                      4)  Algorithm &amp; Deployment.</a:t>
            </a:r>
          </a:p>
          <a:p>
            <a:pPr marL="0" indent="0">
              <a:buNone/>
            </a:pPr>
            <a:r>
              <a:rPr lang="en-US" sz="3200" b="1" i="1" dirty="0">
                <a:latin typeface="Agency FB" panose="020B0503020202020204" pitchFamily="34" charset="0"/>
              </a:rPr>
              <a:t> </a:t>
            </a:r>
            <a:r>
              <a:rPr lang="en-US" sz="3200" b="1" i="1" dirty="0" smtClean="0">
                <a:latin typeface="Agency FB" panose="020B0503020202020204" pitchFamily="34" charset="0"/>
              </a:rPr>
              <a:t>                      5)  Result (Output Image).</a:t>
            </a:r>
          </a:p>
          <a:p>
            <a:pPr marL="0" indent="0">
              <a:buNone/>
            </a:pPr>
            <a:r>
              <a:rPr lang="en-US" sz="3200" b="1" i="1" dirty="0">
                <a:latin typeface="Agency FB" panose="020B0503020202020204" pitchFamily="34" charset="0"/>
              </a:rPr>
              <a:t> </a:t>
            </a:r>
            <a:r>
              <a:rPr lang="en-US" sz="3200" b="1" i="1" dirty="0" smtClean="0">
                <a:latin typeface="Agency FB" panose="020B0503020202020204" pitchFamily="34" charset="0"/>
              </a:rPr>
              <a:t>                      6)  </a:t>
            </a:r>
            <a:r>
              <a:rPr lang="en-US" sz="3200" b="1" i="1" dirty="0" err="1" smtClean="0">
                <a:latin typeface="Agency FB" panose="020B0503020202020204" pitchFamily="34" charset="0"/>
              </a:rPr>
              <a:t>Condusion</a:t>
            </a:r>
            <a:r>
              <a:rPr lang="en-US" sz="3200" b="1" i="1" dirty="0" smtClean="0">
                <a:latin typeface="Agency FB" panose="020B0503020202020204" pitchFamily="34" charset="0"/>
              </a:rPr>
              <a:t>.</a:t>
            </a:r>
          </a:p>
          <a:p>
            <a:pPr marL="0" indent="0">
              <a:buNone/>
            </a:pPr>
            <a:r>
              <a:rPr lang="en-US" sz="3200" b="1" i="1" dirty="0">
                <a:latin typeface="Agency FB" panose="020B0503020202020204" pitchFamily="34" charset="0"/>
              </a:rPr>
              <a:t> </a:t>
            </a:r>
            <a:r>
              <a:rPr lang="en-US" sz="3200" b="1" i="1" dirty="0" smtClean="0">
                <a:latin typeface="Agency FB" panose="020B0503020202020204" pitchFamily="34" charset="0"/>
              </a:rPr>
              <a:t>                      7)  Future Scope.</a:t>
            </a:r>
          </a:p>
          <a:p>
            <a:pPr marL="0" indent="0">
              <a:buNone/>
            </a:pPr>
            <a:r>
              <a:rPr lang="en-US" sz="3200" b="1" i="1" dirty="0">
                <a:latin typeface="Agency FB" panose="020B0503020202020204" pitchFamily="34" charset="0"/>
              </a:rPr>
              <a:t> </a:t>
            </a:r>
            <a:r>
              <a:rPr lang="en-US" sz="3200" b="1" i="1" dirty="0" smtClean="0">
                <a:latin typeface="Agency FB" panose="020B0503020202020204" pitchFamily="34" charset="0"/>
              </a:rPr>
              <a:t>                      8)  References.</a:t>
            </a:r>
          </a:p>
          <a:p>
            <a:pPr marL="0" indent="0">
              <a:buNone/>
            </a:pPr>
            <a:endParaRPr lang="en-US" sz="3200" b="1" i="1" dirty="0" smtClean="0">
              <a:latin typeface="Agency FB" panose="020B0503020202020204" pitchFamily="34" charset="0"/>
            </a:endParaRPr>
          </a:p>
        </p:txBody>
      </p:sp>
    </p:spTree>
    <p:extLst>
      <p:ext uri="{BB962C8B-B14F-4D97-AF65-F5344CB8AC3E}">
        <p14:creationId xmlns:p14="http://schemas.microsoft.com/office/powerpoint/2010/main" val="30207013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554" y="93372"/>
            <a:ext cx="10018713" cy="1752599"/>
          </a:xfrm>
        </p:spPr>
        <p:txBody>
          <a:bodyPr>
            <a:normAutofit/>
          </a:bodyPr>
          <a:lstStyle/>
          <a:p>
            <a:pPr algn="l"/>
            <a:r>
              <a:rPr lang="en-US" sz="6600" b="1" i="1" u="sng" dirty="0" smtClean="0">
                <a:latin typeface="Algerian" panose="04020705040A02060702" pitchFamily="82" charset="0"/>
              </a:rPr>
              <a:t>1)Problem statement:</a:t>
            </a:r>
            <a:endParaRPr lang="en-IN" sz="6600" u="sng" dirty="0">
              <a:latin typeface="Algerian" panose="04020705040A02060702" pitchFamily="82" charset="0"/>
            </a:endParaRPr>
          </a:p>
        </p:txBody>
      </p:sp>
      <p:sp>
        <p:nvSpPr>
          <p:cNvPr id="3" name="Content Placeholder 2"/>
          <p:cNvSpPr>
            <a:spLocks noGrp="1"/>
          </p:cNvSpPr>
          <p:nvPr>
            <p:ph idx="1"/>
          </p:nvPr>
        </p:nvSpPr>
        <p:spPr>
          <a:xfrm>
            <a:off x="2070256" y="1845971"/>
            <a:ext cx="10018713" cy="4623516"/>
          </a:xfrm>
        </p:spPr>
        <p:txBody>
          <a:bodyPr>
            <a:noAutofit/>
          </a:bodyPr>
          <a:lstStyle/>
          <a:p>
            <a:pPr marL="0" indent="0">
              <a:buNone/>
            </a:pPr>
            <a:r>
              <a:rPr lang="en-US" sz="3200" b="1" i="1" dirty="0" smtClean="0">
                <a:latin typeface="Agency FB" panose="020B0503020202020204" pitchFamily="34" charset="0"/>
              </a:rPr>
              <a:t>                  &gt; The </a:t>
            </a:r>
            <a:r>
              <a:rPr lang="en-US" sz="3200" b="1" i="1" dirty="0">
                <a:latin typeface="Agency FB" panose="020B0503020202020204" pitchFamily="34" charset="0"/>
              </a:rPr>
              <a:t>current cyber security risk management practices within your organization lack comprehensiveness, scalability, and alignment with industry best practices. </a:t>
            </a:r>
            <a:endParaRPr lang="en-US" sz="3200" b="1" i="1" dirty="0" smtClean="0">
              <a:latin typeface="Agency FB" panose="020B0503020202020204" pitchFamily="34" charset="0"/>
            </a:endParaRPr>
          </a:p>
          <a:p>
            <a:pPr marL="0" indent="0">
              <a:buNone/>
            </a:pPr>
            <a:r>
              <a:rPr lang="en-US" sz="3200" b="1" i="1" dirty="0" smtClean="0">
                <a:latin typeface="Agency FB" panose="020B0503020202020204" pitchFamily="34" charset="0"/>
              </a:rPr>
              <a:t>                  &gt; This </a:t>
            </a:r>
            <a:r>
              <a:rPr lang="en-US" sz="3200" b="1" i="1" dirty="0">
                <a:latin typeface="Agency FB" panose="020B0503020202020204" pitchFamily="34" charset="0"/>
              </a:rPr>
              <a:t>deficiency exposes the organization to various cyber threats, including data breaches, malware attacks, and unauthorized access, which could result in financial losses, reputational damage, and regulatory non-compliance. </a:t>
            </a:r>
            <a:endParaRPr lang="en-US" sz="3200" b="1" i="1" dirty="0" smtClean="0">
              <a:latin typeface="Agency FB" panose="020B0503020202020204" pitchFamily="34" charset="0"/>
            </a:endParaRPr>
          </a:p>
          <a:p>
            <a:pPr marL="0" indent="0">
              <a:buNone/>
            </a:pPr>
            <a:r>
              <a:rPr lang="en-US" sz="3200" b="1" i="1" dirty="0">
                <a:latin typeface="Agency FB" panose="020B0503020202020204" pitchFamily="34" charset="0"/>
              </a:rPr>
              <a:t> </a:t>
            </a:r>
            <a:r>
              <a:rPr lang="en-US" sz="3200" b="1" i="1" dirty="0" smtClean="0">
                <a:latin typeface="Agency FB" panose="020B0503020202020204" pitchFamily="34" charset="0"/>
              </a:rPr>
              <a:t>                 &gt; Therefore</a:t>
            </a:r>
            <a:r>
              <a:rPr lang="en-US" sz="3200" b="1" i="1" dirty="0">
                <a:latin typeface="Agency FB" panose="020B0503020202020204" pitchFamily="34" charset="0"/>
              </a:rPr>
              <a:t>, there is an urgent need to develop and implement a comprehensive cyber security risk management program tailored to the organization's specific needs and challenges.</a:t>
            </a:r>
            <a:endParaRPr lang="en-IN" sz="3200" b="1" i="1" dirty="0">
              <a:latin typeface="Agency FB" panose="020B0503020202020204" pitchFamily="34" charset="0"/>
            </a:endParaRPr>
          </a:p>
        </p:txBody>
      </p:sp>
    </p:spTree>
    <p:extLst>
      <p:ext uri="{BB962C8B-B14F-4D97-AF65-F5344CB8AC3E}">
        <p14:creationId xmlns:p14="http://schemas.microsoft.com/office/powerpoint/2010/main" val="1221514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462" y="695459"/>
            <a:ext cx="10018713" cy="1326525"/>
          </a:xfrm>
        </p:spPr>
        <p:txBody>
          <a:bodyPr>
            <a:noAutofit/>
          </a:bodyPr>
          <a:lstStyle/>
          <a:p>
            <a:pPr algn="l"/>
            <a:r>
              <a:rPr lang="en-US" sz="6600" b="1" i="1" u="sng" dirty="0" smtClean="0">
                <a:latin typeface="Agency FB" panose="020B0503020202020204" pitchFamily="34" charset="0"/>
              </a:rPr>
              <a:t>2) Proposed system:</a:t>
            </a:r>
            <a:r>
              <a:rPr lang="en-US" sz="6600" b="1" i="1" u="sng" dirty="0">
                <a:latin typeface="Agency FB" panose="020B0503020202020204" pitchFamily="34" charset="0"/>
              </a:rPr>
              <a:t/>
            </a:r>
            <a:br>
              <a:rPr lang="en-US" sz="6600" b="1" i="1" u="sng" dirty="0">
                <a:latin typeface="Agency FB" panose="020B0503020202020204" pitchFamily="34" charset="0"/>
              </a:rPr>
            </a:br>
            <a:endParaRPr lang="en-IN" sz="6600" u="sng" dirty="0"/>
          </a:p>
        </p:txBody>
      </p:sp>
      <p:sp>
        <p:nvSpPr>
          <p:cNvPr id="3" name="Content Placeholder 2"/>
          <p:cNvSpPr>
            <a:spLocks noGrp="1"/>
          </p:cNvSpPr>
          <p:nvPr>
            <p:ph idx="1"/>
          </p:nvPr>
        </p:nvSpPr>
        <p:spPr>
          <a:xfrm>
            <a:off x="2173287" y="2266683"/>
            <a:ext cx="10018713" cy="3953813"/>
          </a:xfrm>
        </p:spPr>
        <p:txBody>
          <a:bodyPr>
            <a:noAutofit/>
          </a:bodyPr>
          <a:lstStyle/>
          <a:p>
            <a:pPr marL="0" indent="0">
              <a:buNone/>
            </a:pPr>
            <a:r>
              <a:rPr lang="en-US" sz="3200" b="1" i="1" dirty="0" smtClean="0">
                <a:latin typeface="Agency FB" panose="020B0503020202020204" pitchFamily="34" charset="0"/>
              </a:rPr>
              <a:t>                       &gt; The </a:t>
            </a:r>
            <a:r>
              <a:rPr lang="en-US" sz="3200" b="1" i="1" dirty="0">
                <a:latin typeface="Agency FB" panose="020B0503020202020204" pitchFamily="34" charset="0"/>
              </a:rPr>
              <a:t>proposed Cyber Security Risk Management Program aims to fortify the organization's defenses against cyber threats, mitigate risks effectively, and ensure the integrity, confidentiality, and availability of its assets and data. </a:t>
            </a:r>
            <a:r>
              <a:rPr lang="en-US" sz="3200" b="1" i="1" dirty="0" smtClean="0">
                <a:latin typeface="Agency FB" panose="020B0503020202020204" pitchFamily="34" charset="0"/>
              </a:rPr>
              <a:t>      </a:t>
            </a:r>
          </a:p>
          <a:p>
            <a:pPr marL="0" indent="0">
              <a:buNone/>
            </a:pPr>
            <a:r>
              <a:rPr lang="en-US" sz="3200" b="1" i="1" dirty="0">
                <a:latin typeface="Agency FB" panose="020B0503020202020204" pitchFamily="34" charset="0"/>
              </a:rPr>
              <a:t> </a:t>
            </a:r>
            <a:r>
              <a:rPr lang="en-US" sz="3200" b="1" i="1" dirty="0" smtClean="0">
                <a:latin typeface="Agency FB" panose="020B0503020202020204" pitchFamily="34" charset="0"/>
              </a:rPr>
              <a:t>                      &gt; The </a:t>
            </a:r>
            <a:r>
              <a:rPr lang="en-US" sz="3200" b="1" i="1" dirty="0">
                <a:latin typeface="Agency FB" panose="020B0503020202020204" pitchFamily="34" charset="0"/>
              </a:rPr>
              <a:t>program will adopt a proactive approach, encompassing comprehensive risk assessments, robust policies and procedures, continuous monitoring, and a culture of security awareness.</a:t>
            </a:r>
          </a:p>
          <a:p>
            <a:pPr marL="0" indent="0">
              <a:buNone/>
            </a:pPr>
            <a:endParaRPr lang="en-US" sz="3200" b="1" i="1" dirty="0">
              <a:latin typeface="Agency FB" panose="020B0503020202020204" pitchFamily="34" charset="0"/>
            </a:endParaRPr>
          </a:p>
        </p:txBody>
      </p:sp>
    </p:spTree>
    <p:extLst>
      <p:ext uri="{BB962C8B-B14F-4D97-AF65-F5344CB8AC3E}">
        <p14:creationId xmlns:p14="http://schemas.microsoft.com/office/powerpoint/2010/main" val="4149367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405" y="917619"/>
            <a:ext cx="10018713" cy="1752599"/>
          </a:xfrm>
        </p:spPr>
        <p:txBody>
          <a:bodyPr>
            <a:noAutofit/>
          </a:bodyPr>
          <a:lstStyle/>
          <a:p>
            <a:pPr algn="l"/>
            <a:r>
              <a:rPr lang="en-US" sz="6600" b="1" i="1" u="sng" dirty="0" smtClean="0">
                <a:latin typeface="Agency FB" panose="020B0503020202020204" pitchFamily="34" charset="0"/>
              </a:rPr>
              <a:t>3)System </a:t>
            </a:r>
            <a:r>
              <a:rPr lang="en-US" sz="6600" b="1" i="1" u="sng" dirty="0">
                <a:latin typeface="Agency FB" panose="020B0503020202020204" pitchFamily="34" charset="0"/>
              </a:rPr>
              <a:t>Development </a:t>
            </a:r>
            <a:r>
              <a:rPr lang="en-US" sz="6600" b="1" i="1" u="sng" dirty="0" smtClean="0">
                <a:latin typeface="Agency FB" panose="020B0503020202020204" pitchFamily="34" charset="0"/>
              </a:rPr>
              <a:t>Approach:</a:t>
            </a:r>
            <a:r>
              <a:rPr lang="en-US" sz="6600" b="1" i="1" u="sng" dirty="0">
                <a:latin typeface="Agency FB" panose="020B0503020202020204" pitchFamily="34" charset="0"/>
              </a:rPr>
              <a:t/>
            </a:r>
            <a:br>
              <a:rPr lang="en-US" sz="6600" b="1" i="1" u="sng" dirty="0">
                <a:latin typeface="Agency FB" panose="020B0503020202020204" pitchFamily="34" charset="0"/>
              </a:rPr>
            </a:br>
            <a:endParaRPr lang="en-IN" sz="6600" u="sng" dirty="0"/>
          </a:p>
        </p:txBody>
      </p:sp>
      <p:sp>
        <p:nvSpPr>
          <p:cNvPr id="3" name="Content Placeholder 2"/>
          <p:cNvSpPr>
            <a:spLocks noGrp="1"/>
          </p:cNvSpPr>
          <p:nvPr>
            <p:ph idx="1"/>
          </p:nvPr>
        </p:nvSpPr>
        <p:spPr>
          <a:xfrm>
            <a:off x="2173287" y="1236373"/>
            <a:ext cx="10018713" cy="5357610"/>
          </a:xfrm>
        </p:spPr>
        <p:txBody>
          <a:bodyPr>
            <a:noAutofit/>
          </a:bodyPr>
          <a:lstStyle/>
          <a:p>
            <a:pPr marL="0" indent="0">
              <a:buNone/>
            </a:pPr>
            <a:endParaRPr lang="en-US" sz="3200" b="1" i="1" dirty="0" smtClean="0">
              <a:latin typeface="Agency FB" panose="020B0503020202020204" pitchFamily="34" charset="0"/>
            </a:endParaRPr>
          </a:p>
          <a:p>
            <a:pPr marL="0" indent="0">
              <a:buNone/>
            </a:pPr>
            <a:r>
              <a:rPr lang="en-US" sz="3200" b="1" i="1" dirty="0">
                <a:latin typeface="Agency FB" panose="020B0503020202020204" pitchFamily="34" charset="0"/>
              </a:rPr>
              <a:t> </a:t>
            </a:r>
            <a:r>
              <a:rPr lang="en-US" sz="3200" b="1" i="1" dirty="0" smtClean="0">
                <a:latin typeface="Agency FB" panose="020B0503020202020204" pitchFamily="34" charset="0"/>
              </a:rPr>
              <a:t>                                    &gt; The </a:t>
            </a:r>
            <a:r>
              <a:rPr lang="en-US" sz="3200" b="1" i="1" dirty="0">
                <a:latin typeface="Agency FB" panose="020B0503020202020204" pitchFamily="34" charset="0"/>
              </a:rPr>
              <a:t>development of a robust Cyber Security Risk Management Program requires a systematic approach that integrates risk assessment, policy development, technical implementation, training, and continuous improvement. </a:t>
            </a:r>
            <a:endParaRPr lang="en-US" sz="3200" b="1" i="1" dirty="0" smtClean="0">
              <a:latin typeface="Agency FB" panose="020B0503020202020204" pitchFamily="34" charset="0"/>
            </a:endParaRPr>
          </a:p>
          <a:p>
            <a:pPr marL="0" indent="0">
              <a:buNone/>
            </a:pPr>
            <a:r>
              <a:rPr lang="en-US" sz="3200" b="1" i="1" dirty="0" smtClean="0">
                <a:latin typeface="Agency FB" panose="020B0503020202020204" pitchFamily="34" charset="0"/>
              </a:rPr>
              <a:t>                                      &gt; This </a:t>
            </a:r>
            <a:r>
              <a:rPr lang="en-US" sz="3200" b="1" i="1" dirty="0">
                <a:latin typeface="Agency FB" panose="020B0503020202020204" pitchFamily="34" charset="0"/>
              </a:rPr>
              <a:t>proposed development approach aims to ensure that the program is tailored to the organization's needs, effectively mitigates cyber risks, and remains adaptable to evolving threats and regulatory requirements.</a:t>
            </a:r>
            <a:endParaRPr lang="en-IN" sz="3200" b="1" i="1" dirty="0">
              <a:latin typeface="Agency FB" panose="020B0503020202020204" pitchFamily="34" charset="0"/>
            </a:endParaRPr>
          </a:p>
        </p:txBody>
      </p:sp>
    </p:spTree>
    <p:extLst>
      <p:ext uri="{BB962C8B-B14F-4D97-AF65-F5344CB8AC3E}">
        <p14:creationId xmlns:p14="http://schemas.microsoft.com/office/powerpoint/2010/main" val="38831328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67465470"/>
              </p:ext>
            </p:extLst>
          </p:nvPr>
        </p:nvGraphicFramePr>
        <p:xfrm>
          <a:off x="2032000" y="1043189"/>
          <a:ext cx="9713532" cy="5692031"/>
        </p:xfrm>
        <a:graphic>
          <a:graphicData uri="http://schemas.openxmlformats.org/drawingml/2006/table">
            <a:tbl>
              <a:tblPr firstRow="1" bandRow="1">
                <a:tableStyleId>{5C22544A-7EE6-4342-B048-85BDC9FD1C3A}</a:tableStyleId>
              </a:tblPr>
              <a:tblGrid>
                <a:gridCol w="4856766"/>
                <a:gridCol w="4856766"/>
              </a:tblGrid>
              <a:tr h="1455311">
                <a:tc>
                  <a:txBody>
                    <a:bodyPr/>
                    <a:lstStyle/>
                    <a:p>
                      <a:r>
                        <a:rPr lang="en-US" sz="2000" b="1" i="1" u="sng" dirty="0" smtClean="0">
                          <a:latin typeface="Agency FB" panose="020B0503020202020204" pitchFamily="34" charset="0"/>
                        </a:rPr>
                        <a:t> </a:t>
                      </a:r>
                    </a:p>
                    <a:p>
                      <a:r>
                        <a:rPr lang="en-IN" sz="5400" b="1" i="1" u="sng" dirty="0" smtClean="0">
                          <a:solidFill>
                            <a:schemeClr val="tx1"/>
                          </a:solidFill>
                          <a:latin typeface="Algerian" panose="04020705040A02060702" pitchFamily="82" charset="0"/>
                        </a:rPr>
                        <a:t>Algorithm:</a:t>
                      </a:r>
                      <a:r>
                        <a:rPr lang="en-US" sz="5400" b="1" i="1" u="sng" dirty="0" smtClean="0">
                          <a:solidFill>
                            <a:schemeClr val="tx1"/>
                          </a:solidFill>
                          <a:latin typeface="Algerian" panose="04020705040A02060702" pitchFamily="82" charset="0"/>
                        </a:rPr>
                        <a:t>          </a:t>
                      </a:r>
                      <a:endParaRPr lang="en-IN" sz="5400" dirty="0">
                        <a:latin typeface="Algerian" panose="04020705040A02060702" pitchFamily="82"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5400" b="1" i="1" u="sng" dirty="0" smtClean="0">
                          <a:solidFill>
                            <a:schemeClr val="tx1"/>
                          </a:solidFill>
                          <a:latin typeface="Algerian" panose="04020705040A02060702" pitchFamily="82" charset="0"/>
                        </a:rPr>
                        <a:t>Deployment:</a:t>
                      </a:r>
                      <a:endParaRPr lang="en-IN" sz="5400" i="1" u="sng" dirty="0" smtClean="0">
                        <a:solidFill>
                          <a:schemeClr val="tx1"/>
                        </a:solidFill>
                        <a:latin typeface="Algerian" panose="04020705040A02060702" pitchFamily="82" charset="0"/>
                      </a:endParaRPr>
                    </a:p>
                    <a:p>
                      <a:endParaRPr lang="en-IN" sz="2000" dirty="0"/>
                    </a:p>
                  </a:txBody>
                  <a:tcPr/>
                </a:tc>
              </a:tr>
              <a:tr h="1275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i="1" dirty="0" smtClean="0">
                          <a:latin typeface="Agency FB" panose="020B0503020202020204" pitchFamily="34" charset="0"/>
                        </a:rPr>
                        <a:t>&gt; An algorithm is a step-by-step procedure or set of rules designed to solve a specific problem or perform a particular task.</a:t>
                      </a:r>
                    </a:p>
                    <a:p>
                      <a:endParaRPr lang="en-IN" sz="2000" dirty="0"/>
                    </a:p>
                  </a:txBody>
                  <a:tcPr/>
                </a:tc>
                <a:tc>
                  <a:txBody>
                    <a:bodyPr/>
                    <a:lstStyle/>
                    <a:p>
                      <a:r>
                        <a:rPr lang="en-US" sz="2000" b="1" i="1" dirty="0" smtClean="0">
                          <a:latin typeface="Agency FB" panose="020B0503020202020204" pitchFamily="34" charset="0"/>
                        </a:rPr>
                        <a:t>&gt; Deployment refers to the process of making a software application available for use in a production environment.</a:t>
                      </a:r>
                      <a:endParaRPr lang="en-IN" sz="2000" dirty="0"/>
                    </a:p>
                  </a:txBody>
                  <a:tcPr/>
                </a:tc>
              </a:tr>
              <a:tr h="1275008">
                <a:tc>
                  <a:txBody>
                    <a:bodyPr/>
                    <a:lstStyle/>
                    <a:p>
                      <a:r>
                        <a:rPr lang="en-US" sz="2000" b="1" i="1" dirty="0" smtClean="0">
                          <a:latin typeface="Agency FB" panose="020B0503020202020204" pitchFamily="34" charset="0"/>
                        </a:rPr>
                        <a:t> &gt; It's essentially a finite sequence of well-defined instructions that, when followed, leads to the desired outcome. </a:t>
                      </a:r>
                      <a:endParaRPr lang="en-IN" sz="2000" dirty="0"/>
                    </a:p>
                  </a:txBody>
                  <a:tcPr/>
                </a:tc>
                <a:tc>
                  <a:txBody>
                    <a:bodyPr/>
                    <a:lstStyle/>
                    <a:p>
                      <a:r>
                        <a:rPr lang="en-US" sz="2000" b="1" i="1" dirty="0" smtClean="0">
                          <a:latin typeface="Agency FB" panose="020B0503020202020204" pitchFamily="34" charset="0"/>
                        </a:rPr>
                        <a:t> &gt; It involves taking the application code, along with any necessary configurations, dependencies, and resources, and installing or activating it on the servers or infrastructure where it will be accessed by users.    </a:t>
                      </a:r>
                      <a:endParaRPr lang="en-IN" sz="2000" dirty="0"/>
                    </a:p>
                  </a:txBody>
                  <a:tcPr/>
                </a:tc>
              </a:tr>
              <a:tr h="1275008">
                <a:tc>
                  <a:txBody>
                    <a:bodyPr/>
                    <a:lstStyle/>
                    <a:p>
                      <a:r>
                        <a:rPr lang="en-US" sz="2000" b="1" i="1" dirty="0" smtClean="0">
                          <a:latin typeface="Agency FB" panose="020B0503020202020204" pitchFamily="34" charset="0"/>
                        </a:rPr>
                        <a:t> &gt; Algorithms can be found in various fields, including mathematics, computer science, engineering, and everyday life.</a:t>
                      </a:r>
                      <a:endParaRPr lang="en-IN" sz="2000" dirty="0"/>
                    </a:p>
                  </a:txBody>
                  <a:tcPr/>
                </a:tc>
                <a:tc>
                  <a:txBody>
                    <a:bodyPr/>
                    <a:lstStyle/>
                    <a:p>
                      <a:r>
                        <a:rPr lang="en-US" sz="2000" b="1" i="1" dirty="0" smtClean="0">
                          <a:latin typeface="Agency FB" panose="020B0503020202020204" pitchFamily="34" charset="0"/>
                        </a:rPr>
                        <a:t> &gt; Deployment is a critical step in the software development lifecycle, marking the transition from development and testing to actual usage by customers or end-users.</a:t>
                      </a:r>
                      <a:endParaRPr lang="en-IN" sz="2000" dirty="0"/>
                    </a:p>
                  </a:txBody>
                  <a:tcPr/>
                </a:tc>
              </a:tr>
            </a:tbl>
          </a:graphicData>
        </a:graphic>
      </p:graphicFrame>
      <p:sp>
        <p:nvSpPr>
          <p:cNvPr id="3" name="Title 2"/>
          <p:cNvSpPr>
            <a:spLocks noGrp="1"/>
          </p:cNvSpPr>
          <p:nvPr>
            <p:ph type="title"/>
          </p:nvPr>
        </p:nvSpPr>
        <p:spPr>
          <a:xfrm>
            <a:off x="1484309" y="102496"/>
            <a:ext cx="10018713" cy="940694"/>
          </a:xfrm>
        </p:spPr>
        <p:txBody>
          <a:bodyPr/>
          <a:lstStyle/>
          <a:p>
            <a:pPr algn="l"/>
            <a:r>
              <a:rPr lang="en-US" b="1" i="1" u="sng" dirty="0">
                <a:latin typeface="Algerian" panose="04020705040A02060702" pitchFamily="82" charset="0"/>
              </a:rPr>
              <a:t>4) Algorithm &amp; Deployment:</a:t>
            </a:r>
            <a:endParaRPr lang="en-IN" dirty="0"/>
          </a:p>
        </p:txBody>
      </p:sp>
      <p:sp>
        <p:nvSpPr>
          <p:cNvPr id="4" name="Content Placeholder 3"/>
          <p:cNvSpPr>
            <a:spLocks noGrp="1"/>
          </p:cNvSpPr>
          <p:nvPr>
            <p:ph idx="1"/>
          </p:nvPr>
        </p:nvSpPr>
        <p:spPr/>
        <p:txBody>
          <a:bodyPr/>
          <a:lstStyle/>
          <a:p>
            <a:endParaRPr lang="en-IN"/>
          </a:p>
        </p:txBody>
      </p:sp>
    </p:spTree>
    <p:extLst>
      <p:ext uri="{BB962C8B-B14F-4D97-AF65-F5344CB8AC3E}">
        <p14:creationId xmlns:p14="http://schemas.microsoft.com/office/powerpoint/2010/main" val="14578476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6600" b="1" i="1" u="sng" dirty="0">
                <a:latin typeface="Agency FB" panose="020B0503020202020204" pitchFamily="34" charset="0"/>
              </a:rPr>
              <a:t> 5) Result (Output Image</a:t>
            </a:r>
            <a:r>
              <a:rPr lang="en-US" sz="6600" b="1" i="1" u="sng" dirty="0" smtClean="0">
                <a:latin typeface="Agency FB" panose="020B0503020202020204" pitchFamily="34" charset="0"/>
              </a:rPr>
              <a:t>):</a:t>
            </a:r>
            <a:endParaRPr lang="en-IN" sz="6600" u="sng" dirty="0"/>
          </a:p>
        </p:txBody>
      </p:sp>
      <p:sp>
        <p:nvSpPr>
          <p:cNvPr id="3" name="Content Placeholder 2"/>
          <p:cNvSpPr>
            <a:spLocks noGrp="1"/>
          </p:cNvSpPr>
          <p:nvPr>
            <p:ph idx="1"/>
          </p:nvPr>
        </p:nvSpPr>
        <p:spPr>
          <a:xfrm>
            <a:off x="1484311" y="2628362"/>
            <a:ext cx="10018713" cy="3124201"/>
          </a:xfrm>
        </p:spPr>
        <p:txBody>
          <a:bodyPr>
            <a:noAutofit/>
          </a:bodyPr>
          <a:lstStyle/>
          <a:p>
            <a:pPr marL="0" indent="0">
              <a:buNone/>
            </a:pPr>
            <a:r>
              <a:rPr lang="en-US" sz="3200" b="1" i="1" dirty="0" smtClean="0">
                <a:latin typeface="Agency FB" panose="020B0503020202020204" pitchFamily="34" charset="0"/>
              </a:rPr>
              <a:t>            &gt; As </a:t>
            </a:r>
            <a:r>
              <a:rPr lang="en-US" sz="3200" b="1" i="1" dirty="0">
                <a:latin typeface="Agency FB" panose="020B0503020202020204" pitchFamily="34" charset="0"/>
              </a:rPr>
              <a:t>an AI language model, I don't have the ability to generate or display images </a:t>
            </a:r>
            <a:r>
              <a:rPr lang="en-US" sz="3200" b="1" i="1" dirty="0" smtClean="0">
                <a:latin typeface="Agency FB" panose="020B0503020202020204" pitchFamily="34" charset="0"/>
              </a:rPr>
              <a:t>directly.</a:t>
            </a:r>
          </a:p>
          <a:p>
            <a:pPr marL="0" indent="0">
              <a:buNone/>
            </a:pPr>
            <a:r>
              <a:rPr lang="en-US" sz="3200" b="1" i="1" dirty="0">
                <a:latin typeface="Agency FB" panose="020B0503020202020204" pitchFamily="34" charset="0"/>
              </a:rPr>
              <a:t> </a:t>
            </a:r>
            <a:r>
              <a:rPr lang="en-US" sz="3200" b="1" i="1" dirty="0" smtClean="0">
                <a:latin typeface="Agency FB" panose="020B0503020202020204" pitchFamily="34" charset="0"/>
              </a:rPr>
              <a:t>          &gt; However</a:t>
            </a:r>
            <a:r>
              <a:rPr lang="en-US" sz="3200" b="1" i="1" dirty="0">
                <a:latin typeface="Agency FB" panose="020B0503020202020204" pitchFamily="34" charset="0"/>
              </a:rPr>
              <a:t>, if you have a specific question or task related to generating or processing images, feel free to describe it, and I can provide </a:t>
            </a:r>
            <a:r>
              <a:rPr lang="en-US" sz="3200" b="1" i="1" dirty="0" smtClean="0">
                <a:latin typeface="Agency FB" panose="020B0503020202020204" pitchFamily="34" charset="0"/>
              </a:rPr>
              <a:t>guidance, suggestions</a:t>
            </a:r>
            <a:r>
              <a:rPr lang="en-US" sz="3200" b="1" i="1" dirty="0">
                <a:latin typeface="Agency FB" panose="020B0503020202020204" pitchFamily="34" charset="0"/>
              </a:rPr>
              <a:t>, or </a:t>
            </a:r>
            <a:r>
              <a:rPr lang="en-US" sz="3200" b="1" i="1" dirty="0" smtClean="0">
                <a:latin typeface="Agency FB" panose="020B0503020202020204" pitchFamily="34" charset="0"/>
              </a:rPr>
              <a:t>code.</a:t>
            </a:r>
            <a:endParaRPr lang="en-IN" sz="3200" b="1" i="1" dirty="0">
              <a:latin typeface="Agency FB" panose="020B0503020202020204" pitchFamily="34" charset="0"/>
            </a:endParaRPr>
          </a:p>
        </p:txBody>
      </p:sp>
    </p:spTree>
    <p:extLst>
      <p:ext uri="{BB962C8B-B14F-4D97-AF65-F5344CB8AC3E}">
        <p14:creationId xmlns:p14="http://schemas.microsoft.com/office/powerpoint/2010/main" val="1302518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338" y="0"/>
            <a:ext cx="9548734" cy="6858000"/>
          </a:xfrm>
          <a:prstGeom prst="rect">
            <a:avLst/>
          </a:prstGeom>
        </p:spPr>
      </p:pic>
    </p:spTree>
    <p:extLst>
      <p:ext uri="{BB962C8B-B14F-4D97-AF65-F5344CB8AC3E}">
        <p14:creationId xmlns:p14="http://schemas.microsoft.com/office/powerpoint/2010/main" val="2194608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airplane"/>
      </p:transition>
    </mc:Choice>
    <mc:Fallback xmlns="">
      <p:transition spd="slow" advClick="0">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2925</TotalTime>
  <Words>980</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Agency FB</vt:lpstr>
      <vt:lpstr>Algerian</vt:lpstr>
      <vt:lpstr>Arial</vt:lpstr>
      <vt:lpstr>Corbel</vt:lpstr>
      <vt:lpstr>Parallax</vt:lpstr>
      <vt:lpstr>cyber security Risk management PROGRAM. </vt:lpstr>
      <vt:lpstr>Definition:</vt:lpstr>
      <vt:lpstr>Outline:</vt:lpstr>
      <vt:lpstr>1)Problem statement:</vt:lpstr>
      <vt:lpstr>2) Proposed system: </vt:lpstr>
      <vt:lpstr>3)System Development Approach: </vt:lpstr>
      <vt:lpstr>4) Algorithm &amp; Deployment:</vt:lpstr>
      <vt:lpstr> 5) Result (Output Image):</vt:lpstr>
      <vt:lpstr>PowerPoint Presentation</vt:lpstr>
      <vt:lpstr>6) Condusion:</vt:lpstr>
      <vt:lpstr>7) Future Scope:</vt:lpstr>
      <vt:lpstr>8)  References.</vt:lpstr>
      <vt:lpstr>Result: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analyst</dc:title>
  <dc:creator>Microsoft account</dc:creator>
  <cp:lastModifiedBy>Microsoft account</cp:lastModifiedBy>
  <cp:revision>102</cp:revision>
  <dcterms:created xsi:type="dcterms:W3CDTF">2024-03-26T09:11:31Z</dcterms:created>
  <dcterms:modified xsi:type="dcterms:W3CDTF">2024-04-02T05:37:36Z</dcterms:modified>
</cp:coreProperties>
</file>