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301" r:id="rId2"/>
    <p:sldId id="303" r:id="rId3"/>
    <p:sldId id="304" r:id="rId4"/>
    <p:sldId id="305" r:id="rId5"/>
    <p:sldId id="302" r:id="rId6"/>
    <p:sldId id="299" r:id="rId7"/>
    <p:sldId id="271" r:id="rId8"/>
    <p:sldId id="267" r:id="rId9"/>
    <p:sldId id="275" r:id="rId10"/>
    <p:sldId id="276" r:id="rId11"/>
    <p:sldId id="293" r:id="rId12"/>
    <p:sldId id="294" r:id="rId13"/>
    <p:sldId id="295" r:id="rId14"/>
    <p:sldId id="297" r:id="rId15"/>
    <p:sldId id="300" r:id="rId16"/>
    <p:sldId id="298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8"/>
    <p:restoredTop sz="94694"/>
  </p:normalViewPr>
  <p:slideViewPr>
    <p:cSldViewPr>
      <p:cViewPr varScale="1">
        <p:scale>
          <a:sx n="117" d="100"/>
          <a:sy n="117" d="100"/>
        </p:scale>
        <p:origin x="2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B490D92-D233-C98D-8A70-7D1C84431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01C3204-6656-54F9-6409-40049A5292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DB52BD52-7CAF-53C1-F12D-691D2D4512E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6BFC9102-484E-502F-E75A-10C80D57C5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58963181-050A-E1D3-587C-96AB15163F4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E2F430B9-D61C-08A3-CB52-48E46FB8F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290999-25CB-7A44-B4EA-FC3A8B5585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7944EA-CD05-55E9-4F81-B1409719C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0EA29A1-6571-DF4A-9160-CC2F11E76D7E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2BB72B2-DC4B-A701-89B8-538B891313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3C93B3F-4F18-BBDA-30DD-8C0E1784C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7685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B32D910-9A8E-0CEF-410C-703643B4B2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95D66D8-5FDE-C34E-818D-E9E103E9CADF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430ABB8A-B18D-05C5-9E94-9C102EFCAE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ABAB477-84B9-8711-E29A-A074075DC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398EAF-A048-669D-581D-67B52CAFC7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1464B6C-DCCC-EA49-9F73-CA1C43A5253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EE858B7D-E377-4B7B-5391-63140C36F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F9F8F40-D330-7DBD-82BD-60027CB40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0FCD9A-A333-5345-7ABC-C64519DEE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E972C1F-3E10-D143-ABD3-CD5CD70974AD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F7AAE3FD-1057-52F0-609F-A4422DD2CD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EEDF426-87A9-3EF6-96BE-F6E8BA51C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C5629BD-9F13-573B-C975-D030EF8EA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442C345-36A0-A444-BF16-051EF1A8D5D4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CD0210A-4415-79A2-E4AC-26B39AC2D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0374E3F-A77E-2803-48A3-744AD38EA8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E0C8AF-7655-C2F1-6C4E-EF3D705D7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F400DC7-703B-DC49-8E18-589339F86A53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D4FD22C0-97C0-C6E0-2269-70AE16F29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DE266BF-8E34-BDD1-F032-886177D470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E9943C7-B5D5-5321-F8D1-6BF0526648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5AF5005-3D9C-6442-AE67-350877572EB8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8010BE8-9E5E-4A01-EA89-B70C31D2CA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B461F16-3C9D-6644-FD1D-117CAF45D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CB6F896-3F39-C260-FB38-FBBE1B0E39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D3EB8F6-768D-8A47-A5EC-A09CC765F7DB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AA46A8D-A0FB-C2E2-0E6E-80936228BB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2A3D383-BFF2-4449-A250-F3CE15A9A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7944EA-CD05-55E9-4F81-B1409719C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0EA29A1-6571-DF4A-9160-CC2F11E76D7E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2BB72B2-DC4B-A701-89B8-538B891313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3C93B3F-4F18-BBDA-30DD-8C0E1784C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563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7944EA-CD05-55E9-4F81-B1409719C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0EA29A1-6571-DF4A-9160-CC2F11E76D7E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2BB72B2-DC4B-A701-89B8-538B891313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3C93B3F-4F18-BBDA-30DD-8C0E1784C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22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7944EA-CD05-55E9-4F81-B1409719C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0EA29A1-6571-DF4A-9160-CC2F11E76D7E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2BB72B2-DC4B-A701-89B8-538B891313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3C93B3F-4F18-BBDA-30DD-8C0E1784C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21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7944EA-CD05-55E9-4F81-B1409719C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0EA29A1-6571-DF4A-9160-CC2F11E76D7E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2BB72B2-DC4B-A701-89B8-538B891313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3C93B3F-4F18-BBDA-30DD-8C0E1784C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56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4204B21-DE50-6C87-FC04-C60578FFBA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B43FD48-4B4D-9549-A040-CA5CC77CA83B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FBE5E7F6-405F-7AEA-5F86-785547984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C168230-DB3D-42F6-1AC1-166F1B6AA0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595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F09F266-72D2-15DD-B20C-F623D388AF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12DBCCC-A7C5-234C-8E3D-489493763E63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51A06A42-9C0E-1ACD-3685-8E4625E824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A09802A-1310-C1A0-3BCF-30F541400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6C73F98-4006-EA28-2AF9-98BC910BC8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E4FB813-983F-4140-8572-D9A9C80DBEA6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7F7F3AA-4047-D6ED-4459-2C08E1468A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CAF56AD-EDBB-B4AB-D49E-ABB65607C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1F4A778-54E8-0798-6816-DAE2878E2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B25D442-2C6A-6349-817B-A735174C0417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7DE2BAC4-F9B2-E63C-BD1B-75A2963CE5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9192211-F9D3-AC40-69F1-3940309F4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A1526-FBB6-C0A4-8224-8EE0CC7C48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1CF944-ACF8-4B9F-1E2E-6D61F9EE2B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873688-8F4D-B097-31AA-814159CD9D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0E686D-A4B9-304D-9513-362D42EF90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66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E04E0A-266A-8BB9-01AD-29ED029067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417190-4FF2-6798-3AA9-963DB976A5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60CC03-211D-7121-25B3-93DCFB4B7C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EC67A-FA3E-A345-A828-5BAD65A6C4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0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2017A36-E267-97EB-B1A5-273A669A08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17F819-D271-7D76-191F-776D0CC0749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E0EB1D-A14B-1DD2-0F38-B93E7CAD9E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3E6719-5181-364B-AEBA-3D14F60DAB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83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B9C644-2748-0042-3228-5AB4E44375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A86ED7-AF74-F760-075E-90675A64A2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EC0073-46C3-F5E2-C998-BE6EFE50A9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E502C-CE42-FC41-AF40-955567F319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01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620260-B65C-C002-CB57-72E35F3663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C0634D-D064-8835-7C0F-F752848326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1FFB48-9B56-91A2-0B85-D9BF117C4D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FBBD2-4F57-CA4D-883A-ACC0274DD4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98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BD942-DF22-94D8-1D56-D5FF58A58C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9F2AA9-923A-1985-D986-2BDAB54062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C8D34F-FA8B-303E-1B6F-A49C23A896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6EEDE-3DAC-724B-ACC8-48ACABD277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16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74FEBE-7503-2AB3-B0A9-0B923ED8A2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08C08F7-132F-3B01-BE86-233A3C011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F6A12C-F9E3-0FAA-7425-DDE0ED5CA7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129FC0-9A6D-3548-A1D4-2AD6D70E0E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804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F2859FE-86DA-E0AC-477D-5EEA03865F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CB2C3AD-D41D-A3A9-5B19-E750739F2E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21202DE-290C-5AA5-EA51-A7FE3090E2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3F944D-033C-904F-A9B4-FF41238D86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45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E85C3C1-411A-9680-73E5-5417355891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D0879FF-5080-5590-34AF-0ECA00AB65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720AA5-24FC-06BA-7E5E-BA68DC357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B4626A-F643-C645-BFB7-88F21C1A6F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9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7FA7AE-C5DE-0400-1242-EC56792051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2271A4-502C-B35F-E575-81AC91F3E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98CCD5-569B-CABB-560E-208E5BD694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5EEDBF-2407-0944-A99E-8E19183739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03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108881-158B-2472-0973-E87AA5307E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444C3A-8FCA-8C5A-0A18-2FE52A9A87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1BBF6-A8E0-7DAF-FF4D-1C602631E7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480FBA-49BB-714F-AE5C-5A2B4C129F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27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F254E4B-D2C2-6D8D-5787-55C2F0907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697A6BE-96D7-4EC6-B371-5B11DC81E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F28592F-4A66-A4F0-0D6A-33D2DBEE1D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6E278DF-FFCE-C882-B36B-C826B4326D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245697B-2251-1384-07CC-986F77F45C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3E5C7C8-5E3D-0043-B6EA-6C7C4C8C38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ECD56745-EAF4-55EE-B7D5-64C645F79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90678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1800" dirty="0">
                <a:latin typeface="Comic Sans MS" panose="030F0902030302020204" pitchFamily="66" charset="0"/>
              </a:rPr>
              <a:t>Scanner input = new Scanner(</a:t>
            </a:r>
            <a:r>
              <a:rPr lang="en-US" altLang="en-US" sz="1800" dirty="0" err="1">
                <a:latin typeface="Comic Sans MS" panose="030F0902030302020204" pitchFamily="66" charset="0"/>
              </a:rPr>
              <a:t>System.in</a:t>
            </a:r>
            <a:r>
              <a:rPr lang="en-US" altLang="en-US" sz="1800" dirty="0">
                <a:latin typeface="Comic Sans MS" panose="030F0902030302020204" pitchFamily="66" charset="0"/>
              </a:rPr>
              <a:t>) ;</a:t>
            </a:r>
          </a:p>
          <a:p>
            <a:pPr>
              <a:spcBef>
                <a:spcPts val="0"/>
              </a:spcBef>
            </a:pPr>
            <a:endParaRPr lang="en-US" altLang="en-US" sz="1800" dirty="0">
              <a:latin typeface="Comic Sans MS" panose="030F0902030302020204" pitchFamily="66" charset="0"/>
            </a:endParaRPr>
          </a:p>
          <a:p>
            <a:pPr>
              <a:spcBef>
                <a:spcPts val="0"/>
              </a:spcBef>
            </a:pPr>
            <a:r>
              <a:rPr lang="en-US" altLang="en-US" sz="1800" dirty="0" err="1">
                <a:latin typeface="Comic Sans MS" panose="030F0902030302020204" pitchFamily="66" charset="0"/>
              </a:rPr>
              <a:t>System.out.print</a:t>
            </a:r>
            <a:r>
              <a:rPr lang="en-US" altLang="en-US" sz="1800" dirty="0">
                <a:latin typeface="Comic Sans MS" panose="030F0902030302020204" pitchFamily="66" charset="0"/>
              </a:rPr>
              <a:t>( "Enter a number:"); int x = </a:t>
            </a:r>
            <a:r>
              <a:rPr lang="en-US" altLang="en-US" sz="1800" dirty="0" err="1">
                <a:latin typeface="Comic Sans MS" panose="030F0902030302020204" pitchFamily="66" charset="0"/>
              </a:rPr>
              <a:t>input.nextInt</a:t>
            </a:r>
            <a:r>
              <a:rPr lang="en-US" altLang="en-US" sz="1800" dirty="0">
                <a:latin typeface="Comic Sans MS" panose="030F0902030302020204" pitchFamily="66" charset="0"/>
              </a:rPr>
              <a:t>( );</a:t>
            </a:r>
          </a:p>
          <a:p>
            <a:pPr>
              <a:spcBef>
                <a:spcPts val="0"/>
              </a:spcBef>
            </a:pPr>
            <a:r>
              <a:rPr lang="en-US" altLang="en-US" sz="1800" dirty="0" err="1">
                <a:latin typeface="Comic Sans MS" panose="030F0902030302020204" pitchFamily="66" charset="0"/>
              </a:rPr>
              <a:t>input.nextLine</a:t>
            </a:r>
            <a:r>
              <a:rPr lang="en-US" altLang="en-US" sz="1800" dirty="0">
                <a:latin typeface="Comic Sans MS" panose="030F0902030302020204" pitchFamily="66" charset="0"/>
              </a:rPr>
              <a:t>( );</a:t>
            </a:r>
          </a:p>
          <a:p>
            <a:pPr>
              <a:spcBef>
                <a:spcPts val="0"/>
              </a:spcBef>
            </a:pPr>
            <a:endParaRPr lang="en-US" altLang="en-US" sz="1800" dirty="0">
              <a:latin typeface="Comic Sans MS" panose="030F0902030302020204" pitchFamily="66" charset="0"/>
            </a:endParaRPr>
          </a:p>
          <a:p>
            <a:pPr>
              <a:spcBef>
                <a:spcPts val="0"/>
              </a:spcBef>
            </a:pPr>
            <a:r>
              <a:rPr lang="en-US" altLang="en-US" sz="1800" dirty="0">
                <a:latin typeface="Comic Sans MS" panose="030F0902030302020204" pitchFamily="66" charset="0"/>
              </a:rPr>
              <a:t>String </a:t>
            </a:r>
            <a:r>
              <a:rPr lang="en-US" altLang="en-US" sz="1800" dirty="0" err="1">
                <a:latin typeface="Comic Sans MS" panose="030F0902030302020204" pitchFamily="66" charset="0"/>
              </a:rPr>
              <a:t>someString</a:t>
            </a:r>
            <a:r>
              <a:rPr lang="en-US" altLang="en-US" sz="1800" dirty="0">
                <a:latin typeface="Comic Sans MS" panose="030F0902030302020204" pitchFamily="66" charset="0"/>
              </a:rPr>
              <a:t> = ( x &gt; 10000) ? "a big number!" : "a relatively small number" ;</a:t>
            </a:r>
          </a:p>
          <a:p>
            <a:pPr>
              <a:spcBef>
                <a:spcPts val="0"/>
              </a:spcBef>
            </a:pPr>
            <a:endParaRPr lang="en-US" altLang="en-US" sz="1800" dirty="0">
              <a:latin typeface="Comic Sans MS" panose="030F0902030302020204" pitchFamily="66" charset="0"/>
            </a:endParaRPr>
          </a:p>
          <a:p>
            <a:pPr>
              <a:spcBef>
                <a:spcPts val="0"/>
              </a:spcBef>
            </a:pPr>
            <a:r>
              <a:rPr lang="en-US" altLang="en-US" sz="1800" dirty="0" err="1">
                <a:latin typeface="Comic Sans MS" panose="030F0902030302020204" pitchFamily="66" charset="0"/>
              </a:rPr>
              <a:t>System.out.println</a:t>
            </a:r>
            <a:r>
              <a:rPr lang="en-US" altLang="en-US" sz="1800" dirty="0">
                <a:latin typeface="Comic Sans MS" panose="030F0902030302020204" pitchFamily="66" charset="0"/>
              </a:rPr>
              <a:t>(  "The computer thinks that you entered" + </a:t>
            </a:r>
            <a:r>
              <a:rPr lang="en-US" altLang="en-US" sz="1800" dirty="0" err="1">
                <a:latin typeface="Comic Sans MS" panose="030F0902030302020204" pitchFamily="66" charset="0"/>
              </a:rPr>
              <a:t>someString</a:t>
            </a:r>
            <a:r>
              <a:rPr lang="en-US" altLang="en-US" sz="1800" dirty="0">
                <a:latin typeface="Comic Sans MS" panose="030F0902030302020204" pitchFamily="66" charset="0"/>
              </a:rPr>
              <a:t> ); </a:t>
            </a:r>
          </a:p>
          <a:p>
            <a:pPr>
              <a:spcBef>
                <a:spcPts val="0"/>
              </a:spcBef>
            </a:pPr>
            <a:endParaRPr lang="en-US" altLang="en-US" sz="1800" dirty="0"/>
          </a:p>
          <a:p>
            <a:pPr>
              <a:spcBef>
                <a:spcPts val="0"/>
              </a:spcBef>
            </a:pPr>
            <a:r>
              <a:rPr lang="en-US" altLang="en-US" sz="1800" dirty="0">
                <a:solidFill>
                  <a:schemeClr val="accent6"/>
                </a:solidFill>
                <a:latin typeface="Comic Sans MS" panose="030F0902030302020204" pitchFamily="66" charset="0"/>
              </a:rPr>
              <a:t>Now let's look at:</a:t>
            </a:r>
          </a:p>
          <a:p>
            <a:pPr>
              <a:spcBef>
                <a:spcPts val="0"/>
              </a:spcBef>
            </a:pPr>
            <a:endParaRPr lang="en-US" altLang="en-US" sz="1800" dirty="0">
              <a:solidFill>
                <a:schemeClr val="accent6"/>
              </a:solidFill>
              <a:latin typeface="Comic Sans MS" panose="030F0902030302020204" pitchFamily="66" charset="0"/>
            </a:endParaRPr>
          </a:p>
          <a:p>
            <a:pPr>
              <a:spcBef>
                <a:spcPts val="0"/>
              </a:spcBef>
            </a:pP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String </a:t>
            </a:r>
            <a:r>
              <a:rPr lang="en-US" altLang="en-US" sz="1800" b="1" dirty="0" err="1">
                <a:solidFill>
                  <a:srgbClr val="7030A0"/>
                </a:solidFill>
                <a:latin typeface="Comic Sans MS" panose="030F0902030302020204" pitchFamily="66" charset="0"/>
              </a:rPr>
              <a:t>someString</a:t>
            </a: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= </a:t>
            </a:r>
            <a:r>
              <a:rPr lang="en-US" altLang="en-US" b="1" dirty="0">
                <a:solidFill>
                  <a:srgbClr val="C00000"/>
                </a:solidFill>
                <a:latin typeface="Comic Sans MS" panose="030F0902030302020204" pitchFamily="66" charset="0"/>
              </a:rPr>
              <a:t>(</a:t>
            </a: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x &gt; 10000</a:t>
            </a:r>
            <a:r>
              <a:rPr lang="en-US" altLang="en-US" b="1" dirty="0">
                <a:solidFill>
                  <a:srgbClr val="C00000"/>
                </a:solidFill>
                <a:latin typeface="Comic Sans MS" panose="030F0902030302020204" pitchFamily="66" charset="0"/>
              </a:rPr>
              <a:t>) ?</a:t>
            </a: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"a big number!" </a:t>
            </a:r>
            <a:r>
              <a:rPr lang="en-US" altLang="en-US" b="1" dirty="0">
                <a:solidFill>
                  <a:srgbClr val="C00000"/>
                </a:solidFill>
                <a:latin typeface="Comic Sans MS" panose="030F0902030302020204" pitchFamily="66" charset="0"/>
              </a:rPr>
              <a:t>:</a:t>
            </a: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"a relatively small number" ;</a:t>
            </a:r>
          </a:p>
          <a:p>
            <a:pPr>
              <a:spcBef>
                <a:spcPts val="0"/>
              </a:spcBef>
            </a:pPr>
            <a:endParaRPr lang="en-US" alt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Comic Sans MS" panose="030F0902030302020204" pitchFamily="66" charset="0"/>
              </a:rPr>
              <a:t>(</a:t>
            </a: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US" sz="1800" b="1" dirty="0">
                <a:solidFill>
                  <a:srgbClr val="C00000"/>
                </a:solidFill>
                <a:latin typeface="Comic Sans MS" panose="030F0902030302020204" pitchFamily="66" charset="0"/>
              </a:rPr>
              <a:t>)   </a:t>
            </a:r>
            <a:r>
              <a:rPr lang="en-US" altLang="en-US" sz="1800" dirty="0">
                <a:solidFill>
                  <a:schemeClr val="accent6"/>
                </a:solidFill>
                <a:latin typeface="Comic Sans MS" panose="030F0902030302020204" pitchFamily="66" charset="0"/>
              </a:rPr>
              <a:t>is Java syntax of a </a:t>
            </a:r>
            <a:r>
              <a:rPr lang="en-US" altLang="en-US" sz="1800" dirty="0" err="1">
                <a:solidFill>
                  <a:schemeClr val="accent6"/>
                </a:solidFill>
                <a:latin typeface="Comic Sans MS" panose="030F0902030302020204" pitchFamily="66" charset="0"/>
              </a:rPr>
              <a:t>boolean</a:t>
            </a:r>
            <a:r>
              <a:rPr lang="en-US" altLang="en-US" sz="1800" dirty="0">
                <a:solidFill>
                  <a:schemeClr val="accent6"/>
                </a:solidFill>
                <a:latin typeface="Comic Sans MS" panose="030F0902030302020204" pitchFamily="66" charset="0"/>
              </a:rPr>
              <a:t> conditional statement</a:t>
            </a:r>
          </a:p>
          <a:p>
            <a:pPr>
              <a:spcBef>
                <a:spcPts val="0"/>
              </a:spcBef>
            </a:pPr>
            <a:endParaRPr lang="en-US" altLang="en-US" sz="1800" b="1" dirty="0">
              <a:solidFill>
                <a:srgbClr val="C00000"/>
              </a:solidFill>
              <a:latin typeface="Comic Sans MS" panose="030F0902030302020204" pitchFamily="66" charset="0"/>
            </a:endParaRPr>
          </a:p>
          <a:p>
            <a:pPr>
              <a:spcBef>
                <a:spcPts val="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Comic Sans MS" panose="030F0902030302020204" pitchFamily="66" charset="0"/>
              </a:rPr>
              <a:t> ?</a:t>
            </a: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   </a:t>
            </a:r>
            <a:r>
              <a:rPr lang="en-US" altLang="en-US" sz="1800" dirty="0">
                <a:solidFill>
                  <a:schemeClr val="accent6"/>
                </a:solidFill>
                <a:latin typeface="Comic Sans MS" panose="030F0902030302020204" pitchFamily="66" charset="0"/>
              </a:rPr>
              <a:t>is Java syntax which serves as "then" in an if/then clause</a:t>
            </a:r>
            <a:endParaRPr lang="en-US" altLang="en-US" sz="1800" b="1" dirty="0">
              <a:solidFill>
                <a:srgbClr val="7030A0"/>
              </a:solidFill>
              <a:latin typeface="Comic Sans MS" panose="030F0902030302020204" pitchFamily="66" charset="0"/>
            </a:endParaRPr>
          </a:p>
          <a:p>
            <a:pPr>
              <a:spcBef>
                <a:spcPts val="0"/>
              </a:spcBef>
            </a:pPr>
            <a:endParaRPr lang="en-US" altLang="en-US" sz="1800" b="1" dirty="0">
              <a:solidFill>
                <a:srgbClr val="7030A0"/>
              </a:solidFill>
              <a:latin typeface="Comic Sans MS" panose="030F0902030302020204" pitchFamily="66" charset="0"/>
            </a:endParaRPr>
          </a:p>
          <a:p>
            <a:pPr>
              <a:spcBef>
                <a:spcPts val="0"/>
              </a:spcBef>
            </a:pP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US" sz="1800" b="1" dirty="0">
                <a:solidFill>
                  <a:srgbClr val="C00000"/>
                </a:solidFill>
                <a:latin typeface="Comic Sans MS" panose="030F0902030302020204" pitchFamily="66" charset="0"/>
              </a:rPr>
              <a:t>:</a:t>
            </a:r>
            <a:r>
              <a:rPr lang="en-US" altLang="en-US" sz="1800" dirty="0">
                <a:solidFill>
                  <a:schemeClr val="accent6"/>
                </a:solidFill>
                <a:latin typeface="Comic Sans MS" panose="030F0902030302020204" pitchFamily="66" charset="0"/>
              </a:rPr>
              <a:t>     is Java syntax which serves as "else" in an if/then clause.</a:t>
            </a:r>
            <a:endParaRPr lang="en-US" altLang="en-US" sz="1800" dirty="0">
              <a:solidFill>
                <a:srgbClr val="7030A0"/>
              </a:solidFill>
            </a:endParaRP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9348E95C-FF0E-7C97-0CF8-89431B5C1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792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latin typeface="Comic Sans MS" charset="0"/>
                <a:ea typeface="ＭＳ Ｐゴシック" charset="0"/>
              </a:rPr>
              <a:t>Immediate if or the Conditional Operator in Java </a:t>
            </a:r>
          </a:p>
        </p:txBody>
      </p:sp>
    </p:spTree>
    <p:extLst>
      <p:ext uri="{BB962C8B-B14F-4D97-AF65-F5344CB8AC3E}">
        <p14:creationId xmlns:p14="http://schemas.microsoft.com/office/powerpoint/2010/main" val="991575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F2E77E1-99BD-EB1D-73B2-348B5EE7E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2888"/>
            <a:ext cx="6359433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Let's write some pseudocode.</a:t>
            </a:r>
            <a:br>
              <a:rPr lang="en-US" b="1" dirty="0">
                <a:latin typeface="Times New Roman" charset="0"/>
                <a:ea typeface="ＭＳ Ｐゴシック" charset="0"/>
              </a:rPr>
            </a:br>
            <a:br>
              <a:rPr lang="en-US" b="1" dirty="0">
                <a:latin typeface="Times New Roman" charset="0"/>
                <a:ea typeface="ＭＳ Ｐゴシック" charset="0"/>
              </a:rPr>
            </a:br>
            <a:r>
              <a:rPr lang="en-US" dirty="0">
                <a:latin typeface="Times New Roman" charset="0"/>
                <a:ea typeface="ＭＳ Ｐゴシック" charset="0"/>
              </a:rPr>
              <a:t>1) initialize an index (</a:t>
            </a:r>
            <a:r>
              <a:rPr lang="en-US" dirty="0" err="1">
                <a:latin typeface="Times New Roman" charset="0"/>
                <a:ea typeface="ＭＳ Ｐゴシック" charset="0"/>
              </a:rPr>
              <a:t>theIndex</a:t>
            </a:r>
            <a:r>
              <a:rPr lang="en-US" dirty="0">
                <a:latin typeface="Times New Roman" charset="0"/>
                <a:ea typeface="ＭＳ Ｐゴシック" charset="0"/>
              </a:rPr>
              <a:t>) to the position of the last character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2) while </a:t>
            </a:r>
            <a:r>
              <a:rPr lang="en-US" dirty="0" err="1">
                <a:latin typeface="Times New Roman" charset="0"/>
                <a:ea typeface="ＭＳ Ｐゴシック" charset="0"/>
              </a:rPr>
              <a:t>theIndex</a:t>
            </a:r>
            <a:r>
              <a:rPr lang="en-US" dirty="0">
                <a:latin typeface="Times New Roman" charset="0"/>
                <a:ea typeface="ＭＳ Ｐゴシック" charset="0"/>
              </a:rPr>
              <a:t> is greater than or equal to zero: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	output the character in the position of </a:t>
            </a:r>
            <a:r>
              <a:rPr lang="en-US" dirty="0" err="1">
                <a:latin typeface="Times New Roman" charset="0"/>
                <a:ea typeface="ＭＳ Ｐゴシック" charset="0"/>
              </a:rPr>
              <a:t>theIndex</a:t>
            </a:r>
            <a:r>
              <a:rPr lang="en-US" dirty="0">
                <a:latin typeface="Times New Roman" charset="0"/>
                <a:ea typeface="ＭＳ Ｐゴシック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	subtract one from </a:t>
            </a:r>
            <a:r>
              <a:rPr lang="en-US" dirty="0" err="1">
                <a:latin typeface="Times New Roman" charset="0"/>
                <a:ea typeface="ＭＳ Ｐゴシック" charset="0"/>
              </a:rPr>
              <a:t>theIndex</a:t>
            </a:r>
            <a:r>
              <a:rPr lang="en-US" dirty="0">
                <a:latin typeface="Times New Roman" charset="0"/>
                <a:ea typeface="ＭＳ Ｐゴシック" charset="0"/>
              </a:rPr>
              <a:t>.</a:t>
            </a:r>
            <a:endParaRPr lang="en-US" b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52CF7D2-20F3-2614-E4D4-32F0FEE36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5600"/>
            <a:ext cx="7696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Now the Java Code:</a:t>
            </a:r>
          </a:p>
          <a:p>
            <a:pPr>
              <a:defRPr/>
            </a:pPr>
            <a:endParaRPr lang="en-US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String 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aString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= "heels" ;</a:t>
            </a:r>
          </a:p>
          <a:p>
            <a:pPr>
              <a:defRPr/>
            </a:pP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theIndex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= 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aString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. length() - 1 ;</a:t>
            </a:r>
            <a:br>
              <a:rPr lang="en-US" b="1" dirty="0">
                <a:latin typeface="Courier New"/>
                <a:ea typeface="ＭＳ Ｐゴシック" charset="0"/>
                <a:cs typeface="Courier New"/>
              </a:rPr>
            </a:b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while ( 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theIndex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&gt;= 0 )</a:t>
            </a:r>
            <a:br>
              <a:rPr lang="en-US" b="1" dirty="0">
                <a:latin typeface="Courier New"/>
                <a:ea typeface="ＭＳ Ｐゴシック" charset="0"/>
                <a:cs typeface="Courier New"/>
              </a:rPr>
            </a:b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{</a:t>
            </a:r>
            <a:br>
              <a:rPr lang="en-US" b="1" dirty="0">
                <a:latin typeface="Courier New"/>
                <a:ea typeface="ＭＳ Ｐゴシック" charset="0"/>
                <a:cs typeface="Courier New"/>
              </a:rPr>
            </a:b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System.out.print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( 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aString.charAt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( 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theIndex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) ) ;</a:t>
            </a:r>
            <a:br>
              <a:rPr lang="en-US" b="1" dirty="0">
                <a:latin typeface="Courier New"/>
                <a:ea typeface="ＭＳ Ｐゴシック" charset="0"/>
                <a:cs typeface="Courier New"/>
              </a:rPr>
            </a:b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theIndex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-- ;</a:t>
            </a:r>
            <a:br>
              <a:rPr lang="en-US" b="1" dirty="0">
                <a:latin typeface="Courier New"/>
                <a:ea typeface="ＭＳ Ｐゴシック" charset="0"/>
                <a:cs typeface="Courier New"/>
              </a:rPr>
            </a:b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}</a:t>
            </a:r>
          </a:p>
          <a:p>
            <a:pPr>
              <a:defRPr/>
            </a:pPr>
            <a:endParaRPr lang="en-US" b="1" dirty="0">
              <a:latin typeface="Courier New"/>
              <a:ea typeface="ＭＳ Ｐゴシック" charset="0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F1728334-1D42-3EA9-FEA3-851AD975A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24200"/>
            <a:ext cx="79248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New C++ Code for displaying a string backwards:</a:t>
            </a:r>
          </a:p>
          <a:p>
            <a:pPr>
              <a:defRPr/>
            </a:pPr>
            <a:endParaRPr lang="en-US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string 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aString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= "heels" ;</a:t>
            </a:r>
            <a:br>
              <a:rPr lang="en-US" b="1" dirty="0">
                <a:latin typeface="Courier New"/>
                <a:ea typeface="ＭＳ Ｐゴシック" charset="0"/>
                <a:cs typeface="Courier New"/>
              </a:rPr>
            </a:br>
            <a:endParaRPr lang="en-US" b="1" dirty="0">
              <a:latin typeface="Courier New"/>
              <a:ea typeface="ＭＳ Ｐゴシック" charset="0"/>
              <a:cs typeface="Courier New"/>
            </a:endParaRPr>
          </a:p>
          <a:p>
            <a:pPr>
              <a:defRPr/>
            </a:pP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for (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int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theIndex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= 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aString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. length() - 1 ;</a:t>
            </a:r>
          </a:p>
          <a:p>
            <a:pPr>
              <a:defRPr/>
            </a:pP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        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theIndex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&gt;= 0 ; </a:t>
            </a:r>
          </a:p>
          <a:p>
            <a:pPr>
              <a:defRPr/>
            </a:pP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        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theIndex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-- )</a:t>
            </a:r>
            <a:br>
              <a:rPr lang="en-US" b="1" dirty="0">
                <a:latin typeface="Courier New"/>
                <a:ea typeface="ＭＳ Ｐゴシック" charset="0"/>
                <a:cs typeface="Courier New"/>
              </a:rPr>
            </a:b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{</a:t>
            </a:r>
            <a:br>
              <a:rPr lang="en-US" b="1" dirty="0">
                <a:latin typeface="Courier New"/>
                <a:ea typeface="ＭＳ Ｐゴシック" charset="0"/>
                <a:cs typeface="Courier New"/>
              </a:rPr>
            </a:b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	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System.out.println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( 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aString.charAt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( </a:t>
            </a:r>
            <a:r>
              <a:rPr lang="en-US" b="1" dirty="0" err="1">
                <a:latin typeface="Courier New"/>
                <a:ea typeface="ＭＳ Ｐゴシック" charset="0"/>
                <a:cs typeface="Courier New"/>
              </a:rPr>
              <a:t>theIndex</a:t>
            </a: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 ) );</a:t>
            </a:r>
            <a:br>
              <a:rPr lang="en-US" b="1" dirty="0">
                <a:latin typeface="Courier New"/>
                <a:ea typeface="ＭＳ Ｐゴシック" charset="0"/>
                <a:cs typeface="Courier New"/>
              </a:rPr>
            </a:br>
            <a:r>
              <a:rPr lang="en-US" b="1" dirty="0">
                <a:latin typeface="Courier New"/>
                <a:ea typeface="ＭＳ Ｐゴシック" charset="0"/>
                <a:cs typeface="Courier New"/>
              </a:rPr>
              <a:t>}</a:t>
            </a:r>
          </a:p>
          <a:p>
            <a:pPr>
              <a:defRPr/>
            </a:pPr>
            <a:endParaRPr lang="en-US" b="1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4D1F4A3-3359-9D26-50E3-35158A228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accent2"/>
                </a:solidFill>
                <a:latin typeface="Comic Sans MS" charset="0"/>
                <a:ea typeface="ＭＳ Ｐゴシック" charset="0"/>
              </a:rPr>
              <a:t>Containers and For loops</a:t>
            </a:r>
            <a:endParaRPr lang="en-US" sz="2400" dirty="0">
              <a:solidFill>
                <a:schemeClr val="accent2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174BFE-8038-4023-B5FC-852E6F0E7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1600"/>
            <a:ext cx="876300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1800" b="1" dirty="0"/>
              <a:t>We as programmers must ALWAYS be able to access the size of a container.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1800" b="1" dirty="0"/>
              <a:t> </a:t>
            </a:r>
            <a:r>
              <a:rPr lang="en-US" altLang="en-US" sz="1800" dirty="0"/>
              <a:t>With strings this is easy: </a:t>
            </a:r>
            <a:r>
              <a:rPr lang="en-US" altLang="en-US" sz="1800" b="1" dirty="0" err="1"/>
              <a:t>aString</a:t>
            </a:r>
            <a:r>
              <a:rPr lang="en-US" altLang="en-US" sz="1800" b="1" dirty="0"/>
              <a:t> . length()</a:t>
            </a:r>
            <a:r>
              <a:rPr lang="en-US" altLang="en-US" sz="1800" dirty="0"/>
              <a:t>.  </a:t>
            </a:r>
            <a:br>
              <a:rPr lang="en-US" altLang="en-US" sz="1800" dirty="0"/>
            </a:br>
            <a:endParaRPr lang="en-US" altLang="en-US" sz="1800" dirty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1800" dirty="0"/>
              <a:t>So </a:t>
            </a:r>
            <a:r>
              <a:rPr lang="en-US" altLang="en-US" sz="1800" b="1" dirty="0"/>
              <a:t>For … Loops</a:t>
            </a:r>
            <a:r>
              <a:rPr lang="en-US" altLang="en-US" sz="1800" dirty="0"/>
              <a:t> are a natural way to process containers.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67A07353-7C6B-1FE8-E8A1-747EE4F6A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911600"/>
            <a:ext cx="7772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/>
              <a:t>    String </a:t>
            </a:r>
            <a:r>
              <a:rPr lang="en-US" altLang="en-US" sz="1800" b="1" dirty="0" err="1"/>
              <a:t>someString</a:t>
            </a:r>
            <a:r>
              <a:rPr lang="en-US" altLang="en-US" sz="1800" b="1" dirty="0"/>
              <a:t> = "feline";</a:t>
            </a:r>
          </a:p>
          <a:p>
            <a:r>
              <a:rPr lang="en-US" altLang="en-US" sz="1800" b="1" dirty="0"/>
              <a:t> </a:t>
            </a:r>
            <a:br>
              <a:rPr lang="en-US" altLang="en-US" sz="1800" b="1" dirty="0"/>
            </a:br>
            <a:r>
              <a:rPr lang="en-US" altLang="en-US" sz="1800" b="1" dirty="0"/>
              <a:t>    for (int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=0;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&lt;</a:t>
            </a:r>
            <a:r>
              <a:rPr lang="en-US" altLang="en-US" sz="1800" b="1" dirty="0" err="1"/>
              <a:t>someString</a:t>
            </a:r>
            <a:r>
              <a:rPr lang="en-US" altLang="en-US" sz="1800" b="1" dirty="0"/>
              <a:t> . length();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++)</a:t>
            </a:r>
            <a:br>
              <a:rPr lang="en-US" altLang="en-US" sz="1800" b="1" dirty="0"/>
            </a:br>
            <a:r>
              <a:rPr lang="en-US" altLang="en-US" sz="1800" b="1" dirty="0"/>
              <a:t>    {</a:t>
            </a:r>
            <a:br>
              <a:rPr lang="en-US" altLang="en-US" sz="1800" b="1" dirty="0"/>
            </a:br>
            <a:r>
              <a:rPr lang="en-US" altLang="en-US" sz="1800" b="1" dirty="0"/>
              <a:t>         </a:t>
            </a:r>
            <a:r>
              <a:rPr lang="en-US" altLang="en-US" sz="1800" b="1" dirty="0" err="1"/>
              <a:t>System.out.print</a:t>
            </a:r>
            <a:r>
              <a:rPr lang="en-US" altLang="en-US" sz="1800" b="1" dirty="0"/>
              <a:t>( (int) </a:t>
            </a:r>
            <a:r>
              <a:rPr lang="en-US" altLang="en-US" sz="1800" b="1" dirty="0" err="1"/>
              <a:t>someString.charAt</a:t>
            </a:r>
            <a:r>
              <a:rPr lang="en-US" altLang="en-US" sz="1800" b="1" dirty="0"/>
              <a:t>(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 ) + "  " ) ;</a:t>
            </a:r>
            <a:br>
              <a:rPr lang="en-US" altLang="en-US" sz="1800" b="1" dirty="0"/>
            </a:br>
            <a:r>
              <a:rPr lang="en-US" altLang="en-US" sz="1800" b="1" dirty="0"/>
              <a:t>    }</a:t>
            </a:r>
            <a:br>
              <a:rPr lang="en-US" altLang="en-US" sz="1800" b="1" dirty="0"/>
            </a:br>
            <a:endParaRPr lang="en-US" altLang="en-US" sz="1800" b="1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4A42A02-AE46-841E-290D-B85B0F233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accent2"/>
                </a:solidFill>
                <a:latin typeface="Comic Sans MS" charset="0"/>
                <a:ea typeface="ＭＳ Ｐゴシック" charset="0"/>
              </a:rPr>
              <a:t>Containers and For loops</a:t>
            </a:r>
            <a:endParaRPr lang="en-US" sz="2400" dirty="0">
              <a:solidFill>
                <a:schemeClr val="accent2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C1DD3C-2DE7-D773-90E3-680BA4134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530600"/>
            <a:ext cx="8763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// </a:t>
            </a:r>
            <a:r>
              <a:rPr lang="en-US" b="1" i="1" dirty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Displays the </a:t>
            </a:r>
            <a:r>
              <a:rPr lang="en-US" b="1" i="1" dirty="0" err="1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ascii</a:t>
            </a:r>
            <a:r>
              <a:rPr lang="en-US" b="1" i="1" dirty="0">
                <a:solidFill>
                  <a:srgbClr val="0000FF"/>
                </a:solidFill>
                <a:latin typeface="Times New Roman" charset="0"/>
                <a:ea typeface="ＭＳ Ｐゴシック" charset="0"/>
              </a:rPr>
              <a:t> code for all elements of a string</a:t>
            </a:r>
            <a:endParaRPr lang="en-US" i="1" dirty="0">
              <a:solidFill>
                <a:srgbClr val="0000FF"/>
              </a:solidFill>
              <a:latin typeface="Times New Roman" charset="0"/>
              <a:ea typeface="ＭＳ Ｐゴシック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9F82CA8-9898-5554-5F44-02DD23F61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92200"/>
            <a:ext cx="7772400" cy="2586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/>
              <a:t>Converting character to ASCII code:</a:t>
            </a:r>
          </a:p>
          <a:p>
            <a:r>
              <a:rPr lang="en-US" altLang="en-US" sz="1800" b="1" dirty="0"/>
              <a:t>	char </a:t>
            </a:r>
            <a:r>
              <a:rPr lang="en-US" altLang="en-US" sz="1800" b="1" dirty="0" err="1"/>
              <a:t>ch</a:t>
            </a:r>
            <a:r>
              <a:rPr lang="en-US" altLang="en-US" sz="1800" b="1" dirty="0"/>
              <a:t> = 'Z’;</a:t>
            </a:r>
            <a:br>
              <a:rPr lang="en-US" altLang="en-US" sz="1800" b="1" dirty="0"/>
            </a:br>
            <a:r>
              <a:rPr lang="en-US" altLang="en-US" sz="1800" b="1" dirty="0"/>
              <a:t>	</a:t>
            </a:r>
            <a:r>
              <a:rPr lang="en-US" altLang="en-US" sz="1800" b="1" dirty="0" err="1"/>
              <a:t>System.out.println</a:t>
            </a:r>
            <a:r>
              <a:rPr lang="en-US" altLang="en-US" sz="1800" b="1" dirty="0"/>
              <a:t>( </a:t>
            </a:r>
            <a:r>
              <a:rPr lang="en-US" altLang="en-US" sz="1800" b="1" dirty="0">
                <a:solidFill>
                  <a:srgbClr val="FF0000"/>
                </a:solidFill>
              </a:rPr>
              <a:t>(int) </a:t>
            </a:r>
            <a:r>
              <a:rPr lang="en-US" altLang="en-US" sz="1800" b="1" dirty="0" err="1"/>
              <a:t>ch</a:t>
            </a:r>
            <a:r>
              <a:rPr lang="en-US" altLang="en-US" sz="1800" b="1" dirty="0"/>
              <a:t>  ); // </a:t>
            </a:r>
            <a:r>
              <a:rPr lang="en-US" altLang="en-US" sz="1800" b="1" i="1" dirty="0"/>
              <a:t>displays 90</a:t>
            </a:r>
            <a:r>
              <a:rPr lang="en-US" altLang="en-US" sz="1800" b="1" dirty="0"/>
              <a:t> </a:t>
            </a:r>
          </a:p>
          <a:p>
            <a:endParaRPr lang="en-US" altLang="en-US" sz="1800" b="1" dirty="0"/>
          </a:p>
          <a:p>
            <a:r>
              <a:rPr lang="en-US" altLang="en-US" sz="1800" b="1" dirty="0"/>
              <a:t>Converting ASCII code to character:</a:t>
            </a:r>
          </a:p>
          <a:p>
            <a:r>
              <a:rPr lang="en-US" altLang="en-US" sz="1800" b="1" dirty="0"/>
              <a:t>	int </a:t>
            </a:r>
            <a:r>
              <a:rPr lang="en-US" altLang="en-US" sz="1800" b="1" dirty="0" err="1"/>
              <a:t>anInt</a:t>
            </a:r>
            <a:r>
              <a:rPr lang="en-US" altLang="en-US" sz="1800" b="1" dirty="0"/>
              <a:t> = 90;  </a:t>
            </a:r>
            <a:br>
              <a:rPr lang="en-US" altLang="en-US" sz="1800" b="1" dirty="0"/>
            </a:br>
            <a:r>
              <a:rPr lang="en-US" altLang="en-US" sz="1800" b="1" dirty="0"/>
              <a:t>	</a:t>
            </a:r>
            <a:r>
              <a:rPr lang="en-US" altLang="en-US" sz="1800" b="1" dirty="0" err="1"/>
              <a:t>System.out.println</a:t>
            </a:r>
            <a:r>
              <a:rPr lang="en-US" altLang="en-US" sz="1800" b="1" dirty="0"/>
              <a:t>( </a:t>
            </a:r>
            <a:r>
              <a:rPr lang="en-US" altLang="en-US" sz="1800" b="1" dirty="0">
                <a:solidFill>
                  <a:srgbClr val="FF0000"/>
                </a:solidFill>
              </a:rPr>
              <a:t>(char) </a:t>
            </a:r>
            <a:r>
              <a:rPr lang="en-US" altLang="en-US" sz="1800" b="1" dirty="0" err="1"/>
              <a:t>anInt</a:t>
            </a:r>
            <a:r>
              <a:rPr lang="en-US" altLang="en-US" sz="1800" b="1" dirty="0"/>
              <a:t>  ); // </a:t>
            </a:r>
            <a:r>
              <a:rPr lang="en-US" altLang="en-US" sz="1800" b="1" i="1" dirty="0"/>
              <a:t>displays Z</a:t>
            </a:r>
            <a:r>
              <a:rPr lang="en-US" altLang="en-US" sz="1800" b="1" dirty="0"/>
              <a:t> </a:t>
            </a:r>
          </a:p>
          <a:p>
            <a:endParaRPr lang="en-US" altLang="en-US" sz="1800" b="1" dirty="0"/>
          </a:p>
          <a:p>
            <a:endParaRPr lang="en-US" altLang="en-US" sz="1800" b="1" dirty="0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94F75A36-3D82-E08B-872E-E25A0D2FA2D3}"/>
              </a:ext>
            </a:extLst>
          </p:cNvPr>
          <p:cNvSpPr>
            <a:spLocks/>
          </p:cNvSpPr>
          <p:nvPr/>
        </p:nvSpPr>
        <p:spPr bwMode="auto">
          <a:xfrm>
            <a:off x="4914900" y="928688"/>
            <a:ext cx="3581400" cy="646331"/>
          </a:xfrm>
          <a:prstGeom prst="accentCallout2">
            <a:avLst>
              <a:gd name="adj1" fmla="val 61242"/>
              <a:gd name="adj2" fmla="val -1667"/>
              <a:gd name="adj3" fmla="val 58740"/>
              <a:gd name="adj4" fmla="val -9209"/>
              <a:gd name="adj5" fmla="val 118620"/>
              <a:gd name="adj6" fmla="val -32584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dirty="0">
                <a:solidFill>
                  <a:schemeClr val="accent2"/>
                </a:solidFill>
                <a:latin typeface="Comic Sans MS" panose="030F0902030302020204" pitchFamily="66" charset="0"/>
              </a:rPr>
              <a:t>Casting </a:t>
            </a:r>
            <a:r>
              <a:rPr lang="en-US" altLang="en-US" sz="1600" dirty="0">
                <a:solidFill>
                  <a:schemeClr val="accent2"/>
                </a:solidFill>
                <a:latin typeface="Comic Sans MS" panose="030F0902030302020204" pitchFamily="66" charset="0"/>
              </a:rPr>
              <a:t>– temporary change in data type. </a:t>
            </a:r>
            <a:endParaRPr lang="en-US" altLang="en-US" sz="1600" b="1" i="1" dirty="0">
              <a:solidFill>
                <a:schemeClr val="accent2"/>
              </a:solidFill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EB58CF0E-A035-0CCF-CC5F-D3D3115DA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314" y="1600200"/>
            <a:ext cx="86868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/>
              <a:t>Write Pseudocode first:</a:t>
            </a:r>
          </a:p>
          <a:p>
            <a:endParaRPr lang="en-US" altLang="en-US" sz="1800" b="1" dirty="0">
              <a:solidFill>
                <a:srgbClr val="008000"/>
              </a:solidFill>
            </a:endParaRPr>
          </a:p>
          <a:p>
            <a:r>
              <a:rPr lang="en-US" altLang="en-US" sz="1800" b="1" dirty="0">
                <a:solidFill>
                  <a:srgbClr val="008000"/>
                </a:solidFill>
              </a:rPr>
              <a:t>0)  Create a new empty string </a:t>
            </a:r>
            <a:r>
              <a:rPr lang="en-US" altLang="en-US" sz="1800" b="1" dirty="0" err="1">
                <a:solidFill>
                  <a:srgbClr val="008000"/>
                </a:solidFill>
              </a:rPr>
              <a:t>upperStr</a:t>
            </a:r>
            <a:r>
              <a:rPr lang="en-US" altLang="en-US" sz="1800" b="1" dirty="0">
                <a:solidFill>
                  <a:srgbClr val="008000"/>
                </a:solidFill>
              </a:rPr>
              <a:t>, which will be all upper case</a:t>
            </a:r>
            <a:br>
              <a:rPr lang="en-US" altLang="en-US" sz="1800" b="1" dirty="0">
                <a:solidFill>
                  <a:srgbClr val="008000"/>
                </a:solidFill>
              </a:rPr>
            </a:br>
            <a:r>
              <a:rPr lang="en-US" altLang="en-US" sz="1800" b="1" dirty="0">
                <a:solidFill>
                  <a:srgbClr val="008000"/>
                </a:solidFill>
              </a:rPr>
              <a:t>	</a:t>
            </a:r>
          </a:p>
          <a:p>
            <a:pPr marL="342900" indent="-342900">
              <a:buAutoNum type="arabicParenR"/>
            </a:pPr>
            <a:r>
              <a:rPr lang="en-US" altLang="en-US" sz="1800" b="1" dirty="0">
                <a:solidFill>
                  <a:srgbClr val="008000"/>
                </a:solidFill>
              </a:rPr>
              <a:t>Go through the characters (elements) of a string from beginning to end:</a:t>
            </a:r>
            <a:br>
              <a:rPr lang="en-US" altLang="en-US" sz="1800" b="1" dirty="0">
                <a:solidFill>
                  <a:srgbClr val="008000"/>
                </a:solidFill>
              </a:rPr>
            </a:br>
            <a:r>
              <a:rPr lang="en-US" altLang="en-US" sz="1800" b="1" dirty="0">
                <a:solidFill>
                  <a:srgbClr val="008000"/>
                </a:solidFill>
              </a:rPr>
              <a:t>                </a:t>
            </a:r>
          </a:p>
          <a:p>
            <a:r>
              <a:rPr lang="en-US" altLang="en-US" sz="1800" b="1" dirty="0">
                <a:solidFill>
                  <a:srgbClr val="008000"/>
                </a:solidFill>
              </a:rPr>
              <a:t>	1b) get the ascii code of the current character      </a:t>
            </a:r>
          </a:p>
          <a:p>
            <a:br>
              <a:rPr lang="en-US" altLang="en-US" sz="1800" b="1" dirty="0">
                <a:solidFill>
                  <a:srgbClr val="008000"/>
                </a:solidFill>
              </a:rPr>
            </a:br>
            <a:r>
              <a:rPr lang="en-US" altLang="en-US" sz="1800" b="1" dirty="0">
                <a:solidFill>
                  <a:srgbClr val="008000"/>
                </a:solidFill>
              </a:rPr>
              <a:t>	1c) if the ascii code of a character is between 97-122</a:t>
            </a:r>
          </a:p>
          <a:p>
            <a:r>
              <a:rPr lang="en-US" altLang="en-US" sz="1800" b="1" dirty="0">
                <a:solidFill>
                  <a:srgbClr val="008000"/>
                </a:solidFill>
              </a:rPr>
              <a:t>                	  subtract 32 from the character</a:t>
            </a:r>
          </a:p>
          <a:p>
            <a:r>
              <a:rPr lang="en-US" altLang="en-US" sz="1800" b="1" dirty="0">
                <a:solidFill>
                  <a:srgbClr val="008000"/>
                </a:solidFill>
              </a:rPr>
              <a:t>		  create a new char which will be upper case</a:t>
            </a:r>
          </a:p>
          <a:p>
            <a:r>
              <a:rPr lang="en-US" altLang="en-US" sz="1800" b="1" dirty="0">
                <a:solidFill>
                  <a:srgbClr val="008000"/>
                </a:solidFill>
              </a:rPr>
              <a:t>                                                     using the new ascii code</a:t>
            </a:r>
            <a:br>
              <a:rPr lang="en-US" altLang="en-US" sz="1800" b="1" dirty="0">
                <a:solidFill>
                  <a:srgbClr val="008000"/>
                </a:solidFill>
              </a:rPr>
            </a:br>
            <a:r>
              <a:rPr lang="en-US" altLang="en-US" sz="1800" b="1" dirty="0">
                <a:solidFill>
                  <a:srgbClr val="008000"/>
                </a:solidFill>
              </a:rPr>
              <a:t>                	  concatenate the new char to </a:t>
            </a:r>
            <a:r>
              <a:rPr lang="en-US" altLang="en-US" sz="1800" b="1" dirty="0" err="1">
                <a:solidFill>
                  <a:srgbClr val="008000"/>
                </a:solidFill>
              </a:rPr>
              <a:t>upperStr</a:t>
            </a:r>
            <a:endParaRPr lang="en-US" altLang="en-US" sz="1800" b="1" dirty="0">
              <a:solidFill>
                <a:srgbClr val="008000"/>
              </a:solidFill>
            </a:endParaRPr>
          </a:p>
          <a:p>
            <a:endParaRPr lang="en-US" altLang="en-US" sz="1800" b="1" dirty="0">
              <a:solidFill>
                <a:srgbClr val="008000"/>
              </a:solidFill>
            </a:endParaRPr>
          </a:p>
          <a:p>
            <a:r>
              <a:rPr lang="en-US" altLang="en-US" sz="1800" b="1" dirty="0">
                <a:solidFill>
                  <a:srgbClr val="008000"/>
                </a:solidFill>
              </a:rPr>
              <a:t>                     else // not upper case</a:t>
            </a:r>
          </a:p>
          <a:p>
            <a:endParaRPr lang="en-US" altLang="en-US" sz="1800" b="1" dirty="0">
              <a:solidFill>
                <a:srgbClr val="008000"/>
              </a:solidFill>
            </a:endParaRPr>
          </a:p>
          <a:p>
            <a:r>
              <a:rPr lang="en-US" altLang="en-US" sz="1800" b="1" dirty="0">
                <a:solidFill>
                  <a:srgbClr val="008000"/>
                </a:solidFill>
              </a:rPr>
              <a:t>                                  concatenate the current character to </a:t>
            </a:r>
            <a:r>
              <a:rPr lang="en-US" altLang="en-US" sz="1800" b="1" dirty="0" err="1">
                <a:solidFill>
                  <a:srgbClr val="008000"/>
                </a:solidFill>
              </a:rPr>
              <a:t>upperStr</a:t>
            </a:r>
            <a:endParaRPr lang="en-US" altLang="en-US" sz="1800" b="1" dirty="0">
              <a:solidFill>
                <a:srgbClr val="008000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C3DF67A-E806-55A5-03EC-739D93012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114" y="304800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accent2"/>
                </a:solidFill>
                <a:latin typeface="Comic Sans MS" charset="0"/>
                <a:ea typeface="ＭＳ Ｐゴシック" charset="0"/>
              </a:rPr>
              <a:t>Containers and For loops</a:t>
            </a:r>
            <a:endParaRPr lang="en-US" sz="2400" dirty="0">
              <a:solidFill>
                <a:schemeClr val="accent2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D2CA4C-24D0-AF3E-17B9-CD99AEAFC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14" y="954088"/>
            <a:ext cx="8763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800000"/>
                </a:solidFill>
                <a:latin typeface="Times New Roman" charset="0"/>
                <a:ea typeface="ＭＳ Ｐゴシック" charset="0"/>
              </a:rPr>
              <a:t>// </a:t>
            </a:r>
            <a:r>
              <a:rPr lang="en-US" b="1" i="1" dirty="0">
                <a:solidFill>
                  <a:srgbClr val="800000"/>
                </a:solidFill>
                <a:latin typeface="Times New Roman" charset="0"/>
                <a:ea typeface="ＭＳ Ｐゴシック" charset="0"/>
              </a:rPr>
              <a:t>Converts a string: all lower case characters (ascii 97-122) are converted </a:t>
            </a:r>
            <a:br>
              <a:rPr lang="en-US" b="1" i="1" dirty="0">
                <a:solidFill>
                  <a:srgbClr val="800000"/>
                </a:solidFill>
                <a:latin typeface="Times New Roman" charset="0"/>
                <a:ea typeface="ＭＳ Ｐゴシック" charset="0"/>
              </a:rPr>
            </a:br>
            <a:r>
              <a:rPr lang="en-US" b="1" dirty="0">
                <a:solidFill>
                  <a:srgbClr val="800000"/>
                </a:solidFill>
                <a:latin typeface="Times New Roman" charset="0"/>
                <a:ea typeface="ＭＳ Ｐゴシック" charset="0"/>
              </a:rPr>
              <a:t>// </a:t>
            </a:r>
            <a:r>
              <a:rPr lang="en-US" b="1" i="1" dirty="0">
                <a:solidFill>
                  <a:srgbClr val="800000"/>
                </a:solidFill>
                <a:latin typeface="Times New Roman" charset="0"/>
                <a:ea typeface="ＭＳ Ｐゴシック" charset="0"/>
              </a:rPr>
              <a:t>to upper case (ascii 65-90)</a:t>
            </a:r>
            <a:endParaRPr lang="en-US" dirty="0">
              <a:solidFill>
                <a:srgbClr val="800000"/>
              </a:solidFill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9B8E87CF-7EA0-A9B8-C65D-7FD2DE0F7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6088"/>
            <a:ext cx="8686800" cy="630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/>
              <a:t>String </a:t>
            </a:r>
            <a:r>
              <a:rPr lang="en-US" altLang="en-US" sz="1800" b="1" dirty="0" err="1"/>
              <a:t>upperString</a:t>
            </a:r>
            <a:r>
              <a:rPr lang="en-US" altLang="en-US" sz="1800" b="1" dirty="0"/>
              <a:t> = "";</a:t>
            </a:r>
          </a:p>
          <a:p>
            <a:endParaRPr lang="en-US" altLang="en-US" sz="1800" b="1" dirty="0"/>
          </a:p>
          <a:p>
            <a:r>
              <a:rPr lang="en-US" altLang="en-US" sz="1800" b="1" dirty="0"/>
              <a:t>String </a:t>
            </a:r>
            <a:r>
              <a:rPr lang="en-US" altLang="en-US" sz="1800" b="1" dirty="0" err="1"/>
              <a:t>someString</a:t>
            </a:r>
            <a:r>
              <a:rPr lang="en-US" altLang="en-US" sz="1800" b="1" dirty="0"/>
              <a:t> = “Edited Jul 10 at Twenty-Two hundred hours”; </a:t>
            </a:r>
          </a:p>
          <a:p>
            <a:endParaRPr lang="en-US" altLang="en-US" sz="1800" b="1" dirty="0"/>
          </a:p>
          <a:p>
            <a:r>
              <a:rPr lang="en-US" altLang="en-US" sz="1600" b="1" i="1" dirty="0">
                <a:solidFill>
                  <a:srgbClr val="008000"/>
                </a:solidFill>
              </a:rPr>
              <a:t>// Go through the characters (elements) of a string from beginning to end:</a:t>
            </a:r>
            <a:br>
              <a:rPr lang="en-US" altLang="en-US" sz="1600" b="1" i="1" dirty="0">
                <a:solidFill>
                  <a:srgbClr val="008000"/>
                </a:solidFill>
              </a:rPr>
            </a:br>
            <a:r>
              <a:rPr lang="en-US" altLang="en-US" sz="1800" b="1" dirty="0"/>
              <a:t>for (int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=0;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&lt; </a:t>
            </a:r>
            <a:r>
              <a:rPr lang="en-US" altLang="en-US" sz="1800" b="1" dirty="0" err="1"/>
              <a:t>someString</a:t>
            </a:r>
            <a:r>
              <a:rPr lang="en-US" altLang="en-US" sz="1800" b="1" dirty="0"/>
              <a:t> . length() ;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++)</a:t>
            </a:r>
          </a:p>
          <a:p>
            <a:r>
              <a:rPr lang="en-US" altLang="en-US" sz="1800" b="1" dirty="0"/>
              <a:t>{</a:t>
            </a:r>
            <a:br>
              <a:rPr lang="en-US" altLang="en-US" sz="1800" b="1" i="1" dirty="0"/>
            </a:br>
            <a:r>
              <a:rPr lang="en-US" altLang="en-US" sz="1800" b="1" i="1" dirty="0"/>
              <a:t>	</a:t>
            </a:r>
            <a:r>
              <a:rPr lang="en-US" altLang="en-US" sz="1600" b="1" i="1" dirty="0">
                <a:solidFill>
                  <a:srgbClr val="008000"/>
                </a:solidFill>
              </a:rPr>
              <a:t>// get the ascii code of the current character      </a:t>
            </a:r>
          </a:p>
          <a:p>
            <a:r>
              <a:rPr lang="en-US" altLang="en-US" sz="1800" b="1" dirty="0"/>
              <a:t>                int </a:t>
            </a:r>
            <a:r>
              <a:rPr lang="en-US" altLang="en-US" sz="1800" b="1" dirty="0" err="1"/>
              <a:t>asciiCode</a:t>
            </a:r>
            <a:r>
              <a:rPr lang="en-US" altLang="en-US" sz="1800" b="1" dirty="0"/>
              <a:t> = (int) </a:t>
            </a:r>
            <a:r>
              <a:rPr lang="en-US" altLang="en-US" sz="1800" b="1" dirty="0" err="1"/>
              <a:t>someString.charAt</a:t>
            </a:r>
            <a:r>
              <a:rPr lang="en-US" altLang="en-US" sz="1800" b="1" dirty="0"/>
              <a:t>( </a:t>
            </a:r>
            <a:r>
              <a:rPr lang="en-US" altLang="en-US" sz="1800" b="1" dirty="0" err="1"/>
              <a:t>i</a:t>
            </a:r>
            <a:r>
              <a:rPr lang="en-US" altLang="en-US" sz="1800" b="1" dirty="0"/>
              <a:t> ) ;</a:t>
            </a:r>
            <a:br>
              <a:rPr lang="en-US" altLang="en-US" sz="1800" b="1" dirty="0"/>
            </a:br>
            <a:endParaRPr lang="en-US" altLang="en-US" sz="1600" b="1" i="1" dirty="0">
              <a:solidFill>
                <a:srgbClr val="008000"/>
              </a:solidFill>
            </a:endParaRPr>
          </a:p>
          <a:p>
            <a:r>
              <a:rPr lang="en-US" altLang="en-US" sz="1600" b="1" i="1" dirty="0">
                <a:solidFill>
                  <a:srgbClr val="008000"/>
                </a:solidFill>
              </a:rPr>
              <a:t>	// if the ascii code of a character is between 97-122</a:t>
            </a:r>
          </a:p>
          <a:p>
            <a:r>
              <a:rPr lang="en-US" altLang="en-US" sz="1800" b="1" dirty="0"/>
              <a:t>                if (</a:t>
            </a:r>
            <a:r>
              <a:rPr lang="en-US" altLang="en-US" sz="1800" b="1" dirty="0" err="1"/>
              <a:t>asciiCode</a:t>
            </a:r>
            <a:r>
              <a:rPr lang="en-US" altLang="en-US" sz="1800" b="1" dirty="0"/>
              <a:t> &gt;= 97 and </a:t>
            </a:r>
            <a:r>
              <a:rPr lang="en-US" altLang="en-US" sz="1800" b="1" dirty="0" err="1"/>
              <a:t>asciiCode</a:t>
            </a:r>
            <a:r>
              <a:rPr lang="en-US" altLang="en-US" sz="1800" b="1" dirty="0"/>
              <a:t> &lt;= 122)</a:t>
            </a:r>
            <a:br>
              <a:rPr lang="en-US" altLang="en-US" sz="1800" b="1" dirty="0"/>
            </a:br>
            <a:r>
              <a:rPr lang="en-US" altLang="en-US" sz="1800" b="1" dirty="0"/>
              <a:t>                {          	  </a:t>
            </a:r>
          </a:p>
          <a:p>
            <a:pPr lvl="3"/>
            <a:r>
              <a:rPr lang="en-US" altLang="en-US" sz="1600" b="1" i="1" dirty="0">
                <a:solidFill>
                  <a:srgbClr val="008000"/>
                </a:solidFill>
              </a:rPr>
              <a:t>// subtract 32 from the character</a:t>
            </a:r>
          </a:p>
          <a:p>
            <a:pPr lvl="3"/>
            <a:r>
              <a:rPr lang="en-US" altLang="en-US" sz="1600" b="1" dirty="0"/>
              <a:t> </a:t>
            </a:r>
            <a:r>
              <a:rPr lang="en-US" altLang="en-US" sz="1600" b="1" dirty="0" err="1"/>
              <a:t>upperAsciiCode</a:t>
            </a:r>
            <a:r>
              <a:rPr lang="en-US" altLang="en-US" sz="1600" b="1" dirty="0"/>
              <a:t> = </a:t>
            </a:r>
            <a:r>
              <a:rPr lang="en-US" altLang="en-US" sz="1600" b="1" dirty="0" err="1"/>
              <a:t>asciiCode</a:t>
            </a:r>
            <a:r>
              <a:rPr lang="en-US" altLang="en-US" sz="1600" b="1" dirty="0"/>
              <a:t> – 32 ;</a:t>
            </a:r>
          </a:p>
          <a:p>
            <a:pPr lvl="3"/>
            <a:r>
              <a:rPr lang="en-US" altLang="en-US" sz="1600" b="1" dirty="0"/>
              <a:t>  </a:t>
            </a:r>
            <a:endParaRPr lang="en-US" altLang="en-US" sz="1600" b="1" i="1" dirty="0">
              <a:solidFill>
                <a:srgbClr val="008000"/>
              </a:solidFill>
            </a:endParaRPr>
          </a:p>
          <a:p>
            <a:r>
              <a:rPr lang="en-US" altLang="en-US" sz="1600" b="1" i="1" dirty="0">
                <a:solidFill>
                  <a:srgbClr val="008000"/>
                </a:solidFill>
              </a:rPr>
              <a:t>	        //  convert the character to upper cases using the new ascii code</a:t>
            </a:r>
            <a:br>
              <a:rPr lang="en-US" altLang="en-US" sz="1600" b="1" i="1" dirty="0">
                <a:solidFill>
                  <a:srgbClr val="008000"/>
                </a:solidFill>
              </a:rPr>
            </a:br>
            <a:r>
              <a:rPr lang="en-US" altLang="en-US" sz="1600" b="1" i="1" dirty="0">
                <a:solidFill>
                  <a:srgbClr val="008000"/>
                </a:solidFill>
              </a:rPr>
              <a:t>                	        //    and concatenate to </a:t>
            </a:r>
            <a:r>
              <a:rPr lang="en-US" altLang="en-US" sz="1600" b="1" i="1" dirty="0" err="1">
                <a:solidFill>
                  <a:srgbClr val="008000"/>
                </a:solidFill>
              </a:rPr>
              <a:t>upperString</a:t>
            </a:r>
            <a:endParaRPr lang="en-US" altLang="en-US" sz="1600" b="1" i="1" dirty="0">
              <a:solidFill>
                <a:srgbClr val="008000"/>
              </a:solidFill>
            </a:endParaRPr>
          </a:p>
          <a:p>
            <a:r>
              <a:rPr lang="en-US" altLang="en-US" sz="1600" b="1" dirty="0"/>
              <a:t>	         </a:t>
            </a:r>
            <a:r>
              <a:rPr lang="en-US" altLang="en-US" sz="1600" b="1" dirty="0" err="1"/>
              <a:t>upperString</a:t>
            </a:r>
            <a:r>
              <a:rPr lang="en-US" altLang="en-US" sz="1600" b="1" dirty="0"/>
              <a:t> = </a:t>
            </a:r>
            <a:r>
              <a:rPr lang="en-US" altLang="en-US" sz="1600" b="1" dirty="0" err="1"/>
              <a:t>upperString</a:t>
            </a:r>
            <a:r>
              <a:rPr lang="en-US" altLang="en-US" sz="1600" b="1" dirty="0"/>
              <a:t> + (char) </a:t>
            </a:r>
            <a:r>
              <a:rPr lang="en-US" altLang="en-US" sz="1600" b="1" dirty="0" err="1"/>
              <a:t>upperAsciiCode</a:t>
            </a:r>
            <a:r>
              <a:rPr lang="en-US" altLang="en-US" sz="1600" b="1" dirty="0"/>
              <a:t> ;  </a:t>
            </a:r>
            <a:endParaRPr lang="en-US" altLang="en-US" sz="1600" b="1" i="1" dirty="0">
              <a:solidFill>
                <a:srgbClr val="008000"/>
              </a:solidFill>
            </a:endParaRPr>
          </a:p>
          <a:p>
            <a:r>
              <a:rPr lang="en-US" altLang="en-US" sz="1600" b="1" i="1" dirty="0">
                <a:solidFill>
                  <a:srgbClr val="008000"/>
                </a:solidFill>
              </a:rPr>
              <a:t>                 </a:t>
            </a:r>
            <a:r>
              <a:rPr lang="en-US" altLang="en-US" sz="1600" b="1" dirty="0"/>
              <a:t>}</a:t>
            </a:r>
          </a:p>
          <a:p>
            <a:r>
              <a:rPr lang="en-US" altLang="en-US" sz="1600" b="1" dirty="0"/>
              <a:t>                 else </a:t>
            </a:r>
            <a:r>
              <a:rPr lang="en-US" altLang="en-US" sz="1600" b="1" dirty="0" err="1"/>
              <a:t>upperString</a:t>
            </a:r>
            <a:r>
              <a:rPr lang="en-US" altLang="en-US" sz="1600" b="1" dirty="0"/>
              <a:t> = </a:t>
            </a:r>
            <a:r>
              <a:rPr lang="en-US" altLang="en-US" sz="1600" b="1" dirty="0" err="1"/>
              <a:t>upperString</a:t>
            </a:r>
            <a:r>
              <a:rPr lang="en-US" altLang="en-US" sz="1600" b="1" dirty="0"/>
              <a:t> + </a:t>
            </a:r>
            <a:r>
              <a:rPr lang="en-US" altLang="en-US" sz="1600" b="1" dirty="0" err="1"/>
              <a:t>someString</a:t>
            </a:r>
            <a:r>
              <a:rPr lang="en-US" altLang="en-US" sz="1600" b="1" dirty="0"/>
              <a:t>[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] ; // or (char) </a:t>
            </a:r>
            <a:r>
              <a:rPr lang="en-US" altLang="en-US" sz="1600" b="1" dirty="0" err="1"/>
              <a:t>asciiCode</a:t>
            </a:r>
            <a:endParaRPr lang="en-US" altLang="en-US" sz="1600" b="1" dirty="0"/>
          </a:p>
          <a:p>
            <a:r>
              <a:rPr lang="en-US" altLang="en-US" sz="1600" b="1" dirty="0"/>
              <a:t>}</a:t>
            </a:r>
          </a:p>
          <a:p>
            <a:r>
              <a:rPr lang="en-US" altLang="en-US" sz="1600" b="1" dirty="0" err="1"/>
              <a:t>System.out.println</a:t>
            </a:r>
            <a:r>
              <a:rPr lang="en-US" altLang="en-US" sz="1600" b="1" dirty="0"/>
              <a:t>( </a:t>
            </a:r>
            <a:r>
              <a:rPr lang="en-US" altLang="en-US" sz="1600" b="1" dirty="0" err="1"/>
              <a:t>upperString</a:t>
            </a:r>
            <a:r>
              <a:rPr lang="en-US" altLang="en-US" sz="1600" b="1" dirty="0"/>
              <a:t> ); </a:t>
            </a:r>
            <a:endParaRPr lang="en-US" altLang="en-US" sz="1600" b="1" i="1" dirty="0">
              <a:solidFill>
                <a:srgbClr val="008000"/>
              </a:solidFill>
            </a:endParaRPr>
          </a:p>
          <a:p>
            <a:r>
              <a:rPr lang="en-US" altLang="en-US" sz="1600" b="1" i="1" dirty="0">
                <a:solidFill>
                  <a:srgbClr val="008000"/>
                </a:solidFill>
              </a:rPr>
              <a:t>// Displays: EDITED JUL 10 AT TWENTY -TWO HUNDERED HOURS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77D01E-F968-855F-D00E-F07879A0D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6200"/>
            <a:ext cx="87630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// </a:t>
            </a:r>
            <a:r>
              <a:rPr lang="en-US" b="1" i="1" dirty="0">
                <a:latin typeface="Times New Roman" charset="0"/>
                <a:ea typeface="ＭＳ Ｐゴシック" charset="0"/>
              </a:rPr>
              <a:t>Converts a string: all lower case characters (</a:t>
            </a:r>
            <a:r>
              <a:rPr lang="en-US" b="1" i="1" dirty="0" err="1">
                <a:latin typeface="Times New Roman" charset="0"/>
                <a:ea typeface="ＭＳ Ｐゴシック" charset="0"/>
              </a:rPr>
              <a:t>ascii</a:t>
            </a:r>
            <a:r>
              <a:rPr lang="en-US" b="1" i="1" dirty="0">
                <a:latin typeface="Times New Roman" charset="0"/>
                <a:ea typeface="ＭＳ Ｐゴシック" charset="0"/>
              </a:rPr>
              <a:t> 97-122) to upper case (</a:t>
            </a:r>
            <a:r>
              <a:rPr lang="en-US" b="1" i="1" dirty="0" err="1">
                <a:latin typeface="Times New Roman" charset="0"/>
                <a:ea typeface="ＭＳ Ｐゴシック" charset="0"/>
              </a:rPr>
              <a:t>ascii</a:t>
            </a:r>
            <a:r>
              <a:rPr lang="en-US" b="1" i="1" dirty="0">
                <a:latin typeface="Times New Roman" charset="0"/>
                <a:ea typeface="ＭＳ Ｐゴシック" charset="0"/>
              </a:rPr>
              <a:t> 65-90)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BA461242-7EF9-1460-35C0-FAACD109A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57" y="1828800"/>
            <a:ext cx="868680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Write simple pseudocode first:</a:t>
            </a:r>
          </a:p>
          <a:p>
            <a:pPr>
              <a:defRPr/>
            </a:pPr>
            <a:endParaRPr lang="en-US" b="1" dirty="0">
              <a:latin typeface="Times New Roman" charset="0"/>
              <a:ea typeface="ＭＳ Ｐゴシック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Go through the first word character by character without displaying anything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Go through all the spaces after the first word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  <a:t>Go through the second word character by character and display each character</a:t>
            </a:r>
            <a:b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</a:rPr>
            </a:br>
            <a:endParaRPr lang="en-US" b="1" dirty="0">
              <a:solidFill>
                <a:srgbClr val="008000"/>
              </a:solidFill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  <a:cs typeface="ＭＳ Ｐゴシック" charset="0"/>
              </a:rPr>
              <a:t>Refine pseudocode:</a:t>
            </a:r>
          </a:p>
          <a:p>
            <a:pPr>
              <a:defRPr/>
            </a:pPr>
            <a:endParaRPr lang="en-US" b="1" dirty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buFontTx/>
              <a:buAutoNum type="arabicParenR"/>
              <a:defRPr/>
            </a:pP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 through the first word character by character without displaying anything</a:t>
            </a:r>
          </a:p>
          <a:p>
            <a:pPr lvl="1">
              <a:defRPr/>
            </a:pP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1a) Look for the first character that </a:t>
            </a:r>
            <a:r>
              <a:rPr lang="en-US" sz="2000" b="1" dirty="0">
                <a:solidFill>
                  <a:srgbClr val="3366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*is*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a space.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 through all the spaces after the first word</a:t>
            </a:r>
          </a:p>
          <a:p>
            <a:pPr lvl="1">
              <a:defRPr/>
            </a:pP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2a) Look for the first character that </a:t>
            </a:r>
            <a:r>
              <a:rPr lang="en-US" sz="2000" b="1" dirty="0">
                <a:solidFill>
                  <a:srgbClr val="3366FF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*is not*</a:t>
            </a: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a space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Go through the second word character by character and display each character</a:t>
            </a:r>
          </a:p>
          <a:p>
            <a:pPr lvl="1">
              <a:defRPr/>
            </a:pP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3a) until a space is reached.</a:t>
            </a:r>
          </a:p>
          <a:p>
            <a:pPr lvl="1">
              <a:defRPr/>
            </a:pP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b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</a:br>
            <a:r>
              <a:rPr lang="en-US" b="1" dirty="0">
                <a:solidFill>
                  <a:srgbClr val="008000"/>
                </a:solidFill>
                <a:latin typeface="Times New Roman" charset="0"/>
                <a:ea typeface="ＭＳ Ｐゴシック" charset="0"/>
                <a:cs typeface="ＭＳ Ｐゴシック" charset="0"/>
              </a:rPr>
              <a:t>HW: Adapt code so that it works for one- or two-word sentences as well. </a:t>
            </a:r>
          </a:p>
          <a:p>
            <a:pPr>
              <a:defRPr/>
            </a:pPr>
            <a:endParaRPr lang="en-US" b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8FE1DFD-CCB1-94B1-E6BF-FB740B71B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11266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accent2"/>
                </a:solidFill>
                <a:latin typeface="Comic Sans MS" charset="0"/>
                <a:ea typeface="ＭＳ Ｐゴシック" charset="0"/>
              </a:rPr>
              <a:t>Containers and WHILE loops</a:t>
            </a:r>
            <a:endParaRPr lang="en-US" sz="2400" dirty="0">
              <a:solidFill>
                <a:schemeClr val="accent2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6D402F-85F9-185C-759B-3F211DB36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114" y="685800"/>
            <a:ext cx="8763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// </a:t>
            </a:r>
            <a:r>
              <a:rPr lang="en-US" b="1" i="1" dirty="0">
                <a:latin typeface="Times New Roman" charset="0"/>
                <a:ea typeface="ＭＳ Ｐゴシック" charset="0"/>
              </a:rPr>
              <a:t>Prints out the second word of a sentence entered by a user. You can assume that the</a:t>
            </a:r>
            <a:br>
              <a:rPr lang="en-US" b="1" i="1" dirty="0">
                <a:latin typeface="Times New Roman" charset="0"/>
                <a:ea typeface="ＭＳ Ｐゴシック" charset="0"/>
              </a:rPr>
            </a:br>
            <a:r>
              <a:rPr lang="en-US" b="1" dirty="0">
                <a:latin typeface="Times New Roman" charset="0"/>
                <a:ea typeface="ＭＳ Ｐゴシック" charset="0"/>
              </a:rPr>
              <a:t>// </a:t>
            </a:r>
            <a:r>
              <a:rPr lang="en-US" b="1" i="1" dirty="0">
                <a:latin typeface="Times New Roman" charset="0"/>
                <a:ea typeface="ＭＳ Ｐゴシック" charset="0"/>
              </a:rPr>
              <a:t>   sentence does not begin with spaces, and that words are separated by spaces only          </a:t>
            </a:r>
            <a:r>
              <a:rPr lang="en-US" b="1" dirty="0">
                <a:latin typeface="Times New Roman" charset="0"/>
                <a:ea typeface="ＭＳ Ｐゴシック" charset="0"/>
              </a:rPr>
              <a:t> //    </a:t>
            </a:r>
            <a:r>
              <a:rPr lang="en-US" b="1" i="1" dirty="0">
                <a:latin typeface="Times New Roman" charset="0"/>
                <a:ea typeface="ＭＳ Ｐゴシック" charset="0"/>
              </a:rPr>
              <a:t>and there are at least three words in the sentence.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>
            <a:extLst>
              <a:ext uri="{FF2B5EF4-FFF2-40B4-BE49-F238E27FC236}">
                <a16:creationId xmlns:a16="http://schemas.microsoft.com/office/drawing/2014/main" id="{D6BD14B3-F679-039E-7C3A-63D60CDCB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85800"/>
            <a:ext cx="8686800" cy="6198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/>
              <a:t>String </a:t>
            </a:r>
            <a:r>
              <a:rPr lang="en-US" altLang="en-US" sz="1600" b="1" dirty="0" err="1"/>
              <a:t>someString</a:t>
            </a:r>
            <a:r>
              <a:rPr lang="en-US" altLang="en-US" sz="1600" b="1" dirty="0"/>
              <a:t> = “Edited Jul 10 at Twenty-Two hundred hours.”; </a:t>
            </a:r>
          </a:p>
          <a:p>
            <a:pPr>
              <a:lnSpc>
                <a:spcPct val="120000"/>
              </a:lnSpc>
            </a:pPr>
            <a:endParaRPr lang="en-US" altLang="en-US" sz="1400" b="1" i="1" dirty="0">
              <a:solidFill>
                <a:srgbClr val="008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1400" b="1" i="1" dirty="0">
                <a:solidFill>
                  <a:srgbClr val="008000"/>
                </a:solidFill>
              </a:rPr>
              <a:t>// Go through the first word character by character without displaying anything</a:t>
            </a:r>
          </a:p>
          <a:p>
            <a:pPr>
              <a:lnSpc>
                <a:spcPct val="120000"/>
              </a:lnSpc>
            </a:pPr>
            <a:r>
              <a:rPr lang="en-US" altLang="en-US" sz="1400" b="1" i="1" dirty="0">
                <a:solidFill>
                  <a:srgbClr val="0000FF"/>
                </a:solidFill>
              </a:rPr>
              <a:t>// Precondition: </a:t>
            </a:r>
            <a:r>
              <a:rPr lang="en-US" altLang="en-US" sz="1400" b="1" i="1" dirty="0" err="1">
                <a:solidFill>
                  <a:srgbClr val="0000FF"/>
                </a:solidFill>
              </a:rPr>
              <a:t>someString</a:t>
            </a:r>
            <a:r>
              <a:rPr lang="en-US" altLang="en-US" sz="1400" b="1" i="1" dirty="0">
                <a:solidFill>
                  <a:srgbClr val="0000FF"/>
                </a:solidFill>
              </a:rPr>
              <a:t> does not begin with spaces. Words are separated by spaces.</a:t>
            </a:r>
          </a:p>
          <a:p>
            <a:r>
              <a:rPr lang="en-US" altLang="en-US" sz="1400" b="1" i="1" dirty="0">
                <a:solidFill>
                  <a:srgbClr val="0000FF"/>
                </a:solidFill>
              </a:rPr>
              <a:t>// Thus, </a:t>
            </a:r>
            <a:r>
              <a:rPr lang="en-US" altLang="en-US" sz="1400" b="1" i="1" dirty="0" err="1">
                <a:solidFill>
                  <a:srgbClr val="0000FF"/>
                </a:solidFill>
              </a:rPr>
              <a:t>someString</a:t>
            </a:r>
            <a:r>
              <a:rPr lang="en-US" altLang="en-US" sz="1400" b="1" i="1" dirty="0">
                <a:solidFill>
                  <a:srgbClr val="0000FF"/>
                </a:solidFill>
              </a:rPr>
              <a:t> in position 0  is not a space char. </a:t>
            </a:r>
          </a:p>
          <a:p>
            <a:r>
              <a:rPr lang="en-US" altLang="en-US" sz="1600" b="1" dirty="0">
                <a:solidFill>
                  <a:srgbClr val="0000FF"/>
                </a:solidFill>
              </a:rPr>
              <a:t>int </a:t>
            </a:r>
            <a:r>
              <a:rPr lang="en-US" altLang="en-US" sz="1600" b="1" dirty="0" err="1">
                <a:solidFill>
                  <a:srgbClr val="0000FF"/>
                </a:solidFill>
              </a:rPr>
              <a:t>i</a:t>
            </a:r>
            <a:r>
              <a:rPr lang="en-US" altLang="en-US" sz="1600" b="1" dirty="0">
                <a:solidFill>
                  <a:srgbClr val="0000FF"/>
                </a:solidFill>
              </a:rPr>
              <a:t> = 0;</a:t>
            </a:r>
          </a:p>
          <a:p>
            <a:r>
              <a:rPr lang="en-US" altLang="en-US" sz="1600" b="1" dirty="0"/>
              <a:t>while ( </a:t>
            </a:r>
            <a:r>
              <a:rPr lang="en-US" altLang="en-US" sz="1600" b="1" dirty="0" err="1"/>
              <a:t>someString</a:t>
            </a:r>
            <a:r>
              <a:rPr lang="en-US" altLang="en-US" sz="1600" b="1" dirty="0"/>
              <a:t> . </a:t>
            </a:r>
            <a:r>
              <a:rPr lang="en-US" altLang="en-US" sz="1600" b="1" dirty="0" err="1"/>
              <a:t>charAt</a:t>
            </a:r>
            <a:r>
              <a:rPr lang="en-US" altLang="en-US" sz="1600" b="1" dirty="0"/>
              <a:t>( 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 ) != ' ')</a:t>
            </a:r>
          </a:p>
          <a:p>
            <a:r>
              <a:rPr lang="en-US" altLang="en-US" sz="1600" b="1" dirty="0"/>
              <a:t>{</a:t>
            </a:r>
            <a:br>
              <a:rPr lang="en-US" altLang="en-US" sz="1600" b="1" i="1" dirty="0"/>
            </a:br>
            <a:r>
              <a:rPr lang="en-US" altLang="en-US" sz="1600" b="1" i="1" dirty="0"/>
              <a:t>	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++ ;</a:t>
            </a:r>
          </a:p>
          <a:p>
            <a:r>
              <a:rPr lang="en-US" altLang="en-US" sz="1600" b="1" dirty="0"/>
              <a:t>}</a:t>
            </a:r>
          </a:p>
          <a:p>
            <a:r>
              <a:rPr lang="en-US" altLang="en-US" sz="1400" b="1" i="1" dirty="0">
                <a:solidFill>
                  <a:srgbClr val="0000FF"/>
                </a:solidFill>
              </a:rPr>
              <a:t>// Postcondition: </a:t>
            </a:r>
            <a:r>
              <a:rPr lang="en-US" altLang="en-US" sz="1400" b="1" i="1" dirty="0" err="1">
                <a:solidFill>
                  <a:srgbClr val="0000FF"/>
                </a:solidFill>
              </a:rPr>
              <a:t>someString</a:t>
            </a:r>
            <a:r>
              <a:rPr lang="en-US" altLang="en-US" sz="1400" b="1" i="1" dirty="0">
                <a:solidFill>
                  <a:srgbClr val="0000FF"/>
                </a:solidFill>
              </a:rPr>
              <a:t> in position  </a:t>
            </a:r>
            <a:r>
              <a:rPr lang="en-US" altLang="en-US" sz="1400" b="1" i="1" dirty="0" err="1">
                <a:solidFill>
                  <a:srgbClr val="0000FF"/>
                </a:solidFill>
              </a:rPr>
              <a:t>i</a:t>
            </a:r>
            <a:r>
              <a:rPr lang="en-US" altLang="en-US" sz="1400" b="1" i="1" dirty="0">
                <a:solidFill>
                  <a:srgbClr val="0000FF"/>
                </a:solidFill>
              </a:rPr>
              <a:t>  IS a space. </a:t>
            </a:r>
          </a:p>
          <a:p>
            <a:pPr>
              <a:lnSpc>
                <a:spcPct val="120000"/>
              </a:lnSpc>
            </a:pPr>
            <a:r>
              <a:rPr lang="en-US" altLang="en-US" sz="1400" b="1" i="1" dirty="0">
                <a:solidFill>
                  <a:srgbClr val="008000"/>
                </a:solidFill>
              </a:rPr>
              <a:t>// Go through all the spaces after the first word</a:t>
            </a:r>
          </a:p>
          <a:p>
            <a:r>
              <a:rPr lang="en-US" altLang="en-US" sz="1600" b="1" dirty="0"/>
              <a:t>while (</a:t>
            </a:r>
            <a:r>
              <a:rPr lang="en-US" altLang="en-US" sz="1600" b="1" dirty="0" err="1"/>
              <a:t>someString</a:t>
            </a:r>
            <a:r>
              <a:rPr lang="en-US" altLang="en-US" sz="1600" b="1" dirty="0"/>
              <a:t> . </a:t>
            </a:r>
            <a:r>
              <a:rPr lang="en-US" altLang="en-US" sz="1600" b="1" dirty="0" err="1"/>
              <a:t>charAt</a:t>
            </a:r>
            <a:r>
              <a:rPr lang="en-US" altLang="en-US" sz="1600" b="1" dirty="0"/>
              <a:t>( 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 ) == ' ')</a:t>
            </a:r>
          </a:p>
          <a:p>
            <a:r>
              <a:rPr lang="en-US" altLang="en-US" sz="1600" b="1" dirty="0"/>
              <a:t>{ </a:t>
            </a:r>
            <a:br>
              <a:rPr lang="en-US" altLang="en-US" sz="1600" b="1" dirty="0"/>
            </a:br>
            <a:r>
              <a:rPr lang="en-US" altLang="en-US" sz="1600" b="1" dirty="0"/>
              <a:t>	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++ ;</a:t>
            </a:r>
          </a:p>
          <a:p>
            <a:r>
              <a:rPr lang="en-US" altLang="en-US" sz="1600" b="1" dirty="0"/>
              <a:t>}</a:t>
            </a:r>
          </a:p>
          <a:p>
            <a:r>
              <a:rPr lang="en-US" altLang="en-US" sz="1400" b="1" i="1" dirty="0">
                <a:solidFill>
                  <a:srgbClr val="0000FF"/>
                </a:solidFill>
              </a:rPr>
              <a:t>// Postcondition: </a:t>
            </a:r>
            <a:r>
              <a:rPr lang="en-US" altLang="en-US" sz="1400" b="1" i="1" dirty="0" err="1">
                <a:solidFill>
                  <a:srgbClr val="0000FF"/>
                </a:solidFill>
              </a:rPr>
              <a:t>someString</a:t>
            </a:r>
            <a:r>
              <a:rPr lang="en-US" altLang="en-US" sz="1400" b="1" i="1" dirty="0">
                <a:solidFill>
                  <a:srgbClr val="0000FF"/>
                </a:solidFill>
              </a:rPr>
              <a:t> in position </a:t>
            </a:r>
            <a:r>
              <a:rPr lang="en-US" altLang="en-US" sz="1400" b="1" i="1" dirty="0" err="1">
                <a:solidFill>
                  <a:srgbClr val="0000FF"/>
                </a:solidFill>
              </a:rPr>
              <a:t>i</a:t>
            </a:r>
            <a:r>
              <a:rPr lang="en-US" altLang="en-US" sz="1400" b="1" i="1" dirty="0">
                <a:solidFill>
                  <a:srgbClr val="0000FF"/>
                </a:solidFill>
              </a:rPr>
              <a:t>  IS NOT a space. </a:t>
            </a:r>
          </a:p>
          <a:p>
            <a:pPr>
              <a:lnSpc>
                <a:spcPct val="120000"/>
              </a:lnSpc>
            </a:pPr>
            <a:r>
              <a:rPr lang="en-US" altLang="en-US" sz="1400" b="1" i="1" dirty="0">
                <a:solidFill>
                  <a:srgbClr val="008000"/>
                </a:solidFill>
              </a:rPr>
              <a:t>// Go through the second word character by character and display each character.</a:t>
            </a:r>
          </a:p>
          <a:p>
            <a:pPr>
              <a:lnSpc>
                <a:spcPct val="120000"/>
              </a:lnSpc>
            </a:pPr>
            <a:r>
              <a:rPr lang="en-US" altLang="en-US" sz="1400" b="1" i="1" dirty="0">
                <a:solidFill>
                  <a:srgbClr val="0000FF"/>
                </a:solidFill>
              </a:rPr>
              <a:t>// Precondition: </a:t>
            </a:r>
            <a:r>
              <a:rPr lang="en-US" altLang="en-US" sz="1400" b="1" i="1" dirty="0" err="1">
                <a:solidFill>
                  <a:srgbClr val="0000FF"/>
                </a:solidFill>
              </a:rPr>
              <a:t>someString</a:t>
            </a:r>
            <a:r>
              <a:rPr lang="en-US" altLang="en-US" sz="1400" b="1" i="1" dirty="0">
                <a:solidFill>
                  <a:srgbClr val="0000FF"/>
                </a:solidFill>
              </a:rPr>
              <a:t>[ </a:t>
            </a:r>
            <a:r>
              <a:rPr lang="en-US" altLang="en-US" sz="1400" b="1" i="1" dirty="0" err="1">
                <a:solidFill>
                  <a:srgbClr val="0000FF"/>
                </a:solidFill>
              </a:rPr>
              <a:t>i</a:t>
            </a:r>
            <a:r>
              <a:rPr lang="en-US" altLang="en-US" sz="1400" b="1" i="1" dirty="0">
                <a:solidFill>
                  <a:srgbClr val="0000FF"/>
                </a:solidFill>
              </a:rPr>
              <a:t> ] is the first letter of the second word</a:t>
            </a:r>
          </a:p>
          <a:p>
            <a:r>
              <a:rPr lang="en-US" altLang="en-US" sz="1600" b="1" dirty="0"/>
              <a:t>while (</a:t>
            </a:r>
            <a:r>
              <a:rPr lang="en-US" altLang="en-US" sz="1600" b="1" dirty="0" err="1"/>
              <a:t>someString</a:t>
            </a:r>
            <a:r>
              <a:rPr lang="en-US" altLang="en-US" sz="1600" b="1" dirty="0"/>
              <a:t> [ 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 ] != ' ') </a:t>
            </a:r>
            <a:r>
              <a:rPr lang="en-US" altLang="en-US" sz="1400" b="1" i="1" dirty="0">
                <a:solidFill>
                  <a:srgbClr val="FF6600"/>
                </a:solidFill>
              </a:rPr>
              <a:t>// This only works for sentences of three words or more. Try to fix it!</a:t>
            </a:r>
          </a:p>
          <a:p>
            <a:r>
              <a:rPr lang="en-US" altLang="en-US" sz="1600" b="1" dirty="0"/>
              <a:t>{ </a:t>
            </a:r>
          </a:p>
          <a:p>
            <a:r>
              <a:rPr lang="en-US" altLang="en-US" sz="1600" b="1" dirty="0"/>
              <a:t>                  </a:t>
            </a:r>
            <a:r>
              <a:rPr lang="en-US" altLang="en-US" sz="1600" b="1" dirty="0" err="1"/>
              <a:t>System.out.print</a:t>
            </a:r>
            <a:r>
              <a:rPr lang="en-US" altLang="en-US" sz="1600" b="1" dirty="0"/>
              <a:t>( </a:t>
            </a:r>
            <a:r>
              <a:rPr lang="en-US" altLang="en-US" sz="1600" b="1" dirty="0" err="1"/>
              <a:t>someString.charAt</a:t>
            </a:r>
            <a:r>
              <a:rPr lang="en-US" altLang="en-US" sz="1600" b="1" dirty="0"/>
              <a:t> ( 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 ) );</a:t>
            </a:r>
            <a:br>
              <a:rPr lang="en-US" altLang="en-US" sz="1600" b="1" dirty="0"/>
            </a:br>
            <a:r>
              <a:rPr lang="en-US" altLang="en-US" sz="1600" b="1" dirty="0"/>
              <a:t>	</a:t>
            </a:r>
            <a:r>
              <a:rPr lang="en-US" altLang="en-US" sz="1600" b="1" dirty="0" err="1"/>
              <a:t>i</a:t>
            </a:r>
            <a:r>
              <a:rPr lang="en-US" altLang="en-US" sz="1600" b="1" dirty="0"/>
              <a:t>++ ;</a:t>
            </a:r>
          </a:p>
          <a:p>
            <a:r>
              <a:rPr lang="en-US" altLang="en-US" sz="1600" b="1" dirty="0"/>
              <a:t>}</a:t>
            </a:r>
          </a:p>
          <a:p>
            <a:endParaRPr lang="en-US" altLang="en-US" sz="1400" b="1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169E138-435B-961F-2B09-94DE4909B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-76200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accent2"/>
                </a:solidFill>
                <a:latin typeface="Comic Sans MS" charset="0"/>
                <a:ea typeface="ＭＳ Ｐゴシック" charset="0"/>
              </a:rPr>
              <a:t>Containers and WHILE loops</a:t>
            </a:r>
            <a:endParaRPr lang="en-US" sz="2400" dirty="0">
              <a:solidFill>
                <a:schemeClr val="accent2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487AC5-52C0-A214-9C25-05EFAA881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81000"/>
            <a:ext cx="8763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// Prints out the second word of a sentence</a:t>
            </a:r>
            <a:endParaRPr lang="en-US" sz="1600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ECD56745-EAF4-55EE-B7D5-64C645F79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90678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String </a:t>
            </a:r>
            <a:r>
              <a:rPr lang="en-US" altLang="en-US" sz="1800" b="1" dirty="0" err="1">
                <a:solidFill>
                  <a:srgbClr val="7030A0"/>
                </a:solidFill>
                <a:latin typeface="Comic Sans MS" panose="030F0902030302020204" pitchFamily="66" charset="0"/>
              </a:rPr>
              <a:t>someString</a:t>
            </a: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= </a:t>
            </a:r>
            <a:r>
              <a:rPr lang="en-US" altLang="en-US" b="1" dirty="0">
                <a:solidFill>
                  <a:srgbClr val="C00000"/>
                </a:solidFill>
                <a:latin typeface="Comic Sans MS" panose="030F0902030302020204" pitchFamily="66" charset="0"/>
              </a:rPr>
              <a:t>(</a:t>
            </a: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x &gt; 10000</a:t>
            </a:r>
            <a:r>
              <a:rPr lang="en-US" altLang="en-US" b="1" dirty="0">
                <a:solidFill>
                  <a:srgbClr val="C00000"/>
                </a:solidFill>
                <a:latin typeface="Comic Sans MS" panose="030F0902030302020204" pitchFamily="66" charset="0"/>
              </a:rPr>
              <a:t>) ?</a:t>
            </a: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"a big number!" </a:t>
            </a:r>
            <a:r>
              <a:rPr lang="en-US" altLang="en-US" b="1" dirty="0">
                <a:solidFill>
                  <a:srgbClr val="C00000"/>
                </a:solidFill>
                <a:latin typeface="Comic Sans MS" panose="030F0902030302020204" pitchFamily="66" charset="0"/>
              </a:rPr>
              <a:t>:</a:t>
            </a: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"a relatively small number" ;</a:t>
            </a:r>
          </a:p>
          <a:p>
            <a:pPr>
              <a:spcBef>
                <a:spcPts val="0"/>
              </a:spcBef>
            </a:pPr>
            <a:endParaRPr lang="en-US" altLang="en-US" sz="1800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Comic Sans MS" panose="030F0902030302020204" pitchFamily="66" charset="0"/>
              </a:rPr>
              <a:t>(</a:t>
            </a: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US" sz="1800" b="1" dirty="0">
                <a:solidFill>
                  <a:srgbClr val="C00000"/>
                </a:solidFill>
                <a:latin typeface="Comic Sans MS" panose="030F0902030302020204" pitchFamily="66" charset="0"/>
              </a:rPr>
              <a:t>)   </a:t>
            </a:r>
            <a:r>
              <a:rPr lang="en-US" altLang="en-US" sz="1800" dirty="0">
                <a:solidFill>
                  <a:schemeClr val="accent6"/>
                </a:solidFill>
                <a:latin typeface="Comic Sans MS" panose="030F0902030302020204" pitchFamily="66" charset="0"/>
              </a:rPr>
              <a:t>is Java syntax of a </a:t>
            </a:r>
            <a:r>
              <a:rPr lang="en-US" altLang="en-US" sz="1800" dirty="0" err="1">
                <a:solidFill>
                  <a:schemeClr val="accent6"/>
                </a:solidFill>
                <a:latin typeface="Comic Sans MS" panose="030F0902030302020204" pitchFamily="66" charset="0"/>
              </a:rPr>
              <a:t>boolean</a:t>
            </a:r>
            <a:r>
              <a:rPr lang="en-US" altLang="en-US" sz="1800" dirty="0">
                <a:solidFill>
                  <a:schemeClr val="accent6"/>
                </a:solidFill>
                <a:latin typeface="Comic Sans MS" panose="030F0902030302020204" pitchFamily="66" charset="0"/>
              </a:rPr>
              <a:t> conditional statement</a:t>
            </a:r>
          </a:p>
          <a:p>
            <a:pPr>
              <a:spcBef>
                <a:spcPts val="0"/>
              </a:spcBef>
            </a:pPr>
            <a:endParaRPr lang="en-US" altLang="en-US" sz="1800" b="1" dirty="0">
              <a:solidFill>
                <a:srgbClr val="C00000"/>
              </a:solidFill>
              <a:latin typeface="Comic Sans MS" panose="030F0902030302020204" pitchFamily="66" charset="0"/>
            </a:endParaRPr>
          </a:p>
          <a:p>
            <a:pPr>
              <a:spcBef>
                <a:spcPts val="0"/>
              </a:spcBef>
            </a:pPr>
            <a:r>
              <a:rPr lang="en-US" altLang="en-US" sz="1800" b="1" dirty="0">
                <a:solidFill>
                  <a:srgbClr val="C00000"/>
                </a:solidFill>
                <a:latin typeface="Comic Sans MS" panose="030F0902030302020204" pitchFamily="66" charset="0"/>
              </a:rPr>
              <a:t> ?</a:t>
            </a: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   </a:t>
            </a:r>
            <a:r>
              <a:rPr lang="en-US" altLang="en-US" sz="1800" dirty="0">
                <a:solidFill>
                  <a:schemeClr val="accent6"/>
                </a:solidFill>
                <a:latin typeface="Comic Sans MS" panose="030F0902030302020204" pitchFamily="66" charset="0"/>
              </a:rPr>
              <a:t>is Java syntax which serves as "then" in an if/then clause</a:t>
            </a:r>
            <a:endParaRPr lang="en-US" altLang="en-US" sz="1800" b="1" dirty="0">
              <a:solidFill>
                <a:srgbClr val="7030A0"/>
              </a:solidFill>
              <a:latin typeface="Comic Sans MS" panose="030F0902030302020204" pitchFamily="66" charset="0"/>
            </a:endParaRPr>
          </a:p>
          <a:p>
            <a:pPr>
              <a:spcBef>
                <a:spcPts val="0"/>
              </a:spcBef>
            </a:pPr>
            <a:endParaRPr lang="en-US" altLang="en-US" sz="1800" b="1" dirty="0">
              <a:solidFill>
                <a:srgbClr val="7030A0"/>
              </a:solidFill>
              <a:latin typeface="Comic Sans MS" panose="030F0902030302020204" pitchFamily="66" charset="0"/>
            </a:endParaRPr>
          </a:p>
          <a:p>
            <a:pPr>
              <a:spcBef>
                <a:spcPts val="0"/>
              </a:spcBef>
            </a:pP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US" sz="1800" b="1" dirty="0">
                <a:solidFill>
                  <a:srgbClr val="C00000"/>
                </a:solidFill>
                <a:latin typeface="Comic Sans MS" panose="030F0902030302020204" pitchFamily="66" charset="0"/>
              </a:rPr>
              <a:t>:</a:t>
            </a:r>
            <a:r>
              <a:rPr lang="en-US" altLang="en-US" sz="1800" dirty="0">
                <a:solidFill>
                  <a:schemeClr val="accent6"/>
                </a:solidFill>
                <a:latin typeface="Comic Sans MS" panose="030F0902030302020204" pitchFamily="66" charset="0"/>
              </a:rPr>
              <a:t>     is Java syntax which serves as "else" in an if/then clause.</a:t>
            </a:r>
          </a:p>
          <a:p>
            <a:pPr>
              <a:spcBef>
                <a:spcPts val="0"/>
              </a:spcBef>
            </a:pPr>
            <a:endParaRPr lang="en-US" altLang="en-US" sz="1800" dirty="0">
              <a:solidFill>
                <a:schemeClr val="accent6"/>
              </a:solidFill>
              <a:latin typeface="Comic Sans MS" panose="030F0902030302020204" pitchFamily="66" charset="0"/>
            </a:endParaRPr>
          </a:p>
          <a:p>
            <a:pPr>
              <a:spcBef>
                <a:spcPts val="0"/>
              </a:spcBef>
            </a:pPr>
            <a:r>
              <a:rPr lang="en-US" altLang="en-US" sz="1800" dirty="0">
                <a:solidFill>
                  <a:schemeClr val="accent6"/>
                </a:solidFill>
                <a:latin typeface="Comic Sans MS" panose="030F0902030302020204" pitchFamily="66" charset="0"/>
              </a:rPr>
              <a:t>The statement/object/variable after the </a:t>
            </a:r>
            <a:r>
              <a:rPr lang="en-US" altLang="en-US" sz="1800" b="1" dirty="0">
                <a:solidFill>
                  <a:srgbClr val="C00000"/>
                </a:solidFill>
                <a:latin typeface="Comic Sans MS" panose="030F0902030302020204" pitchFamily="66" charset="0"/>
              </a:rPr>
              <a:t>?</a:t>
            </a:r>
            <a:r>
              <a:rPr lang="en-US" altLang="en-US" sz="1800" dirty="0">
                <a:solidFill>
                  <a:schemeClr val="accent6"/>
                </a:solidFill>
                <a:latin typeface="Comic Sans MS" panose="030F0902030302020204" pitchFamily="66" charset="0"/>
              </a:rPr>
              <a:t> is returned if </a:t>
            </a:r>
            <a:r>
              <a:rPr lang="en-US" altLang="en-US" sz="1800" dirty="0">
                <a:solidFill>
                  <a:srgbClr val="C00000"/>
                </a:solidFill>
                <a:latin typeface="Comic Sans MS" panose="030F0902030302020204" pitchFamily="66" charset="0"/>
              </a:rPr>
              <a:t>the </a:t>
            </a:r>
            <a:r>
              <a:rPr lang="en-US" altLang="en-US" sz="1800" dirty="0" err="1">
                <a:solidFill>
                  <a:srgbClr val="C00000"/>
                </a:solidFill>
                <a:latin typeface="Comic Sans MS" panose="030F0902030302020204" pitchFamily="66" charset="0"/>
              </a:rPr>
              <a:t>boolean</a:t>
            </a:r>
            <a:r>
              <a:rPr lang="en-US" altLang="en-US" sz="1800" dirty="0">
                <a:solidFill>
                  <a:srgbClr val="C00000"/>
                </a:solidFill>
                <a:latin typeface="Comic Sans MS" panose="030F0902030302020204" pitchFamily="66" charset="0"/>
              </a:rPr>
              <a:t> is true</a:t>
            </a:r>
          </a:p>
          <a:p>
            <a:pPr>
              <a:spcBef>
                <a:spcPts val="0"/>
              </a:spcBef>
            </a:pPr>
            <a:endParaRPr lang="en-US" altLang="en-US" sz="1800" dirty="0">
              <a:solidFill>
                <a:schemeClr val="accent6"/>
              </a:solidFill>
              <a:latin typeface="Comic Sans MS" panose="030F0902030302020204" pitchFamily="66" charset="0"/>
            </a:endParaRPr>
          </a:p>
          <a:p>
            <a:pPr>
              <a:spcBef>
                <a:spcPts val="0"/>
              </a:spcBef>
            </a:pPr>
            <a:r>
              <a:rPr lang="en-US" altLang="en-US" sz="1800" dirty="0">
                <a:solidFill>
                  <a:schemeClr val="accent6"/>
                </a:solidFill>
                <a:latin typeface="Comic Sans MS" panose="030F0902030302020204" pitchFamily="66" charset="0"/>
              </a:rPr>
              <a:t>The statement/object/variable after the </a:t>
            </a:r>
            <a:r>
              <a:rPr lang="en-US" altLang="en-US" sz="1800" b="1" dirty="0">
                <a:solidFill>
                  <a:srgbClr val="C00000"/>
                </a:solidFill>
                <a:latin typeface="Comic Sans MS" panose="030F0902030302020204" pitchFamily="66" charset="0"/>
              </a:rPr>
              <a:t>:</a:t>
            </a:r>
            <a:r>
              <a:rPr lang="en-US" altLang="en-US" sz="1800" dirty="0">
                <a:solidFill>
                  <a:schemeClr val="accent6"/>
                </a:solidFill>
                <a:latin typeface="Comic Sans MS" panose="030F0902030302020204" pitchFamily="66" charset="0"/>
              </a:rPr>
              <a:t> is returned if </a:t>
            </a:r>
            <a:r>
              <a:rPr lang="en-US" altLang="en-US" sz="1800" dirty="0">
                <a:solidFill>
                  <a:srgbClr val="C00000"/>
                </a:solidFill>
                <a:latin typeface="Comic Sans MS" panose="030F0902030302020204" pitchFamily="66" charset="0"/>
              </a:rPr>
              <a:t>the </a:t>
            </a:r>
            <a:r>
              <a:rPr lang="en-US" altLang="en-US" sz="1800" dirty="0" err="1">
                <a:solidFill>
                  <a:srgbClr val="C00000"/>
                </a:solidFill>
                <a:latin typeface="Comic Sans MS" panose="030F0902030302020204" pitchFamily="66" charset="0"/>
              </a:rPr>
              <a:t>boolean</a:t>
            </a:r>
            <a:r>
              <a:rPr lang="en-US" altLang="en-US" sz="1800" dirty="0">
                <a:solidFill>
                  <a:srgbClr val="C00000"/>
                </a:solidFill>
                <a:latin typeface="Comic Sans MS" panose="030F0902030302020204" pitchFamily="66" charset="0"/>
              </a:rPr>
              <a:t> is false</a:t>
            </a:r>
          </a:p>
          <a:p>
            <a:pPr>
              <a:spcBef>
                <a:spcPts val="0"/>
              </a:spcBef>
            </a:pPr>
            <a:endParaRPr lang="en-US" altLang="en-US" sz="1800" dirty="0">
              <a:solidFill>
                <a:schemeClr val="accent6"/>
              </a:solidFill>
              <a:latin typeface="Comic Sans MS" panose="030F0902030302020204" pitchFamily="66" charset="0"/>
            </a:endParaRPr>
          </a:p>
          <a:p>
            <a:pPr>
              <a:spcBef>
                <a:spcPts val="0"/>
              </a:spcBef>
            </a:pPr>
            <a:r>
              <a:rPr lang="en-US" altLang="en-US" sz="1800" dirty="0">
                <a:solidFill>
                  <a:schemeClr val="accent6"/>
                </a:solidFill>
                <a:latin typeface="Comic Sans MS" panose="030F0902030302020204" pitchFamily="66" charset="0"/>
              </a:rPr>
              <a:t>This syntax is a very concise syntax omitting any Java (key) words. To read this in your mind think aloud the green words which is Sakas-talk, not Java!!!!</a:t>
            </a:r>
          </a:p>
          <a:p>
            <a:pPr>
              <a:spcBef>
                <a:spcPts val="0"/>
              </a:spcBef>
            </a:pPr>
            <a:r>
              <a:rPr lang="en-US" altLang="en-US" sz="1800" dirty="0">
                <a:solidFill>
                  <a:schemeClr val="accent6"/>
                </a:solidFill>
                <a:latin typeface="Comic Sans MS" panose="030F0902030302020204" pitchFamily="66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String </a:t>
            </a:r>
            <a:r>
              <a:rPr lang="en-US" altLang="en-US" sz="1800" b="1" dirty="0" err="1">
                <a:solidFill>
                  <a:srgbClr val="7030A0"/>
                </a:solidFill>
                <a:latin typeface="Comic Sans MS" panose="030F0902030302020204" pitchFamily="66" charset="0"/>
              </a:rPr>
              <a:t>someString</a:t>
            </a: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= 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</a:rPr>
              <a:t>IF</a:t>
            </a: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</a:t>
            </a:r>
            <a:r>
              <a:rPr lang="en-US" altLang="en-US" sz="1800" b="1" dirty="0">
                <a:solidFill>
                  <a:srgbClr val="C00000"/>
                </a:solidFill>
                <a:latin typeface="Comic Sans MS" panose="030F0902030302020204" pitchFamily="66" charset="0"/>
              </a:rPr>
              <a:t>(</a:t>
            </a: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x &gt; 10000</a:t>
            </a:r>
            <a:r>
              <a:rPr lang="en-US" altLang="en-US" sz="1800" b="1" dirty="0">
                <a:solidFill>
                  <a:srgbClr val="C00000"/>
                </a:solidFill>
                <a:latin typeface="Comic Sans MS" panose="030F0902030302020204" pitchFamily="66" charset="0"/>
              </a:rPr>
              <a:t>) 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</a:rPr>
              <a:t>THEN RETURN</a:t>
            </a: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"a big number!" </a:t>
            </a:r>
          </a:p>
          <a:p>
            <a:pPr>
              <a:spcBef>
                <a:spcPts val="0"/>
              </a:spcBef>
            </a:pP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                                </a:t>
            </a: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Comic Sans MS" panose="030F0902030302020204" pitchFamily="66" charset="0"/>
              </a:rPr>
              <a:t>ELSE RETURN</a:t>
            </a: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"a relatively small number" ;</a:t>
            </a:r>
          </a:p>
          <a:p>
            <a:pPr>
              <a:spcBef>
                <a:spcPts val="0"/>
              </a:spcBef>
            </a:pPr>
            <a:r>
              <a:rPr lang="en-US" altLang="en-US" sz="1800" dirty="0">
                <a:solidFill>
                  <a:schemeClr val="accent6"/>
                </a:solidFill>
                <a:latin typeface="Comic Sans MS" panose="030F0902030302020204" pitchFamily="66" charset="0"/>
              </a:rPr>
              <a:t> </a:t>
            </a:r>
            <a:endParaRPr lang="en-US" altLang="en-US" sz="1800" dirty="0">
              <a:solidFill>
                <a:srgbClr val="7030A0"/>
              </a:solidFill>
            </a:endParaRP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9348E95C-FF0E-7C97-0CF8-89431B5C1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792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latin typeface="Comic Sans MS" charset="0"/>
                <a:ea typeface="ＭＳ Ｐゴシック" charset="0"/>
              </a:rPr>
              <a:t>Immediate if or the Conditional Operator in Java </a:t>
            </a:r>
          </a:p>
        </p:txBody>
      </p:sp>
    </p:spTree>
    <p:extLst>
      <p:ext uri="{BB962C8B-B14F-4D97-AF65-F5344CB8AC3E}">
        <p14:creationId xmlns:p14="http://schemas.microsoft.com/office/powerpoint/2010/main" val="105145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ECD56745-EAF4-55EE-B7D5-64C645F79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9067800" cy="4200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solidFill>
                  <a:srgbClr val="7030A0"/>
                </a:solidFill>
                <a:latin typeface="Comic Sans MS" panose="030F0902030302020204" pitchFamily="66" charset="0"/>
              </a:rPr>
              <a:t>       </a:t>
            </a:r>
            <a:r>
              <a:rPr lang="en-US" altLang="en-US" sz="1800" b="1" dirty="0">
                <a:latin typeface="Comic Sans MS" panose="030F0902030302020204" pitchFamily="66" charset="0"/>
              </a:rPr>
              <a:t> String bot1 = ( n == 1 )     ? "bottle"  : "bottles" 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        String bot2 = ( n-1 == 0 ) ? "bottles" : "bottle" 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        </a:t>
            </a:r>
            <a:r>
              <a:rPr lang="en-US" altLang="en-US" sz="1800" b="1" dirty="0" err="1">
                <a:latin typeface="Comic Sans MS" panose="030F0902030302020204" pitchFamily="66" charset="0"/>
              </a:rPr>
              <a:t>System.out.println</a:t>
            </a:r>
            <a:r>
              <a:rPr lang="en-US" altLang="en-US" sz="1800" b="1" dirty="0">
                <a:latin typeface="Comic Sans MS" panose="030F0902030302020204" pitchFamily="66" charset="0"/>
              </a:rPr>
              <a:t> (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           n +  " " + bot1 +    " of beer on the wall,\n" +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           n + " " + bot1 +    " of beer,\n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          </a:t>
            </a:r>
            <a:r>
              <a:rPr lang="en-US" altLang="en-US" sz="1800" b="1" dirty="0" err="1">
                <a:latin typeface="Comic Sans MS" panose="030F0902030302020204" pitchFamily="66" charset="0"/>
              </a:rPr>
              <a:t>Ya</a:t>
            </a:r>
            <a:r>
              <a:rPr lang="en-US" altLang="en-US" sz="1800" b="1" dirty="0">
                <a:latin typeface="Comic Sans MS" panose="030F0902030302020204" pitchFamily="66" charset="0"/>
              </a:rPr>
              <a:t>' take one down, </a:t>
            </a:r>
            <a:r>
              <a:rPr lang="en-US" altLang="en-US" sz="1800" b="1" dirty="0" err="1">
                <a:latin typeface="Comic Sans MS" panose="030F0902030302020204" pitchFamily="66" charset="0"/>
              </a:rPr>
              <a:t>ya</a:t>
            </a:r>
            <a:r>
              <a:rPr lang="en-US" altLang="en-US" sz="1800" b="1" dirty="0">
                <a:latin typeface="Comic Sans MS" panose="030F0902030302020204" pitchFamily="66" charset="0"/>
              </a:rPr>
              <a:t>' pass it around,\n" +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          (n-1) +"  " + bot2 + " of beer on the wall."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        );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 </a:t>
            </a:r>
            <a:endParaRPr lang="en-US" altLang="en-US" sz="1800" dirty="0"/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9348E95C-FF0E-7C97-0CF8-89431B5C1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"/>
            <a:ext cx="792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latin typeface="Comic Sans MS" charset="0"/>
                <a:ea typeface="ＭＳ Ｐゴシック" charset="0"/>
              </a:rPr>
              <a:t>Bottle or Bottles: One solution</a:t>
            </a:r>
          </a:p>
        </p:txBody>
      </p:sp>
    </p:spTree>
    <p:extLst>
      <p:ext uri="{BB962C8B-B14F-4D97-AF65-F5344CB8AC3E}">
        <p14:creationId xmlns:p14="http://schemas.microsoft.com/office/powerpoint/2010/main" val="395942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ECD56745-EAF4-55EE-B7D5-64C645F79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29" y="1371600"/>
            <a:ext cx="9067800" cy="517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</a:pPr>
            <a:endParaRPr lang="en-US" altLang="en-US" sz="1800" b="1" dirty="0">
              <a:latin typeface="Comic Sans MS" panose="030F0902030302020204" pitchFamily="66" charset="0"/>
            </a:endParaRPr>
          </a:p>
          <a:p>
            <a:pPr lvl="2"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public static String </a:t>
            </a:r>
            <a:r>
              <a:rPr lang="en-US" altLang="en-US" sz="1800" b="1" dirty="0" err="1">
                <a:latin typeface="Comic Sans MS" panose="030F0902030302020204" pitchFamily="66" charset="0"/>
              </a:rPr>
              <a:t>pluralOrNot</a:t>
            </a:r>
            <a:r>
              <a:rPr lang="en-US" altLang="en-US" sz="1800" b="1" dirty="0">
                <a:latin typeface="Comic Sans MS" panose="030F0902030302020204" pitchFamily="66" charset="0"/>
              </a:rPr>
              <a:t> ( int </a:t>
            </a:r>
            <a:r>
              <a:rPr lang="en-US" altLang="en-US" sz="1800" b="1" dirty="0" err="1">
                <a:latin typeface="Comic Sans MS" panose="030F0902030302020204" pitchFamily="66" charset="0"/>
              </a:rPr>
              <a:t>numBottles</a:t>
            </a:r>
            <a:r>
              <a:rPr lang="en-US" altLang="en-US" sz="1800" b="1" dirty="0">
                <a:latin typeface="Comic Sans MS" panose="030F0902030302020204" pitchFamily="66" charset="0"/>
              </a:rPr>
              <a:t> )  {</a:t>
            </a:r>
          </a:p>
          <a:p>
            <a:pPr lvl="2">
              <a:spcBef>
                <a:spcPts val="0"/>
              </a:spcBef>
            </a:pPr>
            <a:endParaRPr lang="en-US" altLang="en-US" sz="1800" b="1" dirty="0">
              <a:latin typeface="Comic Sans MS" panose="030F0902030302020204" pitchFamily="66" charset="0"/>
            </a:endParaRPr>
          </a:p>
          <a:p>
            <a:pPr lvl="2"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     return ( </a:t>
            </a:r>
            <a:r>
              <a:rPr lang="en-US" altLang="en-US" sz="1800" b="1" dirty="0" err="1">
                <a:latin typeface="Comic Sans MS" panose="030F0902030302020204" pitchFamily="66" charset="0"/>
              </a:rPr>
              <a:t>numberBottles</a:t>
            </a:r>
            <a:r>
              <a:rPr lang="en-US" altLang="en-US" sz="1800" b="1" dirty="0">
                <a:latin typeface="Comic Sans MS" panose="030F0902030302020204" pitchFamily="66" charset="0"/>
              </a:rPr>
              <a:t> == 1 )  ? "bottle" : "bottles";</a:t>
            </a:r>
          </a:p>
          <a:p>
            <a:pPr lvl="2">
              <a:spcBef>
                <a:spcPts val="0"/>
              </a:spcBef>
            </a:pPr>
            <a:endParaRPr lang="en-US" altLang="en-US" sz="1800" b="1" dirty="0">
              <a:latin typeface="Comic Sans MS" panose="030F0902030302020204" pitchFamily="66" charset="0"/>
            </a:endParaRPr>
          </a:p>
          <a:p>
            <a:pPr lvl="2"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        </a:t>
            </a:r>
          </a:p>
          <a:p>
            <a:pPr>
              <a:spcBef>
                <a:spcPts val="0"/>
              </a:spcBef>
            </a:pPr>
            <a:endParaRPr lang="en-US" altLang="en-US" sz="1800" b="1" dirty="0">
              <a:latin typeface="Comic Sans MS" panose="030F09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         </a:t>
            </a:r>
            <a:r>
              <a:rPr lang="en-US" altLang="en-US" sz="1800" b="1" dirty="0" err="1">
                <a:latin typeface="Comic Sans MS" panose="030F0902030302020204" pitchFamily="66" charset="0"/>
              </a:rPr>
              <a:t>System.out.println</a:t>
            </a:r>
            <a:r>
              <a:rPr lang="en-US" altLang="en-US" sz="1800" b="1" dirty="0">
                <a:latin typeface="Comic Sans MS" panose="030F0902030302020204" pitchFamily="66" charset="0"/>
              </a:rPr>
              <a:t> (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           n +  " " + </a:t>
            </a:r>
            <a:r>
              <a:rPr lang="en-US" altLang="en-US" sz="1800" b="1" dirty="0" err="1">
                <a:latin typeface="Comic Sans MS" panose="030F0902030302020204" pitchFamily="66" charset="0"/>
              </a:rPr>
              <a:t>pluralOrNot</a:t>
            </a:r>
            <a:r>
              <a:rPr lang="en-US" altLang="en-US" sz="1800" b="1" dirty="0">
                <a:latin typeface="Comic Sans MS" panose="030F0902030302020204" pitchFamily="66" charset="0"/>
              </a:rPr>
              <a:t>( n ) +    " of beer on the wall,\n" + 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           n + " "  + </a:t>
            </a:r>
            <a:r>
              <a:rPr lang="en-US" altLang="en-US" sz="1800" b="1" dirty="0" err="1">
                <a:latin typeface="Comic Sans MS" panose="030F0902030302020204" pitchFamily="66" charset="0"/>
              </a:rPr>
              <a:t>pluralOrNot</a:t>
            </a:r>
            <a:r>
              <a:rPr lang="en-US" altLang="en-US" sz="1800" b="1" dirty="0">
                <a:latin typeface="Comic Sans MS" panose="030F0902030302020204" pitchFamily="66" charset="0"/>
              </a:rPr>
              <a:t>( n ) +    " of beer,\n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           </a:t>
            </a:r>
            <a:r>
              <a:rPr lang="en-US" altLang="en-US" sz="1800" b="1" dirty="0" err="1">
                <a:latin typeface="Comic Sans MS" panose="030F0902030302020204" pitchFamily="66" charset="0"/>
              </a:rPr>
              <a:t>Ya</a:t>
            </a:r>
            <a:r>
              <a:rPr lang="en-US" altLang="en-US" sz="1800" b="1" dirty="0">
                <a:latin typeface="Comic Sans MS" panose="030F0902030302020204" pitchFamily="66" charset="0"/>
              </a:rPr>
              <a:t>' take one down, </a:t>
            </a:r>
            <a:r>
              <a:rPr lang="en-US" altLang="en-US" sz="1800" b="1" dirty="0" err="1">
                <a:latin typeface="Comic Sans MS" panose="030F0902030302020204" pitchFamily="66" charset="0"/>
              </a:rPr>
              <a:t>ya</a:t>
            </a:r>
            <a:r>
              <a:rPr lang="en-US" altLang="en-US" sz="1800" b="1" dirty="0">
                <a:latin typeface="Comic Sans MS" panose="030F0902030302020204" pitchFamily="66" charset="0"/>
              </a:rPr>
              <a:t>' pass it around,\n" + </a:t>
            </a:r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          (n-1) +"  " + </a:t>
            </a:r>
            <a:r>
              <a:rPr lang="en-US" altLang="en-US" sz="1800" b="1" dirty="0" err="1">
                <a:latin typeface="Comic Sans MS" panose="030F0902030302020204" pitchFamily="66" charset="0"/>
              </a:rPr>
              <a:t>pluralOrNot</a:t>
            </a:r>
            <a:r>
              <a:rPr lang="en-US" altLang="en-US" sz="1800" b="1" dirty="0">
                <a:latin typeface="Comic Sans MS" panose="030F0902030302020204" pitchFamily="66" charset="0"/>
              </a:rPr>
              <a:t>( n-1 ) + " of beer on the wall."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        );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en-US" sz="1800" b="1" dirty="0">
                <a:latin typeface="Comic Sans MS" panose="030F0902030302020204" pitchFamily="66" charset="0"/>
              </a:rPr>
              <a:t> </a:t>
            </a:r>
            <a:endParaRPr lang="en-US" altLang="en-US" sz="1800" dirty="0"/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9348E95C-FF0E-7C97-0CF8-89431B5C1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8600"/>
            <a:ext cx="7924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latin typeface="Comic Sans MS" charset="0"/>
                <a:ea typeface="ＭＳ Ｐゴシック" charset="0"/>
              </a:rPr>
              <a:t>Bottle or Bottles: More elegant solution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latin typeface="Comic Sans MS" charset="0"/>
                <a:ea typeface="ＭＳ Ｐゴシック" charset="0"/>
              </a:rPr>
              <a:t>Wrap the conditional operator in a function</a:t>
            </a:r>
          </a:p>
        </p:txBody>
      </p:sp>
    </p:spTree>
    <p:extLst>
      <p:ext uri="{BB962C8B-B14F-4D97-AF65-F5344CB8AC3E}">
        <p14:creationId xmlns:p14="http://schemas.microsoft.com/office/powerpoint/2010/main" val="216850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ECD56745-EAF4-55EE-B7D5-64C645F79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43050"/>
            <a:ext cx="6781800" cy="457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en-US" sz="1800" dirty="0"/>
              <a:t>String </a:t>
            </a:r>
            <a:r>
              <a:rPr lang="en-US" altLang="en-US" sz="1800" dirty="0" err="1"/>
              <a:t>firstName</a:t>
            </a:r>
            <a:r>
              <a:rPr lang="en-US" altLang="en-US" sz="1800" dirty="0"/>
              <a:t> ;</a:t>
            </a:r>
          </a:p>
          <a:p>
            <a:pPr>
              <a:spcBef>
                <a:spcPts val="0"/>
              </a:spcBef>
            </a:pPr>
            <a:r>
              <a:rPr lang="en-US" altLang="en-US" sz="1800" dirty="0" err="1"/>
              <a:t>firstName</a:t>
            </a:r>
            <a:r>
              <a:rPr lang="en-US" altLang="en-US" sz="1800" dirty="0"/>
              <a:t> = “William ”; </a:t>
            </a:r>
          </a:p>
          <a:p>
            <a:pPr>
              <a:spcBef>
                <a:spcPct val="50000"/>
              </a:spcBef>
            </a:pPr>
            <a:r>
              <a:rPr lang="en-US" altLang="en-US" sz="1800" dirty="0"/>
              <a:t>String </a:t>
            </a:r>
            <a:r>
              <a:rPr lang="en-US" altLang="en-US" sz="1800" dirty="0" err="1"/>
              <a:t>lastName</a:t>
            </a:r>
            <a:r>
              <a:rPr lang="en-US" altLang="en-US" sz="1800" dirty="0"/>
              <a:t> = “Sakas”;</a:t>
            </a:r>
          </a:p>
          <a:p>
            <a:pPr>
              <a:spcBef>
                <a:spcPct val="50000"/>
              </a:spcBef>
            </a:pPr>
            <a:r>
              <a:rPr lang="en-US" altLang="en-US" sz="1800" dirty="0"/>
              <a:t>String </a:t>
            </a:r>
            <a:r>
              <a:rPr lang="en-US" altLang="en-US" sz="1800" dirty="0" err="1"/>
              <a:t>middleName</a:t>
            </a:r>
            <a:r>
              <a:rPr lang="en-US" altLang="en-US" sz="1800" dirty="0"/>
              <a:t> = new String(“Gregory ”);</a:t>
            </a:r>
          </a:p>
          <a:p>
            <a:pPr>
              <a:spcBef>
                <a:spcPct val="50000"/>
              </a:spcBef>
            </a:pPr>
            <a:endParaRPr lang="en-US" altLang="en-US" sz="1800" dirty="0"/>
          </a:p>
          <a:p>
            <a:pPr>
              <a:spcBef>
                <a:spcPct val="50000"/>
              </a:spcBef>
            </a:pPr>
            <a:r>
              <a:rPr lang="en-US" altLang="en-US" sz="1800" dirty="0" err="1"/>
              <a:t>System.out.println</a:t>
            </a:r>
            <a:r>
              <a:rPr lang="en-US" altLang="en-US" sz="1800" dirty="0"/>
              <a:t>(</a:t>
            </a:r>
            <a:r>
              <a:rPr lang="en-US" altLang="en-US" sz="1800" dirty="0" err="1"/>
              <a:t>firstName</a:t>
            </a:r>
            <a:r>
              <a:rPr lang="en-US" altLang="en-US" sz="1800" dirty="0"/>
              <a:t> +</a:t>
            </a:r>
            <a:r>
              <a:rPr lang="en-US" altLang="en-US" sz="1800" dirty="0" err="1"/>
              <a:t>middleName+lastName</a:t>
            </a:r>
            <a:r>
              <a:rPr lang="en-US" altLang="en-US" sz="1800" dirty="0"/>
              <a:t>);</a:t>
            </a:r>
          </a:p>
          <a:p>
            <a:pPr>
              <a:spcBef>
                <a:spcPct val="50000"/>
              </a:spcBef>
            </a:pPr>
            <a:endParaRPr lang="en-US" altLang="en-US" sz="1800" dirty="0"/>
          </a:p>
          <a:p>
            <a:pPr>
              <a:spcBef>
                <a:spcPct val="50000"/>
              </a:spcBef>
            </a:pPr>
            <a:r>
              <a:rPr lang="en-US" altLang="en-US" sz="1800" dirty="0"/>
              <a:t>int </a:t>
            </a:r>
            <a:r>
              <a:rPr lang="en-US" altLang="en-US" sz="1800" dirty="0" err="1"/>
              <a:t>gregNumOfChars</a:t>
            </a:r>
            <a:r>
              <a:rPr lang="en-US" altLang="en-US" sz="1800" dirty="0"/>
              <a:t> = </a:t>
            </a:r>
            <a:r>
              <a:rPr lang="en-US" altLang="en-US" sz="1800" dirty="0" err="1"/>
              <a:t>middleName</a:t>
            </a:r>
            <a:r>
              <a:rPr lang="en-US" altLang="en-US" sz="4400" dirty="0" err="1"/>
              <a:t>.</a:t>
            </a:r>
            <a:r>
              <a:rPr lang="en-US" altLang="en-US" sz="1800" dirty="0" err="1"/>
              <a:t>length</a:t>
            </a:r>
            <a:r>
              <a:rPr lang="en-US" altLang="en-US" sz="1800" dirty="0"/>
              <a:t>();</a:t>
            </a:r>
          </a:p>
          <a:p>
            <a:pPr>
              <a:spcBef>
                <a:spcPct val="50000"/>
              </a:spcBef>
            </a:pPr>
            <a:r>
              <a:rPr lang="en-US" altLang="en-US" sz="1800" dirty="0" err="1"/>
              <a:t>System.out.println</a:t>
            </a:r>
            <a:r>
              <a:rPr lang="en-US" altLang="en-US" sz="1800" dirty="0"/>
              <a:t>(</a:t>
            </a:r>
            <a:r>
              <a:rPr lang="en-US" altLang="en-US" sz="1800" dirty="0" err="1"/>
              <a:t>gregNumOfChars</a:t>
            </a:r>
            <a:r>
              <a:rPr lang="en-US" altLang="en-US" sz="1800" dirty="0"/>
              <a:t>); // 7</a:t>
            </a:r>
          </a:p>
          <a:p>
            <a:pPr>
              <a:spcBef>
                <a:spcPct val="50000"/>
              </a:spcBef>
            </a:pPr>
            <a:endParaRPr lang="en-US" altLang="en-US" sz="1800" dirty="0"/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9348E95C-FF0E-7C97-0CF8-89431B5C1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33400"/>
            <a:ext cx="55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solidFill>
                  <a:schemeClr val="accent2"/>
                </a:solidFill>
                <a:latin typeface="Comic Sans MS" charset="0"/>
                <a:ea typeface="ＭＳ Ｐゴシック" charset="0"/>
              </a:rPr>
              <a:t>Java strings: The String type </a:t>
            </a:r>
          </a:p>
        </p:txBody>
      </p:sp>
      <p:sp>
        <p:nvSpPr>
          <p:cNvPr id="7179" name="AutoShape 11">
            <a:extLst>
              <a:ext uri="{FF2B5EF4-FFF2-40B4-BE49-F238E27FC236}">
                <a16:creationId xmlns:a16="http://schemas.microsoft.com/office/drawing/2014/main" id="{57BFFC92-E27C-4348-0CC0-EB69442DC5BD}"/>
              </a:ext>
            </a:extLst>
          </p:cNvPr>
          <p:cNvSpPr>
            <a:spLocks/>
          </p:cNvSpPr>
          <p:nvPr/>
        </p:nvSpPr>
        <p:spPr bwMode="auto">
          <a:xfrm>
            <a:off x="4686300" y="4033362"/>
            <a:ext cx="4445000" cy="923925"/>
          </a:xfrm>
          <a:prstGeom prst="accentCallout2">
            <a:avLst>
              <a:gd name="adj1" fmla="val 30380"/>
              <a:gd name="adj2" fmla="val -1713"/>
              <a:gd name="adj3" fmla="val 30380"/>
              <a:gd name="adj4" fmla="val -14787"/>
              <a:gd name="adj5" fmla="val 96341"/>
              <a:gd name="adj6" fmla="val -2268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/>
              <a:t>There are also useful string functions, note the “dot” – the length function is a string METHOD – much more on this later. </a:t>
            </a:r>
          </a:p>
        </p:txBody>
      </p:sp>
      <p:sp>
        <p:nvSpPr>
          <p:cNvPr id="7180" name="AutoShape 12">
            <a:extLst>
              <a:ext uri="{FF2B5EF4-FFF2-40B4-BE49-F238E27FC236}">
                <a16:creationId xmlns:a16="http://schemas.microsoft.com/office/drawing/2014/main" id="{06B9AC0E-B386-699F-AA90-4EAE1A290302}"/>
              </a:ext>
            </a:extLst>
          </p:cNvPr>
          <p:cNvSpPr>
            <a:spLocks/>
          </p:cNvSpPr>
          <p:nvPr/>
        </p:nvSpPr>
        <p:spPr bwMode="auto">
          <a:xfrm>
            <a:off x="4524829" y="1531382"/>
            <a:ext cx="4445000" cy="369332"/>
          </a:xfrm>
          <a:prstGeom prst="accentCallout2">
            <a:avLst>
              <a:gd name="adj1" fmla="val 12352"/>
              <a:gd name="adj2" fmla="val -1713"/>
              <a:gd name="adj3" fmla="val 12352"/>
              <a:gd name="adj4" fmla="val -23569"/>
              <a:gd name="adj5" fmla="val 82702"/>
              <a:gd name="adj6" fmla="val -30396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Three ways to create an initialize strings</a:t>
            </a:r>
          </a:p>
        </p:txBody>
      </p:sp>
    </p:spTree>
    <p:extLst>
      <p:ext uri="{BB962C8B-B14F-4D97-AF65-F5344CB8AC3E}">
        <p14:creationId xmlns:p14="http://schemas.microsoft.com/office/powerpoint/2010/main" val="6701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D10C59E7-071A-5F95-1191-AEF37676B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762000"/>
            <a:ext cx="55626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b="1" dirty="0">
                <a:solidFill>
                  <a:schemeClr val="accent2"/>
                </a:solidFill>
                <a:latin typeface="Comic Sans MS" charset="0"/>
                <a:ea typeface="ＭＳ Ｐゴシック" charset="0"/>
              </a:rPr>
              <a:t>Java String Concatenation</a:t>
            </a:r>
            <a:endParaRPr lang="en-US" sz="2400" dirty="0">
              <a:solidFill>
                <a:schemeClr val="accent2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DD8AE3-5192-FAF9-9B51-37E37D362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1600"/>
            <a:ext cx="8763000" cy="4416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2"/>
                </a:solidFill>
                <a:latin typeface="Comic Sans MS" panose="030F0902030302020204" pitchFamily="66" charset="0"/>
              </a:rPr>
              <a:t>Concatenation: Putting two strings together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2"/>
                </a:solidFill>
                <a:latin typeface="Comic Sans MS" panose="030F0902030302020204" pitchFamily="66" charset="0"/>
              </a:rPr>
              <a:t>In Java we use the plus operator ( + ) to make strings grow.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/>
              <a:t>String food = “ice”;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/>
              <a:t>food = food </a:t>
            </a:r>
            <a:r>
              <a:rPr lang="en-US" altLang="en-US" sz="2000" b="1" dirty="0">
                <a:solidFill>
                  <a:srgbClr val="FF0000"/>
                </a:solidFill>
              </a:rPr>
              <a:t>+</a:t>
            </a:r>
            <a:r>
              <a:rPr lang="en-US" altLang="en-US" sz="1800" b="1" dirty="0"/>
              <a:t> “ cream”;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 err="1"/>
              <a:t>System.out.println</a:t>
            </a:r>
            <a:r>
              <a:rPr lang="en-US" altLang="en-US" sz="1800" b="1" dirty="0"/>
              <a:t>( food 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en-US" altLang="en-US" sz="1800" b="1" dirty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2"/>
                </a:solidFill>
                <a:latin typeface="Comic Sans MS" panose="030F0902030302020204" pitchFamily="66" charset="0"/>
              </a:rPr>
              <a:t>The plus operator also words with character data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/>
              <a:t>food = food + “ cone”;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/>
              <a:t>food = food + 's';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b="1" dirty="0"/>
              <a:t>food = 'l' + food;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chemeClr val="accent2"/>
                </a:solidFill>
                <a:latin typeface="Comic Sans MS" panose="030F0902030302020204" pitchFamily="66" charset="0"/>
              </a:rPr>
              <a:t>But one side has to be a string </a:t>
            </a:r>
          </a:p>
          <a:p>
            <a:pPr>
              <a:spcBef>
                <a:spcPct val="50000"/>
              </a:spcBef>
            </a:pPr>
            <a:r>
              <a:rPr lang="en-US" altLang="en-US" sz="1800" b="1" dirty="0"/>
              <a:t>String </a:t>
            </a:r>
            <a:r>
              <a:rPr lang="en-US" altLang="en-US" sz="1800" b="1" dirty="0" err="1"/>
              <a:t>newString</a:t>
            </a:r>
            <a:r>
              <a:rPr lang="en-US" altLang="en-US" sz="1800" b="1" dirty="0"/>
              <a:t> = ‘a’ + ‘b’; // SNYTAX ERROR!</a:t>
            </a:r>
          </a:p>
          <a:p>
            <a:pPr>
              <a:spcBef>
                <a:spcPct val="50000"/>
              </a:spcBef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51754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75742554-D811-5978-9188-F2839D307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6612"/>
            <a:ext cx="89154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dirty="0">
                <a:latin typeface="Times New Roman" charset="0"/>
                <a:ea typeface="ＭＳ Ｐゴシック" charset="0"/>
              </a:rPr>
              <a:t>The String type is a </a:t>
            </a:r>
            <a:r>
              <a:rPr lang="en-US" sz="2800" b="1" i="1" dirty="0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container</a:t>
            </a:r>
            <a:r>
              <a:rPr lang="en-US" sz="2800" b="1" dirty="0">
                <a:latin typeface="Times New Roman" charset="0"/>
                <a:ea typeface="ＭＳ Ｐゴシック" charset="0"/>
              </a:rPr>
              <a:t> </a:t>
            </a:r>
            <a:r>
              <a:rPr lang="en-US" sz="2800" dirty="0">
                <a:latin typeface="Times New Roman" charset="0"/>
                <a:ea typeface="ＭＳ Ｐゴシック" charset="0"/>
              </a:rPr>
              <a:t>type -  Strings contain a collection of sub-</a:t>
            </a:r>
            <a:r>
              <a:rPr lang="en-US" sz="2800" b="1" i="1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elements</a:t>
            </a:r>
            <a:r>
              <a:rPr lang="en-US" sz="2800" b="1" dirty="0">
                <a:solidFill>
                  <a:srgbClr val="000090"/>
                </a:solidFill>
                <a:latin typeface="Times New Roman" charset="0"/>
                <a:ea typeface="ＭＳ Ｐゴシック" charset="0"/>
              </a:rPr>
              <a:t>  </a:t>
            </a:r>
            <a:r>
              <a:rPr lang="en-US" sz="2800" dirty="0">
                <a:latin typeface="Times New Roman" charset="0"/>
                <a:ea typeface="ＭＳ Ｐゴシック" charset="0"/>
              </a:rPr>
              <a:t>which can have different values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F48E1E0E-DFF3-6D24-4EE3-FF6BAFEE3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47888"/>
            <a:ext cx="3429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String DOG  = </a:t>
            </a:r>
            <a:r>
              <a:rPr lang="ja-JP" altLang="en-US" sz="1800">
                <a:latin typeface="Arial" panose="020B0604020202020204" pitchFamily="34" charset="0"/>
              </a:rPr>
              <a:t>“</a:t>
            </a:r>
            <a:r>
              <a:rPr lang="en-US" altLang="ja-JP" sz="1800" dirty="0"/>
              <a:t>heals</a:t>
            </a:r>
            <a:r>
              <a:rPr lang="ja-JP" altLang="en-US" sz="1800">
                <a:latin typeface="Arial" panose="020B0604020202020204" pitchFamily="34" charset="0"/>
              </a:rPr>
              <a:t>”</a:t>
            </a:r>
            <a:r>
              <a:rPr lang="en-US" altLang="ja-JP" sz="1800" dirty="0"/>
              <a:t> ;</a:t>
            </a:r>
            <a:endParaRPr lang="en-US" altLang="en-US" sz="1800" dirty="0"/>
          </a:p>
        </p:txBody>
      </p:sp>
      <p:sp>
        <p:nvSpPr>
          <p:cNvPr id="17412" name="AutoShape 4">
            <a:extLst>
              <a:ext uri="{FF2B5EF4-FFF2-40B4-BE49-F238E27FC236}">
                <a16:creationId xmlns:a16="http://schemas.microsoft.com/office/drawing/2014/main" id="{BF6093B2-D020-C0CE-E0DF-E617313B3BC2}"/>
              </a:ext>
            </a:extLst>
          </p:cNvPr>
          <p:cNvSpPr>
            <a:spLocks/>
          </p:cNvSpPr>
          <p:nvPr/>
        </p:nvSpPr>
        <p:spPr bwMode="auto">
          <a:xfrm>
            <a:off x="4267200" y="2598198"/>
            <a:ext cx="3733800" cy="955675"/>
          </a:xfrm>
          <a:prstGeom prst="accentCallout2">
            <a:avLst>
              <a:gd name="adj1" fmla="val 12352"/>
              <a:gd name="adj2" fmla="val -2042"/>
              <a:gd name="adj3" fmla="val 12352"/>
              <a:gd name="adj4" fmla="val -34778"/>
              <a:gd name="adj5" fmla="val 46310"/>
              <a:gd name="adj6" fmla="val -41921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DOG is a String container composed of the character </a:t>
            </a:r>
            <a:r>
              <a:rPr lang="en-US" sz="2000" b="1" dirty="0">
                <a:latin typeface="Times New Roman" charset="0"/>
                <a:ea typeface="ＭＳ Ｐゴシック" charset="0"/>
              </a:rPr>
              <a:t>elements</a:t>
            </a:r>
            <a:r>
              <a:rPr lang="en-US" sz="2000" dirty="0">
                <a:latin typeface="Times New Roman" charset="0"/>
                <a:ea typeface="ＭＳ Ｐゴシック" charset="0"/>
              </a:rPr>
              <a:t>:</a:t>
            </a: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     'h', 'e', 'a', 'l'</a:t>
            </a:r>
            <a:r>
              <a:rPr lang="en-US" dirty="0">
                <a:latin typeface="Times New Roman" charset="0"/>
                <a:ea typeface="ＭＳ Ｐゴシック" charset="0"/>
              </a:rPr>
              <a:t> and </a:t>
            </a:r>
            <a:r>
              <a:rPr lang="en-US" b="1" dirty="0">
                <a:latin typeface="Times New Roman" charset="0"/>
                <a:ea typeface="ＭＳ Ｐゴシック" charset="0"/>
              </a:rPr>
              <a:t>'s'</a:t>
            </a:r>
            <a:r>
              <a:rPr lang="en-US" dirty="0">
                <a:latin typeface="Times New Roman" charset="0"/>
                <a:ea typeface="ＭＳ Ｐゴシック" charset="0"/>
              </a:rPr>
              <a:t>  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1F0C7B18-FEE0-7F9F-57CD-E417CAE14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062288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394899C8-4404-D653-6B0D-8AAC99983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152775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ja-JP" altLang="en-US" sz="1800">
                <a:latin typeface="Arial" panose="020B0604020202020204" pitchFamily="34" charset="0"/>
              </a:rPr>
              <a:t>“</a:t>
            </a:r>
            <a:r>
              <a:rPr lang="en-US" altLang="ja-JP" sz="1800"/>
              <a:t>h e a l s</a:t>
            </a:r>
            <a:r>
              <a:rPr lang="ja-JP" altLang="en-US" sz="1800">
                <a:latin typeface="Arial" panose="020B0604020202020204" pitchFamily="34" charset="0"/>
              </a:rPr>
              <a:t>”</a:t>
            </a:r>
            <a:endParaRPr lang="en-US" altLang="en-US"/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FB9BB6E4-7F3F-D241-C837-FDB6EA6E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274955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    DOG</a:t>
            </a:r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1A90CDC1-E872-E96F-7186-A7B314EDE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5100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elements</a:t>
            </a:r>
          </a:p>
        </p:txBody>
      </p:sp>
      <p:sp>
        <p:nvSpPr>
          <p:cNvPr id="17421" name="Line 13">
            <a:extLst>
              <a:ext uri="{FF2B5EF4-FFF2-40B4-BE49-F238E27FC236}">
                <a16:creationId xmlns:a16="http://schemas.microsoft.com/office/drawing/2014/main" id="{3080B6CB-490B-1320-0198-134CAE44BD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76400" y="3519488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11A0522C-D7A4-2A9A-BD0C-A78528F4C9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71663" y="3497263"/>
            <a:ext cx="33337" cy="1089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3" name="Line 15">
            <a:extLst>
              <a:ext uri="{FF2B5EF4-FFF2-40B4-BE49-F238E27FC236}">
                <a16:creationId xmlns:a16="http://schemas.microsoft.com/office/drawing/2014/main" id="{74E2D1F4-5F86-3FF0-C833-07D9E3BE34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530600"/>
            <a:ext cx="33338" cy="1055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AD7CDB39-B7E1-9B7D-EC66-8C88B7B4DE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3495675"/>
            <a:ext cx="103188" cy="1090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5" name="Line 17">
            <a:extLst>
              <a:ext uri="{FF2B5EF4-FFF2-40B4-BE49-F238E27FC236}">
                <a16:creationId xmlns:a16="http://schemas.microsoft.com/office/drawing/2014/main" id="{A806CF37-2E7B-D63B-7D4D-27F94BCFA1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3600" y="3508375"/>
            <a:ext cx="142875" cy="1077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28" name="AutoShape 20">
            <a:extLst>
              <a:ext uri="{FF2B5EF4-FFF2-40B4-BE49-F238E27FC236}">
                <a16:creationId xmlns:a16="http://schemas.microsoft.com/office/drawing/2014/main" id="{DF6D8045-B626-1D82-E75A-5EE2CA30C122}"/>
              </a:ext>
            </a:extLst>
          </p:cNvPr>
          <p:cNvSpPr>
            <a:spLocks/>
          </p:cNvSpPr>
          <p:nvPr/>
        </p:nvSpPr>
        <p:spPr bwMode="auto">
          <a:xfrm>
            <a:off x="4572000" y="4800600"/>
            <a:ext cx="3733800" cy="646331"/>
          </a:xfrm>
          <a:prstGeom prst="accentCallout2">
            <a:avLst>
              <a:gd name="adj1" fmla="val 30380"/>
              <a:gd name="adj2" fmla="val -2042"/>
              <a:gd name="adj3" fmla="val 30380"/>
              <a:gd name="adj4" fmla="val -36991"/>
              <a:gd name="adj5" fmla="val -123509"/>
              <a:gd name="adj6" fmla="val -49849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a declared string in main memory (RAM)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9FF8BDDD-3260-9C46-D526-D3F2C8AB0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8458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/>
              <a:t>Additional functionality provided by the string type:</a:t>
            </a:r>
          </a:p>
          <a:p>
            <a:pPr algn="ctr">
              <a:spcBef>
                <a:spcPct val="50000"/>
              </a:spcBef>
            </a:pPr>
            <a:r>
              <a:rPr lang="en-US" altLang="en-US" dirty="0"/>
              <a:t> </a:t>
            </a:r>
            <a:r>
              <a:rPr lang="ja-JP" altLang="en-US" b="1">
                <a:latin typeface="Arial" panose="020B0604020202020204" pitchFamily="34" charset="0"/>
              </a:rPr>
              <a:t>“</a:t>
            </a:r>
            <a:r>
              <a:rPr lang="en-US" altLang="ja-JP" b="1" dirty="0">
                <a:solidFill>
                  <a:schemeClr val="accent2"/>
                </a:solidFill>
              </a:rPr>
              <a:t>in position read</a:t>
            </a:r>
            <a:r>
              <a:rPr lang="ja-JP" altLang="en-US" b="1">
                <a:latin typeface="Arial" panose="020B0604020202020204" pitchFamily="34" charset="0"/>
              </a:rPr>
              <a:t>”</a:t>
            </a:r>
            <a:r>
              <a:rPr lang="en-US" altLang="ja-JP" dirty="0"/>
              <a:t> access</a:t>
            </a:r>
            <a:endParaRPr lang="en-US" altLang="en-US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31D2081-BC4D-96D1-47B4-7A1F51D6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288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FBD445B7-07C7-AB1E-FFC8-F059EA2EF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93675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h  e  a    l   s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17055C08-2269-4F92-43FB-F5983A908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    DOG</a:t>
            </a:r>
          </a:p>
        </p:txBody>
      </p:sp>
      <p:sp>
        <p:nvSpPr>
          <p:cNvPr id="13318" name="AutoShape 6">
            <a:extLst>
              <a:ext uri="{FF2B5EF4-FFF2-40B4-BE49-F238E27FC236}">
                <a16:creationId xmlns:a16="http://schemas.microsoft.com/office/drawing/2014/main" id="{75AE3DD7-1E70-7495-DBEE-1ADDA25B5295}"/>
              </a:ext>
            </a:extLst>
          </p:cNvPr>
          <p:cNvSpPr>
            <a:spLocks/>
          </p:cNvSpPr>
          <p:nvPr/>
        </p:nvSpPr>
        <p:spPr bwMode="auto">
          <a:xfrm>
            <a:off x="3810000" y="1828800"/>
            <a:ext cx="4492625" cy="650875"/>
          </a:xfrm>
          <a:prstGeom prst="accentCallout2">
            <a:avLst>
              <a:gd name="adj1" fmla="val 17560"/>
              <a:gd name="adj2" fmla="val -1694"/>
              <a:gd name="adj3" fmla="val 17560"/>
              <a:gd name="adj4" fmla="val -19185"/>
              <a:gd name="adj5" fmla="val 42194"/>
              <a:gd name="adj6" fmla="val -37352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strings are </a:t>
            </a:r>
            <a:r>
              <a:rPr lang="en-US" dirty="0">
                <a:latin typeface="Times New Roman" charset="0"/>
                <a:ea typeface="ＭＳ Ｐゴシック" charset="0"/>
              </a:rPr>
              <a:t>made up of char </a:t>
            </a:r>
            <a:r>
              <a:rPr lang="en-US" b="1" dirty="0">
                <a:latin typeface="Times New Roman" charset="0"/>
                <a:ea typeface="ＭＳ Ｐゴシック" charset="0"/>
              </a:rPr>
              <a:t>elements</a:t>
            </a:r>
          </a:p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and each element has an </a:t>
            </a:r>
            <a:r>
              <a:rPr lang="en-US" b="1" dirty="0">
                <a:latin typeface="Times New Roman" charset="0"/>
                <a:ea typeface="ＭＳ Ｐゴシック" charset="0"/>
              </a:rPr>
              <a:t>index</a:t>
            </a:r>
            <a:r>
              <a:rPr lang="en-US" dirty="0">
                <a:latin typeface="Times New Roman" charset="0"/>
                <a:ea typeface="ＭＳ Ｐゴシック" charset="0"/>
              </a:rPr>
              <a:t> starting from 0.</a:t>
            </a:r>
          </a:p>
        </p:txBody>
      </p:sp>
      <p:sp>
        <p:nvSpPr>
          <p:cNvPr id="13326" name="Text Box 14">
            <a:extLst>
              <a:ext uri="{FF2B5EF4-FFF2-40B4-BE49-F238E27FC236}">
                <a16:creationId xmlns:a16="http://schemas.microsoft.com/office/drawing/2014/main" id="{0C071FD1-4B75-1E1C-3CE3-BB4562785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4384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 0   1   2   3    4</a:t>
            </a:r>
          </a:p>
        </p:txBody>
      </p:sp>
      <p:sp>
        <p:nvSpPr>
          <p:cNvPr id="13327" name="Text Box 15">
            <a:extLst>
              <a:ext uri="{FF2B5EF4-FFF2-40B4-BE49-F238E27FC236}">
                <a16:creationId xmlns:a16="http://schemas.microsoft.com/office/drawing/2014/main" id="{48951CFF-D0E9-C168-6916-09DEBCCBB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10982"/>
            <a:ext cx="419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latin typeface="Times New Roman" charset="0"/>
                <a:ea typeface="ＭＳ Ｐゴシック" charset="0"/>
              </a:rPr>
              <a:t>System.out.println</a:t>
            </a:r>
            <a:r>
              <a:rPr lang="en-US" dirty="0">
                <a:latin typeface="Times New Roman" charset="0"/>
                <a:ea typeface="ＭＳ Ｐゴシック" charset="0"/>
              </a:rPr>
              <a:t>( </a:t>
            </a:r>
            <a:r>
              <a:rPr lang="en-US" dirty="0" err="1">
                <a:latin typeface="Times New Roman" charset="0"/>
                <a:ea typeface="ＭＳ Ｐゴシック" charset="0"/>
              </a:rPr>
              <a:t>DOG.charAt</a:t>
            </a:r>
            <a:r>
              <a:rPr lang="en-US" dirty="0">
                <a:latin typeface="Times New Roman" charset="0"/>
                <a:ea typeface="ＭＳ Ｐゴシック" charset="0"/>
              </a:rPr>
              <a:t>( 2 ) );</a:t>
            </a:r>
          </a:p>
        </p:txBody>
      </p:sp>
      <p:sp>
        <p:nvSpPr>
          <p:cNvPr id="13328" name="AutoShape 16">
            <a:extLst>
              <a:ext uri="{FF2B5EF4-FFF2-40B4-BE49-F238E27FC236}">
                <a16:creationId xmlns:a16="http://schemas.microsoft.com/office/drawing/2014/main" id="{A11E70C7-A46B-B9B6-15AE-8F83C2DEA896}"/>
              </a:ext>
            </a:extLst>
          </p:cNvPr>
          <p:cNvSpPr>
            <a:spLocks/>
          </p:cNvSpPr>
          <p:nvPr/>
        </p:nvSpPr>
        <p:spPr bwMode="auto">
          <a:xfrm>
            <a:off x="3810000" y="2875074"/>
            <a:ext cx="4757737" cy="376237"/>
          </a:xfrm>
          <a:prstGeom prst="accentCallout2">
            <a:avLst>
              <a:gd name="adj1" fmla="val 30380"/>
              <a:gd name="adj2" fmla="val -1602"/>
              <a:gd name="adj3" fmla="val 30380"/>
              <a:gd name="adj4" fmla="val -9278"/>
              <a:gd name="adj5" fmla="val 144423"/>
              <a:gd name="adj6" fmla="val -1676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in position READ access to element with index 2</a:t>
            </a:r>
          </a:p>
        </p:txBody>
      </p:sp>
      <p:sp>
        <p:nvSpPr>
          <p:cNvPr id="13329" name="AutoShape 17">
            <a:extLst>
              <a:ext uri="{FF2B5EF4-FFF2-40B4-BE49-F238E27FC236}">
                <a16:creationId xmlns:a16="http://schemas.microsoft.com/office/drawing/2014/main" id="{64B05003-FBC9-1032-799C-0E0DF1C6A0E9}"/>
              </a:ext>
            </a:extLst>
          </p:cNvPr>
          <p:cNvSpPr>
            <a:spLocks/>
          </p:cNvSpPr>
          <p:nvPr/>
        </p:nvSpPr>
        <p:spPr bwMode="auto">
          <a:xfrm>
            <a:off x="1398588" y="4634805"/>
            <a:ext cx="6226175" cy="1384995"/>
          </a:xfrm>
          <a:prstGeom prst="accentCallout2">
            <a:avLst>
              <a:gd name="adj1" fmla="val -58"/>
              <a:gd name="adj2" fmla="val 99484"/>
              <a:gd name="adj3" fmla="val 2086"/>
              <a:gd name="adj4" fmla="val 37581"/>
              <a:gd name="adj5" fmla="val -42089"/>
              <a:gd name="adj6" fmla="val 27374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b="1" dirty="0" err="1">
                <a:solidFill>
                  <a:schemeClr val="accent6"/>
                </a:solidFill>
              </a:rPr>
              <a:t>charAt</a:t>
            </a:r>
            <a:r>
              <a:rPr lang="en-US" altLang="en-US" sz="1800" dirty="0"/>
              <a:t> member function is an</a:t>
            </a:r>
            <a:r>
              <a:rPr lang="en-US" altLang="en-US" sz="1800" i="1" dirty="0"/>
              <a:t> indexing or subscripting </a:t>
            </a:r>
            <a:r>
              <a:rPr lang="en-US" altLang="en-US" sz="1800" dirty="0"/>
              <a:t>function</a:t>
            </a:r>
          </a:p>
          <a:p>
            <a:r>
              <a:rPr lang="en-US" altLang="en-US" sz="1800" dirty="0"/>
              <a:t>In </a:t>
            </a:r>
            <a:r>
              <a:rPr lang="en-US" altLang="en-US" sz="1800" b="1" dirty="0">
                <a:solidFill>
                  <a:srgbClr val="7030A0"/>
                </a:solidFill>
              </a:rPr>
              <a:t>your head</a:t>
            </a:r>
            <a:r>
              <a:rPr lang="en-US" altLang="en-US" sz="1800" dirty="0"/>
              <a:t>, interpret </a:t>
            </a:r>
            <a:r>
              <a:rPr lang="en-US" altLang="en-US" sz="1800" dirty="0" err="1"/>
              <a:t>charAt</a:t>
            </a:r>
            <a:r>
              <a:rPr lang="en-US" altLang="en-US" sz="1800" dirty="0"/>
              <a:t> as </a:t>
            </a:r>
            <a:r>
              <a:rPr lang="ja-JP" altLang="en-US" sz="1800">
                <a:latin typeface="Arial" panose="020B0604020202020204" pitchFamily="34" charset="0"/>
              </a:rPr>
              <a:t>“</a:t>
            </a:r>
            <a:r>
              <a:rPr lang="en-US" altLang="ja-JP" sz="1800" dirty="0"/>
              <a:t>in position</a:t>
            </a:r>
            <a:r>
              <a:rPr lang="ja-JP" altLang="en-US" sz="1800">
                <a:latin typeface="Arial" panose="020B0604020202020204" pitchFamily="34" charset="0"/>
              </a:rPr>
              <a:t>”</a:t>
            </a:r>
            <a:r>
              <a:rPr lang="en-US" altLang="ja-JP" sz="1800" dirty="0"/>
              <a:t> or "at position"</a:t>
            </a:r>
            <a:br>
              <a:rPr lang="en-US" altLang="ja-JP" sz="1800" dirty="0"/>
            </a:br>
            <a:r>
              <a:rPr lang="en-US" altLang="ja-JP" sz="1600" dirty="0"/>
              <a:t> </a:t>
            </a:r>
            <a:r>
              <a:rPr lang="ja-JP" altLang="en-US" b="1" i="1">
                <a:latin typeface="Arial" panose="020B0604020202020204" pitchFamily="34" charset="0"/>
              </a:rPr>
              <a:t>“</a:t>
            </a:r>
            <a:r>
              <a:rPr lang="en-US" altLang="ja-JP" b="1" dirty="0">
                <a:solidFill>
                  <a:schemeClr val="accent2"/>
                </a:solidFill>
              </a:rPr>
              <a:t>output DOG</a:t>
            </a:r>
            <a:r>
              <a:rPr lang="en-US" altLang="ja-JP" b="1" i="1" dirty="0">
                <a:solidFill>
                  <a:schemeClr val="accent2"/>
                </a:solidFill>
              </a:rPr>
              <a:t> </a:t>
            </a:r>
            <a:r>
              <a:rPr lang="en-US" altLang="ja-JP" b="1" dirty="0">
                <a:solidFill>
                  <a:schemeClr val="accent2"/>
                </a:solidFill>
                <a:latin typeface="Comic Sans MS" panose="030F0902030302020204" pitchFamily="66" charset="0"/>
              </a:rPr>
              <a:t>IN POSITION</a:t>
            </a:r>
            <a:r>
              <a:rPr lang="en-US" altLang="ja-JP" b="1" i="1" dirty="0">
                <a:solidFill>
                  <a:schemeClr val="accent2"/>
                </a:solidFill>
              </a:rPr>
              <a:t> </a:t>
            </a:r>
            <a:r>
              <a:rPr lang="en-US" altLang="ja-JP" b="1" dirty="0">
                <a:solidFill>
                  <a:schemeClr val="accent2"/>
                </a:solidFill>
              </a:rPr>
              <a:t>2</a:t>
            </a:r>
            <a:r>
              <a:rPr lang="en-US" altLang="ja-JP" b="1" i="1" dirty="0">
                <a:solidFill>
                  <a:schemeClr val="accent2"/>
                </a:solidFill>
              </a:rPr>
              <a:t>.</a:t>
            </a:r>
            <a:r>
              <a:rPr lang="ja-JP" altLang="en-US" b="1" i="1">
                <a:solidFill>
                  <a:schemeClr val="accent2"/>
                </a:solidFill>
                <a:latin typeface="Arial" panose="020B0604020202020204" pitchFamily="34" charset="0"/>
              </a:rPr>
              <a:t>”</a:t>
            </a:r>
            <a:endParaRPr lang="en-US" altLang="ja-JP" b="1" i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r>
              <a:rPr lang="ja-JP" altLang="en-US" b="1" i="1">
                <a:latin typeface="Arial" panose="020B0604020202020204" pitchFamily="34" charset="0"/>
              </a:rPr>
              <a:t>“</a:t>
            </a:r>
            <a:r>
              <a:rPr lang="en-US" altLang="ja-JP" b="1" dirty="0">
                <a:solidFill>
                  <a:schemeClr val="accent2"/>
                </a:solidFill>
              </a:rPr>
              <a:t>output DOG</a:t>
            </a:r>
            <a:r>
              <a:rPr lang="en-US" altLang="ja-JP" b="1" i="1" dirty="0">
                <a:solidFill>
                  <a:schemeClr val="accent2"/>
                </a:solidFill>
              </a:rPr>
              <a:t> </a:t>
            </a:r>
            <a:r>
              <a:rPr lang="en-US" altLang="ja-JP" b="1" dirty="0">
                <a:solidFill>
                  <a:schemeClr val="accent2"/>
                </a:solidFill>
                <a:latin typeface="Comic Sans MS" panose="030F0902030302020204" pitchFamily="66" charset="0"/>
              </a:rPr>
              <a:t>AT POSITION</a:t>
            </a:r>
            <a:r>
              <a:rPr lang="en-US" altLang="ja-JP" b="1" i="1" dirty="0">
                <a:solidFill>
                  <a:schemeClr val="accent2"/>
                </a:solidFill>
              </a:rPr>
              <a:t> </a:t>
            </a:r>
            <a:r>
              <a:rPr lang="en-US" altLang="ja-JP" b="1" dirty="0">
                <a:solidFill>
                  <a:schemeClr val="accent2"/>
                </a:solidFill>
              </a:rPr>
              <a:t>2</a:t>
            </a:r>
            <a:r>
              <a:rPr lang="en-US" altLang="ja-JP" b="1" i="1" dirty="0">
                <a:solidFill>
                  <a:schemeClr val="accent2"/>
                </a:solidFill>
              </a:rPr>
              <a:t>.</a:t>
            </a:r>
            <a:r>
              <a:rPr lang="ja-JP" altLang="en-US" b="1" i="1">
                <a:solidFill>
                  <a:schemeClr val="accent2"/>
                </a:solidFill>
                <a:latin typeface="Arial" panose="020B0604020202020204" pitchFamily="34" charset="0"/>
              </a:rPr>
              <a:t>”</a:t>
            </a:r>
            <a:endParaRPr lang="en-US" altLang="en-US" i="1" dirty="0">
              <a:solidFill>
                <a:schemeClr val="accent2"/>
              </a:solidFill>
            </a:endParaRPr>
          </a:p>
        </p:txBody>
      </p:sp>
      <p:sp>
        <p:nvSpPr>
          <p:cNvPr id="13331" name="Line 19">
            <a:extLst>
              <a:ext uri="{FF2B5EF4-FFF2-40B4-BE49-F238E27FC236}">
                <a16:creationId xmlns:a16="http://schemas.microsoft.com/office/drawing/2014/main" id="{C5E35E01-8874-FE59-34EC-3E8D976A30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313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3332" name="Line 20">
            <a:extLst>
              <a:ext uri="{FF2B5EF4-FFF2-40B4-BE49-F238E27FC236}">
                <a16:creationId xmlns:a16="http://schemas.microsoft.com/office/drawing/2014/main" id="{40EC1871-3BBE-A520-6D34-7B6AD64CA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0138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3333" name="Line 21">
            <a:extLst>
              <a:ext uri="{FF2B5EF4-FFF2-40B4-BE49-F238E27FC236}">
                <a16:creationId xmlns:a16="http://schemas.microsoft.com/office/drawing/2014/main" id="{B5D5D9B6-D697-367D-ED05-8DCDF2FB8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3334" name="Line 22">
            <a:extLst>
              <a:ext uri="{FF2B5EF4-FFF2-40B4-BE49-F238E27FC236}">
                <a16:creationId xmlns:a16="http://schemas.microsoft.com/office/drawing/2014/main" id="{A896DF29-D8FD-9B30-0DD8-2AB18A5D0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0838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3335" name="Line 23">
            <a:extLst>
              <a:ext uri="{FF2B5EF4-FFF2-40B4-BE49-F238E27FC236}">
                <a16:creationId xmlns:a16="http://schemas.microsoft.com/office/drawing/2014/main" id="{8B376164-7B03-A101-0EEB-BC752532B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1828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3336" name="Text Box 24">
            <a:extLst>
              <a:ext uri="{FF2B5EF4-FFF2-40B4-BE49-F238E27FC236}">
                <a16:creationId xmlns:a16="http://schemas.microsoft.com/office/drawing/2014/main" id="{F2BCAF38-ECFC-D897-36E9-EF01F702F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324600"/>
            <a:ext cx="77724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*  experienced programmers often use "sub" when reading off the subscript operator.</a:t>
            </a:r>
          </a:p>
          <a:p>
            <a:pPr>
              <a:spcBef>
                <a:spcPct val="50000"/>
              </a:spcBef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20995CBD-0EBE-8E49-7E69-44EE5A167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627188"/>
            <a:ext cx="43163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int  </a:t>
            </a:r>
            <a:r>
              <a:rPr lang="en-US" dirty="0" err="1">
                <a:latin typeface="Times New Roman" charset="0"/>
                <a:ea typeface="ＭＳ Ｐゴシック" charset="0"/>
              </a:rPr>
              <a:t>anInt</a:t>
            </a:r>
            <a:r>
              <a:rPr lang="en-US" dirty="0">
                <a:latin typeface="Times New Roman" charset="0"/>
                <a:ea typeface="ＭＳ Ｐゴシック" charset="0"/>
              </a:rPr>
              <a:t> = 1 ;</a:t>
            </a:r>
            <a:br>
              <a:rPr lang="en-US" dirty="0">
                <a:latin typeface="Times New Roman" charset="0"/>
                <a:ea typeface="ＭＳ Ｐゴシック" charset="0"/>
              </a:rPr>
            </a:br>
            <a:r>
              <a:rPr lang="en-US" dirty="0" err="1">
                <a:latin typeface="Times New Roman" charset="0"/>
                <a:ea typeface="ＭＳ Ｐゴシック" charset="0"/>
              </a:rPr>
              <a:t>System.out.println</a:t>
            </a:r>
            <a:r>
              <a:rPr lang="en-US" dirty="0">
                <a:latin typeface="Times New Roman" charset="0"/>
                <a:ea typeface="ＭＳ Ｐゴシック" charset="0"/>
              </a:rPr>
              <a:t>( DOG. </a:t>
            </a:r>
            <a:r>
              <a:rPr lang="en-US" dirty="0" err="1">
                <a:latin typeface="Times New Roman" charset="0"/>
                <a:ea typeface="ＭＳ Ｐゴシック" charset="0"/>
              </a:rPr>
              <a:t>charAt</a:t>
            </a:r>
            <a:r>
              <a:rPr lang="en-US" dirty="0">
                <a:latin typeface="Times New Roman" charset="0"/>
                <a:ea typeface="ＭＳ Ｐゴシック" charset="0"/>
              </a:rPr>
              <a:t> (</a:t>
            </a:r>
            <a:r>
              <a:rPr lang="en-US" dirty="0" err="1">
                <a:latin typeface="Times New Roman" charset="0"/>
                <a:ea typeface="ＭＳ Ｐゴシック" charset="0"/>
              </a:rPr>
              <a:t>anInt</a:t>
            </a:r>
            <a:r>
              <a:rPr lang="en-US" dirty="0">
                <a:latin typeface="Times New Roman" charset="0"/>
                <a:ea typeface="ＭＳ Ｐゴシック" charset="0"/>
              </a:rPr>
              <a:t>) ); </a:t>
            </a:r>
            <a:br>
              <a:rPr lang="en-US" dirty="0">
                <a:latin typeface="Times New Roman" charset="0"/>
                <a:ea typeface="ＭＳ Ｐゴシック" charset="0"/>
              </a:rPr>
            </a:br>
            <a:r>
              <a:rPr lang="en-US" dirty="0" err="1">
                <a:latin typeface="Times New Roman" charset="0"/>
                <a:ea typeface="ＭＳ Ｐゴシック" charset="0"/>
              </a:rPr>
              <a:t>anInt</a:t>
            </a:r>
            <a:r>
              <a:rPr lang="en-US" b="1" dirty="0">
                <a:latin typeface="Times New Roman" charset="0"/>
                <a:ea typeface="ＭＳ Ｐゴシック" charset="0"/>
              </a:rPr>
              <a:t>++ </a:t>
            </a:r>
            <a:r>
              <a:rPr lang="en-US" dirty="0">
                <a:latin typeface="Times New Roman" charset="0"/>
                <a:ea typeface="ＭＳ Ｐゴシック" charset="0"/>
              </a:rPr>
              <a:t>; </a:t>
            </a:r>
            <a:br>
              <a:rPr lang="en-US" dirty="0">
                <a:latin typeface="Times New Roman" charset="0"/>
                <a:ea typeface="ＭＳ Ｐゴシック" charset="0"/>
              </a:rPr>
            </a:br>
            <a:r>
              <a:rPr lang="en-US" dirty="0" err="1">
                <a:latin typeface="Times New Roman" charset="0"/>
                <a:ea typeface="ＭＳ Ｐゴシック" charset="0"/>
              </a:rPr>
              <a:t>System.out.println</a:t>
            </a:r>
            <a:r>
              <a:rPr lang="en-US" dirty="0">
                <a:latin typeface="Times New Roman" charset="0"/>
                <a:ea typeface="ＭＳ Ｐゴシック" charset="0"/>
              </a:rPr>
              <a:t>( </a:t>
            </a:r>
            <a:r>
              <a:rPr lang="en-US" dirty="0" err="1">
                <a:latin typeface="Times New Roman" charset="0"/>
                <a:ea typeface="ＭＳ Ｐゴシック" charset="0"/>
              </a:rPr>
              <a:t>DOG.charAt</a:t>
            </a:r>
            <a:r>
              <a:rPr lang="en-US" dirty="0">
                <a:latin typeface="Times New Roman" charset="0"/>
                <a:ea typeface="ＭＳ Ｐゴシック" charset="0"/>
              </a:rPr>
              <a:t> ( </a:t>
            </a:r>
            <a:r>
              <a:rPr lang="en-US" dirty="0" err="1">
                <a:latin typeface="Times New Roman" charset="0"/>
                <a:ea typeface="ＭＳ Ｐゴシック" charset="0"/>
              </a:rPr>
              <a:t>anInt</a:t>
            </a:r>
            <a:r>
              <a:rPr lang="en-US" dirty="0">
                <a:latin typeface="Times New Roman" charset="0"/>
                <a:ea typeface="ＭＳ Ｐゴシック" charset="0"/>
              </a:rPr>
              <a:t> ) ); </a:t>
            </a:r>
            <a:br>
              <a:rPr lang="en-US" dirty="0">
                <a:latin typeface="Times New Roman" charset="0"/>
                <a:ea typeface="ＭＳ Ｐゴシック" charset="0"/>
              </a:rPr>
            </a:br>
            <a:r>
              <a:rPr lang="en-US" dirty="0" err="1">
                <a:latin typeface="Times New Roman" charset="0"/>
                <a:ea typeface="ＭＳ Ｐゴシック" charset="0"/>
              </a:rPr>
              <a:t>anInt</a:t>
            </a:r>
            <a:r>
              <a:rPr lang="en-US" b="1" dirty="0">
                <a:latin typeface="Times New Roman" charset="0"/>
                <a:ea typeface="ＭＳ Ｐゴシック" charset="0"/>
              </a:rPr>
              <a:t>++ </a:t>
            </a:r>
            <a:r>
              <a:rPr lang="en-US" dirty="0">
                <a:latin typeface="Times New Roman" charset="0"/>
                <a:ea typeface="ＭＳ Ｐゴシック" charset="0"/>
              </a:rPr>
              <a:t>; </a:t>
            </a:r>
            <a:br>
              <a:rPr lang="en-US" dirty="0">
                <a:latin typeface="Times New Roman" charset="0"/>
                <a:ea typeface="ＭＳ Ｐゴシック" charset="0"/>
              </a:rPr>
            </a:br>
            <a:r>
              <a:rPr lang="en-US" dirty="0" err="1">
                <a:latin typeface="Times New Roman" charset="0"/>
                <a:ea typeface="ＭＳ Ｐゴシック" charset="0"/>
              </a:rPr>
              <a:t>System.out.println</a:t>
            </a:r>
            <a:r>
              <a:rPr lang="en-US" dirty="0">
                <a:latin typeface="Times New Roman" charset="0"/>
                <a:ea typeface="ＭＳ Ｐゴシック" charset="0"/>
              </a:rPr>
              <a:t>( </a:t>
            </a:r>
            <a:r>
              <a:rPr lang="en-US" dirty="0" err="1">
                <a:latin typeface="Times New Roman" charset="0"/>
                <a:ea typeface="ＭＳ Ｐゴシック" charset="0"/>
              </a:rPr>
              <a:t>DOG.charAt</a:t>
            </a:r>
            <a:r>
              <a:rPr lang="en-US" dirty="0">
                <a:latin typeface="Times New Roman" charset="0"/>
                <a:ea typeface="ＭＳ Ｐゴシック" charset="0"/>
              </a:rPr>
              <a:t> ( </a:t>
            </a:r>
            <a:r>
              <a:rPr lang="en-US" dirty="0" err="1">
                <a:latin typeface="Times New Roman" charset="0"/>
                <a:ea typeface="ＭＳ Ｐゴシック" charset="0"/>
              </a:rPr>
              <a:t>anInt</a:t>
            </a:r>
            <a:r>
              <a:rPr lang="en-US" dirty="0">
                <a:latin typeface="Times New Roman" charset="0"/>
                <a:ea typeface="ＭＳ Ｐゴシック" charset="0"/>
              </a:rPr>
              <a:t> ) ); </a:t>
            </a:r>
            <a:br>
              <a:rPr lang="en-US" dirty="0">
                <a:latin typeface="Times New Roman" charset="0"/>
                <a:ea typeface="ＭＳ Ｐゴシック" charset="0"/>
              </a:rPr>
            </a:b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21507" name="AutoShape 3">
            <a:extLst>
              <a:ext uri="{FF2B5EF4-FFF2-40B4-BE49-F238E27FC236}">
                <a16:creationId xmlns:a16="http://schemas.microsoft.com/office/drawing/2014/main" id="{A99CF85A-D72A-6430-A662-F48614EE04E1}"/>
              </a:ext>
            </a:extLst>
          </p:cNvPr>
          <p:cNvSpPr>
            <a:spLocks/>
          </p:cNvSpPr>
          <p:nvPr/>
        </p:nvSpPr>
        <p:spPr bwMode="auto">
          <a:xfrm>
            <a:off x="5638800" y="800100"/>
            <a:ext cx="3200400" cy="1015663"/>
          </a:xfrm>
          <a:prstGeom prst="accentCallout2">
            <a:avLst>
              <a:gd name="adj1" fmla="val 16069"/>
              <a:gd name="adj2" fmla="val -1667"/>
              <a:gd name="adj3" fmla="val 16069"/>
              <a:gd name="adj4" fmla="val -14931"/>
              <a:gd name="adj5" fmla="val 111997"/>
              <a:gd name="adj6" fmla="val -35729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accent2"/>
                </a:solidFill>
                <a:latin typeface="Comic Sans MS" charset="0"/>
                <a:ea typeface="ＭＳ Ｐゴシック" charset="0"/>
              </a:rPr>
              <a:t>Integer variables are often used to hold indices.</a:t>
            </a:r>
            <a:endParaRPr lang="en-US" sz="2000" b="1" i="1" dirty="0">
              <a:solidFill>
                <a:schemeClr val="accent2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2A96A58B-C46F-11BC-A2E5-78E66BA2C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609600"/>
            <a:ext cx="1295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25395460-D9F7-1575-7825-1DEB11EB8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71755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h  e  e    l   s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47B3345D-F040-A0BD-7649-E4E5DE01E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048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    DOG</a:t>
            </a: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2C44E4E8-DF7A-58B9-6748-16DB36B32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17475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>
                <a:latin typeface="Times New Roman" charset="0"/>
                <a:ea typeface="ＭＳ Ｐゴシック" charset="0"/>
              </a:rPr>
              <a:t> 0   1   2   3    4</a:t>
            </a:r>
          </a:p>
        </p:txBody>
      </p:sp>
      <p:sp>
        <p:nvSpPr>
          <p:cNvPr id="21512" name="Line 8">
            <a:extLst>
              <a:ext uri="{FF2B5EF4-FFF2-40B4-BE49-F238E27FC236}">
                <a16:creationId xmlns:a16="http://schemas.microsoft.com/office/drawing/2014/main" id="{C0B607C2-218D-76FC-792E-CE09F866E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6513" y="60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1513" name="Line 9">
            <a:extLst>
              <a:ext uri="{FF2B5EF4-FFF2-40B4-BE49-F238E27FC236}">
                <a16:creationId xmlns:a16="http://schemas.microsoft.com/office/drawing/2014/main" id="{C6287DBD-3322-2113-15C5-6B192C52B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7338" y="60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1514" name="Line 10">
            <a:extLst>
              <a:ext uri="{FF2B5EF4-FFF2-40B4-BE49-F238E27FC236}">
                <a16:creationId xmlns:a16="http://schemas.microsoft.com/office/drawing/2014/main" id="{89119074-01CB-24DA-4960-B493EDAF16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60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1515" name="Line 11">
            <a:extLst>
              <a:ext uri="{FF2B5EF4-FFF2-40B4-BE49-F238E27FC236}">
                <a16:creationId xmlns:a16="http://schemas.microsoft.com/office/drawing/2014/main" id="{C666A13C-00E3-6287-19E1-0EC03BB71A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8038" y="60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1516" name="Line 12">
            <a:extLst>
              <a:ext uri="{FF2B5EF4-FFF2-40B4-BE49-F238E27FC236}">
                <a16:creationId xmlns:a16="http://schemas.microsoft.com/office/drawing/2014/main" id="{C1C70022-D847-FB88-57C1-E8275B98AC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609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id="{AC19BD80-D154-533A-C269-FFD50B12D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7600"/>
            <a:ext cx="9525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b="1" dirty="0">
                <a:solidFill>
                  <a:schemeClr val="accent2"/>
                </a:solidFill>
                <a:latin typeface="Comic Sans MS" charset="0"/>
                <a:ea typeface="ＭＳ Ｐゴシック" charset="0"/>
              </a:rPr>
              <a:t>TASK:</a:t>
            </a:r>
            <a:r>
              <a:rPr lang="en-US" dirty="0">
                <a:latin typeface="Times New Roman" charset="0"/>
                <a:ea typeface="ＭＳ Ｐゴシック" charset="0"/>
              </a:rPr>
              <a:t> </a:t>
            </a:r>
            <a:r>
              <a:rPr lang="en-US" sz="2000" dirty="0">
                <a:latin typeface="Comic Sans MS" charset="0"/>
                <a:ea typeface="ＭＳ Ｐゴシック" charset="0"/>
              </a:rPr>
              <a:t>Write some Java code to output a string in reverse order.</a:t>
            </a:r>
            <a:br>
              <a:rPr lang="en-US" sz="2000" dirty="0">
                <a:latin typeface="Comic Sans MS" charset="0"/>
                <a:ea typeface="ＭＳ Ｐゴシック" charset="0"/>
              </a:rPr>
            </a:br>
            <a:br>
              <a:rPr lang="en-US" dirty="0">
                <a:latin typeface="Times New Roman" charset="0"/>
                <a:ea typeface="ＭＳ Ｐゴシック" charset="0"/>
              </a:rPr>
            </a:br>
            <a:r>
              <a:rPr lang="en-US" sz="2000" dirty="0">
                <a:latin typeface="Comic Sans MS" charset="0"/>
                <a:ea typeface="ＭＳ Ｐゴシック" charset="0"/>
              </a:rPr>
              <a:t>precondition:  </a:t>
            </a:r>
            <a:r>
              <a:rPr lang="en-US" sz="2000" dirty="0" err="1">
                <a:latin typeface="Comic Sans MS" charset="0"/>
                <a:ea typeface="ＭＳ Ｐゴシック" charset="0"/>
              </a:rPr>
              <a:t>a</a:t>
            </a:r>
            <a:r>
              <a:rPr lang="en-US" sz="2000" dirty="0" err="1">
                <a:latin typeface="Times New Roman" charset="0"/>
                <a:ea typeface="ＭＳ Ｐゴシック" charset="0"/>
              </a:rPr>
              <a:t>String</a:t>
            </a:r>
            <a:r>
              <a:rPr lang="en-US" sz="2000" dirty="0">
                <a:latin typeface="Times New Roman" charset="0"/>
                <a:ea typeface="ＭＳ Ｐゴシック" charset="0"/>
              </a:rPr>
              <a:t> = = "heels" </a:t>
            </a:r>
            <a:br>
              <a:rPr lang="en-US" sz="2000" dirty="0">
                <a:latin typeface="Times New Roman" charset="0"/>
                <a:ea typeface="ＭＳ Ｐゴシック" charset="0"/>
              </a:rPr>
            </a:br>
            <a:r>
              <a:rPr lang="en-US" sz="2000" dirty="0">
                <a:latin typeface="Comic Sans MS" charset="0"/>
                <a:ea typeface="ＭＳ Ｐゴシック" charset="0"/>
              </a:rPr>
              <a:t>postcondition: </a:t>
            </a:r>
            <a:r>
              <a:rPr lang="en-US" sz="2000" b="1" dirty="0" err="1">
                <a:solidFill>
                  <a:schemeClr val="accent2"/>
                </a:solidFill>
                <a:latin typeface="Times New Roman" charset="0"/>
                <a:ea typeface="ＭＳ Ｐゴシック" charset="0"/>
              </a:rPr>
              <a:t>sleeh</a:t>
            </a:r>
            <a:r>
              <a:rPr lang="en-US" sz="2000" b="1" dirty="0">
                <a:latin typeface="Times New Roman" charset="0"/>
                <a:ea typeface="ＭＳ Ｐゴシック" charset="0"/>
              </a:rPr>
              <a:t> </a:t>
            </a:r>
            <a:r>
              <a:rPr lang="en-US" sz="2000" dirty="0">
                <a:latin typeface="Times New Roman" charset="0"/>
                <a:ea typeface="ＭＳ Ｐゴシック" charset="0"/>
              </a:rPr>
              <a:t> is displayed on the screen.</a:t>
            </a:r>
          </a:p>
          <a:p>
            <a:pPr>
              <a:spcBef>
                <a:spcPct val="50000"/>
              </a:spcBef>
              <a:defRPr/>
            </a:pPr>
            <a:endParaRPr lang="en-US" sz="2000" dirty="0">
              <a:latin typeface="Times New Roman" charset="0"/>
              <a:ea typeface="ＭＳ Ｐゴシック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Comic Sans MS" panose="030F0902030302020204" pitchFamily="66" charset="0"/>
                <a:ea typeface="ＭＳ Ｐゴシック" charset="0"/>
              </a:rPr>
              <a:t>Hint: Use an integer as an index. Which index do we start with?</a:t>
            </a:r>
          </a:p>
          <a:p>
            <a:pPr>
              <a:spcBef>
                <a:spcPct val="50000"/>
              </a:spcBef>
              <a:defRPr/>
            </a:pPr>
            <a:endParaRPr lang="en-US" sz="2000" dirty="0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9525" cap="flat" cmpd="sng" algn="ctr">
          <a:solidFill>
            <a:schemeClr val="tx1"/>
          </a:solidFill>
          <a:prstDash val="solid"/>
          <a:round/>
          <a:headEnd type="stealth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</TotalTime>
  <Words>2168</Words>
  <Application>Microsoft Macintosh PowerPoint</Application>
  <PresentationFormat>On-screen Show (4:3)</PresentationFormat>
  <Paragraphs>237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Comic Sans MS</vt:lpstr>
      <vt:lpstr>Courier New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Wm</dc:creator>
  <cp:lastModifiedBy>William Sakas</cp:lastModifiedBy>
  <cp:revision>170</cp:revision>
  <dcterms:created xsi:type="dcterms:W3CDTF">1999-04-15T20:40:47Z</dcterms:created>
  <dcterms:modified xsi:type="dcterms:W3CDTF">2022-06-30T17:17:55Z</dcterms:modified>
</cp:coreProperties>
</file>