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5" r:id="rId9"/>
    <p:sldId id="267" r:id="rId10"/>
    <p:sldId id="268" r:id="rId11"/>
    <p:sldId id="269" r:id="rId12"/>
    <p:sldId id="270" r:id="rId13"/>
    <p:sldId id="266" r:id="rId14"/>
    <p:sldId id="273" r:id="rId15"/>
    <p:sldId id="274" r:id="rId16"/>
    <p:sldId id="272" r:id="rId17"/>
    <p:sldId id="271"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FeTexnPlHbTHGUlMCorku5s4k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12F6A8-689A-4474-97C7-AAA691A7435C}">
  <a:tblStyle styleId="{3612F6A8-689A-4474-97C7-AAA691A743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179a75a5bb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179a75a5b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179a75a5bb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179a75a5bb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179a75a5bb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179a75a5bb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b24d0a60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2b24d0a6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22b24d0a604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b6511b6cd7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b6511b6cd7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b6511b6cd7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aa9e6d91ee05c6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g2faa9e6d91ee05c6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017e53dce4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017e53dce4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2017e53dce4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0d018f789928068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50d018f789928068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50d018f789928068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17e53dce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017e53dce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2017e53dce4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79a75a5b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79a75a5bb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179a75a5bb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179a75a5bb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179a75a5bb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2179a75a5bb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9"/>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4" name="Google Shape;24;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12"/>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13"/>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1792288" y="612775"/>
            <a:ext cx="5486400" cy="4114800"/>
          </a:xfrm>
          <a:prstGeom prst="rect">
            <a:avLst/>
          </a:prstGeom>
          <a:noFill/>
          <a:ln>
            <a:noFill/>
          </a:ln>
        </p:spPr>
      </p:sp>
      <p:sp>
        <p:nvSpPr>
          <p:cNvPr id="68" name="Google Shape;68;p1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ctrTitle"/>
          </p:nvPr>
        </p:nvSpPr>
        <p:spPr>
          <a:xfrm>
            <a:off x="685800" y="2246883"/>
            <a:ext cx="7772400" cy="1571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0000"/>
              </a:buClr>
              <a:buSzPct val="100000"/>
              <a:buFont typeface="Calibri"/>
              <a:buNone/>
            </a:pPr>
            <a:r>
              <a:rPr lang="en-US" b="1" dirty="0">
                <a:solidFill>
                  <a:srgbClr val="FF0000"/>
                </a:solidFill>
              </a:rPr>
              <a:t>Disc Filter Cleaning in Drip Irrigation Based on IoT</a:t>
            </a:r>
            <a:endParaRPr b="1" dirty="0">
              <a:solidFill>
                <a:srgbClr val="FF0000"/>
              </a:solidFill>
            </a:endParaRPr>
          </a:p>
        </p:txBody>
      </p:sp>
      <p:sp>
        <p:nvSpPr>
          <p:cNvPr id="102" name="Google Shape;102;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179a75a5bb_0_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pic>
        <p:nvPicPr>
          <p:cNvPr id="195" name="Google Shape;195;g2179a75a5bb_0_7"/>
          <p:cNvPicPr preferRelativeResize="0"/>
          <p:nvPr/>
        </p:nvPicPr>
        <p:blipFill rotWithShape="1">
          <a:blip r:embed="rId3">
            <a:alphaModFix/>
          </a:blip>
          <a:srcRect t="51162"/>
          <a:stretch/>
        </p:blipFill>
        <p:spPr>
          <a:xfrm>
            <a:off x="0" y="0"/>
            <a:ext cx="9144000" cy="6858000"/>
          </a:xfrm>
          <a:prstGeom prst="rect">
            <a:avLst/>
          </a:prstGeom>
          <a:noFill/>
          <a:ln>
            <a:noFill/>
          </a:ln>
        </p:spPr>
      </p:pic>
      <p:sp>
        <p:nvSpPr>
          <p:cNvPr id="2" name="Rectangle 1">
            <a:extLst>
              <a:ext uri="{FF2B5EF4-FFF2-40B4-BE49-F238E27FC236}">
                <a16:creationId xmlns:a16="http://schemas.microsoft.com/office/drawing/2014/main" id="{FA90FD88-99C1-6C94-BCBB-47716258835D}"/>
              </a:ext>
            </a:extLst>
          </p:cNvPr>
          <p:cNvSpPr/>
          <p:nvPr/>
        </p:nvSpPr>
        <p:spPr>
          <a:xfrm>
            <a:off x="339365" y="5571241"/>
            <a:ext cx="7560297" cy="650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179a75a5bb_0_1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pic>
        <p:nvPicPr>
          <p:cNvPr id="202" name="Google Shape;202;g2179a75a5bb_0_19"/>
          <p:cNvPicPr preferRelativeResize="0"/>
          <p:nvPr/>
        </p:nvPicPr>
        <p:blipFill>
          <a:blip r:embed="rId3">
            <a:alphaModFix/>
          </a:blip>
          <a:stretch>
            <a:fillRect/>
          </a:stretch>
        </p:blipFill>
        <p:spPr>
          <a:xfrm>
            <a:off x="206850" y="859950"/>
            <a:ext cx="8839200" cy="4802598"/>
          </a:xfrm>
          <a:prstGeom prst="rect">
            <a:avLst/>
          </a:prstGeom>
          <a:noFill/>
          <a:ln>
            <a:noFill/>
          </a:ln>
        </p:spPr>
      </p:pic>
      <p:sp>
        <p:nvSpPr>
          <p:cNvPr id="203" name="Google Shape;203;g2179a75a5bb_0_19"/>
          <p:cNvSpPr txBox="1"/>
          <p:nvPr/>
        </p:nvSpPr>
        <p:spPr>
          <a:xfrm>
            <a:off x="2841705" y="305982"/>
            <a:ext cx="64770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solidFill>
                  <a:srgbClr val="FF0000"/>
                </a:solidFill>
                <a:latin typeface="Calibri"/>
                <a:ea typeface="Calibri"/>
                <a:cs typeface="Calibri"/>
                <a:sym typeface="Calibri"/>
              </a:rPr>
              <a:t>Mobile App Creation</a:t>
            </a:r>
            <a:endParaRPr sz="2400" b="1" dirty="0">
              <a:solidFill>
                <a:srgbClr val="FF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22b24d0a604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
        <p:nvSpPr>
          <p:cNvPr id="210" name="Google Shape;210;g22b24d0a604_0_0"/>
          <p:cNvSpPr txBox="1"/>
          <p:nvPr/>
        </p:nvSpPr>
        <p:spPr>
          <a:xfrm>
            <a:off x="3024700" y="405675"/>
            <a:ext cx="260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11" name="Google Shape;211;g22b24d0a604_0_0"/>
          <p:cNvSpPr txBox="1"/>
          <p:nvPr/>
        </p:nvSpPr>
        <p:spPr>
          <a:xfrm>
            <a:off x="2158739" y="805875"/>
            <a:ext cx="504334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800" b="1" dirty="0">
                <a:solidFill>
                  <a:srgbClr val="FF0000"/>
                </a:solidFill>
                <a:latin typeface="Calibri"/>
                <a:ea typeface="Calibri"/>
                <a:cs typeface="Calibri"/>
                <a:sym typeface="Calibri"/>
              </a:rPr>
              <a:t>Prototype of Disc Filter Cleaning</a:t>
            </a:r>
            <a:endParaRPr sz="2800" dirty="0">
              <a:latin typeface="Calibri"/>
              <a:ea typeface="Calibri"/>
              <a:cs typeface="Calibri"/>
              <a:sym typeface="Calibri"/>
            </a:endParaRPr>
          </a:p>
        </p:txBody>
      </p:sp>
      <p:pic>
        <p:nvPicPr>
          <p:cNvPr id="212" name="Google Shape;212;g22b24d0a604_0_0"/>
          <p:cNvPicPr preferRelativeResize="0"/>
          <p:nvPr/>
        </p:nvPicPr>
        <p:blipFill>
          <a:blip r:embed="rId3">
            <a:alphaModFix/>
          </a:blip>
          <a:stretch>
            <a:fillRect/>
          </a:stretch>
        </p:blipFill>
        <p:spPr>
          <a:xfrm>
            <a:off x="453231" y="2136949"/>
            <a:ext cx="8237537" cy="25841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b6511b6cd7_0_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
        <p:nvSpPr>
          <p:cNvPr id="180" name="Google Shape;180;g1b6511b6cd7_0_6"/>
          <p:cNvSpPr txBox="1"/>
          <p:nvPr/>
        </p:nvSpPr>
        <p:spPr>
          <a:xfrm>
            <a:off x="3396000" y="594900"/>
            <a:ext cx="2553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dirty="0">
                <a:solidFill>
                  <a:srgbClr val="FF0000"/>
                </a:solidFill>
                <a:latin typeface="Calibri"/>
                <a:ea typeface="Calibri"/>
                <a:cs typeface="Calibri"/>
                <a:sym typeface="Calibri"/>
              </a:rPr>
              <a:t>Bill Of Materials</a:t>
            </a:r>
            <a:endParaRPr sz="2700" b="1" dirty="0">
              <a:solidFill>
                <a:srgbClr val="FF0000"/>
              </a:solidFill>
              <a:latin typeface="Calibri"/>
              <a:ea typeface="Calibri"/>
              <a:cs typeface="Calibri"/>
              <a:sym typeface="Calibri"/>
            </a:endParaRPr>
          </a:p>
        </p:txBody>
      </p:sp>
      <p:graphicFrame>
        <p:nvGraphicFramePr>
          <p:cNvPr id="181" name="Google Shape;181;g1b6511b6cd7_0_6"/>
          <p:cNvGraphicFramePr/>
          <p:nvPr>
            <p:extLst>
              <p:ext uri="{D42A27DB-BD31-4B8C-83A1-F6EECF244321}">
                <p14:modId xmlns:p14="http://schemas.microsoft.com/office/powerpoint/2010/main" val="1158826682"/>
              </p:ext>
            </p:extLst>
          </p:nvPr>
        </p:nvGraphicFramePr>
        <p:xfrm>
          <a:off x="1053000" y="1831813"/>
          <a:ext cx="7239000" cy="3887935"/>
        </p:xfrm>
        <a:graphic>
          <a:graphicData uri="http://schemas.openxmlformats.org/drawingml/2006/table">
            <a:tbl>
              <a:tblPr>
                <a:noFill/>
                <a:tableStyleId>{3612F6A8-689A-4474-97C7-AAA691A7435C}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2300">
                <a:tc>
                  <a:txBody>
                    <a:bodyPr/>
                    <a:lstStyle/>
                    <a:p>
                      <a:pPr marL="0" lvl="0" indent="0" algn="l" rtl="0">
                        <a:spcBef>
                          <a:spcPts val="0"/>
                        </a:spcBef>
                        <a:spcAft>
                          <a:spcPts val="0"/>
                        </a:spcAft>
                        <a:buNone/>
                      </a:pPr>
                      <a:r>
                        <a:rPr lang="en-US" sz="2200"/>
                        <a:t>S.No</a:t>
                      </a:r>
                      <a:endParaRPr sz="2200"/>
                    </a:p>
                  </a:txBody>
                  <a:tcPr marL="91425" marR="91425" marT="91425" marB="91425"/>
                </a:tc>
                <a:tc>
                  <a:txBody>
                    <a:bodyPr/>
                    <a:lstStyle/>
                    <a:p>
                      <a:pPr marL="0" lvl="0" indent="0" algn="l" rtl="0">
                        <a:spcBef>
                          <a:spcPts val="0"/>
                        </a:spcBef>
                        <a:spcAft>
                          <a:spcPts val="0"/>
                        </a:spcAft>
                        <a:buNone/>
                      </a:pPr>
                      <a:r>
                        <a:rPr lang="en-US" sz="2200"/>
                        <a:t>Equipments</a:t>
                      </a:r>
                      <a:endParaRPr sz="2200"/>
                    </a:p>
                  </a:txBody>
                  <a:tcPr marL="91425" marR="91425" marT="91425" marB="91425"/>
                </a:tc>
                <a:tc>
                  <a:txBody>
                    <a:bodyPr/>
                    <a:lstStyle/>
                    <a:p>
                      <a:pPr marL="0" lvl="0" indent="0" algn="l" rtl="0">
                        <a:spcBef>
                          <a:spcPts val="0"/>
                        </a:spcBef>
                        <a:spcAft>
                          <a:spcPts val="0"/>
                        </a:spcAft>
                        <a:buNone/>
                      </a:pPr>
                      <a:r>
                        <a:rPr lang="en-US" sz="2200"/>
                        <a:t>Quantity</a:t>
                      </a:r>
                      <a:endParaRPr sz="2200"/>
                    </a:p>
                  </a:txBody>
                  <a:tcPr marL="91425" marR="91425" marT="91425" marB="91425"/>
                </a:tc>
                <a:tc>
                  <a:txBody>
                    <a:bodyPr/>
                    <a:lstStyle/>
                    <a:p>
                      <a:pPr marL="0" lvl="0" indent="0" algn="l" rtl="0">
                        <a:spcBef>
                          <a:spcPts val="0"/>
                        </a:spcBef>
                        <a:spcAft>
                          <a:spcPts val="0"/>
                        </a:spcAft>
                        <a:buNone/>
                      </a:pPr>
                      <a:r>
                        <a:rPr lang="en-US" sz="2200"/>
                        <a:t>Cost</a:t>
                      </a:r>
                      <a:endParaRPr sz="2200"/>
                    </a:p>
                  </a:txBody>
                  <a:tcPr marL="91425" marR="91425" marT="91425" marB="91425"/>
                </a:tc>
                <a:extLst>
                  <a:ext uri="{0D108BD9-81ED-4DB2-BD59-A6C34878D82A}">
                    <a16:rowId xmlns:a16="http://schemas.microsoft.com/office/drawing/2014/main" val="10000"/>
                  </a:ext>
                </a:extLst>
              </a:tr>
              <a:tr h="804075">
                <a:tc>
                  <a:txBody>
                    <a:bodyPr/>
                    <a:lstStyle/>
                    <a:p>
                      <a:pPr marL="0" lvl="0" indent="0" algn="l" rtl="0">
                        <a:spcBef>
                          <a:spcPts val="0"/>
                        </a:spcBef>
                        <a:spcAft>
                          <a:spcPts val="0"/>
                        </a:spcAft>
                        <a:buNone/>
                      </a:pPr>
                      <a:r>
                        <a:rPr lang="en-US" sz="2200"/>
                        <a:t>1</a:t>
                      </a:r>
                      <a:endParaRPr sz="2200"/>
                    </a:p>
                  </a:txBody>
                  <a:tcPr marL="91425" marR="91425" marT="91425" marB="91425"/>
                </a:tc>
                <a:tc>
                  <a:txBody>
                    <a:bodyPr/>
                    <a:lstStyle/>
                    <a:p>
                      <a:pPr marL="0" lvl="0" indent="0" algn="l" rtl="0">
                        <a:spcBef>
                          <a:spcPts val="0"/>
                        </a:spcBef>
                        <a:spcAft>
                          <a:spcPts val="0"/>
                        </a:spcAft>
                        <a:buNone/>
                      </a:pPr>
                      <a:r>
                        <a:rPr lang="en-US" sz="2200"/>
                        <a:t>Solenoid valve</a:t>
                      </a:r>
                      <a:endParaRPr sz="2200"/>
                    </a:p>
                  </a:txBody>
                  <a:tcPr marL="91425" marR="91425" marT="91425" marB="91425"/>
                </a:tc>
                <a:tc>
                  <a:txBody>
                    <a:bodyPr/>
                    <a:lstStyle/>
                    <a:p>
                      <a:pPr marL="0" lvl="0" indent="0" algn="l" rtl="0">
                        <a:spcBef>
                          <a:spcPts val="0"/>
                        </a:spcBef>
                        <a:spcAft>
                          <a:spcPts val="0"/>
                        </a:spcAft>
                        <a:buNone/>
                      </a:pPr>
                      <a:r>
                        <a:rPr lang="en-US" sz="2200" dirty="0"/>
                        <a:t>4</a:t>
                      </a:r>
                      <a:endParaRPr sz="2200" dirty="0"/>
                    </a:p>
                  </a:txBody>
                  <a:tcPr marL="91425" marR="91425" marT="91425" marB="91425"/>
                </a:tc>
                <a:tc>
                  <a:txBody>
                    <a:bodyPr/>
                    <a:lstStyle/>
                    <a:p>
                      <a:pPr marL="0" lvl="0" indent="0" algn="l" rtl="0">
                        <a:spcBef>
                          <a:spcPts val="0"/>
                        </a:spcBef>
                        <a:spcAft>
                          <a:spcPts val="0"/>
                        </a:spcAft>
                        <a:buNone/>
                      </a:pPr>
                      <a:r>
                        <a:rPr lang="en-US" sz="2200"/>
                        <a:t>800/-</a:t>
                      </a:r>
                      <a:endParaRPr sz="2200"/>
                    </a:p>
                  </a:txBody>
                  <a:tcPr marL="91425" marR="91425" marT="91425" marB="91425"/>
                </a:tc>
                <a:extLst>
                  <a:ext uri="{0D108BD9-81ED-4DB2-BD59-A6C34878D82A}">
                    <a16:rowId xmlns:a16="http://schemas.microsoft.com/office/drawing/2014/main" val="10001"/>
                  </a:ext>
                </a:extLst>
              </a:tr>
              <a:tr h="804075">
                <a:tc>
                  <a:txBody>
                    <a:bodyPr/>
                    <a:lstStyle/>
                    <a:p>
                      <a:pPr marL="0" lvl="0" indent="0" algn="l" rtl="0">
                        <a:spcBef>
                          <a:spcPts val="0"/>
                        </a:spcBef>
                        <a:spcAft>
                          <a:spcPts val="0"/>
                        </a:spcAft>
                        <a:buNone/>
                      </a:pPr>
                      <a:r>
                        <a:rPr lang="en-US" sz="2200"/>
                        <a:t>2</a:t>
                      </a:r>
                      <a:endParaRPr sz="2200"/>
                    </a:p>
                  </a:txBody>
                  <a:tcPr marL="91425" marR="91425" marT="91425" marB="91425"/>
                </a:tc>
                <a:tc>
                  <a:txBody>
                    <a:bodyPr/>
                    <a:lstStyle/>
                    <a:p>
                      <a:pPr marL="0" lvl="0" indent="0" algn="l" rtl="0">
                        <a:spcBef>
                          <a:spcPts val="0"/>
                        </a:spcBef>
                        <a:spcAft>
                          <a:spcPts val="0"/>
                        </a:spcAft>
                        <a:buNone/>
                      </a:pPr>
                      <a:r>
                        <a:rPr lang="en-US" sz="2200"/>
                        <a:t>Relay</a:t>
                      </a:r>
                      <a:endParaRPr sz="2200"/>
                    </a:p>
                  </a:txBody>
                  <a:tcPr marL="91425" marR="91425" marT="91425" marB="91425"/>
                </a:tc>
                <a:tc>
                  <a:txBody>
                    <a:bodyPr/>
                    <a:lstStyle/>
                    <a:p>
                      <a:pPr marL="0" lvl="0" indent="0" algn="l" rtl="0">
                        <a:spcBef>
                          <a:spcPts val="0"/>
                        </a:spcBef>
                        <a:spcAft>
                          <a:spcPts val="0"/>
                        </a:spcAft>
                        <a:buNone/>
                      </a:pPr>
                      <a:r>
                        <a:rPr lang="en-US" sz="2200" dirty="0"/>
                        <a:t>4</a:t>
                      </a:r>
                      <a:endParaRPr sz="2200" dirty="0"/>
                    </a:p>
                  </a:txBody>
                  <a:tcPr marL="91425" marR="91425" marT="91425" marB="91425"/>
                </a:tc>
                <a:tc>
                  <a:txBody>
                    <a:bodyPr/>
                    <a:lstStyle/>
                    <a:p>
                      <a:pPr marL="0" lvl="0" indent="0" algn="l" rtl="0">
                        <a:spcBef>
                          <a:spcPts val="0"/>
                        </a:spcBef>
                        <a:spcAft>
                          <a:spcPts val="0"/>
                        </a:spcAft>
                        <a:buNone/>
                      </a:pPr>
                      <a:r>
                        <a:rPr lang="en-US" sz="2200"/>
                        <a:t>200/-</a:t>
                      </a:r>
                      <a:endParaRPr sz="2200"/>
                    </a:p>
                  </a:txBody>
                  <a:tcPr marL="91425" marR="91425" marT="91425" marB="91425"/>
                </a:tc>
                <a:extLst>
                  <a:ext uri="{0D108BD9-81ED-4DB2-BD59-A6C34878D82A}">
                    <a16:rowId xmlns:a16="http://schemas.microsoft.com/office/drawing/2014/main" val="10002"/>
                  </a:ext>
                </a:extLst>
              </a:tr>
              <a:tr h="804075">
                <a:tc>
                  <a:txBody>
                    <a:bodyPr/>
                    <a:lstStyle/>
                    <a:p>
                      <a:pPr marL="0" lvl="0" indent="0" algn="l" rtl="0">
                        <a:spcBef>
                          <a:spcPts val="0"/>
                        </a:spcBef>
                        <a:spcAft>
                          <a:spcPts val="0"/>
                        </a:spcAft>
                        <a:buNone/>
                      </a:pPr>
                      <a:r>
                        <a:rPr lang="en-US" sz="2200"/>
                        <a:t>3</a:t>
                      </a:r>
                      <a:endParaRPr sz="2200"/>
                    </a:p>
                  </a:txBody>
                  <a:tcPr marL="91425" marR="91425" marT="91425" marB="91425"/>
                </a:tc>
                <a:tc>
                  <a:txBody>
                    <a:bodyPr/>
                    <a:lstStyle/>
                    <a:p>
                      <a:pPr marL="0" lvl="0" indent="0" algn="l" rtl="0">
                        <a:spcBef>
                          <a:spcPts val="0"/>
                        </a:spcBef>
                        <a:spcAft>
                          <a:spcPts val="0"/>
                        </a:spcAft>
                        <a:buNone/>
                      </a:pPr>
                      <a:r>
                        <a:rPr lang="en-US" sz="2200"/>
                        <a:t>NodeMCU</a:t>
                      </a:r>
                      <a:endParaRPr sz="2200"/>
                    </a:p>
                  </a:txBody>
                  <a:tcPr marL="91425" marR="91425" marT="91425" marB="91425"/>
                </a:tc>
                <a:tc>
                  <a:txBody>
                    <a:bodyPr/>
                    <a:lstStyle/>
                    <a:p>
                      <a:pPr marL="0" lvl="0" indent="0" algn="l" rtl="0">
                        <a:spcBef>
                          <a:spcPts val="0"/>
                        </a:spcBef>
                        <a:spcAft>
                          <a:spcPts val="0"/>
                        </a:spcAft>
                        <a:buNone/>
                      </a:pPr>
                      <a:r>
                        <a:rPr lang="en-US" sz="2200"/>
                        <a:t>1</a:t>
                      </a:r>
                      <a:endParaRPr sz="2200"/>
                    </a:p>
                  </a:txBody>
                  <a:tcPr marL="91425" marR="91425" marT="91425" marB="91425"/>
                </a:tc>
                <a:tc>
                  <a:txBody>
                    <a:bodyPr/>
                    <a:lstStyle/>
                    <a:p>
                      <a:pPr marL="0" lvl="0" indent="0" algn="l" rtl="0">
                        <a:spcBef>
                          <a:spcPts val="0"/>
                        </a:spcBef>
                        <a:spcAft>
                          <a:spcPts val="0"/>
                        </a:spcAft>
                        <a:buNone/>
                      </a:pPr>
                      <a:r>
                        <a:rPr lang="en-US" sz="2200"/>
                        <a:t>450/-</a:t>
                      </a:r>
                      <a:endParaRPr sz="2200"/>
                    </a:p>
                  </a:txBody>
                  <a:tcPr marL="91425" marR="91425" marT="91425" marB="91425"/>
                </a:tc>
                <a:extLst>
                  <a:ext uri="{0D108BD9-81ED-4DB2-BD59-A6C34878D82A}">
                    <a16:rowId xmlns:a16="http://schemas.microsoft.com/office/drawing/2014/main" val="10003"/>
                  </a:ext>
                </a:extLst>
              </a:tr>
              <a:tr h="804075">
                <a:tc>
                  <a:txBody>
                    <a:bodyPr/>
                    <a:lstStyle/>
                    <a:p>
                      <a:pPr marL="0" lvl="0" indent="0" algn="l" rtl="0">
                        <a:spcBef>
                          <a:spcPts val="0"/>
                        </a:spcBef>
                        <a:spcAft>
                          <a:spcPts val="0"/>
                        </a:spcAft>
                        <a:buNone/>
                      </a:pPr>
                      <a:r>
                        <a:rPr lang="en-US" sz="2200"/>
                        <a:t>4</a:t>
                      </a:r>
                      <a:endParaRPr sz="2200"/>
                    </a:p>
                  </a:txBody>
                  <a:tcPr marL="91425" marR="91425" marT="91425" marB="91425"/>
                </a:tc>
                <a:tc>
                  <a:txBody>
                    <a:bodyPr/>
                    <a:lstStyle/>
                    <a:p>
                      <a:pPr marL="0" lvl="0" indent="0" algn="l" rtl="0">
                        <a:spcBef>
                          <a:spcPts val="0"/>
                        </a:spcBef>
                        <a:spcAft>
                          <a:spcPts val="0"/>
                        </a:spcAft>
                        <a:buNone/>
                      </a:pPr>
                      <a:r>
                        <a:rPr lang="en-US" sz="2200"/>
                        <a:t>PCB Board</a:t>
                      </a:r>
                      <a:endParaRPr sz="2200"/>
                    </a:p>
                  </a:txBody>
                  <a:tcPr marL="91425" marR="91425" marT="91425" marB="91425"/>
                </a:tc>
                <a:tc>
                  <a:txBody>
                    <a:bodyPr/>
                    <a:lstStyle/>
                    <a:p>
                      <a:pPr marL="0" lvl="0" indent="0" algn="l" rtl="0">
                        <a:spcBef>
                          <a:spcPts val="0"/>
                        </a:spcBef>
                        <a:spcAft>
                          <a:spcPts val="0"/>
                        </a:spcAft>
                        <a:buNone/>
                      </a:pPr>
                      <a:r>
                        <a:rPr lang="en-US" sz="2200" dirty="0"/>
                        <a:t>1</a:t>
                      </a:r>
                      <a:endParaRPr sz="2200" dirty="0"/>
                    </a:p>
                  </a:txBody>
                  <a:tcPr marL="91425" marR="91425" marT="91425" marB="91425"/>
                </a:tc>
                <a:tc>
                  <a:txBody>
                    <a:bodyPr/>
                    <a:lstStyle/>
                    <a:p>
                      <a:pPr marL="0" lvl="0" indent="0" algn="l" rtl="0">
                        <a:spcBef>
                          <a:spcPts val="0"/>
                        </a:spcBef>
                        <a:spcAft>
                          <a:spcPts val="0"/>
                        </a:spcAft>
                        <a:buNone/>
                      </a:pPr>
                      <a:r>
                        <a:rPr lang="en-US" sz="2200" dirty="0"/>
                        <a:t>500/-</a:t>
                      </a:r>
                      <a:endParaRPr sz="2200"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28B712-0611-3604-310B-51A8E73528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graphicFrame>
        <p:nvGraphicFramePr>
          <p:cNvPr id="3" name="Table 2">
            <a:extLst>
              <a:ext uri="{FF2B5EF4-FFF2-40B4-BE49-F238E27FC236}">
                <a16:creationId xmlns:a16="http://schemas.microsoft.com/office/drawing/2014/main" id="{5BC5A7AD-4C75-991A-F795-50F969906B07}"/>
              </a:ext>
            </a:extLst>
          </p:cNvPr>
          <p:cNvGraphicFramePr>
            <a:graphicFrameLocks noGrp="1"/>
          </p:cNvGraphicFramePr>
          <p:nvPr>
            <p:extLst>
              <p:ext uri="{D42A27DB-BD31-4B8C-83A1-F6EECF244321}">
                <p14:modId xmlns:p14="http://schemas.microsoft.com/office/powerpoint/2010/main" val="1364861980"/>
              </p:ext>
            </p:extLst>
          </p:nvPr>
        </p:nvGraphicFramePr>
        <p:xfrm>
          <a:off x="499620" y="1885360"/>
          <a:ext cx="8144759" cy="4166649"/>
        </p:xfrm>
        <a:graphic>
          <a:graphicData uri="http://schemas.openxmlformats.org/drawingml/2006/table">
            <a:tbl>
              <a:tblPr firstRow="1" firstCol="1" bandRow="1">
                <a:tableStyleId>{3612F6A8-689A-4474-97C7-AAA691A7435C}</a:tableStyleId>
              </a:tblPr>
              <a:tblGrid>
                <a:gridCol w="763455">
                  <a:extLst>
                    <a:ext uri="{9D8B030D-6E8A-4147-A177-3AD203B41FA5}">
                      <a16:colId xmlns:a16="http://schemas.microsoft.com/office/drawing/2014/main" val="3025559242"/>
                    </a:ext>
                  </a:extLst>
                </a:gridCol>
                <a:gridCol w="852228">
                  <a:extLst>
                    <a:ext uri="{9D8B030D-6E8A-4147-A177-3AD203B41FA5}">
                      <a16:colId xmlns:a16="http://schemas.microsoft.com/office/drawing/2014/main" val="268862783"/>
                    </a:ext>
                  </a:extLst>
                </a:gridCol>
                <a:gridCol w="926985">
                  <a:extLst>
                    <a:ext uri="{9D8B030D-6E8A-4147-A177-3AD203B41FA5}">
                      <a16:colId xmlns:a16="http://schemas.microsoft.com/office/drawing/2014/main" val="4113980409"/>
                    </a:ext>
                  </a:extLst>
                </a:gridCol>
                <a:gridCol w="852228">
                  <a:extLst>
                    <a:ext uri="{9D8B030D-6E8A-4147-A177-3AD203B41FA5}">
                      <a16:colId xmlns:a16="http://schemas.microsoft.com/office/drawing/2014/main" val="1021468148"/>
                    </a:ext>
                  </a:extLst>
                </a:gridCol>
                <a:gridCol w="852228">
                  <a:extLst>
                    <a:ext uri="{9D8B030D-6E8A-4147-A177-3AD203B41FA5}">
                      <a16:colId xmlns:a16="http://schemas.microsoft.com/office/drawing/2014/main" val="393679886"/>
                    </a:ext>
                  </a:extLst>
                </a:gridCol>
                <a:gridCol w="927919">
                  <a:extLst>
                    <a:ext uri="{9D8B030D-6E8A-4147-A177-3AD203B41FA5}">
                      <a16:colId xmlns:a16="http://schemas.microsoft.com/office/drawing/2014/main" val="4167777926"/>
                    </a:ext>
                  </a:extLst>
                </a:gridCol>
                <a:gridCol w="926985">
                  <a:extLst>
                    <a:ext uri="{9D8B030D-6E8A-4147-A177-3AD203B41FA5}">
                      <a16:colId xmlns:a16="http://schemas.microsoft.com/office/drawing/2014/main" val="3449583751"/>
                    </a:ext>
                  </a:extLst>
                </a:gridCol>
                <a:gridCol w="1126959">
                  <a:extLst>
                    <a:ext uri="{9D8B030D-6E8A-4147-A177-3AD203B41FA5}">
                      <a16:colId xmlns:a16="http://schemas.microsoft.com/office/drawing/2014/main" val="136790743"/>
                    </a:ext>
                  </a:extLst>
                </a:gridCol>
                <a:gridCol w="915772">
                  <a:extLst>
                    <a:ext uri="{9D8B030D-6E8A-4147-A177-3AD203B41FA5}">
                      <a16:colId xmlns:a16="http://schemas.microsoft.com/office/drawing/2014/main" val="2590187444"/>
                    </a:ext>
                  </a:extLst>
                </a:gridCol>
              </a:tblGrid>
              <a:tr h="1594265">
                <a:tc>
                  <a:txBody>
                    <a:bodyPr/>
                    <a:lstStyle/>
                    <a:p>
                      <a:pPr algn="ctr">
                        <a:lnSpc>
                          <a:spcPct val="115000"/>
                        </a:lnSpc>
                        <a:spcAft>
                          <a:spcPts val="1000"/>
                        </a:spcAft>
                      </a:pPr>
                      <a:r>
                        <a:rPr lang="en-US" sz="1200" b="1" dirty="0">
                          <a:effectLst/>
                        </a:rPr>
                        <a:t>S. No</a:t>
                      </a:r>
                      <a:endParaRPr lang="en-IN" sz="1200" b="1"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200" b="1" dirty="0">
                          <a:effectLst/>
                        </a:rPr>
                        <a:t>Pipe Size (inch)</a:t>
                      </a:r>
                      <a:endParaRPr lang="en-IN" sz="1200" b="1"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200" b="1" dirty="0">
                          <a:effectLst/>
                        </a:rPr>
                        <a:t>Disc filter</a:t>
                      </a:r>
                      <a:endParaRPr lang="en-IN" sz="1200" b="1"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200" b="1" dirty="0">
                          <a:effectLst/>
                        </a:rPr>
                        <a:t>Solenoid valve (4 in Nos)</a:t>
                      </a:r>
                      <a:endParaRPr lang="en-IN" sz="1200" b="1"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200" b="1" dirty="0">
                          <a:effectLst/>
                        </a:rPr>
                        <a:t>Tee joint (3 in No’s)</a:t>
                      </a:r>
                      <a:endParaRPr lang="en-IN" sz="1200" b="1"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200" b="1" dirty="0">
                          <a:effectLst/>
                        </a:rPr>
                        <a:t>L-Bow (2 in Nos)</a:t>
                      </a:r>
                      <a:endParaRPr lang="en-IN" sz="1200" b="1"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200" b="1" dirty="0">
                          <a:effectLst/>
                        </a:rPr>
                        <a:t>Total</a:t>
                      </a:r>
                      <a:endParaRPr lang="en-IN" sz="1200" b="1"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200" b="1" dirty="0">
                          <a:effectLst/>
                        </a:rPr>
                        <a:t>Total system cost</a:t>
                      </a:r>
                      <a:endParaRPr lang="en-IN" sz="1200" b="1"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200" b="1" dirty="0">
                          <a:effectLst/>
                        </a:rPr>
                        <a:t>Profit Margin%</a:t>
                      </a:r>
                      <a:endParaRPr lang="en-IN" sz="1200" b="1"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284460414"/>
                  </a:ext>
                </a:extLst>
              </a:tr>
              <a:tr h="643096">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3,000/-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4,100/-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50/-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10/-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19570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24160/-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15 - 20</a:t>
                      </a:r>
                      <a:endParaRPr lang="en-IN" sz="14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044107067"/>
                  </a:ext>
                </a:extLst>
              </a:tr>
              <a:tr h="643096">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dirty="0">
                          <a:effectLst/>
                        </a:rPr>
                        <a:t>7,000/-</a:t>
                      </a:r>
                      <a:endParaRPr lang="en-IN" sz="14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4,900/-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75/-</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45/-</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26915</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31505/-</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15 - 20</a:t>
                      </a:r>
                      <a:endParaRPr lang="en-IN" sz="14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040297584"/>
                  </a:ext>
                </a:extLst>
              </a:tr>
              <a:tr h="643096">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2'1/2</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9,000/-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dirty="0">
                          <a:effectLst/>
                        </a:rPr>
                        <a:t>5,400/-</a:t>
                      </a:r>
                      <a:endParaRPr lang="en-IN" sz="14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dirty="0">
                          <a:effectLst/>
                        </a:rPr>
                        <a:t>90/-</a:t>
                      </a:r>
                      <a:endParaRPr lang="en-IN" sz="14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dirty="0">
                          <a:effectLst/>
                        </a:rPr>
                        <a:t>70/-</a:t>
                      </a:r>
                      <a:endParaRPr lang="en-IN" sz="14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dirty="0">
                          <a:effectLst/>
                        </a:rPr>
                        <a:t>31010</a:t>
                      </a:r>
                      <a:endParaRPr lang="en-IN" sz="14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35600/-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15 - 20</a:t>
                      </a:r>
                      <a:endParaRPr lang="en-IN" sz="14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85485031"/>
                  </a:ext>
                </a:extLst>
              </a:tr>
              <a:tr h="643096">
                <a:tc>
                  <a:txBody>
                    <a:bodyPr/>
                    <a:lstStyle/>
                    <a:p>
                      <a:pPr algn="ctr">
                        <a:lnSpc>
                          <a:spcPct val="115000"/>
                        </a:lnSpc>
                        <a:spcAft>
                          <a:spcPts val="1000"/>
                        </a:spcAft>
                      </a:pPr>
                      <a:r>
                        <a:rPr lang="en-US" sz="1400">
                          <a:effectLst/>
                        </a:rPr>
                        <a:t>4</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13,000/-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6,000/-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125/-</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a:effectLst/>
                        </a:rPr>
                        <a:t>90/-</a:t>
                      </a:r>
                      <a:endParaRPr lang="en-IN" sz="140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dirty="0">
                          <a:effectLst/>
                        </a:rPr>
                        <a:t>37555</a:t>
                      </a:r>
                      <a:endParaRPr lang="en-IN" sz="14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dirty="0">
                          <a:effectLst/>
                        </a:rPr>
                        <a:t>42145/-</a:t>
                      </a:r>
                      <a:endParaRPr lang="en-IN" sz="14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1000"/>
                        </a:spcAft>
                      </a:pPr>
                      <a:r>
                        <a:rPr lang="en-US" sz="1400" dirty="0">
                          <a:effectLst/>
                        </a:rPr>
                        <a:t>15 - 20</a:t>
                      </a:r>
                      <a:endParaRPr lang="en-IN" sz="14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111603594"/>
                  </a:ext>
                </a:extLst>
              </a:tr>
            </a:tbl>
          </a:graphicData>
        </a:graphic>
      </p:graphicFrame>
      <p:sp>
        <p:nvSpPr>
          <p:cNvPr id="4" name="TextBox 3">
            <a:extLst>
              <a:ext uri="{FF2B5EF4-FFF2-40B4-BE49-F238E27FC236}">
                <a16:creationId xmlns:a16="http://schemas.microsoft.com/office/drawing/2014/main" id="{E551633A-1ECC-089D-E098-C7B8227457F4}"/>
              </a:ext>
            </a:extLst>
          </p:cNvPr>
          <p:cNvSpPr txBox="1"/>
          <p:nvPr/>
        </p:nvSpPr>
        <p:spPr>
          <a:xfrm>
            <a:off x="688157" y="575035"/>
            <a:ext cx="7956222" cy="523220"/>
          </a:xfrm>
          <a:prstGeom prst="rect">
            <a:avLst/>
          </a:prstGeom>
          <a:noFill/>
        </p:spPr>
        <p:txBody>
          <a:bodyPr wrap="square" rtlCol="0">
            <a:spAutoFit/>
          </a:bodyPr>
          <a:lstStyle/>
          <a:p>
            <a:pPr algn="ctr"/>
            <a:r>
              <a:rPr lang="en-US" sz="2800" b="1" dirty="0">
                <a:solidFill>
                  <a:srgbClr val="FF0000"/>
                </a:solidFill>
                <a:effectLst/>
                <a:latin typeface="Times New Roman" panose="02020603050405020304" pitchFamily="18" charset="0"/>
                <a:ea typeface="Times New Roman" panose="02020603050405020304" pitchFamily="18" charset="0"/>
              </a:rPr>
              <a:t>Cost of disc filter cleaning system in field</a:t>
            </a:r>
            <a:endParaRPr lang="en-IN" sz="2800" b="1" dirty="0">
              <a:solidFill>
                <a:srgbClr val="FF0000"/>
              </a:solidFill>
            </a:endParaRPr>
          </a:p>
        </p:txBody>
      </p:sp>
    </p:spTree>
    <p:extLst>
      <p:ext uri="{BB962C8B-B14F-4D97-AF65-F5344CB8AC3E}">
        <p14:creationId xmlns:p14="http://schemas.microsoft.com/office/powerpoint/2010/main" val="61455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80B0C6-3617-3EC3-E9C5-4C4AE18A14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graphicFrame>
        <p:nvGraphicFramePr>
          <p:cNvPr id="3" name="Table 2">
            <a:extLst>
              <a:ext uri="{FF2B5EF4-FFF2-40B4-BE49-F238E27FC236}">
                <a16:creationId xmlns:a16="http://schemas.microsoft.com/office/drawing/2014/main" id="{86B1CF45-DC68-F328-73A3-637EDAA1406A}"/>
              </a:ext>
            </a:extLst>
          </p:cNvPr>
          <p:cNvGraphicFramePr>
            <a:graphicFrameLocks noGrp="1"/>
          </p:cNvGraphicFramePr>
          <p:nvPr>
            <p:extLst>
              <p:ext uri="{D42A27DB-BD31-4B8C-83A1-F6EECF244321}">
                <p14:modId xmlns:p14="http://schemas.microsoft.com/office/powerpoint/2010/main" val="3506077045"/>
              </p:ext>
            </p:extLst>
          </p:nvPr>
        </p:nvGraphicFramePr>
        <p:xfrm>
          <a:off x="471340" y="952107"/>
          <a:ext cx="7484884" cy="5015059"/>
        </p:xfrm>
        <a:graphic>
          <a:graphicData uri="http://schemas.openxmlformats.org/drawingml/2006/table">
            <a:tbl>
              <a:tblPr>
                <a:tableStyleId>{3612F6A8-689A-4474-97C7-AAA691A7435C}</a:tableStyleId>
              </a:tblPr>
              <a:tblGrid>
                <a:gridCol w="3742442">
                  <a:extLst>
                    <a:ext uri="{9D8B030D-6E8A-4147-A177-3AD203B41FA5}">
                      <a16:colId xmlns:a16="http://schemas.microsoft.com/office/drawing/2014/main" val="4162116050"/>
                    </a:ext>
                  </a:extLst>
                </a:gridCol>
                <a:gridCol w="3742442">
                  <a:extLst>
                    <a:ext uri="{9D8B030D-6E8A-4147-A177-3AD203B41FA5}">
                      <a16:colId xmlns:a16="http://schemas.microsoft.com/office/drawing/2014/main" val="417375027"/>
                    </a:ext>
                  </a:extLst>
                </a:gridCol>
              </a:tblGrid>
              <a:tr h="5015059">
                <a:tc>
                  <a:txBody>
                    <a:bodyPr/>
                    <a:lstStyle/>
                    <a:p>
                      <a:pPr>
                        <a:lnSpc>
                          <a:spcPct val="142000"/>
                        </a:lnSpc>
                        <a:spcAft>
                          <a:spcPts val="800"/>
                        </a:spcAft>
                      </a:pPr>
                      <a:r>
                        <a:rPr lang="en-US" sz="1500">
                          <a:effectLst/>
                        </a:rPr>
                        <a:t>   </a:t>
                      </a:r>
                      <a:endParaRPr lang="en-IN" sz="11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42000"/>
                        </a:lnSpc>
                        <a:spcAft>
                          <a:spcPts val="800"/>
                        </a:spcAft>
                      </a:pP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3508602673"/>
                  </a:ext>
                </a:extLst>
              </a:tr>
            </a:tbl>
          </a:graphicData>
        </a:graphic>
      </p:graphicFrame>
      <p:pic>
        <p:nvPicPr>
          <p:cNvPr id="2050" name="image9.png">
            <a:extLst>
              <a:ext uri="{FF2B5EF4-FFF2-40B4-BE49-F238E27FC236}">
                <a16:creationId xmlns:a16="http://schemas.microsoft.com/office/drawing/2014/main" id="{F64315CC-A8EF-D759-1E15-22C5D059A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776" y="1087869"/>
            <a:ext cx="2133599" cy="4743534"/>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8.jpg">
            <a:extLst>
              <a:ext uri="{FF2B5EF4-FFF2-40B4-BE49-F238E27FC236}">
                <a16:creationId xmlns:a16="http://schemas.microsoft.com/office/drawing/2014/main" id="{B68C909F-FC61-4FB5-F8FA-DE34DE3C7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9135" y="1087869"/>
            <a:ext cx="2133599" cy="46471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04E692-C507-603F-085D-DE7929E58C54}"/>
              </a:ext>
            </a:extLst>
          </p:cNvPr>
          <p:cNvSpPr txBox="1"/>
          <p:nvPr/>
        </p:nvSpPr>
        <p:spPr>
          <a:xfrm>
            <a:off x="1135930" y="225205"/>
            <a:ext cx="6872140" cy="461665"/>
          </a:xfrm>
          <a:prstGeom prst="rect">
            <a:avLst/>
          </a:prstGeom>
          <a:noFill/>
        </p:spPr>
        <p:txBody>
          <a:bodyPr wrap="square" rtlCol="0">
            <a:spAutoFit/>
          </a:bodyPr>
          <a:lstStyle/>
          <a:p>
            <a:r>
              <a:rPr lang="en-US" sz="2400" b="1" dirty="0">
                <a:solidFill>
                  <a:srgbClr val="FF0000"/>
                </a:solidFill>
              </a:rPr>
              <a:t>Validation of reverse flow process in field</a:t>
            </a:r>
            <a:endParaRPr lang="en-IN" sz="2400" b="1" dirty="0">
              <a:solidFill>
                <a:srgbClr val="FF0000"/>
              </a:solidFill>
            </a:endParaRPr>
          </a:p>
        </p:txBody>
      </p:sp>
      <p:sp>
        <p:nvSpPr>
          <p:cNvPr id="5" name="TextBox 4">
            <a:extLst>
              <a:ext uri="{FF2B5EF4-FFF2-40B4-BE49-F238E27FC236}">
                <a16:creationId xmlns:a16="http://schemas.microsoft.com/office/drawing/2014/main" id="{309A0348-CC78-8EFB-FA80-80CDBAC118F0}"/>
              </a:ext>
            </a:extLst>
          </p:cNvPr>
          <p:cNvSpPr txBox="1"/>
          <p:nvPr/>
        </p:nvSpPr>
        <p:spPr>
          <a:xfrm>
            <a:off x="1814660" y="6071469"/>
            <a:ext cx="2548377" cy="461665"/>
          </a:xfrm>
          <a:prstGeom prst="rect">
            <a:avLst/>
          </a:prstGeom>
          <a:noFill/>
        </p:spPr>
        <p:txBody>
          <a:bodyPr wrap="square" rtlCol="0">
            <a:spAutoFit/>
          </a:bodyPr>
          <a:lstStyle/>
          <a:p>
            <a:r>
              <a:rPr lang="en-US" sz="2400" b="1" dirty="0"/>
              <a:t>Before</a:t>
            </a:r>
            <a:endParaRPr lang="en-IN" sz="2400" b="1" dirty="0"/>
          </a:p>
        </p:txBody>
      </p:sp>
      <p:sp>
        <p:nvSpPr>
          <p:cNvPr id="6" name="TextBox 5">
            <a:extLst>
              <a:ext uri="{FF2B5EF4-FFF2-40B4-BE49-F238E27FC236}">
                <a16:creationId xmlns:a16="http://schemas.microsoft.com/office/drawing/2014/main" id="{BA680076-CCBE-1967-F566-57757FAD85BD}"/>
              </a:ext>
            </a:extLst>
          </p:cNvPr>
          <p:cNvSpPr txBox="1"/>
          <p:nvPr/>
        </p:nvSpPr>
        <p:spPr>
          <a:xfrm>
            <a:off x="5279011" y="6071470"/>
            <a:ext cx="2548377" cy="461665"/>
          </a:xfrm>
          <a:prstGeom prst="rect">
            <a:avLst/>
          </a:prstGeom>
          <a:noFill/>
        </p:spPr>
        <p:txBody>
          <a:bodyPr wrap="square" rtlCol="0">
            <a:spAutoFit/>
          </a:bodyPr>
          <a:lstStyle/>
          <a:p>
            <a:r>
              <a:rPr lang="en-US" sz="2400" b="1" dirty="0"/>
              <a:t>After</a:t>
            </a:r>
            <a:endParaRPr lang="en-IN" sz="2400" b="1" dirty="0"/>
          </a:p>
        </p:txBody>
      </p:sp>
    </p:spTree>
    <p:extLst>
      <p:ext uri="{BB962C8B-B14F-4D97-AF65-F5344CB8AC3E}">
        <p14:creationId xmlns:p14="http://schemas.microsoft.com/office/powerpoint/2010/main" val="253663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1E39-D9D4-D969-6ED3-B92099BD6FBB}"/>
              </a:ext>
            </a:extLst>
          </p:cNvPr>
          <p:cNvSpPr>
            <a:spLocks noGrp="1"/>
          </p:cNvSpPr>
          <p:nvPr>
            <p:ph type="title"/>
          </p:nvPr>
        </p:nvSpPr>
        <p:spPr/>
        <p:txBody>
          <a:bodyPr>
            <a:normAutofit/>
          </a:bodyPr>
          <a:lstStyle/>
          <a:p>
            <a:r>
              <a:rPr lang="en-US" sz="3200" b="1" dirty="0">
                <a:solidFill>
                  <a:srgbClr val="FF0000"/>
                </a:solidFill>
              </a:rPr>
              <a:t>Conclusion</a:t>
            </a:r>
            <a:endParaRPr lang="en-IN" sz="3200" b="1" dirty="0">
              <a:solidFill>
                <a:srgbClr val="FF0000"/>
              </a:solidFill>
            </a:endParaRPr>
          </a:p>
        </p:txBody>
      </p:sp>
      <p:sp>
        <p:nvSpPr>
          <p:cNvPr id="3" name="Text Placeholder 2">
            <a:extLst>
              <a:ext uri="{FF2B5EF4-FFF2-40B4-BE49-F238E27FC236}">
                <a16:creationId xmlns:a16="http://schemas.microsoft.com/office/drawing/2014/main" id="{38340E63-5994-61AE-4D5A-C145F45E2C22}"/>
              </a:ext>
            </a:extLst>
          </p:cNvPr>
          <p:cNvSpPr>
            <a:spLocks noGrp="1"/>
          </p:cNvSpPr>
          <p:nvPr>
            <p:ph type="body" idx="1"/>
          </p:nvPr>
        </p:nvSpPr>
        <p:spPr/>
        <p:txBody>
          <a:bodyPr>
            <a:normAutofit/>
          </a:bodyPr>
          <a:lstStyle/>
          <a:p>
            <a:r>
              <a:rPr lang="en-US" sz="2600" dirty="0"/>
              <a:t>Thus two different types of flow were created through the filter namely forward and back flush flow using four solenoids.</a:t>
            </a:r>
          </a:p>
          <a:p>
            <a:r>
              <a:rPr lang="en-US" sz="2600" dirty="0"/>
              <a:t>Through MIT App inventor the flow has been reversed by making the valve 2 and valve 4 open.</a:t>
            </a:r>
          </a:p>
          <a:p>
            <a:r>
              <a:rPr lang="en-US" sz="2600" dirty="0"/>
              <a:t>Meanwhile by adopting MIT App inventor assisted with backflush flow between process forms an economic and time saving method for cleaning the drip irrigation disc filter.</a:t>
            </a:r>
            <a:endParaRPr lang="en-IN" sz="2600" dirty="0"/>
          </a:p>
        </p:txBody>
      </p:sp>
      <p:sp>
        <p:nvSpPr>
          <p:cNvPr id="4" name="Slide Number Placeholder 3">
            <a:extLst>
              <a:ext uri="{FF2B5EF4-FFF2-40B4-BE49-F238E27FC236}">
                <a16:creationId xmlns:a16="http://schemas.microsoft.com/office/drawing/2014/main" id="{46E49FC9-9C71-6FF1-7687-98096A1AAC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197821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6"/>
          <p:cNvSpPr txBox="1">
            <a:spLocks noGrp="1"/>
          </p:cNvSpPr>
          <p:nvPr>
            <p:ph type="body" idx="1"/>
          </p:nvPr>
        </p:nvSpPr>
        <p:spPr>
          <a:xfrm>
            <a:off x="1143000" y="2819400"/>
            <a:ext cx="6934200" cy="6858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Clr>
                <a:srgbClr val="3366FF"/>
              </a:buClr>
              <a:buSzPts val="4400"/>
              <a:buNone/>
            </a:pPr>
            <a:r>
              <a:rPr lang="en-US" sz="4400" b="1">
                <a:solidFill>
                  <a:srgbClr val="3366FF"/>
                </a:solidFill>
              </a:rPr>
              <a:t> THANKYOU</a:t>
            </a:r>
            <a:endParaRPr/>
          </a:p>
        </p:txBody>
      </p:sp>
      <p:sp>
        <p:nvSpPr>
          <p:cNvPr id="218" name="Google Shape;218;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faa9e6d91ee05c6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0000"/>
              </a:buClr>
              <a:buSzPts val="4400"/>
              <a:buFont typeface="Calibri"/>
              <a:buNone/>
            </a:pPr>
            <a:r>
              <a:rPr lang="en-US" b="1">
                <a:solidFill>
                  <a:srgbClr val="FF0000"/>
                </a:solidFill>
              </a:rPr>
              <a:t>Presentation Outline</a:t>
            </a:r>
            <a:endParaRPr/>
          </a:p>
        </p:txBody>
      </p:sp>
      <p:sp>
        <p:nvSpPr>
          <p:cNvPr id="109" name="Google Shape;109;g2faa9e6d91ee05c6_0"/>
          <p:cNvSpPr txBox="1">
            <a:spLocks noGrp="1"/>
          </p:cNvSpPr>
          <p:nvPr>
            <p:ph type="body" idx="1"/>
          </p:nvPr>
        </p:nvSpPr>
        <p:spPr>
          <a:xfrm>
            <a:off x="914400" y="162395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endParaRPr/>
          </a:p>
          <a:p>
            <a:pPr marL="457200" lvl="0" indent="-342900" algn="l" rtl="0">
              <a:lnSpc>
                <a:spcPct val="100000"/>
              </a:lnSpc>
              <a:spcBef>
                <a:spcPts val="640"/>
              </a:spcBef>
              <a:spcAft>
                <a:spcPts val="0"/>
              </a:spcAft>
              <a:buSzPts val="1800"/>
              <a:buChar char="•"/>
            </a:pPr>
            <a:r>
              <a:rPr lang="en-US"/>
              <a:t>Abstract</a:t>
            </a:r>
            <a:endParaRPr/>
          </a:p>
          <a:p>
            <a:pPr marL="457200" lvl="0" indent="-342900" algn="l" rtl="0">
              <a:lnSpc>
                <a:spcPct val="100000"/>
              </a:lnSpc>
              <a:spcBef>
                <a:spcPts val="0"/>
              </a:spcBef>
              <a:spcAft>
                <a:spcPts val="0"/>
              </a:spcAft>
              <a:buSzPts val="1800"/>
              <a:buChar char="•"/>
            </a:pPr>
            <a:r>
              <a:rPr lang="en-US"/>
              <a:t>Objective</a:t>
            </a:r>
            <a:endParaRPr/>
          </a:p>
          <a:p>
            <a:pPr marL="457200" lvl="0" indent="-342900" algn="l" rtl="0">
              <a:lnSpc>
                <a:spcPct val="100000"/>
              </a:lnSpc>
              <a:spcBef>
                <a:spcPts val="0"/>
              </a:spcBef>
              <a:spcAft>
                <a:spcPts val="0"/>
              </a:spcAft>
              <a:buSzPts val="1800"/>
              <a:buChar char="•"/>
            </a:pPr>
            <a:r>
              <a:rPr lang="en-US"/>
              <a:t>Methodology</a:t>
            </a:r>
            <a:endParaRPr/>
          </a:p>
          <a:p>
            <a:pPr marL="457200" lvl="0" indent="-342900" algn="l" rtl="0">
              <a:lnSpc>
                <a:spcPct val="100000"/>
              </a:lnSpc>
              <a:spcBef>
                <a:spcPts val="0"/>
              </a:spcBef>
              <a:spcAft>
                <a:spcPts val="0"/>
              </a:spcAft>
              <a:buSzPts val="1800"/>
              <a:buChar char="•"/>
            </a:pPr>
            <a:r>
              <a:rPr lang="en-US"/>
              <a:t>Expected Outcome</a:t>
            </a:r>
            <a:endParaRPr/>
          </a:p>
          <a:p>
            <a:pPr marL="457200" lvl="0" indent="-342900" algn="l" rtl="0">
              <a:lnSpc>
                <a:spcPct val="100000"/>
              </a:lnSpc>
              <a:spcBef>
                <a:spcPts val="0"/>
              </a:spcBef>
              <a:spcAft>
                <a:spcPts val="0"/>
              </a:spcAft>
              <a:buSzPts val="1800"/>
              <a:buChar char="•"/>
            </a:pPr>
            <a:r>
              <a:rPr lang="en-US"/>
              <a:t>Execution Plan</a:t>
            </a:r>
            <a:endParaRPr/>
          </a:p>
        </p:txBody>
      </p:sp>
      <p:sp>
        <p:nvSpPr>
          <p:cNvPr id="110" name="Google Shape;110;g2faa9e6d91ee05c6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3</a:t>
            </a:fld>
            <a:endParaRPr/>
          </a:p>
        </p:txBody>
      </p:sp>
      <p:sp>
        <p:nvSpPr>
          <p:cNvPr id="118" name="Google Shape;118;p4"/>
          <p:cNvSpPr txBox="1"/>
          <p:nvPr/>
        </p:nvSpPr>
        <p:spPr>
          <a:xfrm>
            <a:off x="3534555" y="544536"/>
            <a:ext cx="23262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1" i="0" u="none" strike="noStrike" cap="none" dirty="0">
                <a:solidFill>
                  <a:srgbClr val="FF0000"/>
                </a:solidFill>
                <a:latin typeface="Calibri"/>
                <a:ea typeface="Calibri"/>
                <a:cs typeface="Calibri"/>
                <a:sym typeface="Calibri"/>
              </a:rPr>
              <a:t>ABSTRACT</a:t>
            </a:r>
            <a:endParaRPr sz="3200" b="1" i="0" u="none" strike="noStrike" cap="none" dirty="0">
              <a:solidFill>
                <a:srgbClr val="FF0000"/>
              </a:solidFill>
              <a:latin typeface="Calibri"/>
              <a:ea typeface="Calibri"/>
              <a:cs typeface="Calibri"/>
              <a:sym typeface="Calibri"/>
            </a:endParaRPr>
          </a:p>
        </p:txBody>
      </p:sp>
      <p:sp>
        <p:nvSpPr>
          <p:cNvPr id="119" name="Google Shape;119;p4"/>
          <p:cNvSpPr txBox="1"/>
          <p:nvPr/>
        </p:nvSpPr>
        <p:spPr>
          <a:xfrm>
            <a:off x="852890" y="2018910"/>
            <a:ext cx="7438200" cy="2769959"/>
          </a:xfrm>
          <a:prstGeom prst="rect">
            <a:avLst/>
          </a:prstGeom>
          <a:noFill/>
          <a:ln>
            <a:noFill/>
          </a:ln>
        </p:spPr>
        <p:txBody>
          <a:bodyPr spcFirstLastPara="1" wrap="square" lIns="91425" tIns="91425" rIns="91425" bIns="91425" anchor="t" anchorCtr="0">
            <a:spAutoFit/>
          </a:bodyPr>
          <a:lstStyle/>
          <a:p>
            <a:pPr marL="101600" marR="0" lvl="0" algn="just" rtl="0">
              <a:lnSpc>
                <a:spcPct val="100000"/>
              </a:lnSpc>
              <a:spcBef>
                <a:spcPts val="0"/>
              </a:spcBef>
              <a:spcAft>
                <a:spcPts val="0"/>
              </a:spcAft>
              <a:buClr>
                <a:srgbClr val="000000"/>
              </a:buClr>
              <a:buSzPts val="2000"/>
            </a:pPr>
            <a:r>
              <a:rPr lang="en-US" sz="2800" b="0" i="0" u="none" strike="noStrike" cap="none" dirty="0">
                <a:solidFill>
                  <a:srgbClr val="000000"/>
                </a:solidFill>
                <a:latin typeface="Calibri"/>
                <a:ea typeface="Calibri"/>
                <a:cs typeface="Calibri"/>
                <a:sym typeface="Calibri"/>
              </a:rPr>
              <a:t>    Disc filter cleaning : Disc filter is to clean the water </a:t>
            </a:r>
            <a:r>
              <a:rPr lang="en-US" sz="2800" b="0" i="0" u="none" strike="noStrike" cap="none" dirty="0" err="1">
                <a:solidFill>
                  <a:srgbClr val="000000"/>
                </a:solidFill>
                <a:latin typeface="Calibri"/>
                <a:ea typeface="Calibri"/>
                <a:cs typeface="Calibri"/>
                <a:sym typeface="Calibri"/>
              </a:rPr>
              <a:t>upto</a:t>
            </a:r>
            <a:r>
              <a:rPr lang="en-US" sz="2800" b="0" i="0" u="none" strike="noStrike" cap="none" dirty="0">
                <a:solidFill>
                  <a:srgbClr val="000000"/>
                </a:solidFill>
                <a:latin typeface="Calibri"/>
                <a:ea typeface="Calibri"/>
                <a:cs typeface="Calibri"/>
                <a:sym typeface="Calibri"/>
              </a:rPr>
              <a:t> 100 microns. Major disadvantages is the  sedimentation  of sand , dust ,very small particles  etc. So we need to clean the disc filter for two days once by manually for that we can make it to clean by itself in affordable price.</a:t>
            </a:r>
            <a:endParaRPr sz="2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p:nvPr/>
        </p:nvSpPr>
        <p:spPr>
          <a:xfrm>
            <a:off x="3491925" y="559875"/>
            <a:ext cx="22530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FF0000"/>
                </a:solidFill>
                <a:latin typeface="Calibri"/>
                <a:ea typeface="Calibri"/>
                <a:cs typeface="Calibri"/>
                <a:sym typeface="Calibri"/>
              </a:rPr>
              <a:t>OBJECTIVE </a:t>
            </a:r>
            <a:endParaRPr sz="3200" b="1" i="0" u="none" strike="noStrike" cap="none" dirty="0">
              <a:solidFill>
                <a:srgbClr val="FF0000"/>
              </a:solidFill>
              <a:latin typeface="Calibri"/>
              <a:ea typeface="Calibri"/>
              <a:cs typeface="Calibri"/>
              <a:sym typeface="Calibri"/>
            </a:endParaRPr>
          </a:p>
        </p:txBody>
      </p:sp>
      <p:pic>
        <p:nvPicPr>
          <p:cNvPr id="125" name="Google Shape;125;p5"/>
          <p:cNvPicPr preferRelativeResize="0"/>
          <p:nvPr/>
        </p:nvPicPr>
        <p:blipFill rotWithShape="1">
          <a:blip r:embed="rId3">
            <a:alphaModFix/>
          </a:blip>
          <a:srcRect/>
          <a:stretch/>
        </p:blipFill>
        <p:spPr>
          <a:xfrm>
            <a:off x="304325" y="1577200"/>
            <a:ext cx="8535350" cy="4009900"/>
          </a:xfrm>
          <a:prstGeom prst="rect">
            <a:avLst/>
          </a:prstGeom>
          <a:noFill/>
          <a:ln>
            <a:noFill/>
          </a:ln>
        </p:spPr>
      </p:pic>
      <p:sp>
        <p:nvSpPr>
          <p:cNvPr id="126" name="Google Shape;126;p5"/>
          <p:cNvSpPr txBox="1"/>
          <p:nvPr/>
        </p:nvSpPr>
        <p:spPr>
          <a:xfrm>
            <a:off x="1254575" y="1845150"/>
            <a:ext cx="10887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Calibri"/>
                <a:ea typeface="Calibri"/>
                <a:cs typeface="Calibri"/>
                <a:sym typeface="Calibri"/>
              </a:rPr>
              <a:t>App</a:t>
            </a:r>
            <a:endParaRPr sz="2500" b="0" i="0" u="none" strike="noStrike" cap="none">
              <a:solidFill>
                <a:srgbClr val="000000"/>
              </a:solidFill>
              <a:latin typeface="Calibri"/>
              <a:ea typeface="Calibri"/>
              <a:cs typeface="Calibri"/>
              <a:sym typeface="Calibri"/>
            </a:endParaRPr>
          </a:p>
        </p:txBody>
      </p:sp>
      <p:sp>
        <p:nvSpPr>
          <p:cNvPr id="127" name="Google Shape;127;p5"/>
          <p:cNvSpPr txBox="1"/>
          <p:nvPr/>
        </p:nvSpPr>
        <p:spPr>
          <a:xfrm>
            <a:off x="4071225" y="1940400"/>
            <a:ext cx="15240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Calibri"/>
                <a:ea typeface="Calibri"/>
                <a:cs typeface="Calibri"/>
                <a:sym typeface="Calibri"/>
              </a:rPr>
              <a:t>Server</a:t>
            </a:r>
            <a:endParaRPr sz="2500" b="0" i="0" u="none" strike="noStrike" cap="none">
              <a:solidFill>
                <a:srgbClr val="000000"/>
              </a:solidFill>
              <a:latin typeface="Calibri"/>
              <a:ea typeface="Calibri"/>
              <a:cs typeface="Calibri"/>
              <a:sym typeface="Calibri"/>
            </a:endParaRPr>
          </a:p>
        </p:txBody>
      </p:sp>
      <p:sp>
        <p:nvSpPr>
          <p:cNvPr id="128" name="Google Shape;128;p5"/>
          <p:cNvSpPr txBox="1"/>
          <p:nvPr/>
        </p:nvSpPr>
        <p:spPr>
          <a:xfrm>
            <a:off x="6542750" y="1845150"/>
            <a:ext cx="24330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Calibri"/>
                <a:ea typeface="Calibri"/>
                <a:cs typeface="Calibri"/>
                <a:sym typeface="Calibri"/>
              </a:rPr>
              <a:t>Arduino</a:t>
            </a:r>
            <a:endParaRPr sz="2500" b="0" i="0" u="none" strike="noStrike" cap="none">
              <a:solidFill>
                <a:srgbClr val="000000"/>
              </a:solidFill>
              <a:latin typeface="Calibri"/>
              <a:ea typeface="Calibri"/>
              <a:cs typeface="Calibri"/>
              <a:sym typeface="Calibri"/>
            </a:endParaRPr>
          </a:p>
        </p:txBody>
      </p:sp>
      <p:sp>
        <p:nvSpPr>
          <p:cNvPr id="129" name="Google Shape;129;p5"/>
          <p:cNvSpPr txBox="1"/>
          <p:nvPr/>
        </p:nvSpPr>
        <p:spPr>
          <a:xfrm>
            <a:off x="7990150" y="1845150"/>
            <a:ext cx="197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0" name="Google Shape;130;p5"/>
          <p:cNvSpPr txBox="1"/>
          <p:nvPr/>
        </p:nvSpPr>
        <p:spPr>
          <a:xfrm>
            <a:off x="4071225" y="3144300"/>
            <a:ext cx="50457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Calibri"/>
                <a:ea typeface="Calibri"/>
                <a:cs typeface="Calibri"/>
                <a:sym typeface="Calibri"/>
              </a:rPr>
              <a:t>Relay</a:t>
            </a:r>
            <a:endParaRPr sz="2500" b="0" i="0" u="none" strike="noStrike" cap="none">
              <a:solidFill>
                <a:srgbClr val="000000"/>
              </a:solidFill>
              <a:latin typeface="Calibri"/>
              <a:ea typeface="Calibri"/>
              <a:cs typeface="Calibri"/>
              <a:sym typeface="Calibri"/>
            </a:endParaRPr>
          </a:p>
        </p:txBody>
      </p:sp>
      <p:sp>
        <p:nvSpPr>
          <p:cNvPr id="131" name="Google Shape;131;p5"/>
          <p:cNvSpPr txBox="1"/>
          <p:nvPr/>
        </p:nvSpPr>
        <p:spPr>
          <a:xfrm>
            <a:off x="1016525" y="4376075"/>
            <a:ext cx="1564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Calibri"/>
                <a:ea typeface="Calibri"/>
                <a:cs typeface="Calibri"/>
                <a:sym typeface="Calibri"/>
              </a:rPr>
              <a:t>Motor</a:t>
            </a:r>
            <a:endParaRPr sz="2500" b="0" i="0" u="none" strike="noStrike" cap="none">
              <a:solidFill>
                <a:srgbClr val="000000"/>
              </a:solidFill>
              <a:latin typeface="Calibri"/>
              <a:ea typeface="Calibri"/>
              <a:cs typeface="Calibri"/>
              <a:sym typeface="Calibri"/>
            </a:endParaRPr>
          </a:p>
        </p:txBody>
      </p:sp>
      <p:sp>
        <p:nvSpPr>
          <p:cNvPr id="132" name="Google Shape;132;p5"/>
          <p:cNvSpPr txBox="1"/>
          <p:nvPr/>
        </p:nvSpPr>
        <p:spPr>
          <a:xfrm>
            <a:off x="3921525" y="4348200"/>
            <a:ext cx="18234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Calibri"/>
                <a:ea typeface="Calibri"/>
                <a:cs typeface="Calibri"/>
                <a:sym typeface="Calibri"/>
              </a:rPr>
              <a:t>Disc Filter</a:t>
            </a:r>
            <a:endParaRPr sz="2500" b="0" i="0" u="none" strike="noStrike" cap="none">
              <a:solidFill>
                <a:srgbClr val="000000"/>
              </a:solidFill>
              <a:latin typeface="Calibri"/>
              <a:ea typeface="Calibri"/>
              <a:cs typeface="Calibri"/>
              <a:sym typeface="Calibri"/>
            </a:endParaRPr>
          </a:p>
        </p:txBody>
      </p:sp>
      <p:sp>
        <p:nvSpPr>
          <p:cNvPr id="133" name="Google Shape;133;p5"/>
          <p:cNvSpPr txBox="1"/>
          <p:nvPr/>
        </p:nvSpPr>
        <p:spPr>
          <a:xfrm>
            <a:off x="6711050" y="4348200"/>
            <a:ext cx="17553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Calibri"/>
                <a:ea typeface="Calibri"/>
                <a:cs typeface="Calibri"/>
                <a:sym typeface="Calibri"/>
              </a:rPr>
              <a:t>Output</a:t>
            </a:r>
            <a:endParaRPr sz="2500" b="0" i="0" u="none" strike="noStrike" cap="none">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CF784201-AFA9-7B04-CEB3-B3183E5484B9}"/>
              </a:ext>
            </a:extLst>
          </p:cNvPr>
          <p:cNvSpPr/>
          <p:nvPr/>
        </p:nvSpPr>
        <p:spPr>
          <a:xfrm>
            <a:off x="377072" y="4204355"/>
            <a:ext cx="3171128" cy="989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CE656B4F-A798-2C4F-2B17-DD0AD35E5516}"/>
              </a:ext>
            </a:extLst>
          </p:cNvPr>
          <p:cNvSpPr/>
          <p:nvPr/>
        </p:nvSpPr>
        <p:spPr>
          <a:xfrm>
            <a:off x="5628891" y="4137993"/>
            <a:ext cx="3171128" cy="989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378E34B-069A-C484-3D74-EE307C174344}"/>
              </a:ext>
            </a:extLst>
          </p:cNvPr>
          <p:cNvSpPr/>
          <p:nvPr/>
        </p:nvSpPr>
        <p:spPr>
          <a:xfrm>
            <a:off x="3877607" y="4497371"/>
            <a:ext cx="1421876" cy="4037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163E14D-B63E-DF7D-ADDC-68FB8FB41B5F}"/>
              </a:ext>
            </a:extLst>
          </p:cNvPr>
          <p:cNvSpPr txBox="1"/>
          <p:nvPr/>
        </p:nvSpPr>
        <p:spPr>
          <a:xfrm>
            <a:off x="3845423" y="4297901"/>
            <a:ext cx="1486245" cy="830997"/>
          </a:xfrm>
          <a:prstGeom prst="rect">
            <a:avLst/>
          </a:prstGeom>
          <a:noFill/>
        </p:spPr>
        <p:txBody>
          <a:bodyPr wrap="square" rtlCol="0">
            <a:spAutoFit/>
          </a:bodyPr>
          <a:lstStyle/>
          <a:p>
            <a:r>
              <a:rPr lang="en-US" sz="2400" dirty="0"/>
              <a:t>Solenoid</a:t>
            </a:r>
          </a:p>
          <a:p>
            <a:r>
              <a:rPr lang="en-US" sz="2400" dirty="0"/>
              <a:t>valves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017e53dce4_0_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
        <p:nvSpPr>
          <p:cNvPr id="2" name="Rectangle 1">
            <a:extLst>
              <a:ext uri="{FF2B5EF4-FFF2-40B4-BE49-F238E27FC236}">
                <a16:creationId xmlns:a16="http://schemas.microsoft.com/office/drawing/2014/main" id="{ADAB38FD-3BD3-C080-33A7-97885B071004}"/>
              </a:ext>
            </a:extLst>
          </p:cNvPr>
          <p:cNvSpPr/>
          <p:nvPr/>
        </p:nvSpPr>
        <p:spPr>
          <a:xfrm>
            <a:off x="4023360" y="1524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B0073A-D2E2-AA5A-6ABF-BF6577CFD2B1}"/>
              </a:ext>
            </a:extLst>
          </p:cNvPr>
          <p:cNvSpPr txBox="1"/>
          <p:nvPr/>
        </p:nvSpPr>
        <p:spPr>
          <a:xfrm flipV="1">
            <a:off x="1269999" y="136549"/>
            <a:ext cx="6187441" cy="544169"/>
          </a:xfrm>
          <a:prstGeom prst="rect">
            <a:avLst/>
          </a:prstGeom>
          <a:solidFill>
            <a:schemeClr val="bg1"/>
          </a:solidFill>
        </p:spPr>
        <p:txBody>
          <a:bodyPr wrap="square" rtlCol="0">
            <a:spAutoFit/>
          </a:bodyPr>
          <a:lstStyle/>
          <a:p>
            <a:endParaRPr lang="en-IN" dirty="0"/>
          </a:p>
        </p:txBody>
      </p:sp>
      <p:sp>
        <p:nvSpPr>
          <p:cNvPr id="5" name="TextBox 4">
            <a:extLst>
              <a:ext uri="{FF2B5EF4-FFF2-40B4-BE49-F238E27FC236}">
                <a16:creationId xmlns:a16="http://schemas.microsoft.com/office/drawing/2014/main" id="{976B739D-D406-CB18-30C9-D3E0C3B37C75}"/>
              </a:ext>
            </a:extLst>
          </p:cNvPr>
          <p:cNvSpPr txBox="1"/>
          <p:nvPr/>
        </p:nvSpPr>
        <p:spPr>
          <a:xfrm>
            <a:off x="2118359" y="386020"/>
            <a:ext cx="5339081" cy="461665"/>
          </a:xfrm>
          <a:prstGeom prst="rect">
            <a:avLst/>
          </a:prstGeom>
          <a:noFill/>
        </p:spPr>
        <p:txBody>
          <a:bodyPr wrap="square" rtlCol="0">
            <a:spAutoFit/>
          </a:bodyPr>
          <a:lstStyle/>
          <a:p>
            <a:r>
              <a:rPr lang="en-US" sz="2400" b="1" dirty="0">
                <a:solidFill>
                  <a:srgbClr val="C00000"/>
                </a:solidFill>
                <a:latin typeface="Calibri" panose="020F0502020204030204" pitchFamily="34" charset="0"/>
                <a:ea typeface="Calibri" panose="020F0502020204030204" pitchFamily="34" charset="0"/>
                <a:cs typeface="Calibri" panose="020F0502020204030204" pitchFamily="34" charset="0"/>
              </a:rPr>
              <a:t>PROPOSED SOLUTION / METHODOLOGY</a:t>
            </a:r>
            <a:endParaRPr lang="en-IN" sz="24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8FFB505-0E7B-24B1-00E8-DC44E01290D7}"/>
              </a:ext>
            </a:extLst>
          </p:cNvPr>
          <p:cNvSpPr txBox="1"/>
          <p:nvPr/>
        </p:nvSpPr>
        <p:spPr>
          <a:xfrm>
            <a:off x="1074657" y="1509031"/>
            <a:ext cx="7753546" cy="3970318"/>
          </a:xfrm>
          <a:prstGeom prst="rect">
            <a:avLst/>
          </a:prstGeom>
          <a:noFill/>
        </p:spPr>
        <p:txBody>
          <a:bodyPr wrap="square" rtlCol="0">
            <a:spAutoFit/>
          </a:bodyPr>
          <a:lstStyle/>
          <a:p>
            <a:r>
              <a:rPr lang="en-US" sz="2800" dirty="0"/>
              <a:t>       Disc filter cleaning by using solenoidal valves and pressure difference in disc filter.</a:t>
            </a:r>
          </a:p>
          <a:p>
            <a:endParaRPr lang="en-US" sz="2800" dirty="0"/>
          </a:p>
          <a:p>
            <a:r>
              <a:rPr lang="en-US" sz="2800" dirty="0"/>
              <a:t>      By passing the water in reverse direction filter will be cleaned dust comes from outlet pipe.</a:t>
            </a:r>
          </a:p>
          <a:p>
            <a:endParaRPr lang="en-US" sz="2800" dirty="0"/>
          </a:p>
          <a:p>
            <a:r>
              <a:rPr lang="en-US" sz="2800" dirty="0"/>
              <a:t>      Direction of water will be changed using mobile application.</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50d018f789928068_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
        <p:nvSpPr>
          <p:cNvPr id="147" name="Google Shape;147;g50d018f789928068_1"/>
          <p:cNvSpPr txBox="1"/>
          <p:nvPr/>
        </p:nvSpPr>
        <p:spPr>
          <a:xfrm>
            <a:off x="3176550" y="619350"/>
            <a:ext cx="36603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dirty="0">
                <a:solidFill>
                  <a:srgbClr val="FF0000"/>
                </a:solidFill>
                <a:latin typeface="Calibri"/>
                <a:ea typeface="Calibri"/>
                <a:cs typeface="Calibri"/>
                <a:sym typeface="Calibri"/>
              </a:rPr>
              <a:t>EXPECTED OUTCOME </a:t>
            </a:r>
            <a:endParaRPr sz="3000" b="1" i="0" u="none" strike="noStrike" cap="none" dirty="0">
              <a:solidFill>
                <a:srgbClr val="FF0000"/>
              </a:solidFill>
              <a:latin typeface="Calibri"/>
              <a:ea typeface="Calibri"/>
              <a:cs typeface="Calibri"/>
              <a:sym typeface="Calibri"/>
            </a:endParaRPr>
          </a:p>
        </p:txBody>
      </p:sp>
      <p:sp>
        <p:nvSpPr>
          <p:cNvPr id="148" name="Google Shape;148;g50d018f789928068_1"/>
          <p:cNvSpPr txBox="1"/>
          <p:nvPr/>
        </p:nvSpPr>
        <p:spPr>
          <a:xfrm>
            <a:off x="927750" y="1942416"/>
            <a:ext cx="7288500" cy="4062620"/>
          </a:xfrm>
          <a:prstGeom prst="rect">
            <a:avLst/>
          </a:prstGeom>
          <a:noFill/>
          <a:ln>
            <a:noFill/>
          </a:ln>
        </p:spPr>
        <p:txBody>
          <a:bodyPr spcFirstLastPara="1" wrap="square" lIns="91425" tIns="91425" rIns="91425" bIns="91425" anchor="t" anchorCtr="0">
            <a:spAutoFit/>
          </a:bodyPr>
          <a:lstStyle/>
          <a:p>
            <a:pPr marL="457200" marR="0" lvl="0" indent="-361950" algn="just" rtl="0">
              <a:lnSpc>
                <a:spcPct val="100000"/>
              </a:lnSpc>
              <a:spcBef>
                <a:spcPts val="0"/>
              </a:spcBef>
              <a:spcAft>
                <a:spcPts val="0"/>
              </a:spcAft>
              <a:buClr>
                <a:srgbClr val="000000"/>
              </a:buClr>
              <a:buSzPts val="2100"/>
              <a:buFont typeface="Calibri"/>
              <a:buChar char="●"/>
            </a:pPr>
            <a:r>
              <a:rPr lang="en-US" sz="2800" b="0" i="0" u="none" strike="noStrike" cap="none" dirty="0">
                <a:solidFill>
                  <a:srgbClr val="000000"/>
                </a:solidFill>
                <a:latin typeface="Calibri"/>
                <a:ea typeface="Calibri"/>
                <a:cs typeface="Calibri"/>
                <a:sym typeface="Calibri"/>
              </a:rPr>
              <a:t>While we pass the water in reverse flow process in the disc filter.</a:t>
            </a:r>
            <a:endParaRPr sz="2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300"/>
              <a:buFont typeface="Arial"/>
              <a:buNone/>
            </a:pPr>
            <a:endParaRPr sz="2800" b="0" i="0" u="none" strike="noStrike" cap="none" dirty="0">
              <a:solidFill>
                <a:srgbClr val="000000"/>
              </a:solidFill>
              <a:latin typeface="Calibri"/>
              <a:ea typeface="Calibri"/>
              <a:cs typeface="Calibri"/>
              <a:sym typeface="Calibri"/>
            </a:endParaRPr>
          </a:p>
          <a:p>
            <a:pPr marL="457200" marR="0" lvl="0" indent="-361950" algn="just" rtl="0">
              <a:lnSpc>
                <a:spcPct val="100000"/>
              </a:lnSpc>
              <a:spcBef>
                <a:spcPts val="0"/>
              </a:spcBef>
              <a:spcAft>
                <a:spcPts val="0"/>
              </a:spcAft>
              <a:buClr>
                <a:srgbClr val="000000"/>
              </a:buClr>
              <a:buSzPts val="2100"/>
              <a:buFont typeface="Calibri"/>
              <a:buChar char="●"/>
            </a:pPr>
            <a:r>
              <a:rPr lang="en-US" sz="2800" b="0" i="0" u="none" strike="noStrike" cap="none" dirty="0">
                <a:solidFill>
                  <a:srgbClr val="000000"/>
                </a:solidFill>
                <a:latin typeface="Calibri"/>
                <a:ea typeface="Calibri"/>
                <a:cs typeface="Calibri"/>
                <a:sym typeface="Calibri"/>
              </a:rPr>
              <a:t>Dust particles in the disc filter will be cleaned and come out in outlet pipe.</a:t>
            </a:r>
          </a:p>
          <a:p>
            <a:pPr marL="457200" marR="0" lvl="0" indent="-361950" algn="just" rtl="0">
              <a:lnSpc>
                <a:spcPct val="100000"/>
              </a:lnSpc>
              <a:spcBef>
                <a:spcPts val="0"/>
              </a:spcBef>
              <a:spcAft>
                <a:spcPts val="0"/>
              </a:spcAft>
              <a:buClr>
                <a:srgbClr val="000000"/>
              </a:buClr>
              <a:buSzPts val="2100"/>
              <a:buFont typeface="Calibri"/>
              <a:buChar char="●"/>
            </a:pPr>
            <a:endParaRPr lang="en-US" sz="2800" b="0" i="0" u="none" strike="noStrike" cap="none" dirty="0">
              <a:solidFill>
                <a:srgbClr val="000000"/>
              </a:solidFill>
              <a:latin typeface="Calibri"/>
              <a:ea typeface="Calibri"/>
              <a:cs typeface="Calibri"/>
              <a:sym typeface="Calibri"/>
            </a:endParaRPr>
          </a:p>
          <a:p>
            <a:pPr marL="457200" marR="0" lvl="0" indent="-361950" algn="just" rtl="0">
              <a:lnSpc>
                <a:spcPct val="100000"/>
              </a:lnSpc>
              <a:spcBef>
                <a:spcPts val="0"/>
              </a:spcBef>
              <a:spcAft>
                <a:spcPts val="0"/>
              </a:spcAft>
              <a:buClr>
                <a:srgbClr val="000000"/>
              </a:buClr>
              <a:buSzPts val="2100"/>
              <a:buFont typeface="Calibri"/>
              <a:buChar char="●"/>
            </a:pPr>
            <a:r>
              <a:rPr lang="en-US" sz="2800" dirty="0">
                <a:latin typeface="Calibri"/>
                <a:ea typeface="Calibri"/>
                <a:cs typeface="Calibri"/>
                <a:sym typeface="Calibri"/>
              </a:rPr>
              <a:t>Using mobile application the solenoids were controlled to execute the reverse flow process.</a:t>
            </a:r>
            <a:endParaRPr sz="2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017e53dce4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
        <p:nvSpPr>
          <p:cNvPr id="155" name="Google Shape;155;g2017e53dce4_0_0"/>
          <p:cNvSpPr txBox="1"/>
          <p:nvPr/>
        </p:nvSpPr>
        <p:spPr>
          <a:xfrm>
            <a:off x="2975250" y="457200"/>
            <a:ext cx="31935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40"/>
              </a:spcBef>
              <a:spcAft>
                <a:spcPts val="0"/>
              </a:spcAft>
              <a:buClr>
                <a:srgbClr val="000000"/>
              </a:buClr>
              <a:buSzPts val="3200"/>
              <a:buFont typeface="Arial"/>
              <a:buNone/>
            </a:pPr>
            <a:r>
              <a:rPr lang="en-US" sz="3200" b="1" i="0" u="none" strike="noStrike" cap="none">
                <a:solidFill>
                  <a:srgbClr val="FF0000"/>
                </a:solidFill>
                <a:latin typeface="Calibri"/>
                <a:ea typeface="Calibri"/>
                <a:cs typeface="Calibri"/>
                <a:sym typeface="Calibri"/>
              </a:rPr>
              <a:t>   Execution Plan</a:t>
            </a:r>
            <a:endParaRPr sz="32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0000"/>
              </a:solidFill>
              <a:latin typeface="Calibri"/>
              <a:ea typeface="Calibri"/>
              <a:cs typeface="Calibri"/>
              <a:sym typeface="Calibri"/>
            </a:endParaRPr>
          </a:p>
        </p:txBody>
      </p:sp>
      <p:sp>
        <p:nvSpPr>
          <p:cNvPr id="156" name="Google Shape;156;g2017e53dce4_0_0"/>
          <p:cNvSpPr txBox="1"/>
          <p:nvPr/>
        </p:nvSpPr>
        <p:spPr>
          <a:xfrm>
            <a:off x="1227375" y="2498275"/>
            <a:ext cx="6803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7" name="Google Shape;157;g2017e53dce4_0_0"/>
          <p:cNvSpPr txBox="1"/>
          <p:nvPr/>
        </p:nvSpPr>
        <p:spPr>
          <a:xfrm>
            <a:off x="1245000" y="1913150"/>
            <a:ext cx="6654000" cy="4217400"/>
          </a:xfrm>
          <a:prstGeom prst="rect">
            <a:avLst/>
          </a:prstGeom>
          <a:noFill/>
          <a:ln>
            <a:noFill/>
          </a:ln>
        </p:spPr>
        <p:txBody>
          <a:bodyPr spcFirstLastPara="1" wrap="square" lIns="91425" tIns="91425" rIns="91425" bIns="91425" anchor="t" anchorCtr="0">
            <a:spAutoFit/>
          </a:bodyPr>
          <a:lstStyle/>
          <a:p>
            <a:pPr marL="457200" marR="0" lvl="0" indent="-393700" algn="just" rtl="0">
              <a:lnSpc>
                <a:spcPct val="100000"/>
              </a:lnSpc>
              <a:spcBef>
                <a:spcPts val="0"/>
              </a:spcBef>
              <a:spcAft>
                <a:spcPts val="0"/>
              </a:spcAft>
              <a:buClr>
                <a:srgbClr val="000000"/>
              </a:buClr>
              <a:buSzPts val="2600"/>
              <a:buFont typeface="Calibri"/>
              <a:buChar char="●"/>
            </a:pPr>
            <a:r>
              <a:rPr lang="en-US" sz="2600" b="0" i="0" u="none" strike="noStrike" cap="none" dirty="0">
                <a:solidFill>
                  <a:srgbClr val="000000"/>
                </a:solidFill>
                <a:latin typeface="Calibri"/>
                <a:ea typeface="Calibri"/>
                <a:cs typeface="Calibri"/>
                <a:sym typeface="Calibri"/>
              </a:rPr>
              <a:t>We are using the solenoid valves to control the direction of flow.</a:t>
            </a:r>
            <a:endParaRPr sz="2600" b="0" i="0" u="none" strike="noStrike" cap="none" dirty="0">
              <a:solidFill>
                <a:srgbClr val="000000"/>
              </a:solidFill>
              <a:latin typeface="Calibri"/>
              <a:ea typeface="Calibri"/>
              <a:cs typeface="Calibri"/>
              <a:sym typeface="Calibri"/>
            </a:endParaRPr>
          </a:p>
          <a:p>
            <a:pPr marL="457200" marR="0" lvl="0" indent="-393700" algn="just" rtl="0">
              <a:lnSpc>
                <a:spcPct val="100000"/>
              </a:lnSpc>
              <a:spcBef>
                <a:spcPts val="0"/>
              </a:spcBef>
              <a:spcAft>
                <a:spcPts val="0"/>
              </a:spcAft>
              <a:buClr>
                <a:srgbClr val="000000"/>
              </a:buClr>
              <a:buSzPts val="2600"/>
              <a:buFont typeface="Calibri"/>
              <a:buChar char="●"/>
            </a:pPr>
            <a:r>
              <a:rPr lang="en-US" sz="2600" b="0" i="0" u="none" strike="noStrike" cap="none" dirty="0">
                <a:solidFill>
                  <a:srgbClr val="000000"/>
                </a:solidFill>
                <a:latin typeface="Calibri"/>
                <a:ea typeface="Calibri"/>
                <a:cs typeface="Calibri"/>
                <a:sym typeface="Calibri"/>
              </a:rPr>
              <a:t>Controlling the solenoid valves using </a:t>
            </a:r>
            <a:r>
              <a:rPr lang="en-US" sz="2600" b="0" i="0" u="none" strike="noStrike" cap="none" dirty="0" err="1">
                <a:solidFill>
                  <a:srgbClr val="000000"/>
                </a:solidFill>
                <a:latin typeface="Calibri"/>
                <a:ea typeface="Calibri"/>
                <a:cs typeface="Calibri"/>
                <a:sym typeface="Calibri"/>
              </a:rPr>
              <a:t>arduino</a:t>
            </a:r>
            <a:r>
              <a:rPr lang="en-US" sz="2600" b="0" i="0" u="none" strike="noStrike" cap="none" dirty="0">
                <a:solidFill>
                  <a:srgbClr val="000000"/>
                </a:solidFill>
                <a:latin typeface="Calibri"/>
                <a:ea typeface="Calibri"/>
                <a:cs typeface="Calibri"/>
                <a:sym typeface="Calibri"/>
              </a:rPr>
              <a:t>.</a:t>
            </a:r>
            <a:endParaRPr sz="2600" b="0" i="0" u="none" strike="noStrike" cap="none" dirty="0">
              <a:solidFill>
                <a:srgbClr val="000000"/>
              </a:solidFill>
              <a:latin typeface="Calibri"/>
              <a:ea typeface="Calibri"/>
              <a:cs typeface="Calibri"/>
              <a:sym typeface="Calibri"/>
            </a:endParaRPr>
          </a:p>
          <a:p>
            <a:pPr marL="457200" marR="0" lvl="0" indent="-393700" algn="just" rtl="0">
              <a:lnSpc>
                <a:spcPct val="100000"/>
              </a:lnSpc>
              <a:spcBef>
                <a:spcPts val="0"/>
              </a:spcBef>
              <a:spcAft>
                <a:spcPts val="0"/>
              </a:spcAft>
              <a:buClr>
                <a:srgbClr val="000000"/>
              </a:buClr>
              <a:buSzPts val="2600"/>
              <a:buFont typeface="Calibri"/>
              <a:buChar char="●"/>
            </a:pPr>
            <a:r>
              <a:rPr lang="en-US" sz="2600" b="0" i="0" u="none" strike="noStrike" cap="none" dirty="0">
                <a:solidFill>
                  <a:srgbClr val="000000"/>
                </a:solidFill>
                <a:latin typeface="Calibri"/>
                <a:ea typeface="Calibri"/>
                <a:cs typeface="Calibri"/>
                <a:sym typeface="Calibri"/>
              </a:rPr>
              <a:t>We are creating the app to give signals to </a:t>
            </a:r>
            <a:r>
              <a:rPr lang="en-US" sz="2600" b="0" i="0" u="none" strike="noStrike" cap="none" dirty="0" err="1">
                <a:solidFill>
                  <a:srgbClr val="000000"/>
                </a:solidFill>
                <a:latin typeface="Calibri"/>
                <a:ea typeface="Calibri"/>
                <a:cs typeface="Calibri"/>
                <a:sym typeface="Calibri"/>
              </a:rPr>
              <a:t>arduino</a:t>
            </a:r>
            <a:r>
              <a:rPr lang="en-US" sz="2600" b="0" i="0" u="none" strike="noStrike" cap="none" dirty="0">
                <a:solidFill>
                  <a:srgbClr val="000000"/>
                </a:solidFill>
                <a:latin typeface="Calibri"/>
                <a:ea typeface="Calibri"/>
                <a:cs typeface="Calibri"/>
                <a:sym typeface="Calibri"/>
              </a:rPr>
              <a:t>.</a:t>
            </a:r>
            <a:endParaRPr sz="2600" b="0" i="0" u="none" strike="noStrike" cap="none" dirty="0">
              <a:solidFill>
                <a:srgbClr val="000000"/>
              </a:solidFill>
              <a:latin typeface="Calibri"/>
              <a:ea typeface="Calibri"/>
              <a:cs typeface="Calibri"/>
              <a:sym typeface="Calibri"/>
            </a:endParaRPr>
          </a:p>
          <a:p>
            <a:pPr marL="457200" marR="0" lvl="0" indent="-393700" algn="just" rtl="0">
              <a:lnSpc>
                <a:spcPct val="100000"/>
              </a:lnSpc>
              <a:spcBef>
                <a:spcPts val="0"/>
              </a:spcBef>
              <a:spcAft>
                <a:spcPts val="0"/>
              </a:spcAft>
              <a:buClr>
                <a:srgbClr val="000000"/>
              </a:buClr>
              <a:buSzPts val="2600"/>
              <a:buFont typeface="Calibri"/>
              <a:buChar char="●"/>
            </a:pPr>
            <a:r>
              <a:rPr lang="en-US" sz="2600" b="0" i="0" u="none" strike="noStrike" cap="none" dirty="0">
                <a:solidFill>
                  <a:srgbClr val="000000"/>
                </a:solidFill>
                <a:latin typeface="Calibri"/>
                <a:ea typeface="Calibri"/>
                <a:cs typeface="Calibri"/>
                <a:sym typeface="Calibri"/>
              </a:rPr>
              <a:t>Creating a database for IOT.</a:t>
            </a:r>
            <a:endParaRPr sz="2600" b="0" i="0" u="none" strike="noStrike" cap="none" dirty="0">
              <a:solidFill>
                <a:srgbClr val="000000"/>
              </a:solidFill>
              <a:latin typeface="Calibri"/>
              <a:ea typeface="Calibri"/>
              <a:cs typeface="Calibri"/>
              <a:sym typeface="Calibri"/>
            </a:endParaRPr>
          </a:p>
          <a:p>
            <a:pPr marL="457200" marR="0" lvl="0" indent="-393700" algn="just" rtl="0">
              <a:lnSpc>
                <a:spcPct val="100000"/>
              </a:lnSpc>
              <a:spcBef>
                <a:spcPts val="0"/>
              </a:spcBef>
              <a:spcAft>
                <a:spcPts val="0"/>
              </a:spcAft>
              <a:buClr>
                <a:srgbClr val="000000"/>
              </a:buClr>
              <a:buSzPts val="2600"/>
              <a:buFont typeface="Calibri"/>
              <a:buChar char="●"/>
            </a:pPr>
            <a:r>
              <a:rPr lang="en-US" sz="2600" b="0" i="0" u="none" strike="noStrike" cap="none" dirty="0">
                <a:solidFill>
                  <a:srgbClr val="000000"/>
                </a:solidFill>
                <a:latin typeface="Calibri"/>
                <a:ea typeface="Calibri"/>
                <a:cs typeface="Calibri"/>
                <a:sym typeface="Calibri"/>
              </a:rPr>
              <a:t>Finally testing the outcome of the setup.</a:t>
            </a:r>
            <a:endParaRPr sz="2600" b="0" i="0" u="none" strike="noStrike" cap="none" dirty="0">
              <a:solidFill>
                <a:srgbClr val="000000"/>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179a75a5bb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
        <p:nvSpPr>
          <p:cNvPr id="172" name="Google Shape;172;g2179a75a5bb_0_0"/>
          <p:cNvSpPr txBox="1"/>
          <p:nvPr/>
        </p:nvSpPr>
        <p:spPr>
          <a:xfrm>
            <a:off x="3410100" y="668762"/>
            <a:ext cx="31431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FF0000"/>
                </a:solidFill>
                <a:latin typeface="Calibri"/>
                <a:ea typeface="Calibri"/>
                <a:cs typeface="Calibri"/>
                <a:sym typeface="Calibri"/>
              </a:rPr>
              <a:t>PCB BOARD</a:t>
            </a:r>
            <a:endParaRPr sz="3000" b="1" dirty="0">
              <a:solidFill>
                <a:srgbClr val="FF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B4674D01-4B8C-DF59-99F2-C2D901A9B97E}"/>
              </a:ext>
            </a:extLst>
          </p:cNvPr>
          <p:cNvSpPr/>
          <p:nvPr/>
        </p:nvSpPr>
        <p:spPr>
          <a:xfrm>
            <a:off x="1574800" y="1590039"/>
            <a:ext cx="5709920" cy="396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3" name="Google Shape;173;g2179a75a5bb_0_0">
            <a:extLst>
              <a:ext uri="{FF2B5EF4-FFF2-40B4-BE49-F238E27FC236}">
                <a16:creationId xmlns:a16="http://schemas.microsoft.com/office/drawing/2014/main" id="{DFF341A5-1A28-21D6-3AF8-90750B43B9AC}"/>
              </a:ext>
            </a:extLst>
          </p:cNvPr>
          <p:cNvPicPr preferRelativeResize="0"/>
          <p:nvPr/>
        </p:nvPicPr>
        <p:blipFill>
          <a:blip r:embed="rId3">
            <a:alphaModFix/>
          </a:blip>
          <a:stretch>
            <a:fillRect/>
          </a:stretch>
        </p:blipFill>
        <p:spPr>
          <a:xfrm rot="-5400000">
            <a:off x="2820595" y="1559559"/>
            <a:ext cx="3076091" cy="40233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179a75a5bb_0_1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pic>
        <p:nvPicPr>
          <p:cNvPr id="188" name="Google Shape;188;g2179a75a5bb_0_12"/>
          <p:cNvPicPr preferRelativeResize="0"/>
          <p:nvPr/>
        </p:nvPicPr>
        <p:blipFill rotWithShape="1">
          <a:blip r:embed="rId3">
            <a:alphaModFix/>
          </a:blip>
          <a:srcRect b="51538"/>
          <a:stretch/>
        </p:blipFill>
        <p:spPr>
          <a:xfrm>
            <a:off x="212275" y="571500"/>
            <a:ext cx="8991601" cy="6858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486</Words>
  <Application>Microsoft Office PowerPoint</Application>
  <PresentationFormat>On-screen Show (4:3)</PresentationFormat>
  <Paragraphs>143</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Disc Filter Cleaning in Drip Irrigation Based on IoT</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ESHWAR COLLEGE OF ENGINEERING  ACADEMIC YEAR: 2022-23 DEPARTMENT: Mechanical Engineering SECTION:  2nd Year</dc:title>
  <dc:creator>SUHAN</dc:creator>
  <cp:lastModifiedBy>aditya krishna</cp:lastModifiedBy>
  <cp:revision>5</cp:revision>
  <dcterms:modified xsi:type="dcterms:W3CDTF">2023-05-14T04:30:01Z</dcterms:modified>
</cp:coreProperties>
</file>