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6" r:id="rId2"/>
    <p:sldId id="458" r:id="rId3"/>
    <p:sldId id="471" r:id="rId4"/>
    <p:sldId id="472" r:id="rId5"/>
    <p:sldId id="492" r:id="rId6"/>
    <p:sldId id="473" r:id="rId7"/>
    <p:sldId id="474" r:id="rId8"/>
    <p:sldId id="476" r:id="rId9"/>
    <p:sldId id="469" r:id="rId10"/>
    <p:sldId id="468" r:id="rId11"/>
    <p:sldId id="479" r:id="rId12"/>
    <p:sldId id="477" r:id="rId13"/>
    <p:sldId id="478" r:id="rId14"/>
    <p:sldId id="480" r:id="rId15"/>
    <p:sldId id="484" r:id="rId16"/>
    <p:sldId id="485" r:id="rId17"/>
    <p:sldId id="487" r:id="rId18"/>
    <p:sldId id="490" r:id="rId19"/>
    <p:sldId id="488" r:id="rId20"/>
    <p:sldId id="35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F98E7-3C6E-427C-A0E4-7DAEF63E99C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FDDF5-83C0-4B38-9D43-882040F7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4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4A0EE2F-3704-4176-A582-7E71371621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3C9D47F-BD28-4964-905D-839934728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274FC46-2901-4AEF-836E-E7F494685D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5B911E4-3FF9-4131-8C55-4AD6906789E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55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E2D40A58-C16A-429C-BC5D-C462A735D5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D5F387F1-C07B-48D8-BDE4-01AFD4EBC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EC123F28-6023-4DE9-A1AA-C4B8159F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167C1EB-5AEB-448E-88ED-551DD53D9A6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34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67B0-26C3-4ABF-9B54-B3FEBB416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F8585-E308-4D4B-8CA9-05016E58F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6DC9B-58D2-4688-8865-6E997126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99C94-9E29-40B7-9A94-6EB92479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BAB7-A5E4-4F8F-AA86-E5C3330C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3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C16B-58C0-4D87-BA7B-E1A2FFF9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B2854-D548-4628-9F85-6E35C7E34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E889-DEFD-4FB9-A4AA-A9B0C184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B8139-9DF1-474C-881C-B84B325E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B316-1708-4097-BF53-A57516B7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E386C-4F14-4D71-A3FE-D3C65ECA0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1D7F4-3083-40DE-8C1C-6AE180BCE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01A77-654F-443E-9B60-68D5A4C5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4948-21AC-47E5-A103-28984C21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1835-580E-416A-A6EE-1EF43AA4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A24A-9A73-4972-8CD1-1D2A3D79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0C24-C938-44DF-8F67-762896C5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2FC80-89B6-4B40-90EA-B24F28D9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BDB68-C501-4666-9F3A-39DE9C21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AB5D9-E568-440F-A1F4-8CF2E724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0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BB5A-85AE-41AC-BBFC-9C90026C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4D1BA-8933-4251-9CD0-A988C794B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6969-C6A8-48C4-BC6B-3E616558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CCCA1-A080-4C35-A287-19DD5C29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436F-9FE2-4479-A544-A68B8A10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4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12BB-4BEB-4FAB-9BF5-8E6D9D35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CCDEF-DE9A-4AC1-AF88-F7B95B4D3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B2D02-E439-468F-9F55-523AF3F57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FFB2C-E227-4FE1-BA0A-A96A6548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A63BF-0E1C-47B7-8670-A76B1912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364CF-8413-4D14-BA05-131C652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2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F217-2542-44DA-81B2-683F96AF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899C-6039-4B8E-A312-F511C5F9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D65C9-BD6F-4C06-932D-449D29D1D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3776D-1211-465F-8372-E9839793A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860C8-28E4-481F-8FA1-E9E4D528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8FA27-94EF-4DA0-9170-50037601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05BEA-4297-4DB9-A052-7172936D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8957C-63F0-4C4C-8B44-ED78ECA4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1B6F-F0E4-472D-911F-094E239C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F8AE7-977A-41D0-90F0-A01EAC7E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80519-FEFC-4531-BA4B-8B887399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7CB41-9CB7-4927-B0E7-D2681716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F3F7E6-3A90-42FC-A5B3-A8D55FA3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6BFD5-C073-40ED-9A21-3E8B5BAB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A1DBD-1C6A-4EA5-B97B-B54A2E09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3597-9258-4852-B3A3-FD2CEC9A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A5D6-74AA-485F-AB51-5874305C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3F4B8-907B-427F-9313-AC45790A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F57B0-27E7-4723-943A-C7F582AD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3DB19-2862-4916-B5DC-535E4F97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3BB40-FEC5-4DF1-9F28-C5EE606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2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8FFE-6ED8-4E66-9DBD-441C88C7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28612-8939-4B5E-B8B5-FEE3AD266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111DD-7A21-4C19-BBD7-EB8F4CE4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4A0C4-910E-45BE-95FA-2B1AE1E4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42EB3-A07B-4707-A9BA-AB7D4FEE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139C6-EA54-4055-9871-E3E5918D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3250F-1593-4D77-B33B-2B4B6934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9B81F-3994-4E9C-81E5-5E52953D1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86FA-3F93-476E-84DC-D9C64B412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FA8F5-1C21-4358-BD19-644A23604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6BDC-0F7F-45ED-BE1E-B8FA8EF2C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95B374-CE49-44DA-81B0-061BB64518AA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7" name="TextBox 3">
            <a:extLst>
              <a:ext uri="{FF2B5EF4-FFF2-40B4-BE49-F238E27FC236}">
                <a16:creationId xmlns:a16="http://schemas.microsoft.com/office/drawing/2014/main" id="{26D49C46-DE52-44E7-9E89-507ED82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26498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B3295-FDBC-4F34-AAAF-68227A1BA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999" t="5530" b="4485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D1E2BD9A-B9B1-4DD5-B225-B5ED587C8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011" y="4425245"/>
            <a:ext cx="650804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Adaptive Markets</a:t>
            </a:r>
          </a:p>
          <a:p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Steve Kunath, Kevin McCabe, Alex Psurek, Sarah Sylvester, 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04679334-7F03-4A78-9AFA-54838EC9B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9" y="5922097"/>
            <a:ext cx="7010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icrosoft Sans Serif" pitchFamily="34" charset="0"/>
              </a:rPr>
              <a:t>George Mason University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Microsoft Sans Serif" pitchFamily="34" charset="0"/>
              </a:rPr>
              <a:t>kmccabe@gmu.edu</a:t>
            </a:r>
          </a:p>
        </p:txBody>
      </p:sp>
      <p:pic>
        <p:nvPicPr>
          <p:cNvPr id="8" name="Picture 5" descr="GMURGB">
            <a:extLst>
              <a:ext uri="{FF2B5EF4-FFF2-40B4-BE49-F238E27FC236}">
                <a16:creationId xmlns:a16="http://schemas.microsoft.com/office/drawing/2014/main" id="{77F46512-3A45-4F94-982B-79C4DE3DE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1956" y="1217876"/>
            <a:ext cx="2362200" cy="1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877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514B9E1-1964-46C5-B1B2-DCB4A19F1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30" y="650497"/>
            <a:ext cx="5902384" cy="5571066"/>
          </a:xfrm>
          <a:prstGeom prst="rect">
            <a:avLst/>
          </a:prstGeom>
        </p:spPr>
      </p:pic>
      <p:sp>
        <p:nvSpPr>
          <p:cNvPr id="28" name="Rectangle 17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9CE5193-F8AA-4037-A3B3-1A6808E22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480" y="643467"/>
            <a:ext cx="3379730" cy="2475653"/>
          </a:xfrm>
          <a:prstGeom prst="rect">
            <a:avLst/>
          </a:prstGeom>
        </p:spPr>
      </p:pic>
      <p:sp>
        <p:nvSpPr>
          <p:cNvPr id="29" name="Rectangle 19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DC0C7DD1-57A3-4089-B22D-888424EED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873" y="4545052"/>
            <a:ext cx="3854945" cy="87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2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5334860-1D5B-4C02-ACAA-A6C6695EC34E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6C74AE55-90CF-4DE5-B300-2498FFAFB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26036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Simulations</a:t>
            </a:r>
          </a:p>
        </p:txBody>
      </p:sp>
    </p:spTree>
    <p:extLst>
      <p:ext uri="{BB962C8B-B14F-4D97-AF65-F5344CB8AC3E}">
        <p14:creationId xmlns:p14="http://schemas.microsoft.com/office/powerpoint/2010/main" val="427299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0898C6-1357-4FC6-88AB-4DA91B964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0796" y="868968"/>
            <a:ext cx="4378880" cy="344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804672" y="2020824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'</a:t>
            </a:r>
            <a:r>
              <a:rPr lang="en-US" sz="2000" dirty="0" err="1"/>
              <a:t>num_weeks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num_periods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num_rounds</a:t>
            </a:r>
            <a:r>
              <a:rPr lang="en-US" sz="2000" dirty="0"/>
              <a:t>': [1, 2, 3, 4, 5, 6, 7, 8, 9, 10],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grid_size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num_traders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num_units</a:t>
            </a:r>
            <a:r>
              <a:rPr lang="en-US" sz="2000" dirty="0"/>
              <a:t>': 6,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lower_bound</a:t>
            </a:r>
            <a:r>
              <a:rPr lang="en-US" sz="2000" dirty="0"/>
              <a:t>': 200,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upper_bound</a:t>
            </a:r>
            <a:r>
              <a:rPr lang="en-US" sz="2000" dirty="0"/>
              <a:t>': 600,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num_trials</a:t>
            </a:r>
            <a:r>
              <a:rPr lang="en-US" sz="2000" dirty="0"/>
              <a:t>': 500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E649A-385B-468E-9459-0E9B248FDC1F}"/>
              </a:ext>
            </a:extLst>
          </p:cNvPr>
          <p:cNvSpPr txBox="1"/>
          <p:nvPr/>
        </p:nvSpPr>
        <p:spPr>
          <a:xfrm>
            <a:off x="586782" y="1222310"/>
            <a:ext cx="421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increases with number of rounds</a:t>
            </a:r>
          </a:p>
          <a:p>
            <a:r>
              <a:rPr lang="en-US" dirty="0"/>
              <a:t>of bargaining</a:t>
            </a:r>
          </a:p>
        </p:txBody>
      </p:sp>
    </p:spTree>
    <p:extLst>
      <p:ext uri="{BB962C8B-B14F-4D97-AF65-F5344CB8AC3E}">
        <p14:creationId xmlns:p14="http://schemas.microsoft.com/office/powerpoint/2010/main" val="1569974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804672" y="2020824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'</a:t>
            </a:r>
            <a:r>
              <a:rPr lang="en-US" sz="2000" dirty="0" err="1"/>
              <a:t>num_weeks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num_periods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num_rounds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grid_size</a:t>
            </a:r>
            <a:r>
              <a:rPr lang="en-US" sz="2000" dirty="0"/>
              <a:t>': [1, 2, 3, 4, 5, 6, 7, 8, 9, 10],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num_traders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num_units</a:t>
            </a:r>
            <a:r>
              <a:rPr lang="en-US" sz="2000" dirty="0"/>
              <a:t>': 6,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lower_bound</a:t>
            </a:r>
            <a:r>
              <a:rPr lang="en-US" sz="2000" dirty="0"/>
              <a:t>': 200,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upper_bound</a:t>
            </a:r>
            <a:r>
              <a:rPr lang="en-US" sz="2000" dirty="0"/>
              <a:t>': 600,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num_trials</a:t>
            </a:r>
            <a:r>
              <a:rPr lang="en-US" sz="2000" dirty="0"/>
              <a:t>': 500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8D263E-34C3-424D-95D9-F23CD055D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02" y="255913"/>
            <a:ext cx="4751941" cy="373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196E5C-6227-4016-BA32-6A19765EA873}"/>
              </a:ext>
            </a:extLst>
          </p:cNvPr>
          <p:cNvSpPr txBox="1"/>
          <p:nvPr/>
        </p:nvSpPr>
        <p:spPr>
          <a:xfrm>
            <a:off x="586782" y="1222310"/>
            <a:ext cx="4612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decreases as gird size increases.</a:t>
            </a:r>
          </a:p>
          <a:p>
            <a:r>
              <a:rPr lang="en-US" dirty="0"/>
              <a:t>Note, </a:t>
            </a:r>
            <a:r>
              <a:rPr lang="en-US" dirty="0" err="1"/>
              <a:t>num_periods</a:t>
            </a:r>
            <a:r>
              <a:rPr lang="en-US" dirty="0"/>
              <a:t> = 1 means move only once.</a:t>
            </a:r>
          </a:p>
        </p:txBody>
      </p:sp>
    </p:spTree>
    <p:extLst>
      <p:ext uri="{BB962C8B-B14F-4D97-AF65-F5344CB8AC3E}">
        <p14:creationId xmlns:p14="http://schemas.microsoft.com/office/powerpoint/2010/main" val="3209839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804672" y="2020824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num_weeks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num_periods</a:t>
            </a:r>
            <a:r>
              <a:rPr lang="en-US" sz="2000" dirty="0"/>
              <a:t>': [1, 5, 10, 15, 20, 25, 30, 35, 		     40, 45, 50],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num_rounds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grid_size</a:t>
            </a:r>
            <a:r>
              <a:rPr lang="en-US" sz="2000" dirty="0"/>
              <a:t>': 5,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num_traders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num_units</a:t>
            </a:r>
            <a:r>
              <a:rPr lang="en-US" sz="2000" dirty="0"/>
              <a:t>': 6,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lower_bound</a:t>
            </a:r>
            <a:r>
              <a:rPr lang="en-US" sz="2000" dirty="0"/>
              <a:t>': 200,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upper_bound</a:t>
            </a:r>
            <a:r>
              <a:rPr lang="en-US" sz="2000" dirty="0"/>
              <a:t>': 600,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num_trials</a:t>
            </a:r>
            <a:r>
              <a:rPr lang="en-US" sz="2000" dirty="0"/>
              <a:t>': 500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042C02-7B93-48F2-B887-8BE599A0B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162" y="190597"/>
            <a:ext cx="5076090" cy="399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58791" y="1101012"/>
            <a:ext cx="4612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increases as </a:t>
            </a:r>
            <a:r>
              <a:rPr lang="en-US" dirty="0" err="1"/>
              <a:t>num_periods</a:t>
            </a:r>
            <a:r>
              <a:rPr lang="en-US" dirty="0"/>
              <a:t> increases.</a:t>
            </a:r>
          </a:p>
          <a:p>
            <a:r>
              <a:rPr lang="en-US" dirty="0"/>
              <a:t>Note, more search for partners.</a:t>
            </a:r>
          </a:p>
        </p:txBody>
      </p:sp>
    </p:spTree>
    <p:extLst>
      <p:ext uri="{BB962C8B-B14F-4D97-AF65-F5344CB8AC3E}">
        <p14:creationId xmlns:p14="http://schemas.microsoft.com/office/powerpoint/2010/main" val="1369747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472BF-0F9C-4520-BA65-EFFD53AE59AA}"/>
              </a:ext>
            </a:extLst>
          </p:cNvPr>
          <p:cNvSpPr txBox="1"/>
          <p:nvPr/>
        </p:nvSpPr>
        <p:spPr>
          <a:xfrm>
            <a:off x="1539443" y="833566"/>
            <a:ext cx="963680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ZIDP(ZID):</a:t>
            </a:r>
          </a:p>
          <a:p>
            <a:r>
              <a:rPr lang="en-US" sz="2400" dirty="0"/>
              <a:t>     BUY, SELL -&gt; uniform random budget constrained </a:t>
            </a:r>
            <a:r>
              <a:rPr lang="en-US" sz="2400" dirty="0" err="1"/>
              <a:t>wta</a:t>
            </a:r>
            <a:endParaRPr lang="en-US" sz="2400" dirty="0"/>
          </a:p>
          <a:p>
            <a:r>
              <a:rPr lang="en-US" sz="2400" dirty="0"/>
              <a:t>  	          -&gt; picks best remaining offer</a:t>
            </a:r>
          </a:p>
          <a:p>
            <a:r>
              <a:rPr lang="en-US" sz="2400" dirty="0"/>
              <a:t>ZIDA(ZID):</a:t>
            </a:r>
          </a:p>
          <a:p>
            <a:r>
              <a:rPr lang="en-US" sz="2400" dirty="0"/>
              <a:t>      MOVE     -&gt; if contract at point -&gt; don’t move (dx, </a:t>
            </a:r>
            <a:r>
              <a:rPr lang="en-US" sz="2400" dirty="0" err="1"/>
              <a:t>dy</a:t>
            </a:r>
            <a:r>
              <a:rPr lang="en-US" sz="2400" dirty="0"/>
              <a:t>) = (0, 0)</a:t>
            </a:r>
          </a:p>
          <a:p>
            <a:r>
              <a:rPr lang="en-US" sz="2400" dirty="0"/>
              <a:t> 	         -&gt; otherwise,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ZIDPA(ZIDP, ZIDA)</a:t>
            </a:r>
          </a:p>
          <a:p>
            <a:r>
              <a:rPr lang="en-US" sz="2400" dirty="0"/>
              <a:t>ZIDPR(ZID)</a:t>
            </a:r>
          </a:p>
          <a:p>
            <a:r>
              <a:rPr lang="en-US" sz="2400" dirty="0"/>
              <a:t>       MOVE     -&gt; </a:t>
            </a:r>
            <a:r>
              <a:rPr lang="en-US" sz="2400" dirty="0" err="1"/>
              <a:t>num_agents</a:t>
            </a:r>
            <a:r>
              <a:rPr lang="en-US" sz="2400" dirty="0"/>
              <a:t> at point &gt; 2:</a:t>
            </a:r>
          </a:p>
          <a:p>
            <a:r>
              <a:rPr lang="en-US" sz="2400" dirty="0"/>
              <a:t>		 	(dx, </a:t>
            </a:r>
            <a:r>
              <a:rPr lang="en-US" sz="2400" dirty="0" err="1"/>
              <a:t>dy</a:t>
            </a:r>
            <a:r>
              <a:rPr lang="en-US" sz="2400" dirty="0"/>
              <a:t>) where dx ~ {-1,  +1} and </a:t>
            </a:r>
            <a:r>
              <a:rPr lang="en-US" sz="2400" dirty="0" err="1"/>
              <a:t>dy</a:t>
            </a:r>
            <a:r>
              <a:rPr lang="en-US" sz="2400" dirty="0"/>
              <a:t> ~ {-1,  +1}</a:t>
            </a:r>
          </a:p>
          <a:p>
            <a:r>
              <a:rPr lang="en-US" sz="2400" dirty="0"/>
              <a:t>	          -&gt; otherwise,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F23B88-0368-4FA5-86C4-F39BFD5A2D90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4B65775E-8EF1-42F1-B7FC-EF34276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</p:spTree>
    <p:extLst>
      <p:ext uri="{BB962C8B-B14F-4D97-AF65-F5344CB8AC3E}">
        <p14:creationId xmlns:p14="http://schemas.microsoft.com/office/powerpoint/2010/main" val="351393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715196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58791" y="1101012"/>
            <a:ext cx="482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of ZID, ZIDP,  ZIDA, with ZIDPR</a:t>
            </a:r>
          </a:p>
          <a:p>
            <a:r>
              <a:rPr lang="en-US" dirty="0"/>
              <a:t>Note </a:t>
            </a:r>
            <a:r>
              <a:rPr lang="en-US" dirty="0" err="1"/>
              <a:t>num_trials</a:t>
            </a:r>
            <a:r>
              <a:rPr lang="en-US" dirty="0"/>
              <a:t> = 1.  More work here.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3E9EFAD-15CA-4EC7-9500-0CA2A5C2F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272" y="194679"/>
            <a:ext cx="4803253" cy="390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40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065965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58791" y="1101012"/>
            <a:ext cx="4304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Surplus 50%  ZIDA, and 50% ZIDPR</a:t>
            </a:r>
          </a:p>
          <a:p>
            <a:r>
              <a:rPr lang="en-US" dirty="0"/>
              <a:t>Note </a:t>
            </a:r>
            <a:r>
              <a:rPr lang="en-US" dirty="0" err="1"/>
              <a:t>num_trials</a:t>
            </a:r>
            <a:r>
              <a:rPr lang="en-US" dirty="0"/>
              <a:t> = 1.  More work here.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D21A56DF-8583-44B0-8DF4-4AB99C11A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694" y="213773"/>
            <a:ext cx="4823815" cy="384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02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093125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31631" y="1562676"/>
            <a:ext cx="440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Surplus 50%  ZIDPA, and 50% ZIDPR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EAAAAF9D-C97F-4089-BDFD-D6488A276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901" y="26991"/>
            <a:ext cx="5161324" cy="411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541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065965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304592" y="1481258"/>
            <a:ext cx="484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at 50%  ZIDPA, and 50% ZIDPR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D742BF3-C272-411F-BB43-28AD215A6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110" y="32456"/>
            <a:ext cx="4993999" cy="406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74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F18484-F469-4470-B3E6-8FFB0F255A28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9" name="TextBox 3">
            <a:extLst>
              <a:ext uri="{FF2B5EF4-FFF2-40B4-BE49-F238E27FC236}">
                <a16:creationId xmlns:a16="http://schemas.microsoft.com/office/drawing/2014/main" id="{2BEDEF6B-A234-4780-8740-FE21090DE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47227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The Exchange Process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3D35E4-43AA-4873-A93E-F21AF7304E98}"/>
              </a:ext>
            </a:extLst>
          </p:cNvPr>
          <p:cNvSpPr/>
          <p:nvPr/>
        </p:nvSpPr>
        <p:spPr>
          <a:xfrm>
            <a:off x="5399914" y="6281672"/>
            <a:ext cx="4603750" cy="44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Continue Relationship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43941F-3DB9-4394-98E2-785F5E4937FC}"/>
              </a:ext>
            </a:extLst>
          </p:cNvPr>
          <p:cNvSpPr/>
          <p:nvPr/>
        </p:nvSpPr>
        <p:spPr>
          <a:xfrm>
            <a:off x="706470" y="1809767"/>
            <a:ext cx="10537760" cy="20526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E458CA70-CF20-403F-A73E-FD92CE4E3D1F}"/>
              </a:ext>
            </a:extLst>
          </p:cNvPr>
          <p:cNvSpPr/>
          <p:nvPr/>
        </p:nvSpPr>
        <p:spPr>
          <a:xfrm>
            <a:off x="3523281" y="3877238"/>
            <a:ext cx="485775" cy="37623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15E87FB7-5430-46DC-B564-7E7242755E61}"/>
              </a:ext>
            </a:extLst>
          </p:cNvPr>
          <p:cNvSpPr/>
          <p:nvPr/>
        </p:nvSpPr>
        <p:spPr>
          <a:xfrm>
            <a:off x="5274551" y="3850499"/>
            <a:ext cx="485775" cy="38258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A8FCFF71-01D7-4FA4-A40E-726C7942BFAC}"/>
              </a:ext>
            </a:extLst>
          </p:cNvPr>
          <p:cNvSpPr/>
          <p:nvPr/>
        </p:nvSpPr>
        <p:spPr>
          <a:xfrm>
            <a:off x="9416164" y="3902079"/>
            <a:ext cx="484188" cy="38258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5CEA4828-1901-4517-B2D1-24CB8F4ECFCC}"/>
              </a:ext>
            </a:extLst>
          </p:cNvPr>
          <p:cNvSpPr/>
          <p:nvPr/>
        </p:nvSpPr>
        <p:spPr>
          <a:xfrm>
            <a:off x="5474421" y="5620478"/>
            <a:ext cx="484188" cy="57943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31" name="TextBox 3">
            <a:extLst>
              <a:ext uri="{FF2B5EF4-FFF2-40B4-BE49-F238E27FC236}">
                <a16:creationId xmlns:a16="http://schemas.microsoft.com/office/drawing/2014/main" id="{0C2BF188-4E71-45EE-BAD3-47952131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70" y="2587428"/>
            <a:ext cx="2369751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The Environment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F4077E6-CE52-4D87-B3F7-8D6626FF8057}"/>
              </a:ext>
            </a:extLst>
          </p:cNvPr>
          <p:cNvSpPr/>
          <p:nvPr/>
        </p:nvSpPr>
        <p:spPr>
          <a:xfrm>
            <a:off x="7342321" y="3850890"/>
            <a:ext cx="485775" cy="38258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68187-CB68-40CD-B4E0-568E4B305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619" y="1932136"/>
            <a:ext cx="1734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Connections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19855-880E-4856-A77A-B0BD25A32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100" y="2290633"/>
            <a:ext cx="137294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Promises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Contracts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F12CB-23FB-4EE0-A203-7C41EE9B1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0317" y="2662108"/>
            <a:ext cx="24644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Production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Property Transfers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3735B-6AB3-4AAA-A65E-35FE4B547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1200" y="2644236"/>
            <a:ext cx="22742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Goodwill 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Side Payments 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Judgments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C074-25C0-42CD-8F6B-C958997F1978}"/>
              </a:ext>
            </a:extLst>
          </p:cNvPr>
          <p:cNvSpPr/>
          <p:nvPr/>
        </p:nvSpPr>
        <p:spPr>
          <a:xfrm>
            <a:off x="706470" y="3489195"/>
            <a:ext cx="1916113" cy="2224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38" name="TextBox 14">
            <a:extLst>
              <a:ext uri="{FF2B5EF4-FFF2-40B4-BE49-F238E27FC236}">
                <a16:creationId xmlns:a16="http://schemas.microsoft.com/office/drawing/2014/main" id="{F17C269F-6BFB-4B25-9082-29C7FBED6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588" y="3262272"/>
            <a:ext cx="17987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Resources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 What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Technologies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How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People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Who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6D98D0A1-4EA3-439B-BE64-7EFFACDE6D4E}"/>
              </a:ext>
            </a:extLst>
          </p:cNvPr>
          <p:cNvSpPr/>
          <p:nvPr/>
        </p:nvSpPr>
        <p:spPr>
          <a:xfrm rot="5400000">
            <a:off x="7089014" y="-613698"/>
            <a:ext cx="484187" cy="55245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4FE7E133-B0A7-4990-87C4-71C6D9CD0319}"/>
              </a:ext>
            </a:extLst>
          </p:cNvPr>
          <p:cNvSpPr/>
          <p:nvPr/>
        </p:nvSpPr>
        <p:spPr>
          <a:xfrm rot="5400000">
            <a:off x="7916409" y="617427"/>
            <a:ext cx="484187" cy="387826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CBF6F-635B-4609-B455-065F7BB27DD3}"/>
              </a:ext>
            </a:extLst>
          </p:cNvPr>
          <p:cNvSpPr txBox="1"/>
          <p:nvPr/>
        </p:nvSpPr>
        <p:spPr>
          <a:xfrm>
            <a:off x="1448597" y="1286547"/>
            <a:ext cx="8702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Institutions act on the environment to produce outcomes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9887392-1E27-49DF-A597-1CCCBDACC152}"/>
              </a:ext>
            </a:extLst>
          </p:cNvPr>
          <p:cNvGrpSpPr/>
          <p:nvPr/>
        </p:nvGrpSpPr>
        <p:grpSpPr>
          <a:xfrm>
            <a:off x="2611350" y="4302539"/>
            <a:ext cx="7955322" cy="1903412"/>
            <a:chOff x="934858" y="4217282"/>
            <a:chExt cx="7955322" cy="1903412"/>
          </a:xfrm>
        </p:grpSpPr>
        <p:sp>
          <p:nvSpPr>
            <p:cNvPr id="35" name="TextBox 23">
              <a:extLst>
                <a:ext uri="{FF2B5EF4-FFF2-40B4-BE49-F238E27FC236}">
                  <a16:creationId xmlns:a16="http://schemas.microsoft.com/office/drawing/2014/main" id="{492B9B1D-A686-47E5-8E72-27C8AD373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3018" y="4593193"/>
              <a:ext cx="13864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Matching</a:t>
              </a:r>
            </a:p>
          </p:txBody>
        </p:sp>
        <p:sp>
          <p:nvSpPr>
            <p:cNvPr id="36" name="Callout: Right Arrow 35">
              <a:extLst>
                <a:ext uri="{FF2B5EF4-FFF2-40B4-BE49-F238E27FC236}">
                  <a16:creationId xmlns:a16="http://schemas.microsoft.com/office/drawing/2014/main" id="{1DD81952-2871-4097-83E4-766FB2DA2087}"/>
                </a:ext>
              </a:extLst>
            </p:cNvPr>
            <p:cNvSpPr/>
            <p:nvPr/>
          </p:nvSpPr>
          <p:spPr>
            <a:xfrm>
              <a:off x="3297058" y="4217282"/>
              <a:ext cx="2034801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TextBox 25">
              <a:extLst>
                <a:ext uri="{FF2B5EF4-FFF2-40B4-BE49-F238E27FC236}">
                  <a16:creationId xmlns:a16="http://schemas.microsoft.com/office/drawing/2014/main" id="{6B783366-D486-448D-888A-90EDC71B5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339" y="4593192"/>
              <a:ext cx="16952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Negotiation</a:t>
              </a:r>
            </a:p>
          </p:txBody>
        </p:sp>
        <p:sp>
          <p:nvSpPr>
            <p:cNvPr id="38" name="Callout: Right Arrow 37">
              <a:extLst>
                <a:ext uri="{FF2B5EF4-FFF2-40B4-BE49-F238E27FC236}">
                  <a16:creationId xmlns:a16="http://schemas.microsoft.com/office/drawing/2014/main" id="{0308AD20-D102-48BB-BEEF-42EECFCA60F6}"/>
                </a:ext>
              </a:extLst>
            </p:cNvPr>
            <p:cNvSpPr/>
            <p:nvPr/>
          </p:nvSpPr>
          <p:spPr>
            <a:xfrm>
              <a:off x="5419172" y="4217282"/>
              <a:ext cx="1828187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520B4027-7084-4413-8097-7BA5B14C7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3778" y="4610485"/>
              <a:ext cx="15651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Fulfillment</a:t>
              </a:r>
            </a:p>
          </p:txBody>
        </p:sp>
        <p:sp>
          <p:nvSpPr>
            <p:cNvPr id="40" name="TextBox 28">
              <a:extLst>
                <a:ext uri="{FF2B5EF4-FFF2-40B4-BE49-F238E27FC236}">
                  <a16:creationId xmlns:a16="http://schemas.microsoft.com/office/drawing/2014/main" id="{E351A3DB-5D66-4879-830F-DCDA8B8EC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9434" y="4618919"/>
              <a:ext cx="15507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Resolution</a:t>
              </a:r>
            </a:p>
          </p:txBody>
        </p:sp>
        <p:sp>
          <p:nvSpPr>
            <p:cNvPr id="41" name="Callout: Down Arrow 40">
              <a:extLst>
                <a:ext uri="{FF2B5EF4-FFF2-40B4-BE49-F238E27FC236}">
                  <a16:creationId xmlns:a16="http://schemas.microsoft.com/office/drawing/2014/main" id="{C4AD4B85-0BE4-44FE-BB39-054A26836F99}"/>
                </a:ext>
              </a:extLst>
            </p:cNvPr>
            <p:cNvSpPr/>
            <p:nvPr/>
          </p:nvSpPr>
          <p:spPr>
            <a:xfrm>
              <a:off x="7296572" y="4217282"/>
              <a:ext cx="1511376" cy="1903412"/>
            </a:xfrm>
            <a:prstGeom prst="down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Callout: Right Arrow 44">
              <a:extLst>
                <a:ext uri="{FF2B5EF4-FFF2-40B4-BE49-F238E27FC236}">
                  <a16:creationId xmlns:a16="http://schemas.microsoft.com/office/drawing/2014/main" id="{4C03155D-EFE5-4D14-AC97-C2782946805F}"/>
                </a:ext>
              </a:extLst>
            </p:cNvPr>
            <p:cNvSpPr/>
            <p:nvPr/>
          </p:nvSpPr>
          <p:spPr>
            <a:xfrm>
              <a:off x="1623833" y="4217282"/>
              <a:ext cx="1595437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Arrow: Up 45">
              <a:extLst>
                <a:ext uri="{FF2B5EF4-FFF2-40B4-BE49-F238E27FC236}">
                  <a16:creationId xmlns:a16="http://schemas.microsoft.com/office/drawing/2014/main" id="{348475C2-DD59-4D23-8012-0C56CD83E8F4}"/>
                </a:ext>
              </a:extLst>
            </p:cNvPr>
            <p:cNvSpPr/>
            <p:nvPr/>
          </p:nvSpPr>
          <p:spPr>
            <a:xfrm rot="5400000">
              <a:off x="997564" y="4541926"/>
              <a:ext cx="485775" cy="611187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852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42" grpId="0" animBg="1"/>
      <p:bldP spid="43" grpId="0" animBg="1"/>
      <p:bldP spid="5" grpId="0" animBg="1"/>
      <p:bldP spid="7" grpId="0"/>
      <p:bldP spid="9" grpId="0"/>
      <p:bldP spid="11" grpId="0"/>
      <p:bldP spid="12" grpId="0"/>
      <p:bldP spid="16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0F51F3-860C-43CA-87DE-5828DBD4E939}"/>
              </a:ext>
            </a:extLst>
          </p:cNvPr>
          <p:cNvCxnSpPr/>
          <p:nvPr/>
        </p:nvCxnSpPr>
        <p:spPr>
          <a:xfrm>
            <a:off x="1569739" y="644666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F9A846BF-64EF-4AF8-A119-476064F3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414" y="627203"/>
            <a:ext cx="23183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126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7DDF53-38E3-4C36-BF04-985DEBD62AE7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7BF7FF8C-BB99-4853-8776-54A3A1F1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55395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/>
              <a:t>Our Model (Environment)</a:t>
            </a:r>
            <a:endParaRPr lang="en-US" alt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4B226-6366-4501-9D90-859C23C2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82" y="1395088"/>
            <a:ext cx="7105650" cy="2514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A957B3-383C-4842-88B8-DF876F512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82" y="3979862"/>
            <a:ext cx="90106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7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E5FD767A-E28A-49D2-BA36-C5D78A1B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83" y="4350549"/>
            <a:ext cx="3895725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78ED9-0BC8-4E31-BDC6-50C648DF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27" y="1696401"/>
            <a:ext cx="4238625" cy="126682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7DDF53-38E3-4C36-BF04-985DEBD62AE7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7BF7FF8C-BB99-4853-8776-54A3A1F1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42922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Our Model (Agents)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DF6012-2B8C-408F-8DE7-CBCD6C565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875" y="1468753"/>
            <a:ext cx="5276850" cy="2019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9ADBB-D70C-4EF9-AC93-EB645A27E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147" y="1650682"/>
            <a:ext cx="1076325" cy="5619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1716D8-0EF4-4C86-B52B-0CC3B66EE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1327" y="2988945"/>
            <a:ext cx="4610100" cy="5238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92CF43-9AB7-47E9-92FB-6E9DE4176A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2297" y="4122283"/>
            <a:ext cx="1019175" cy="5238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7FB3DC-AD85-4520-8603-ACDBA8C8F9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4875" y="3716694"/>
            <a:ext cx="4076700" cy="1981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B4B50C-17E6-4BF5-9FC0-44AE077CFE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2297" y="5440719"/>
            <a:ext cx="44862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93DEEFF-FAC9-477C-A1A2-C3E032794411}"/>
              </a:ext>
            </a:extLst>
          </p:cNvPr>
          <p:cNvGrpSpPr/>
          <p:nvPr/>
        </p:nvGrpSpPr>
        <p:grpSpPr>
          <a:xfrm>
            <a:off x="1933519" y="945353"/>
            <a:ext cx="2453640" cy="369332"/>
            <a:chOff x="7528560" y="1239758"/>
            <a:chExt cx="2453640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C0C209-D3D0-42D5-A0B0-2B735BE5382D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074526-AC2E-4913-B0FA-83BE60979225}"/>
                </a:ext>
              </a:extLst>
            </p:cNvPr>
            <p:cNvSpPr txBox="1"/>
            <p:nvPr/>
          </p:nvSpPr>
          <p:spPr>
            <a:xfrm>
              <a:off x="7528560" y="1239758"/>
              <a:ext cx="1584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Trial Loop: trial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9BB44B-2D47-456B-AB05-A15BACC41D60}"/>
              </a:ext>
            </a:extLst>
          </p:cNvPr>
          <p:cNvGrpSpPr/>
          <p:nvPr/>
        </p:nvGrpSpPr>
        <p:grpSpPr>
          <a:xfrm>
            <a:off x="2393736" y="1363858"/>
            <a:ext cx="2633664" cy="369332"/>
            <a:chOff x="7528560" y="1239758"/>
            <a:chExt cx="2453640" cy="36933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90EAA1-73DC-4C24-91DA-A4674963A81D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grpFill/>
            <a:ln w="381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54348F-FA0A-4976-882E-A3D5B61339C7}"/>
                </a:ext>
              </a:extLst>
            </p:cNvPr>
            <p:cNvSpPr txBox="1"/>
            <p:nvPr/>
          </p:nvSpPr>
          <p:spPr>
            <a:xfrm>
              <a:off x="7528560" y="1239758"/>
              <a:ext cx="2453586" cy="369332"/>
            </a:xfrm>
            <a:prstGeom prst="rect">
              <a:avLst/>
            </a:prstGeom>
            <a:grp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make_agents</a:t>
              </a:r>
              <a:r>
                <a:rPr lang="en-US" dirty="0"/>
                <a:t> -&gt; </a:t>
              </a:r>
              <a:r>
                <a:rPr lang="en-US" dirty="0" err="1"/>
                <a:t>agent_list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93DD6E-8A6A-4250-8D2F-957B8363A829}"/>
              </a:ext>
            </a:extLst>
          </p:cNvPr>
          <p:cNvGrpSpPr/>
          <p:nvPr/>
        </p:nvGrpSpPr>
        <p:grpSpPr>
          <a:xfrm>
            <a:off x="2393736" y="1782363"/>
            <a:ext cx="2633663" cy="369332"/>
            <a:chOff x="7528560" y="1239758"/>
            <a:chExt cx="2453640" cy="3693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87E350-CB12-4654-9874-028B5361A3E1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977011-5A49-4522-B4A8-5F048E6D07B7}"/>
                </a:ext>
              </a:extLst>
            </p:cNvPr>
            <p:cNvSpPr txBox="1"/>
            <p:nvPr/>
          </p:nvSpPr>
          <p:spPr>
            <a:xfrm>
              <a:off x="7528560" y="1239758"/>
              <a:ext cx="1719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Week Loop: week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04B887-6A62-4569-84E1-F2F6FCDBBB8F}"/>
              </a:ext>
            </a:extLst>
          </p:cNvPr>
          <p:cNvGrpSpPr/>
          <p:nvPr/>
        </p:nvGrpSpPr>
        <p:grpSpPr>
          <a:xfrm>
            <a:off x="3010027" y="2607054"/>
            <a:ext cx="2633663" cy="369332"/>
            <a:chOff x="7528560" y="1239758"/>
            <a:chExt cx="2453640" cy="3693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F0C12B-116E-44B6-A4AB-C0AEB409BAE6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23D9BA-CEBF-414C-9D87-42441196B6DB}"/>
                </a:ext>
              </a:extLst>
            </p:cNvPr>
            <p:cNvSpPr txBox="1"/>
            <p:nvPr/>
          </p:nvSpPr>
          <p:spPr>
            <a:xfrm>
              <a:off x="7528560" y="1239758"/>
              <a:ext cx="1897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Period Loop: period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8A3EFEB-69BF-4DF7-A67B-A3469084797B}"/>
              </a:ext>
            </a:extLst>
          </p:cNvPr>
          <p:cNvSpPr txBox="1"/>
          <p:nvPr/>
        </p:nvSpPr>
        <p:spPr>
          <a:xfrm>
            <a:off x="3575377" y="3039762"/>
            <a:ext cx="361900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Travel Institution</a:t>
            </a:r>
            <a:r>
              <a:rPr lang="en-US" dirty="0"/>
              <a:t> -&gt; grid</a:t>
            </a:r>
            <a:endParaRPr lang="en-US" u="sng" dirty="0"/>
          </a:p>
          <a:p>
            <a:r>
              <a:rPr lang="en-US" dirty="0"/>
              <a:t>for agent in </a:t>
            </a:r>
            <a:r>
              <a:rPr lang="en-US" dirty="0" err="1"/>
              <a:t>agent_list</a:t>
            </a:r>
            <a:r>
              <a:rPr lang="en-US" dirty="0"/>
              <a:t>:</a:t>
            </a:r>
          </a:p>
          <a:p>
            <a:r>
              <a:rPr lang="en-US" dirty="0"/>
              <a:t>     `</a:t>
            </a:r>
            <a:r>
              <a:rPr lang="en-US" dirty="0" err="1"/>
              <a:t>request_move</a:t>
            </a:r>
            <a:r>
              <a:rPr lang="en-US" dirty="0"/>
              <a:t>` -&gt; ‘move’ (dx,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3817A9-9E55-4C92-9BD1-4FCEB782CF7C}"/>
              </a:ext>
            </a:extLst>
          </p:cNvPr>
          <p:cNvSpPr txBox="1"/>
          <p:nvPr/>
        </p:nvSpPr>
        <p:spPr>
          <a:xfrm>
            <a:off x="3010027" y="2196968"/>
            <a:ext cx="17007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current_unit</a:t>
            </a:r>
            <a:r>
              <a:rPr lang="en-US" dirty="0"/>
              <a:t> = 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99F963-A405-4BD2-BBC8-B114762AAA9E}"/>
              </a:ext>
            </a:extLst>
          </p:cNvPr>
          <p:cNvGrpSpPr/>
          <p:nvPr/>
        </p:nvGrpSpPr>
        <p:grpSpPr>
          <a:xfrm>
            <a:off x="3575377" y="4079997"/>
            <a:ext cx="2633663" cy="369332"/>
            <a:chOff x="7528560" y="1239758"/>
            <a:chExt cx="2453640" cy="3693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280786-3479-4D05-BF78-66991CEF6925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915776-8EED-427E-B782-FC57C5D32F00}"/>
                </a:ext>
              </a:extLst>
            </p:cNvPr>
            <p:cNvSpPr txBox="1"/>
            <p:nvPr/>
          </p:nvSpPr>
          <p:spPr>
            <a:xfrm>
              <a:off x="7528560" y="1239758"/>
              <a:ext cx="2039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Grid Loop; </a:t>
              </a:r>
              <a:r>
                <a:rPr lang="en-US" dirty="0" err="1"/>
                <a:t>grid_point</a:t>
              </a:r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475014A-8408-4D92-AA05-5B505CC96EB0}"/>
              </a:ext>
            </a:extLst>
          </p:cNvPr>
          <p:cNvSpPr txBox="1"/>
          <p:nvPr/>
        </p:nvSpPr>
        <p:spPr>
          <a:xfrm>
            <a:off x="4185770" y="4566234"/>
            <a:ext cx="313675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buyer and seller at grid point: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BE79D2-974A-4062-9341-2D7FD586180A}"/>
              </a:ext>
            </a:extLst>
          </p:cNvPr>
          <p:cNvSpPr txBox="1"/>
          <p:nvPr/>
        </p:nvSpPr>
        <p:spPr>
          <a:xfrm>
            <a:off x="4877600" y="5138315"/>
            <a:ext cx="4736618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Bargain Institution</a:t>
            </a:r>
            <a:r>
              <a:rPr lang="en-US" dirty="0"/>
              <a:t> -&gt; contracts</a:t>
            </a:r>
            <a:endParaRPr lang="en-US" u="sng" dirty="0"/>
          </a:p>
          <a:p>
            <a:r>
              <a:rPr lang="en-US" dirty="0"/>
              <a:t>for agent in </a:t>
            </a:r>
            <a:r>
              <a:rPr lang="en-US" dirty="0" err="1"/>
              <a:t>agent_list</a:t>
            </a:r>
            <a:r>
              <a:rPr lang="en-US" dirty="0"/>
              <a:t>:</a:t>
            </a:r>
          </a:p>
          <a:p>
            <a:r>
              <a:rPr lang="en-US" dirty="0"/>
              <a:t>     `</a:t>
            </a:r>
            <a:r>
              <a:rPr lang="en-US" dirty="0" err="1"/>
              <a:t>request_offer</a:t>
            </a:r>
            <a:r>
              <a:rPr lang="en-US" dirty="0"/>
              <a:t>` -&gt; bid/ask makes </a:t>
            </a:r>
            <a:r>
              <a:rPr lang="en-US" dirty="0" err="1"/>
              <a:t>order_book</a:t>
            </a:r>
            <a:endParaRPr lang="en-US" dirty="0"/>
          </a:p>
          <a:p>
            <a:r>
              <a:rPr lang="en-US" dirty="0"/>
              <a:t>For agent in shuffled(</a:t>
            </a:r>
            <a:r>
              <a:rPr lang="en-US" dirty="0" err="1"/>
              <a:t>agent_list</a:t>
            </a:r>
            <a:r>
              <a:rPr lang="en-US" dirty="0"/>
              <a:t>):</a:t>
            </a:r>
          </a:p>
          <a:p>
            <a:r>
              <a:rPr lang="en-US" dirty="0"/>
              <a:t>      ‘</a:t>
            </a:r>
            <a:r>
              <a:rPr lang="en-US" dirty="0" err="1"/>
              <a:t>request_decision</a:t>
            </a:r>
            <a:r>
              <a:rPr lang="en-US" dirty="0"/>
              <a:t>’ -&gt; buy/sell makes contract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334727-311F-40AB-A328-50CA0B36EA65}"/>
              </a:ext>
            </a:extLst>
          </p:cNvPr>
          <p:cNvCxnSpPr/>
          <p:nvPr/>
        </p:nvCxnSpPr>
        <p:spPr>
          <a:xfrm>
            <a:off x="1651839" y="729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">
            <a:extLst>
              <a:ext uri="{FF2B5EF4-FFF2-40B4-BE49-F238E27FC236}">
                <a16:creationId xmlns:a16="http://schemas.microsoft.com/office/drawing/2014/main" id="{2CC6C63A-05CE-41BA-A8EA-D3FA16144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14" y="55500"/>
            <a:ext cx="67560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Our Model (</a:t>
            </a:r>
            <a:r>
              <a:rPr lang="en-US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Institutions in Blue</a:t>
            </a:r>
            <a:r>
              <a:rPr lang="en-US" alt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442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4D52D6-63A5-459E-8BEA-DB00942DF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02" y="961072"/>
            <a:ext cx="9705975" cy="54387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337D65-B5A4-4E64-ABE8-136EDA8122D8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6409471A-6B92-4BDC-940E-5FDF2E237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70687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ZID Budget Constrained Strategy)</a:t>
            </a:r>
          </a:p>
        </p:txBody>
      </p:sp>
    </p:spTree>
    <p:extLst>
      <p:ext uri="{BB962C8B-B14F-4D97-AF65-F5344CB8AC3E}">
        <p14:creationId xmlns:p14="http://schemas.microsoft.com/office/powerpoint/2010/main" val="415762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68F97-0301-45C7-AECD-84FFEF730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" y="604837"/>
            <a:ext cx="94869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E2773-D69F-4425-8922-8451A2E36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247650"/>
            <a:ext cx="997267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1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94A56-00B5-4AE8-8E3E-8D6406321F19}"/>
              </a:ext>
            </a:extLst>
          </p:cNvPr>
          <p:cNvSpPr txBox="1"/>
          <p:nvPr/>
        </p:nvSpPr>
        <p:spPr>
          <a:xfrm>
            <a:off x="838199" y="1825625"/>
            <a:ext cx="4142091" cy="3399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Sample Period Simulation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  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8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6 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 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0E03DFF8-63F9-46D0-BA10-22D8254F8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141" y="1139723"/>
            <a:ext cx="3936488" cy="86265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405C4A1-45ED-4DE4-80E1-4F2581CC7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033" y="2994128"/>
            <a:ext cx="4403595" cy="317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61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990</Words>
  <Application>Microsoft Office PowerPoint</Application>
  <PresentationFormat>Widescreen</PresentationFormat>
  <Paragraphs>151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McCabe</dc:creator>
  <cp:lastModifiedBy>Kevin McCabe</cp:lastModifiedBy>
  <cp:revision>5</cp:revision>
  <dcterms:created xsi:type="dcterms:W3CDTF">2021-10-21T13:12:42Z</dcterms:created>
  <dcterms:modified xsi:type="dcterms:W3CDTF">2021-10-23T05:01:59Z</dcterms:modified>
</cp:coreProperties>
</file>