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6" r:id="rId2"/>
    <p:sldId id="458" r:id="rId3"/>
    <p:sldId id="471" r:id="rId4"/>
    <p:sldId id="472" r:id="rId5"/>
    <p:sldId id="505" r:id="rId6"/>
    <p:sldId id="508" r:id="rId7"/>
    <p:sldId id="473" r:id="rId8"/>
    <p:sldId id="474" r:id="rId9"/>
    <p:sldId id="476" r:id="rId10"/>
    <p:sldId id="469" r:id="rId11"/>
    <p:sldId id="504" r:id="rId12"/>
    <p:sldId id="494" r:id="rId13"/>
    <p:sldId id="485" r:id="rId14"/>
    <p:sldId id="491" r:id="rId15"/>
    <p:sldId id="499" r:id="rId16"/>
    <p:sldId id="487" r:id="rId17"/>
    <p:sldId id="500" r:id="rId18"/>
    <p:sldId id="488" r:id="rId19"/>
    <p:sldId id="510" r:id="rId20"/>
    <p:sldId id="511" r:id="rId21"/>
    <p:sldId id="512" r:id="rId22"/>
    <p:sldId id="283" r:id="rId23"/>
    <p:sldId id="282" r:id="rId24"/>
    <p:sldId id="357" r:id="rId25"/>
    <p:sldId id="5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23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84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21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914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period -&gt; don’t move at period + 1;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15E0-E1DF-4123-816A-FACB4B145055}"/>
              </a:ext>
            </a:extLst>
          </p:cNvPr>
          <p:cNvSpPr/>
          <p:nvPr/>
        </p:nvSpPr>
        <p:spPr>
          <a:xfrm>
            <a:off x="1121420" y="3576727"/>
            <a:ext cx="10132031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F9F0C-1545-40E3-867F-43CAFC98C69A}"/>
              </a:ext>
            </a:extLst>
          </p:cNvPr>
          <p:cNvSpPr/>
          <p:nvPr/>
        </p:nvSpPr>
        <p:spPr>
          <a:xfrm>
            <a:off x="1222044" y="5468292"/>
            <a:ext cx="10132031" cy="77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FD33BF-E605-4AF1-8974-35B44A526EC7}"/>
              </a:ext>
            </a:extLst>
          </p:cNvPr>
          <p:cNvSpPr txBox="1"/>
          <p:nvPr/>
        </p:nvSpPr>
        <p:spPr>
          <a:xfrm>
            <a:off x="6372145" y="1086458"/>
            <a:ext cx="87876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Surplus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8EFDB-108B-434B-8793-7CEC3DAB9816}"/>
              </a:ext>
            </a:extLst>
          </p:cNvPr>
          <p:cNvSpPr/>
          <p:nvPr/>
        </p:nvSpPr>
        <p:spPr>
          <a:xfrm rot="5400000">
            <a:off x="6550730" y="1911876"/>
            <a:ext cx="1049381" cy="350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01D3B-5985-48AB-97FA-AB08B1E6176E}"/>
              </a:ext>
            </a:extLst>
          </p:cNvPr>
          <p:cNvSpPr txBox="1"/>
          <p:nvPr/>
        </p:nvSpPr>
        <p:spPr>
          <a:xfrm>
            <a:off x="9297874" y="3871287"/>
            <a:ext cx="7164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4219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ZIDPR(ZIDP):</a:t>
            </a:r>
          </a:p>
          <a:p>
            <a:r>
              <a:rPr lang="en-US" sz="2400" dirty="0"/>
              <a:t>       MOVE     </a:t>
            </a:r>
          </a:p>
          <a:p>
            <a:r>
              <a:rPr lang="en-US" sz="2400" dirty="0"/>
              <a:t>	          -&gt; if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        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else: </a:t>
            </a:r>
          </a:p>
          <a:p>
            <a:r>
              <a:rPr lang="en-US" sz="2400" dirty="0"/>
              <a:t>		         if contract last period:</a:t>
            </a:r>
          </a:p>
          <a:p>
            <a:r>
              <a:rPr lang="en-US" sz="2400" dirty="0"/>
              <a:t>                                           (dx, </a:t>
            </a:r>
            <a:r>
              <a:rPr lang="en-US" sz="2400" dirty="0" err="1"/>
              <a:t>dy</a:t>
            </a:r>
            <a:r>
              <a:rPr lang="en-US" sz="2400" dirty="0"/>
              <a:t>) = (0, 0):</a:t>
            </a:r>
          </a:p>
          <a:p>
            <a:r>
              <a:rPr lang="en-US" sz="2400" dirty="0"/>
              <a:t>		         else:  </a:t>
            </a:r>
          </a:p>
          <a:p>
            <a:r>
              <a:rPr lang="en-US" sz="2400" dirty="0"/>
              <a:t>			 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0FC8-5FE9-4142-B46F-77D6F647ED3A}"/>
              </a:ext>
            </a:extLst>
          </p:cNvPr>
          <p:cNvSpPr/>
          <p:nvPr/>
        </p:nvSpPr>
        <p:spPr>
          <a:xfrm>
            <a:off x="1345468" y="2245259"/>
            <a:ext cx="9615913" cy="359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4578852" y="143143"/>
            <a:ext cx="2575149" cy="107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begin event = 48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 event  = 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1632814" y="6135316"/>
            <a:ext cx="286004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100% ZIDPR </a:t>
            </a:r>
            <a:r>
              <a:rPr lang="en-US" dirty="0"/>
              <a:t>during</a:t>
            </a:r>
            <a:r>
              <a:rPr lang="en-US" sz="1800" dirty="0"/>
              <a:t> event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1BEB7-7D02-4209-874E-7E1EDC3D2DE9}"/>
              </a:ext>
            </a:extLst>
          </p:cNvPr>
          <p:cNvSpPr txBox="1"/>
          <p:nvPr/>
        </p:nvSpPr>
        <p:spPr>
          <a:xfrm>
            <a:off x="7574394" y="6135316"/>
            <a:ext cx="286004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</a:t>
            </a:r>
            <a:r>
              <a:rPr lang="en-US" sz="1800" dirty="0"/>
              <a:t>% ZIDPR </a:t>
            </a:r>
            <a:r>
              <a:rPr lang="en-US" dirty="0"/>
              <a:t>during</a:t>
            </a:r>
            <a:r>
              <a:rPr lang="en-US" sz="1800" dirty="0"/>
              <a:t> event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2D4BA33-ED68-4252-826E-97A89B61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" y="1544822"/>
            <a:ext cx="5603984" cy="448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68DC995-07FD-49D8-803F-3086746B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02" y="1544822"/>
            <a:ext cx="5580833" cy="44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378BEB-6889-4A07-97E2-F8450F4A4D1E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">
            <a:extLst>
              <a:ext uri="{FF2B5EF4-FFF2-40B4-BE49-F238E27FC236}">
                <a16:creationId xmlns:a16="http://schemas.microsoft.com/office/drawing/2014/main" id="{38CEEEBC-4961-48D0-ACAD-02482EDF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26859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ZIDPR Event</a:t>
            </a:r>
          </a:p>
        </p:txBody>
      </p:sp>
    </p:spTree>
    <p:extLst>
      <p:ext uri="{BB962C8B-B14F-4D97-AF65-F5344CB8AC3E}">
        <p14:creationId xmlns:p14="http://schemas.microsoft.com/office/powerpoint/2010/main" val="184572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540D4-772C-4A02-BDAB-313D9A2DC518}"/>
              </a:ext>
            </a:extLst>
          </p:cNvPr>
          <p:cNvSpPr txBox="1"/>
          <p:nvPr/>
        </p:nvSpPr>
        <p:spPr>
          <a:xfrm>
            <a:off x="331583" y="1016656"/>
            <a:ext cx="11795761" cy="4824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Transaction Cost Model</a:t>
            </a:r>
          </a:p>
          <a:p>
            <a:r>
              <a:rPr lang="en-US" sz="2800" dirty="0"/>
              <a:t>	 C</a:t>
            </a:r>
            <a:r>
              <a:rPr lang="en-US" sz="2800" baseline="30000" dirty="0"/>
              <a:t>k</a:t>
            </a:r>
            <a:r>
              <a:rPr lang="en-US" sz="2800" dirty="0"/>
              <a:t>(</a:t>
            </a:r>
            <a:r>
              <a:rPr lang="el-GR" sz="2800" dirty="0"/>
              <a:t>ρ</a:t>
            </a:r>
            <a:r>
              <a:rPr lang="en-US" sz="2800" baseline="30000" dirty="0"/>
              <a:t>k</a:t>
            </a:r>
            <a:r>
              <a:rPr lang="en-US" sz="2800" dirty="0"/>
              <a:t>|</a:t>
            </a:r>
            <a:r>
              <a:rPr lang="el-GR" sz="2800" dirty="0"/>
              <a:t> ρ</a:t>
            </a:r>
            <a:r>
              <a:rPr lang="en-US" sz="2800" baseline="30000" dirty="0"/>
              <a:t>-k</a:t>
            </a:r>
            <a:r>
              <a:rPr lang="en-US" sz="2800" dirty="0"/>
              <a:t>) = c</a:t>
            </a:r>
            <a:r>
              <a:rPr lang="en-US" sz="2800" baseline="30000" dirty="0"/>
              <a:t>k</a:t>
            </a:r>
            <a:r>
              <a:rPr lang="en-US" sz="2800" dirty="0"/>
              <a:t>(</a:t>
            </a:r>
            <a:r>
              <a:rPr lang="el-GR" sz="2800" dirty="0"/>
              <a:t>ρ</a:t>
            </a:r>
            <a:r>
              <a:rPr lang="en-US" sz="2800" baseline="30000" dirty="0"/>
              <a:t>k</a:t>
            </a:r>
            <a:r>
              <a:rPr lang="en-US" sz="2800" dirty="0"/>
              <a:t>) + c(</a:t>
            </a:r>
            <a:r>
              <a:rPr lang="el-GR" sz="2800" dirty="0"/>
              <a:t>ρ</a:t>
            </a:r>
            <a:r>
              <a:rPr lang="en-US" sz="2800" dirty="0"/>
              <a:t>) in same cardinal units as B</a:t>
            </a:r>
            <a:r>
              <a:rPr lang="en-US" sz="2800" baseline="30000" dirty="0"/>
              <a:t>k</a:t>
            </a:r>
            <a:endParaRPr lang="en-US" sz="2800" dirty="0"/>
          </a:p>
          <a:p>
            <a:r>
              <a:rPr lang="en-US" sz="2800" dirty="0"/>
              <a:t>	 c</a:t>
            </a:r>
            <a:r>
              <a:rPr lang="en-US" sz="2800" baseline="30000" dirty="0"/>
              <a:t>k</a:t>
            </a:r>
            <a:r>
              <a:rPr lang="en-US" sz="2800" dirty="0"/>
              <a:t>(</a:t>
            </a:r>
            <a:r>
              <a:rPr lang="el-GR" sz="2800" dirty="0"/>
              <a:t>ρ</a:t>
            </a:r>
            <a:r>
              <a:rPr lang="en-US" sz="2800" baseline="30000" dirty="0"/>
              <a:t>k</a:t>
            </a:r>
            <a:r>
              <a:rPr lang="en-US" sz="2800" dirty="0"/>
              <a:t>) = individual cost (cognitive, embodied)</a:t>
            </a:r>
          </a:p>
          <a:p>
            <a:r>
              <a:rPr lang="en-US" sz="2800" dirty="0"/>
              <a:t>	 c(</a:t>
            </a:r>
            <a:r>
              <a:rPr lang="el-GR" sz="2800" dirty="0"/>
              <a:t>ρ</a:t>
            </a:r>
            <a:r>
              <a:rPr lang="en-US" sz="2800" dirty="0"/>
              <a:t>) = institutional cost (algorithmic, technology) (Agents charged fee)</a:t>
            </a:r>
          </a:p>
          <a:p>
            <a:r>
              <a:rPr lang="en-US" sz="2800" dirty="0"/>
              <a:t>	            increasing returns to scale technologies</a:t>
            </a:r>
          </a:p>
          <a:p>
            <a:r>
              <a:rPr lang="en-US" sz="2800" dirty="0"/>
              <a:t>	 measuring costs: time/information/operations (Ethereum)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Traders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Buy and Sell disrupting need for Buyer/Seller accretion points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Virtual vs. Physical Transactions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Advertising,  Price Information -&gt; Strategies for Surplus Extractions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Pricing model: Improvement Rules (DA), Algorithmic Pricing-blockchain AMMs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Choice to fulfill: Trust and Reputation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Organization Model: Owner of Institutions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455214-91A0-49F3-91A7-EB74352BB879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0F9AA3-7011-4AFB-8A5D-93D36DF36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66868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Planned Changes to the Model </a:t>
            </a:r>
          </a:p>
        </p:txBody>
      </p:sp>
    </p:spTree>
    <p:extLst>
      <p:ext uri="{BB962C8B-B14F-4D97-AF65-F5344CB8AC3E}">
        <p14:creationId xmlns:p14="http://schemas.microsoft.com/office/powerpoint/2010/main" val="217878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28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2F9AC-C7D1-4EA6-A5F9-19D937509876}"/>
              </a:ext>
            </a:extLst>
          </p:cNvPr>
          <p:cNvGrpSpPr/>
          <p:nvPr/>
        </p:nvGrpSpPr>
        <p:grpSpPr>
          <a:xfrm>
            <a:off x="1112853" y="2908430"/>
            <a:ext cx="1989959" cy="2248806"/>
            <a:chOff x="8235955" y="3880727"/>
            <a:chExt cx="1989959" cy="224880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87CE28-6E81-47AC-A7FE-617B4226612A}"/>
                </a:ext>
              </a:extLst>
            </p:cNvPr>
            <p:cNvSpPr/>
            <p:nvPr/>
          </p:nvSpPr>
          <p:spPr>
            <a:xfrm>
              <a:off x="8235955" y="3880727"/>
              <a:ext cx="1989959" cy="2248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2DD31138-2C51-44B3-AF69-4250A16E4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944" y="4013304"/>
              <a:ext cx="1627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Message Space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DC492E-60C8-4476-9EAF-668C7FF24C69}"/>
                </a:ext>
              </a:extLst>
            </p:cNvPr>
            <p:cNvSpPr/>
            <p:nvPr/>
          </p:nvSpPr>
          <p:spPr>
            <a:xfrm>
              <a:off x="8569514" y="449345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AAF9F2-F939-42F3-81B3-1F216274B7F2}"/>
                </a:ext>
              </a:extLst>
            </p:cNvPr>
            <p:cNvSpPr/>
            <p:nvPr/>
          </p:nvSpPr>
          <p:spPr>
            <a:xfrm>
              <a:off x="8903073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21EEC2-3324-425F-9808-57692774A52A}"/>
                </a:ext>
              </a:extLst>
            </p:cNvPr>
            <p:cNvSpPr/>
            <p:nvPr/>
          </p:nvSpPr>
          <p:spPr>
            <a:xfrm>
              <a:off x="9290470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10AEB3F-624E-4829-8090-C294C1857A79}"/>
                </a:ext>
              </a:extLst>
            </p:cNvPr>
            <p:cNvSpPr/>
            <p:nvPr/>
          </p:nvSpPr>
          <p:spPr>
            <a:xfrm>
              <a:off x="9650948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482627-78EA-4BEA-AB8A-AF07BD47468A}"/>
                </a:ext>
              </a:extLst>
            </p:cNvPr>
            <p:cNvSpPr/>
            <p:nvPr/>
          </p:nvSpPr>
          <p:spPr>
            <a:xfrm>
              <a:off x="8562336" y="4796608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B67B6E-0561-4E7D-8B63-E12C7ECA4520}"/>
                </a:ext>
              </a:extLst>
            </p:cNvPr>
            <p:cNvSpPr/>
            <p:nvPr/>
          </p:nvSpPr>
          <p:spPr>
            <a:xfrm>
              <a:off x="8895895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C6A22E-C4AF-43EF-8E8A-0CB0BD103D01}"/>
                </a:ext>
              </a:extLst>
            </p:cNvPr>
            <p:cNvSpPr/>
            <p:nvPr/>
          </p:nvSpPr>
          <p:spPr>
            <a:xfrm>
              <a:off x="9283292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A3F073-57C9-4D31-8F27-17BA410DDA69}"/>
                </a:ext>
              </a:extLst>
            </p:cNvPr>
            <p:cNvSpPr/>
            <p:nvPr/>
          </p:nvSpPr>
          <p:spPr>
            <a:xfrm>
              <a:off x="9643770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84267C-2B30-4FAC-9F04-883B9812E189}"/>
                </a:ext>
              </a:extLst>
            </p:cNvPr>
            <p:cNvSpPr/>
            <p:nvPr/>
          </p:nvSpPr>
          <p:spPr>
            <a:xfrm>
              <a:off x="8549192" y="5129655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0B8219-5843-4A3B-B08A-F3D3B2726B02}"/>
                </a:ext>
              </a:extLst>
            </p:cNvPr>
            <p:cNvSpPr/>
            <p:nvPr/>
          </p:nvSpPr>
          <p:spPr>
            <a:xfrm>
              <a:off x="8882751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3DF3A-D9FD-4AC7-BFFA-CEF025A67817}"/>
                </a:ext>
              </a:extLst>
            </p:cNvPr>
            <p:cNvSpPr/>
            <p:nvPr/>
          </p:nvSpPr>
          <p:spPr>
            <a:xfrm>
              <a:off x="9270148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FDAEB6-76CA-4405-A77C-76C906A050F5}"/>
                </a:ext>
              </a:extLst>
            </p:cNvPr>
            <p:cNvSpPr/>
            <p:nvPr/>
          </p:nvSpPr>
          <p:spPr>
            <a:xfrm>
              <a:off x="9630626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5FB9E4-9A47-4E93-B19A-65E49C42653F}"/>
                </a:ext>
              </a:extLst>
            </p:cNvPr>
            <p:cNvSpPr/>
            <p:nvPr/>
          </p:nvSpPr>
          <p:spPr>
            <a:xfrm>
              <a:off x="8549192" y="542297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1F791E-129D-4D63-9DC5-C27AD00A0D0E}"/>
                </a:ext>
              </a:extLst>
            </p:cNvPr>
            <p:cNvSpPr/>
            <p:nvPr/>
          </p:nvSpPr>
          <p:spPr>
            <a:xfrm>
              <a:off x="8882751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59EBC2-4727-4F92-B4A3-D1EDE2097703}"/>
                </a:ext>
              </a:extLst>
            </p:cNvPr>
            <p:cNvSpPr/>
            <p:nvPr/>
          </p:nvSpPr>
          <p:spPr>
            <a:xfrm>
              <a:off x="9270148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FFCB714-369B-42F3-9FB9-4B0C7E4293C5}"/>
                </a:ext>
              </a:extLst>
            </p:cNvPr>
            <p:cNvSpPr/>
            <p:nvPr/>
          </p:nvSpPr>
          <p:spPr>
            <a:xfrm>
              <a:off x="9630626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65263E-BFA1-432B-9183-E350DF276EB6}"/>
                </a:ext>
              </a:extLst>
            </p:cNvPr>
            <p:cNvSpPr/>
            <p:nvPr/>
          </p:nvSpPr>
          <p:spPr>
            <a:xfrm>
              <a:off x="8546936" y="572596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DE5352-8C62-4F02-BF17-50FF27767608}"/>
                </a:ext>
              </a:extLst>
            </p:cNvPr>
            <p:cNvSpPr/>
            <p:nvPr/>
          </p:nvSpPr>
          <p:spPr>
            <a:xfrm>
              <a:off x="8880495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2F85C-6D9D-4560-AFB6-F13272AF0296}"/>
                </a:ext>
              </a:extLst>
            </p:cNvPr>
            <p:cNvSpPr/>
            <p:nvPr/>
          </p:nvSpPr>
          <p:spPr>
            <a:xfrm>
              <a:off x="9267892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CEFF89A-9868-4E1F-A6FB-6BA430985E38}"/>
                </a:ext>
              </a:extLst>
            </p:cNvPr>
            <p:cNvSpPr/>
            <p:nvPr/>
          </p:nvSpPr>
          <p:spPr>
            <a:xfrm>
              <a:off x="9628370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6145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Decomposition of Institution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DD090-DBF1-4EFC-8D6C-A8D4C5645DB4}"/>
              </a:ext>
            </a:extLst>
          </p:cNvPr>
          <p:cNvSpPr/>
          <p:nvPr/>
        </p:nvSpPr>
        <p:spPr>
          <a:xfrm>
            <a:off x="3581762" y="2908430"/>
            <a:ext cx="5330130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5A76FC5B-A57B-469A-B347-A1A3C383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300" y="2379579"/>
            <a:ext cx="1153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Institution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4B3575-27DF-45CB-A557-F3BAC3D0958F}"/>
              </a:ext>
            </a:extLst>
          </p:cNvPr>
          <p:cNvSpPr/>
          <p:nvPr/>
        </p:nvSpPr>
        <p:spPr>
          <a:xfrm>
            <a:off x="1772793" y="3813818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E76738-EC53-485D-BE4D-08C1CE2E43FF}"/>
              </a:ext>
            </a:extLst>
          </p:cNvPr>
          <p:cNvSpPr/>
          <p:nvPr/>
        </p:nvSpPr>
        <p:spPr>
          <a:xfrm>
            <a:off x="3583582" y="2924311"/>
            <a:ext cx="1547215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C3551B77-1708-4E17-980A-8EC52260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282" y="3006787"/>
            <a:ext cx="2461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Message Rule Filters</a:t>
            </a: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39A0AD52-1815-4CB8-A387-C3371D8D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277" y="3092929"/>
            <a:ext cx="1116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4FD44-3845-497C-B52E-179C7A6C4F1B}"/>
              </a:ext>
            </a:extLst>
          </p:cNvPr>
          <p:cNvCxnSpPr>
            <a:cxnSpLocks/>
          </p:cNvCxnSpPr>
          <p:nvPr/>
        </p:nvCxnSpPr>
        <p:spPr>
          <a:xfrm>
            <a:off x="6673195" y="4421792"/>
            <a:ext cx="648461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75E52F-6E25-4CB3-8600-44DF068B21ED}"/>
              </a:ext>
            </a:extLst>
          </p:cNvPr>
          <p:cNvCxnSpPr>
            <a:cxnSpLocks/>
          </p:cNvCxnSpPr>
          <p:nvPr/>
        </p:nvCxnSpPr>
        <p:spPr>
          <a:xfrm>
            <a:off x="4461474" y="4541598"/>
            <a:ext cx="0" cy="8682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36355F-9877-4626-B391-9A51055A5841}"/>
              </a:ext>
            </a:extLst>
          </p:cNvPr>
          <p:cNvSpPr/>
          <p:nvPr/>
        </p:nvSpPr>
        <p:spPr>
          <a:xfrm>
            <a:off x="3865923" y="5477931"/>
            <a:ext cx="970454" cy="620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ECA4FA-40A1-40AB-ADA5-DADA3F999586}"/>
              </a:ext>
            </a:extLst>
          </p:cNvPr>
          <p:cNvSpPr/>
          <p:nvPr/>
        </p:nvSpPr>
        <p:spPr>
          <a:xfrm>
            <a:off x="7391326" y="4277825"/>
            <a:ext cx="1134725" cy="620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F141E8-756D-46F5-A1FB-794CE5BEBA42}"/>
              </a:ext>
            </a:extLst>
          </p:cNvPr>
          <p:cNvSpPr/>
          <p:nvPr/>
        </p:nvSpPr>
        <p:spPr>
          <a:xfrm>
            <a:off x="6962030" y="3462262"/>
            <a:ext cx="182336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DC262D-709D-4C6F-B7DF-8A6F69C0D25F}"/>
              </a:ext>
            </a:extLst>
          </p:cNvPr>
          <p:cNvCxnSpPr>
            <a:cxnSpLocks/>
          </p:cNvCxnSpPr>
          <p:nvPr/>
        </p:nvCxnSpPr>
        <p:spPr>
          <a:xfrm flipV="1">
            <a:off x="8160985" y="3918772"/>
            <a:ext cx="0" cy="347764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3AD5DD-DED2-4BC1-B49E-EF3EF62A180E}"/>
              </a:ext>
            </a:extLst>
          </p:cNvPr>
          <p:cNvCxnSpPr>
            <a:cxnSpLocks/>
          </p:cNvCxnSpPr>
          <p:nvPr/>
        </p:nvCxnSpPr>
        <p:spPr>
          <a:xfrm>
            <a:off x="7270827" y="2109988"/>
            <a:ext cx="7868" cy="1228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D952B5-7447-4DB2-8CAB-A8A236ECFDB2}"/>
              </a:ext>
            </a:extLst>
          </p:cNvPr>
          <p:cNvCxnSpPr>
            <a:cxnSpLocks/>
          </p:cNvCxnSpPr>
          <p:nvPr/>
        </p:nvCxnSpPr>
        <p:spPr>
          <a:xfrm>
            <a:off x="7580431" y="3891627"/>
            <a:ext cx="0" cy="37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AF80627-B9EA-4ED2-A421-D3BFE204DB2C}"/>
              </a:ext>
            </a:extLst>
          </p:cNvPr>
          <p:cNvSpPr/>
          <p:nvPr/>
        </p:nvSpPr>
        <p:spPr>
          <a:xfrm>
            <a:off x="9680852" y="2798434"/>
            <a:ext cx="1687198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6">
            <a:extLst>
              <a:ext uri="{FF2B5EF4-FFF2-40B4-BE49-F238E27FC236}">
                <a16:creationId xmlns:a16="http://schemas.microsoft.com/office/drawing/2014/main" id="{2657C013-0DB5-495C-8950-DEC2AE99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884" y="2914009"/>
            <a:ext cx="1380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Technology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8306C9-C769-4FE9-817B-51F208779D10}"/>
              </a:ext>
            </a:extLst>
          </p:cNvPr>
          <p:cNvSpPr/>
          <p:nvPr/>
        </p:nvSpPr>
        <p:spPr>
          <a:xfrm>
            <a:off x="4476653" y="3983563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6682D3-3C30-4452-B287-2F8B9AACE1F6}"/>
              </a:ext>
            </a:extLst>
          </p:cNvPr>
          <p:cNvCxnSpPr>
            <a:cxnSpLocks/>
          </p:cNvCxnSpPr>
          <p:nvPr/>
        </p:nvCxnSpPr>
        <p:spPr>
          <a:xfrm>
            <a:off x="9106678" y="4527310"/>
            <a:ext cx="1138334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16B9BC-9710-475C-BF83-60DEC90962DB}"/>
              </a:ext>
            </a:extLst>
          </p:cNvPr>
          <p:cNvCxnSpPr>
            <a:cxnSpLocks/>
          </p:cNvCxnSpPr>
          <p:nvPr/>
        </p:nvCxnSpPr>
        <p:spPr>
          <a:xfrm flipH="1">
            <a:off x="9013371" y="3632286"/>
            <a:ext cx="134800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E4CC71-9770-4EEA-A683-2B0166368767}"/>
              </a:ext>
            </a:extLst>
          </p:cNvPr>
          <p:cNvCxnSpPr>
            <a:cxnSpLocks/>
          </p:cNvCxnSpPr>
          <p:nvPr/>
        </p:nvCxnSpPr>
        <p:spPr>
          <a:xfrm flipH="1" flipV="1">
            <a:off x="10464939" y="2073943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3BD90136-1A84-47A3-B118-1379DF24B597}"/>
              </a:ext>
            </a:extLst>
          </p:cNvPr>
          <p:cNvSpPr/>
          <p:nvPr/>
        </p:nvSpPr>
        <p:spPr>
          <a:xfrm>
            <a:off x="2197714" y="4200357"/>
            <a:ext cx="2717353" cy="1209533"/>
          </a:xfrm>
          <a:prstGeom prst="arc">
            <a:avLst>
              <a:gd name="adj1" fmla="val 10689123"/>
              <a:gd name="adj2" fmla="val 19608201"/>
            </a:avLst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6C13B-230D-4434-9B41-58B47A46BBD1}"/>
              </a:ext>
            </a:extLst>
          </p:cNvPr>
          <p:cNvCxnSpPr>
            <a:cxnSpLocks/>
          </p:cNvCxnSpPr>
          <p:nvPr/>
        </p:nvCxnSpPr>
        <p:spPr>
          <a:xfrm>
            <a:off x="6727323" y="2892549"/>
            <a:ext cx="6379" cy="22646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">
            <a:extLst>
              <a:ext uri="{FF2B5EF4-FFF2-40B4-BE49-F238E27FC236}">
                <a16:creationId xmlns:a16="http://schemas.microsoft.com/office/drawing/2014/main" id="{ED8949F4-033B-4903-9289-F9AFDA690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297" y="4756228"/>
            <a:ext cx="964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Validity</a:t>
            </a:r>
          </a:p>
        </p:txBody>
      </p:sp>
      <p:sp>
        <p:nvSpPr>
          <p:cNvPr id="70" name="TextBox 6">
            <a:extLst>
              <a:ext uri="{FF2B5EF4-FFF2-40B4-BE49-F238E27FC236}">
                <a16:creationId xmlns:a16="http://schemas.microsoft.com/office/drawing/2014/main" id="{FCE86958-86A2-41EF-97D4-41F813DD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527" y="4717540"/>
            <a:ext cx="1008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90A6FF-3E99-47B5-855A-2553612D4F55}"/>
              </a:ext>
            </a:extLst>
          </p:cNvPr>
          <p:cNvSpPr/>
          <p:nvPr/>
        </p:nvSpPr>
        <p:spPr>
          <a:xfrm>
            <a:off x="6263921" y="4277825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8ADF01AE-C9B8-46A3-BC14-14CF16D8DD3F}"/>
              </a:ext>
            </a:extLst>
          </p:cNvPr>
          <p:cNvSpPr/>
          <p:nvPr/>
        </p:nvSpPr>
        <p:spPr>
          <a:xfrm>
            <a:off x="4461474" y="3806441"/>
            <a:ext cx="1825880" cy="1129064"/>
          </a:xfrm>
          <a:prstGeom prst="arc">
            <a:avLst>
              <a:gd name="adj1" fmla="val 12323883"/>
              <a:gd name="adj2" fmla="val 2124672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F774F48D-3B6D-45C3-BD5A-FB9D50225D9E}"/>
              </a:ext>
            </a:extLst>
          </p:cNvPr>
          <p:cNvSpPr/>
          <p:nvPr/>
        </p:nvSpPr>
        <p:spPr>
          <a:xfrm rot="20751005">
            <a:off x="68262" y="3671116"/>
            <a:ext cx="1970880" cy="1343866"/>
          </a:xfrm>
          <a:prstGeom prst="arc">
            <a:avLst>
              <a:gd name="adj1" fmla="val 12191996"/>
              <a:gd name="adj2" fmla="val 2105182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9417F557-FD08-4FAC-8201-E5F332CCBE53}"/>
              </a:ext>
            </a:extLst>
          </p:cNvPr>
          <p:cNvSpPr/>
          <p:nvPr/>
        </p:nvSpPr>
        <p:spPr>
          <a:xfrm rot="20751005">
            <a:off x="436690" y="4663000"/>
            <a:ext cx="1970880" cy="1343866"/>
          </a:xfrm>
          <a:prstGeom prst="arc">
            <a:avLst>
              <a:gd name="adj1" fmla="val 12191996"/>
              <a:gd name="adj2" fmla="val 21051828"/>
            </a:avLst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4EFF94D-6B0D-4949-B59D-E2360CD230C2}"/>
              </a:ext>
            </a:extLst>
          </p:cNvPr>
          <p:cNvSpPr/>
          <p:nvPr/>
        </p:nvSpPr>
        <p:spPr>
          <a:xfrm>
            <a:off x="4369409" y="4257195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54B544-8181-41A0-BC85-ED1D5AF0B130}"/>
              </a:ext>
            </a:extLst>
          </p:cNvPr>
          <p:cNvSpPr/>
          <p:nvPr/>
        </p:nvSpPr>
        <p:spPr>
          <a:xfrm>
            <a:off x="2151710" y="4761859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A21B9ED6-02B3-4504-8053-167E66E254D6}"/>
              </a:ext>
            </a:extLst>
          </p:cNvPr>
          <p:cNvSpPr/>
          <p:nvPr/>
        </p:nvSpPr>
        <p:spPr>
          <a:xfrm rot="20751005">
            <a:off x="636600" y="3659483"/>
            <a:ext cx="2052650" cy="1343866"/>
          </a:xfrm>
          <a:prstGeom prst="arc">
            <a:avLst>
              <a:gd name="adj1" fmla="val 11038275"/>
              <a:gd name="adj2" fmla="val 21051828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D3F429-9E96-4EB8-A1D3-7B73E6AC353E}"/>
              </a:ext>
            </a:extLst>
          </p:cNvPr>
          <p:cNvSpPr/>
          <p:nvPr/>
        </p:nvSpPr>
        <p:spPr>
          <a:xfrm>
            <a:off x="2506909" y="3835041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0915E435-360F-4124-B3F7-3572E9CE82AD}"/>
              </a:ext>
            </a:extLst>
          </p:cNvPr>
          <p:cNvSpPr/>
          <p:nvPr/>
        </p:nvSpPr>
        <p:spPr>
          <a:xfrm>
            <a:off x="1739417" y="3570961"/>
            <a:ext cx="2866129" cy="1718852"/>
          </a:xfrm>
          <a:prstGeom prst="arc">
            <a:avLst>
              <a:gd name="adj1" fmla="val 12235653"/>
              <a:gd name="adj2" fmla="val 20497887"/>
            </a:avLst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5C9CA980-2E9C-4870-8A23-614E640BF5C0}"/>
              </a:ext>
            </a:extLst>
          </p:cNvPr>
          <p:cNvSpPr/>
          <p:nvPr/>
        </p:nvSpPr>
        <p:spPr>
          <a:xfrm>
            <a:off x="2631773" y="3360790"/>
            <a:ext cx="2717353" cy="1209533"/>
          </a:xfrm>
          <a:prstGeom prst="arc">
            <a:avLst>
              <a:gd name="adj1" fmla="val 10689123"/>
              <a:gd name="adj2" fmla="val 19608201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7C373F6-B040-46F7-95AC-5457AB195E1C}"/>
              </a:ext>
            </a:extLst>
          </p:cNvPr>
          <p:cNvSpPr/>
          <p:nvPr/>
        </p:nvSpPr>
        <p:spPr>
          <a:xfrm>
            <a:off x="4700579" y="3452842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38A165F4-C578-4C13-BC63-CE5D09DC7C63}"/>
              </a:ext>
            </a:extLst>
          </p:cNvPr>
          <p:cNvSpPr/>
          <p:nvPr/>
        </p:nvSpPr>
        <p:spPr>
          <a:xfrm>
            <a:off x="4681302" y="3338541"/>
            <a:ext cx="1261997" cy="2248806"/>
          </a:xfrm>
          <a:prstGeom prst="arc">
            <a:avLst>
              <a:gd name="adj1" fmla="val 14807401"/>
              <a:gd name="adj2" fmla="val 20504833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038D2A-D6D8-4834-8CA0-DB2BABF5F2D8}"/>
              </a:ext>
            </a:extLst>
          </p:cNvPr>
          <p:cNvSpPr/>
          <p:nvPr/>
        </p:nvSpPr>
        <p:spPr>
          <a:xfrm>
            <a:off x="5833736" y="4284965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628D6E-A2C4-4CA0-A38C-B700946941F5}"/>
              </a:ext>
            </a:extLst>
          </p:cNvPr>
          <p:cNvSpPr/>
          <p:nvPr/>
        </p:nvSpPr>
        <p:spPr>
          <a:xfrm>
            <a:off x="1510418" y="1663696"/>
            <a:ext cx="9721493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 of WORLD (s)</a:t>
            </a:r>
          </a:p>
        </p:txBody>
      </p:sp>
    </p:spTree>
    <p:extLst>
      <p:ext uri="{BB962C8B-B14F-4D97-AF65-F5344CB8AC3E}">
        <p14:creationId xmlns:p14="http://schemas.microsoft.com/office/powerpoint/2010/main" val="18584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6" grpId="0" animBg="1"/>
      <p:bldP spid="47" grpId="0"/>
      <p:bldP spid="48" grpId="0"/>
      <p:bldP spid="72" grpId="0" animBg="1"/>
      <p:bldP spid="73" grpId="0"/>
      <p:bldP spid="68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8474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Organizations Own/Manage Institutions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E119A2-29F5-4EA8-9777-3C47313ECBB6}"/>
              </a:ext>
            </a:extLst>
          </p:cNvPr>
          <p:cNvSpPr/>
          <p:nvPr/>
        </p:nvSpPr>
        <p:spPr>
          <a:xfrm>
            <a:off x="5776022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87C8F3-0C84-4677-8857-6348CE0119AC}"/>
              </a:ext>
            </a:extLst>
          </p:cNvPr>
          <p:cNvSpPr/>
          <p:nvPr/>
        </p:nvSpPr>
        <p:spPr>
          <a:xfrm>
            <a:off x="2993477" y="2069318"/>
            <a:ext cx="8049014" cy="371669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0C024987-46A3-4174-BCAE-658B048C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77" y="1277215"/>
            <a:ext cx="2302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Organization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2AB18B-7AAD-457B-9C76-C4C8B437E475}"/>
              </a:ext>
            </a:extLst>
          </p:cNvPr>
          <p:cNvSpPr/>
          <p:nvPr/>
        </p:nvSpPr>
        <p:spPr>
          <a:xfrm>
            <a:off x="551968" y="2066210"/>
            <a:ext cx="1729075" cy="371669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1A692B05-131E-4835-A7BF-169AD642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63" y="2258375"/>
            <a:ext cx="16898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Decision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Makers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DD090-DBF1-4EFC-8D6C-A8D4C5645DB4}"/>
              </a:ext>
            </a:extLst>
          </p:cNvPr>
          <p:cNvSpPr/>
          <p:nvPr/>
        </p:nvSpPr>
        <p:spPr>
          <a:xfrm>
            <a:off x="3357178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5A76FC5B-A57B-469A-B347-A1A3C383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285" y="4671265"/>
            <a:ext cx="1595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Entrance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A53E17BC-342E-4915-BCE8-C46295E8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864" y="4533469"/>
            <a:ext cx="1691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Governance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FD6DEB-1547-4AA0-96AF-B2B54873F50D}"/>
              </a:ext>
            </a:extLst>
          </p:cNvPr>
          <p:cNvSpPr/>
          <p:nvPr/>
        </p:nvSpPr>
        <p:spPr>
          <a:xfrm>
            <a:off x="8126465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675BA6DD-F6F1-4727-AD76-C4C852DB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66" y="4551258"/>
            <a:ext cx="1595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Production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141BA-9E1E-4423-B7F5-3DDDE1FA2189}"/>
              </a:ext>
            </a:extLst>
          </p:cNvPr>
          <p:cNvSpPr/>
          <p:nvPr/>
        </p:nvSpPr>
        <p:spPr>
          <a:xfrm>
            <a:off x="3265718" y="2229095"/>
            <a:ext cx="7571615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 of Organization (z)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7EEDB7A7-3FEF-45C1-B19F-7BF88C85C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661" y="2562367"/>
            <a:ext cx="49623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Rights:  Who has what roles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5ED780-EB17-4208-9B3F-EB909157E421}"/>
              </a:ext>
            </a:extLst>
          </p:cNvPr>
          <p:cNvSpPr/>
          <p:nvPr/>
        </p:nvSpPr>
        <p:spPr>
          <a:xfrm>
            <a:off x="1282812" y="4246387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27EA22-5E91-4B7E-ABBB-CE515D3FC069}"/>
              </a:ext>
            </a:extLst>
          </p:cNvPr>
          <p:cNvSpPr/>
          <p:nvPr/>
        </p:nvSpPr>
        <p:spPr>
          <a:xfrm>
            <a:off x="4045526" y="4256588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599FAF6-D250-4EDE-9C55-DDA4E2D545B7}"/>
              </a:ext>
            </a:extLst>
          </p:cNvPr>
          <p:cNvSpPr/>
          <p:nvPr/>
        </p:nvSpPr>
        <p:spPr>
          <a:xfrm>
            <a:off x="1422202" y="3955106"/>
            <a:ext cx="2717353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2FFC6-1137-4549-8061-B4C9D7919F6D}"/>
              </a:ext>
            </a:extLst>
          </p:cNvPr>
          <p:cNvSpPr/>
          <p:nvPr/>
        </p:nvSpPr>
        <p:spPr>
          <a:xfrm>
            <a:off x="3357178" y="3270762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79B7C-448B-4CB9-AA3B-AEA3CBD69C70}"/>
              </a:ext>
            </a:extLst>
          </p:cNvPr>
          <p:cNvSpPr/>
          <p:nvPr/>
        </p:nvSpPr>
        <p:spPr>
          <a:xfrm>
            <a:off x="5783048" y="3246736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0616A0-5B1D-4F18-9F26-82E8B82FF3E0}"/>
              </a:ext>
            </a:extLst>
          </p:cNvPr>
          <p:cNvSpPr/>
          <p:nvPr/>
        </p:nvSpPr>
        <p:spPr>
          <a:xfrm>
            <a:off x="8133491" y="3254179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86CB5F-B4B3-438F-B192-FA72C00C1F53}"/>
              </a:ext>
            </a:extLst>
          </p:cNvPr>
          <p:cNvCxnSpPr>
            <a:cxnSpLocks/>
          </p:cNvCxnSpPr>
          <p:nvPr/>
        </p:nvCxnSpPr>
        <p:spPr>
          <a:xfrm flipH="1" flipV="1">
            <a:off x="3896162" y="2640218"/>
            <a:ext cx="5090" cy="529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5271C-8FAF-4769-80B6-BB906F61E624}"/>
              </a:ext>
            </a:extLst>
          </p:cNvPr>
          <p:cNvCxnSpPr>
            <a:cxnSpLocks/>
          </p:cNvCxnSpPr>
          <p:nvPr/>
        </p:nvCxnSpPr>
        <p:spPr>
          <a:xfrm flipV="1">
            <a:off x="7322607" y="2600810"/>
            <a:ext cx="0" cy="588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7D02B-3F43-443A-B346-CB50C0E4D366}"/>
              </a:ext>
            </a:extLst>
          </p:cNvPr>
          <p:cNvCxnSpPr>
            <a:cxnSpLocks/>
          </p:cNvCxnSpPr>
          <p:nvPr/>
        </p:nvCxnSpPr>
        <p:spPr>
          <a:xfrm>
            <a:off x="9584545" y="2640218"/>
            <a:ext cx="0" cy="57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B758A6-88EB-4F35-B455-0B3E028B8F36}"/>
              </a:ext>
            </a:extLst>
          </p:cNvPr>
          <p:cNvCxnSpPr>
            <a:cxnSpLocks/>
          </p:cNvCxnSpPr>
          <p:nvPr/>
        </p:nvCxnSpPr>
        <p:spPr>
          <a:xfrm>
            <a:off x="8985366" y="5591899"/>
            <a:ext cx="0" cy="608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E9DAFE-40CE-4AE2-A43F-AFB39CFB3129}"/>
              </a:ext>
            </a:extLst>
          </p:cNvPr>
          <p:cNvCxnSpPr>
            <a:cxnSpLocks/>
          </p:cNvCxnSpPr>
          <p:nvPr/>
        </p:nvCxnSpPr>
        <p:spPr>
          <a:xfrm flipH="1" flipV="1">
            <a:off x="1722110" y="5651361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76DCE7-CF6E-494C-9EDB-0BBB7C8A8BCF}"/>
              </a:ext>
            </a:extLst>
          </p:cNvPr>
          <p:cNvSpPr/>
          <p:nvPr/>
        </p:nvSpPr>
        <p:spPr>
          <a:xfrm>
            <a:off x="1416505" y="6270377"/>
            <a:ext cx="9721493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 of WORLD (s)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D45D622-8EFA-4DD3-B7FB-368069CB874F}"/>
              </a:ext>
            </a:extLst>
          </p:cNvPr>
          <p:cNvSpPr/>
          <p:nvPr/>
        </p:nvSpPr>
        <p:spPr>
          <a:xfrm>
            <a:off x="4123621" y="3883593"/>
            <a:ext cx="2366232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676B40-C13D-405E-8CCA-8BE2B6C41DAA}"/>
              </a:ext>
            </a:extLst>
          </p:cNvPr>
          <p:cNvSpPr/>
          <p:nvPr/>
        </p:nvSpPr>
        <p:spPr>
          <a:xfrm>
            <a:off x="1332838" y="4614343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A51FCCD-4ABA-45A3-A203-1F9A02C1511B}"/>
              </a:ext>
            </a:extLst>
          </p:cNvPr>
          <p:cNvSpPr/>
          <p:nvPr/>
        </p:nvSpPr>
        <p:spPr>
          <a:xfrm>
            <a:off x="1406268" y="4376955"/>
            <a:ext cx="2717353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7B6E15-49DC-4A5A-82A1-F9617E7E72E6}"/>
              </a:ext>
            </a:extLst>
          </p:cNvPr>
          <p:cNvSpPr/>
          <p:nvPr/>
        </p:nvSpPr>
        <p:spPr>
          <a:xfrm>
            <a:off x="4090038" y="4571771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72AC85-CA68-40A1-8A47-40C561390670}"/>
              </a:ext>
            </a:extLst>
          </p:cNvPr>
          <p:cNvSpPr/>
          <p:nvPr/>
        </p:nvSpPr>
        <p:spPr>
          <a:xfrm>
            <a:off x="6481813" y="4106329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6A1328-ACD9-4EE2-B634-764DD7AE3BB6}"/>
              </a:ext>
            </a:extLst>
          </p:cNvPr>
          <p:cNvSpPr/>
          <p:nvPr/>
        </p:nvSpPr>
        <p:spPr>
          <a:xfrm>
            <a:off x="8391089" y="4480883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2A5F123-9D50-4132-A58A-A3C037AB9C84}"/>
              </a:ext>
            </a:extLst>
          </p:cNvPr>
          <p:cNvSpPr/>
          <p:nvPr/>
        </p:nvSpPr>
        <p:spPr>
          <a:xfrm>
            <a:off x="4090038" y="4337281"/>
            <a:ext cx="4578101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/>
      <p:bldP spid="42" grpId="0" animBg="1"/>
      <p:bldP spid="4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92ECAE-0155-47C1-9739-0D367F25D42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B6C37F1A-D49B-4DF5-9273-3D5BAC5F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1668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D310-4E9A-4001-9097-C60E64C555C3}"/>
              </a:ext>
            </a:extLst>
          </p:cNvPr>
          <p:cNvSpPr txBox="1"/>
          <p:nvPr/>
        </p:nvSpPr>
        <p:spPr>
          <a:xfrm>
            <a:off x="823865" y="1828800"/>
            <a:ext cx="10869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  – On a spatial grid with order-book bargaining (First Two Stages)</a:t>
            </a:r>
          </a:p>
          <a:p>
            <a:r>
              <a:rPr lang="en-US" sz="2400" dirty="0"/>
              <a:t>ZID    – Random Mover:  Does not do well on spatial grid.</a:t>
            </a:r>
          </a:p>
          <a:p>
            <a:r>
              <a:rPr lang="en-US" sz="2400" dirty="0"/>
              <a:t>ZIDA  – Stays when it contracts:  Does much better than ZID spatial grid.</a:t>
            </a:r>
          </a:p>
          <a:p>
            <a:r>
              <a:rPr lang="en-US" sz="2400" dirty="0"/>
              <a:t>ZIDP  – Takes best offer in order-book: Better (eff, rent-seeking) than ZID in small grids</a:t>
            </a:r>
          </a:p>
          <a:p>
            <a:r>
              <a:rPr lang="en-US" sz="2400" dirty="0"/>
              <a:t>ZIDPA – Combines ZIDA and ZIDP:  Not more efficient than ZIDA, but better rent seeker</a:t>
            </a:r>
          </a:p>
          <a:p>
            <a:r>
              <a:rPr lang="en-US" sz="2400" dirty="0"/>
              <a:t>ZIDR – Avoids crowds &gt; 2; does much worse (eff, rent-seeking) than ZIDA</a:t>
            </a:r>
          </a:p>
          <a:p>
            <a:r>
              <a:rPr lang="en-US" sz="2400" dirty="0"/>
              <a:t>ZIDPR – ZIDR &amp; ZIDP – Same Results for eff and rent-seeking</a:t>
            </a:r>
          </a:p>
          <a:p>
            <a:r>
              <a:rPr lang="en-US" sz="2400" dirty="0"/>
              <a:t>                                       - Pulls down eff disproportionately when combined with ZIDPR</a:t>
            </a:r>
          </a:p>
        </p:txBody>
      </p:sp>
    </p:spTree>
    <p:extLst>
      <p:ext uri="{BB962C8B-B14F-4D97-AF65-F5344CB8AC3E}">
        <p14:creationId xmlns:p14="http://schemas.microsoft.com/office/powerpoint/2010/main" val="36535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307" y="153791"/>
            <a:ext cx="55395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(Environment)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/>
              <a:t>Gode and Sunder ZI – BC; Axtell and Epstein – </a:t>
            </a:r>
            <a:r>
              <a:rPr lang="en-US" altLang="en-US" sz="1600" dirty="0" err="1"/>
              <a:t>Sugarscape</a:t>
            </a:r>
            <a:r>
              <a:rPr lang="en-US" altLang="en-US" sz="1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523E41-DD5A-4ECD-8101-F00A2196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53" y="190616"/>
            <a:ext cx="6234348" cy="64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2BC6-74D7-475A-938C-ED8ABBFE1333}"/>
              </a:ext>
            </a:extLst>
          </p:cNvPr>
          <p:cNvSpPr/>
          <p:nvPr/>
        </p:nvSpPr>
        <p:spPr>
          <a:xfrm>
            <a:off x="3096408" y="2849453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411D2-47AB-4102-BD77-DC998AE10209}"/>
              </a:ext>
            </a:extLst>
          </p:cNvPr>
          <p:cNvSpPr/>
          <p:nvPr/>
        </p:nvSpPr>
        <p:spPr>
          <a:xfrm>
            <a:off x="3457038" y="3421142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A8D9-4C5B-4858-BBA0-F5155ED64432}"/>
              </a:ext>
            </a:extLst>
          </p:cNvPr>
          <p:cNvSpPr/>
          <p:nvPr/>
        </p:nvSpPr>
        <p:spPr>
          <a:xfrm>
            <a:off x="3185433" y="5690734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91D303-58AE-46C1-BC4C-DA967BCB62C7}"/>
              </a:ext>
            </a:extLst>
          </p:cNvPr>
          <p:cNvSpPr/>
          <p:nvPr/>
        </p:nvSpPr>
        <p:spPr>
          <a:xfrm>
            <a:off x="3546063" y="6262423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B1904F-5652-4D0C-85BA-7374593FCA2D}"/>
              </a:ext>
            </a:extLst>
          </p:cNvPr>
          <p:cNvGrpSpPr/>
          <p:nvPr/>
        </p:nvGrpSpPr>
        <p:grpSpPr>
          <a:xfrm>
            <a:off x="179708" y="442561"/>
            <a:ext cx="2453640" cy="369332"/>
            <a:chOff x="7528560" y="1239758"/>
            <a:chExt cx="2453640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809EA-320A-4C6A-A5F0-9A69F6A85D9A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BDE5D9-AAAD-4ADF-864F-DF7026C100F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816D2-4ED9-4BA8-BD07-37D51346E260}"/>
              </a:ext>
            </a:extLst>
          </p:cNvPr>
          <p:cNvGrpSpPr/>
          <p:nvPr/>
        </p:nvGrpSpPr>
        <p:grpSpPr>
          <a:xfrm>
            <a:off x="639934" y="861066"/>
            <a:ext cx="6182655" cy="369332"/>
            <a:chOff x="7528560" y="1239758"/>
            <a:chExt cx="5760034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AB524-6FC5-40AD-B819-8F9D56DE1403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4E697-7131-411E-BD39-E9103494B81B}"/>
                </a:ext>
              </a:extLst>
            </p:cNvPr>
            <p:cNvSpPr txBox="1"/>
            <p:nvPr/>
          </p:nvSpPr>
          <p:spPr>
            <a:xfrm>
              <a:off x="7528560" y="1239758"/>
              <a:ext cx="5760034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Reservation Values for Buyers and Unit Costs for Sellers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5D2770-1091-4CD5-9212-F16282ACB92A}"/>
              </a:ext>
            </a:extLst>
          </p:cNvPr>
          <p:cNvGrpSpPr/>
          <p:nvPr/>
        </p:nvGrpSpPr>
        <p:grpSpPr>
          <a:xfrm>
            <a:off x="672644" y="1732244"/>
            <a:ext cx="2633663" cy="369332"/>
            <a:chOff x="2393736" y="1782363"/>
            <a:chExt cx="2633663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02ED42-7E8F-42C2-9834-A58FBF6238FA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FC51BA-303C-4447-92DA-98DAF558A93E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63B979-CCDC-44CA-842A-5DCAE50A968F}"/>
              </a:ext>
            </a:extLst>
          </p:cNvPr>
          <p:cNvGrpSpPr/>
          <p:nvPr/>
        </p:nvGrpSpPr>
        <p:grpSpPr>
          <a:xfrm>
            <a:off x="1288935" y="2556935"/>
            <a:ext cx="2633663" cy="369332"/>
            <a:chOff x="7528560" y="1239758"/>
            <a:chExt cx="2453640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C4B9C4-CACD-49F4-8665-90CA98108BF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B7B22-453D-43B5-ACCC-0D139D3C4C0C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39CEA5-EF5D-4069-8949-655957688789}"/>
              </a:ext>
            </a:extLst>
          </p:cNvPr>
          <p:cNvSpPr txBox="1"/>
          <p:nvPr/>
        </p:nvSpPr>
        <p:spPr>
          <a:xfrm>
            <a:off x="1854285" y="2989643"/>
            <a:ext cx="371736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Agents make one unit move decisions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E3DE3-30B9-4C63-9520-5E04580860AD}"/>
              </a:ext>
            </a:extLst>
          </p:cNvPr>
          <p:cNvSpPr txBox="1"/>
          <p:nvPr/>
        </p:nvSpPr>
        <p:spPr>
          <a:xfrm>
            <a:off x="1288935" y="2146849"/>
            <a:ext cx="43342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Reset current working unit = 0 for all agents.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C049E-45D3-40DC-84F0-0905F8B95ED7}"/>
              </a:ext>
            </a:extLst>
          </p:cNvPr>
          <p:cNvGrpSpPr/>
          <p:nvPr/>
        </p:nvGrpSpPr>
        <p:grpSpPr>
          <a:xfrm>
            <a:off x="1854285" y="3851160"/>
            <a:ext cx="2633663" cy="369332"/>
            <a:chOff x="7528560" y="1239758"/>
            <a:chExt cx="2453640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B64616-7389-47FC-B7C6-362311D2D89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D1DA8-D17A-4E36-AA11-B2CF630E2734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Loop: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A83621-47B0-49E5-9EB0-21BA84DB05F2}"/>
              </a:ext>
            </a:extLst>
          </p:cNvPr>
          <p:cNvSpPr txBox="1"/>
          <p:nvPr/>
        </p:nvSpPr>
        <p:spPr>
          <a:xfrm>
            <a:off x="2464678" y="4337397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5F6FE-BD5F-4C04-B76F-790A79ADBD17}"/>
              </a:ext>
            </a:extLst>
          </p:cNvPr>
          <p:cNvSpPr txBox="1"/>
          <p:nvPr/>
        </p:nvSpPr>
        <p:spPr>
          <a:xfrm>
            <a:off x="3922598" y="5309871"/>
            <a:ext cx="5356851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agent puts offer (bid or ask) in order book</a:t>
            </a:r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agents makes (buy or sell) decision from order book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BE08E1-8BF2-4D9F-ADFC-31DC54EA9042}"/>
              </a:ext>
            </a:extLst>
          </p:cNvPr>
          <p:cNvGrpSpPr/>
          <p:nvPr/>
        </p:nvGrpSpPr>
        <p:grpSpPr>
          <a:xfrm>
            <a:off x="654542" y="1285657"/>
            <a:ext cx="3821431" cy="369332"/>
            <a:chOff x="7511692" y="1239758"/>
            <a:chExt cx="3560214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89772A-99D8-4372-BF55-A4D9E2A0E2A9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B49936-6AD5-436D-AC05-AB900D7DABB8}"/>
                </a:ext>
              </a:extLst>
            </p:cNvPr>
            <p:cNvSpPr txBox="1"/>
            <p:nvPr/>
          </p:nvSpPr>
          <p:spPr>
            <a:xfrm>
              <a:off x="7511692" y="1239758"/>
              <a:ext cx="3560214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random location for all agents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5D0339-FA2A-4D83-9759-CBD0FDAED00A}"/>
              </a:ext>
            </a:extLst>
          </p:cNvPr>
          <p:cNvGrpSpPr/>
          <p:nvPr/>
        </p:nvGrpSpPr>
        <p:grpSpPr>
          <a:xfrm>
            <a:off x="3187474" y="4854114"/>
            <a:ext cx="2633663" cy="369332"/>
            <a:chOff x="7528560" y="1239758"/>
            <a:chExt cx="2453640" cy="369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919F3-6EBE-4E91-8411-25880F3FE897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775B83-9DF2-4249-BB59-8A8DBACF4FC1}"/>
                </a:ext>
              </a:extLst>
            </p:cNvPr>
            <p:cNvSpPr txBox="1"/>
            <p:nvPr/>
          </p:nvSpPr>
          <p:spPr>
            <a:xfrm>
              <a:off x="7528560" y="1239758"/>
              <a:ext cx="185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 Loop: round</a:t>
              </a:r>
            </a:p>
          </p:txBody>
        </p:sp>
      </p:grpSp>
      <p:sp>
        <p:nvSpPr>
          <p:cNvPr id="28" name="TextBox 3">
            <a:extLst>
              <a:ext uri="{FF2B5EF4-FFF2-40B4-BE49-F238E27FC236}">
                <a16:creationId xmlns:a16="http://schemas.microsoft.com/office/drawing/2014/main" id="{7454EDA7-230E-42D3-99E3-FFDBAD023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598" y="-43804"/>
            <a:ext cx="68405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Model Flow(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079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1351</Words>
  <Application>Microsoft Office PowerPoint</Application>
  <PresentationFormat>Widescreen</PresentationFormat>
  <Paragraphs>238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A McCabe</cp:lastModifiedBy>
  <cp:revision>23</cp:revision>
  <dcterms:created xsi:type="dcterms:W3CDTF">2021-10-21T13:12:42Z</dcterms:created>
  <dcterms:modified xsi:type="dcterms:W3CDTF">2021-11-18T05:48:35Z</dcterms:modified>
</cp:coreProperties>
</file>