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6" r:id="rId2"/>
    <p:sldId id="458" r:id="rId3"/>
    <p:sldId id="471" r:id="rId4"/>
    <p:sldId id="472" r:id="rId5"/>
    <p:sldId id="505" r:id="rId6"/>
    <p:sldId id="508" r:id="rId7"/>
    <p:sldId id="473" r:id="rId8"/>
    <p:sldId id="474" r:id="rId9"/>
    <p:sldId id="476" r:id="rId10"/>
    <p:sldId id="469" r:id="rId11"/>
    <p:sldId id="504" r:id="rId12"/>
    <p:sldId id="479" r:id="rId13"/>
    <p:sldId id="494" r:id="rId14"/>
    <p:sldId id="491" r:id="rId15"/>
    <p:sldId id="485" r:id="rId16"/>
    <p:sldId id="496" r:id="rId17"/>
    <p:sldId id="493" r:id="rId18"/>
    <p:sldId id="507" r:id="rId19"/>
    <p:sldId id="499" r:id="rId20"/>
    <p:sldId id="487" r:id="rId21"/>
    <p:sldId id="500" r:id="rId22"/>
    <p:sldId id="488" r:id="rId23"/>
    <p:sldId id="509" r:id="rId24"/>
    <p:sldId id="510" r:id="rId25"/>
    <p:sldId id="357" r:id="rId26"/>
    <p:sldId id="5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-258051" y="162684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525780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10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255444-1857-47B6-B193-1EF07134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194" y="809688"/>
            <a:ext cx="3739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price = 388 - 391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quantity =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maximum surplus = 9887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36ED0B5-15A0-42DB-826B-245AF1E7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2675"/>
            <a:ext cx="5905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48EBB94-31CC-4F48-B70E-B62B3DBF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82" y="251093"/>
            <a:ext cx="34266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</a:t>
            </a:r>
          </a:p>
        </p:txBody>
      </p:sp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2A1E65-F369-4CE2-9FF4-FF11885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" y="1993433"/>
            <a:ext cx="5100876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D3B9B93-00A7-43E1-9F88-3BCDBCBA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54441"/>
            <a:ext cx="6537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actual surplus = 7283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93FEFD1F-1423-444F-B760-E41486C0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3" y="2085976"/>
            <a:ext cx="5294947" cy="4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42036D43-8BE9-4A85-9064-09869E0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" y="372740"/>
            <a:ext cx="4133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031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8256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Multi Trial 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208405" y="1351508"/>
            <a:ext cx="989444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ZIDA(ZID):</a:t>
            </a:r>
          </a:p>
          <a:p>
            <a:endParaRPr lang="en-US" sz="2400" dirty="0"/>
          </a:p>
          <a:p>
            <a:r>
              <a:rPr lang="en-US" sz="2400" dirty="0"/>
              <a:t>      MOVE     -&gt; if contract at period -&gt; don’t move again;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15E0-E1DF-4123-816A-FACB4B145055}"/>
              </a:ext>
            </a:extLst>
          </p:cNvPr>
          <p:cNvSpPr/>
          <p:nvPr/>
        </p:nvSpPr>
        <p:spPr>
          <a:xfrm>
            <a:off x="1121420" y="3576727"/>
            <a:ext cx="10483840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0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071686D-847F-4F8F-B0B5-BCFEB23E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9" y="1173278"/>
            <a:ext cx="4775987" cy="38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5BEF983-A099-4906-8D17-047D23D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63" y="5636123"/>
            <a:ext cx="3204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umber of agents at grid points occupied = [3, 6, 7, 4]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135ABE-CF60-44D6-BA04-A2197B4A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4" y="1229187"/>
            <a:ext cx="4706575" cy="37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EF2B-18C6-4AB5-A574-2CC3E1BC044A}"/>
              </a:ext>
            </a:extLst>
          </p:cNvPr>
          <p:cNvSpPr txBox="1"/>
          <p:nvPr/>
        </p:nvSpPr>
        <p:spPr>
          <a:xfrm>
            <a:off x="4734935" y="-272515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FF3A2-F7C8-4F15-8501-9B0B611C6CC4}"/>
              </a:ext>
            </a:extLst>
          </p:cNvPr>
          <p:cNvGrpSpPr/>
          <p:nvPr/>
        </p:nvGrpSpPr>
        <p:grpSpPr>
          <a:xfrm>
            <a:off x="3805096" y="5266791"/>
            <a:ext cx="4581808" cy="1320362"/>
            <a:chOff x="4424784" y="5266790"/>
            <a:chExt cx="4581808" cy="1320362"/>
          </a:xfrm>
          <a:solidFill>
            <a:schemeClr val="tx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3343A-B3D4-4081-828C-82A56F2FBAFA}"/>
                </a:ext>
              </a:extLst>
            </p:cNvPr>
            <p:cNvSpPr txBox="1"/>
            <p:nvPr/>
          </p:nvSpPr>
          <p:spPr>
            <a:xfrm>
              <a:off x="4424784" y="5266791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num_periods</a:t>
              </a:r>
              <a:r>
                <a:rPr lang="en-US" sz="1800" dirty="0">
                  <a:solidFill>
                    <a:schemeClr val="bg1"/>
                  </a:solidFill>
                </a:rPr>
                <a:t> = 7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num_weeks</a:t>
              </a:r>
              <a:r>
                <a:rPr lang="en-US" sz="1800" dirty="0">
                  <a:solidFill>
                    <a:schemeClr val="bg1"/>
                  </a:solidFill>
                </a:rPr>
                <a:t> = 50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num_rounds</a:t>
              </a:r>
              <a:r>
                <a:rPr lang="en-US" sz="1800" dirty="0">
                  <a:solidFill>
                    <a:schemeClr val="bg1"/>
                  </a:solidFill>
                </a:rPr>
                <a:t> = 5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grid_size</a:t>
              </a:r>
              <a:r>
                <a:rPr lang="en-US" sz="1800" dirty="0">
                  <a:solidFill>
                    <a:schemeClr val="bg1"/>
                  </a:solidFill>
                </a:rPr>
                <a:t> = 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DB36-355E-464A-873F-630DB284419F}"/>
                </a:ext>
              </a:extLst>
            </p:cNvPr>
            <p:cNvSpPr txBox="1"/>
            <p:nvPr/>
          </p:nvSpPr>
          <p:spPr>
            <a:xfrm>
              <a:off x="6596107" y="5266790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num_traders</a:t>
              </a:r>
              <a:r>
                <a:rPr lang="en-US" sz="1800" dirty="0">
                  <a:solidFill>
                    <a:schemeClr val="bg1"/>
                  </a:solidFill>
                </a:rPr>
                <a:t> = 20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num_units</a:t>
              </a:r>
              <a:r>
                <a:rPr lang="en-US" sz="1800" dirty="0">
                  <a:solidFill>
                    <a:schemeClr val="bg1"/>
                  </a:solidFill>
                </a:rPr>
                <a:t> = 8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lower_bound</a:t>
              </a:r>
              <a:r>
                <a:rPr lang="en-US" sz="1800" dirty="0">
                  <a:solidFill>
                    <a:schemeClr val="bg1"/>
                  </a:solidFill>
                </a:rPr>
                <a:t> = 200 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upper_bound</a:t>
              </a:r>
              <a:r>
                <a:rPr lang="en-US" sz="1800" dirty="0">
                  <a:solidFill>
                    <a:schemeClr val="bg1"/>
                  </a:solidFill>
                </a:rPr>
                <a:t> = 600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7D4FE-E4D3-4729-BC65-A87A6A32434E}"/>
              </a:ext>
            </a:extLst>
          </p:cNvPr>
          <p:cNvCxnSpPr/>
          <p:nvPr/>
        </p:nvCxnSpPr>
        <p:spPr>
          <a:xfrm>
            <a:off x="580333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569A6D2F-18AE-40C6-B075-E9314390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" y="165258"/>
            <a:ext cx="11136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/>
              <a:t>ZID and ZIDA strategies vs Number of grid points occupied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E5F1C8-A194-4173-B08C-89713B6DFD55}"/>
              </a:ext>
            </a:extLst>
          </p:cNvPr>
          <p:cNvCxnSpPr>
            <a:cxnSpLocks/>
          </p:cNvCxnSpPr>
          <p:nvPr/>
        </p:nvCxnSpPr>
        <p:spPr>
          <a:xfrm flipV="1">
            <a:off x="10364526" y="4561840"/>
            <a:ext cx="405074" cy="692111"/>
          </a:xfrm>
          <a:prstGeom prst="line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9AF29-39F4-4CBA-984F-BC560C4CDCA5}"/>
              </a:ext>
            </a:extLst>
          </p:cNvPr>
          <p:cNvSpPr txBox="1"/>
          <p:nvPr/>
        </p:nvSpPr>
        <p:spPr>
          <a:xfrm>
            <a:off x="9740599" y="526679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local max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2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9D66F-D375-4483-860E-5E8F0FEF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62" y="128589"/>
            <a:ext cx="5055730" cy="40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8CABD-CB99-4877-BE10-1C6A40BB252D}"/>
              </a:ext>
            </a:extLst>
          </p:cNvPr>
          <p:cNvSpPr/>
          <p:nvPr/>
        </p:nvSpPr>
        <p:spPr>
          <a:xfrm>
            <a:off x="1121420" y="3702867"/>
            <a:ext cx="10132031" cy="1570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efficiency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 Narrow range on y-axis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282189" y="2494450"/>
            <a:ext cx="5773883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45BB9-BF34-4ACC-AE83-12B418CE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4402" y="2354088"/>
            <a:ext cx="3721440" cy="30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823428" y="5524219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176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surplus generation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Note: Change in range of y axis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282189" y="2494450"/>
            <a:ext cx="5773883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A1C396-FFB5-431F-A107-628C3122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2226" y="2378075"/>
            <a:ext cx="3761357" cy="299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971201" y="5481440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15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B37DA-B042-4351-92A4-EFEB9E673615}"/>
              </a:ext>
            </a:extLst>
          </p:cNvPr>
          <p:cNvSpPr txBox="1"/>
          <p:nvPr/>
        </p:nvSpPr>
        <p:spPr>
          <a:xfrm>
            <a:off x="9131368" y="5500824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5</a:t>
            </a: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17AA2F-5866-4CC4-A513-021BD0AA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70" y="2375630"/>
            <a:ext cx="3769136" cy="30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0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402080" y="1177597"/>
            <a:ext cx="9567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r>
              <a:rPr lang="en-US" sz="2400" dirty="0"/>
              <a:t>ZIDPA(ZIDP, ZIDA)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F9F0C-1545-40E3-867F-43CAFC98C69A}"/>
              </a:ext>
            </a:extLst>
          </p:cNvPr>
          <p:cNvSpPr/>
          <p:nvPr/>
        </p:nvSpPr>
        <p:spPr>
          <a:xfrm>
            <a:off x="1222044" y="5468292"/>
            <a:ext cx="10132031" cy="77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4219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endParaRPr lang="en-US" sz="2400" dirty="0"/>
          </a:p>
          <a:p>
            <a:r>
              <a:rPr lang="en-US" sz="2400" dirty="0"/>
              <a:t>ZIDPR(ZIDP):</a:t>
            </a:r>
          </a:p>
          <a:p>
            <a:r>
              <a:rPr lang="en-US" sz="2400" dirty="0"/>
              <a:t>       MOVE     </a:t>
            </a:r>
          </a:p>
          <a:p>
            <a:r>
              <a:rPr lang="en-US" sz="2400" dirty="0"/>
              <a:t>	          -&gt; if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        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else: </a:t>
            </a:r>
          </a:p>
          <a:p>
            <a:r>
              <a:rPr lang="en-US" sz="2400" dirty="0"/>
              <a:t>		         if contract last period:</a:t>
            </a:r>
          </a:p>
          <a:p>
            <a:r>
              <a:rPr lang="en-US" sz="2400" dirty="0"/>
              <a:t>                                           (dx, </a:t>
            </a:r>
            <a:r>
              <a:rPr lang="en-US" sz="2400" dirty="0" err="1"/>
              <a:t>dy</a:t>
            </a:r>
            <a:r>
              <a:rPr lang="en-US" sz="2400" dirty="0"/>
              <a:t>) = (0, 0):</a:t>
            </a:r>
          </a:p>
          <a:p>
            <a:r>
              <a:rPr lang="en-US" sz="2400" dirty="0"/>
              <a:t>		         else:  </a:t>
            </a:r>
          </a:p>
          <a:p>
            <a:r>
              <a:rPr lang="en-US" sz="2400" dirty="0"/>
              <a:t>			 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0FC8-5FE9-4142-B46F-77D6F647ED3A}"/>
              </a:ext>
            </a:extLst>
          </p:cNvPr>
          <p:cNvSpPr/>
          <p:nvPr/>
        </p:nvSpPr>
        <p:spPr>
          <a:xfrm>
            <a:off x="1345468" y="2245259"/>
            <a:ext cx="9615913" cy="3594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2E171D-637A-4946-9702-33A16D8A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71" y="0"/>
            <a:ext cx="5154005" cy="415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21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%ZIDA, and %ZIDPR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AC287-53A6-401E-88A4-C427613900A6}"/>
              </a:ext>
            </a:extLst>
          </p:cNvPr>
          <p:cNvSpPr txBox="1"/>
          <p:nvPr/>
        </p:nvSpPr>
        <p:spPr>
          <a:xfrm>
            <a:off x="10805030" y="332745"/>
            <a:ext cx="126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100%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D53AF-BC69-4BF1-9FB6-1FED3088BF2E}"/>
              </a:ext>
            </a:extLst>
          </p:cNvPr>
          <p:cNvSpPr txBox="1"/>
          <p:nvPr/>
        </p:nvSpPr>
        <p:spPr>
          <a:xfrm>
            <a:off x="8882527" y="86582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90%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F5CFB-C38D-418D-906E-2BA7A47D8FC2}"/>
              </a:ext>
            </a:extLst>
          </p:cNvPr>
          <p:cNvSpPr txBox="1"/>
          <p:nvPr/>
        </p:nvSpPr>
        <p:spPr>
          <a:xfrm>
            <a:off x="9711458" y="1329292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70%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EFE52-D0C6-4DCF-9267-C80B2CEF46F7}"/>
              </a:ext>
            </a:extLst>
          </p:cNvPr>
          <p:cNvSpPr txBox="1"/>
          <p:nvPr/>
        </p:nvSpPr>
        <p:spPr>
          <a:xfrm>
            <a:off x="10525398" y="156282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50%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2843E-D2B0-4B0E-9057-3961DC7A3E66}"/>
              </a:ext>
            </a:extLst>
          </p:cNvPr>
          <p:cNvSpPr txBox="1"/>
          <p:nvPr/>
        </p:nvSpPr>
        <p:spPr>
          <a:xfrm>
            <a:off x="11097542" y="1981022"/>
            <a:ext cx="10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0%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08EC6-C43C-4408-BDBC-086AA01DDB93}"/>
              </a:ext>
            </a:extLst>
          </p:cNvPr>
          <p:cNvSpPr txBox="1"/>
          <p:nvPr/>
        </p:nvSpPr>
        <p:spPr>
          <a:xfrm>
            <a:off x="9454671" y="106455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80% </a:t>
            </a:r>
          </a:p>
        </p:txBody>
      </p:sp>
    </p:spTree>
    <p:extLst>
      <p:ext uri="{BB962C8B-B14F-4D97-AF65-F5344CB8AC3E}">
        <p14:creationId xmlns:p14="http://schemas.microsoft.com/office/powerpoint/2010/main" val="1156707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surplus generation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 Narrow range on y-axis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485484" y="2490513"/>
            <a:ext cx="2575149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begin event = 48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end event  = 52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436403" y="5567935"/>
            <a:ext cx="286004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100% ZIDPR </a:t>
            </a:r>
            <a:r>
              <a:rPr lang="en-US" dirty="0"/>
              <a:t>during</a:t>
            </a:r>
            <a:r>
              <a:rPr lang="en-US" sz="1800" dirty="0"/>
              <a:t> event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07001-4007-4D71-8084-FE3DA90E8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30" y="2091273"/>
            <a:ext cx="4236017" cy="33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C1BEB7-7D02-4209-874E-7E1EDC3D2DE9}"/>
              </a:ext>
            </a:extLst>
          </p:cNvPr>
          <p:cNvSpPr txBox="1"/>
          <p:nvPr/>
        </p:nvSpPr>
        <p:spPr>
          <a:xfrm>
            <a:off x="8846468" y="5567935"/>
            <a:ext cx="286004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30</a:t>
            </a:r>
            <a:r>
              <a:rPr lang="en-US" sz="1800" dirty="0"/>
              <a:t>% ZIDPR </a:t>
            </a:r>
            <a:r>
              <a:rPr lang="en-US" dirty="0"/>
              <a:t>during</a:t>
            </a:r>
            <a:r>
              <a:rPr lang="en-US" sz="1800" dirty="0"/>
              <a:t> event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156A450-80E4-4602-8276-096FEACD1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51" y="2091272"/>
            <a:ext cx="4119028" cy="329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26E411-8C94-4415-B252-7E255EB4398D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761A226D-B166-4BFF-AFBA-897A64748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87310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Injecting ZIDPR at week 48 until week 52 </a:t>
            </a:r>
          </a:p>
        </p:txBody>
      </p:sp>
    </p:spTree>
    <p:extLst>
      <p:ext uri="{BB962C8B-B14F-4D97-AF65-F5344CB8AC3E}">
        <p14:creationId xmlns:p14="http://schemas.microsoft.com/office/powerpoint/2010/main" val="184572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92ECAE-0155-47C1-9739-0D367F25D42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B6C37F1A-D49B-4DF5-9273-3D5BAC5F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16680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9D310-4E9A-4001-9097-C60E64C555C3}"/>
              </a:ext>
            </a:extLst>
          </p:cNvPr>
          <p:cNvSpPr txBox="1"/>
          <p:nvPr/>
        </p:nvSpPr>
        <p:spPr>
          <a:xfrm>
            <a:off x="823865" y="1828800"/>
            <a:ext cx="108699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  – On a spatial grid with order-book bargaining (First Two Stages)</a:t>
            </a:r>
          </a:p>
          <a:p>
            <a:r>
              <a:rPr lang="en-US" sz="2400" dirty="0"/>
              <a:t>ZID    – Random Mover:  Does not do well on spatial grid.</a:t>
            </a:r>
          </a:p>
          <a:p>
            <a:r>
              <a:rPr lang="en-US" sz="2400" dirty="0"/>
              <a:t>ZIDA  – Stays when it contracts:  Does much better than ZID spatial grid.</a:t>
            </a:r>
          </a:p>
          <a:p>
            <a:r>
              <a:rPr lang="en-US" sz="2400" dirty="0"/>
              <a:t>ZIDP  – Takes best offer in order-book: Better (eff, rent-seeking) than ZID in small grids</a:t>
            </a:r>
          </a:p>
          <a:p>
            <a:r>
              <a:rPr lang="en-US" sz="2400" dirty="0"/>
              <a:t>ZIDPA – Combines ZIDA and ZIDP:  Not more efficient than ZIDA, but better rent seeker</a:t>
            </a:r>
          </a:p>
          <a:p>
            <a:r>
              <a:rPr lang="en-US" sz="2400" dirty="0"/>
              <a:t>ZIDR – Avoids crowds &gt; 2; does much worse (eff, rent-seeking) than ZIDA</a:t>
            </a:r>
          </a:p>
          <a:p>
            <a:r>
              <a:rPr lang="en-US" sz="2400" dirty="0"/>
              <a:t>ZIDPR – ZIDR &amp; ZIDP – Same Results for eff and rent-seeking</a:t>
            </a:r>
          </a:p>
          <a:p>
            <a:r>
              <a:rPr lang="en-US" sz="2400" dirty="0"/>
              <a:t>                                       - Pulls down eff disproportionately when combined with ZIDPR</a:t>
            </a:r>
          </a:p>
        </p:txBody>
      </p:sp>
    </p:spTree>
    <p:extLst>
      <p:ext uri="{BB962C8B-B14F-4D97-AF65-F5344CB8AC3E}">
        <p14:creationId xmlns:p14="http://schemas.microsoft.com/office/powerpoint/2010/main" val="36535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307" y="153791"/>
            <a:ext cx="553959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(Environment)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/>
              <a:t>Gode and Sunder ZI – BC; Axtell and Epstein – </a:t>
            </a:r>
            <a:r>
              <a:rPr lang="en-US" altLang="en-US" sz="1600" dirty="0" err="1"/>
              <a:t>Sugarscape</a:t>
            </a:r>
            <a:r>
              <a:rPr lang="en-US" altLang="en-US" sz="16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523E41-DD5A-4ECD-8101-F00A2196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53" y="190616"/>
            <a:ext cx="6234348" cy="64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A2BC6-74D7-475A-938C-ED8ABBFE1333}"/>
              </a:ext>
            </a:extLst>
          </p:cNvPr>
          <p:cNvSpPr/>
          <p:nvPr/>
        </p:nvSpPr>
        <p:spPr>
          <a:xfrm>
            <a:off x="3096408" y="2849453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3411D2-47AB-4102-BD77-DC998AE10209}"/>
              </a:ext>
            </a:extLst>
          </p:cNvPr>
          <p:cNvSpPr/>
          <p:nvPr/>
        </p:nvSpPr>
        <p:spPr>
          <a:xfrm>
            <a:off x="3457038" y="3421142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CA8D9-4C5B-4858-BBA0-F5155ED64432}"/>
              </a:ext>
            </a:extLst>
          </p:cNvPr>
          <p:cNvSpPr/>
          <p:nvPr/>
        </p:nvSpPr>
        <p:spPr>
          <a:xfrm>
            <a:off x="3185433" y="5690734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91D303-58AE-46C1-BC4C-DA967BCB62C7}"/>
              </a:ext>
            </a:extLst>
          </p:cNvPr>
          <p:cNvSpPr/>
          <p:nvPr/>
        </p:nvSpPr>
        <p:spPr>
          <a:xfrm>
            <a:off x="3546063" y="6262423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B1904F-5652-4D0C-85BA-7374593FCA2D}"/>
              </a:ext>
            </a:extLst>
          </p:cNvPr>
          <p:cNvGrpSpPr/>
          <p:nvPr/>
        </p:nvGrpSpPr>
        <p:grpSpPr>
          <a:xfrm>
            <a:off x="690479" y="230130"/>
            <a:ext cx="2453640" cy="369332"/>
            <a:chOff x="7528560" y="1239758"/>
            <a:chExt cx="2453640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809EA-320A-4C6A-A5F0-9A69F6A85D9A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BDE5D9-AAAD-4ADF-864F-DF7026C100F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816D2-4ED9-4BA8-BD07-37D51346E260}"/>
              </a:ext>
            </a:extLst>
          </p:cNvPr>
          <p:cNvGrpSpPr/>
          <p:nvPr/>
        </p:nvGrpSpPr>
        <p:grpSpPr>
          <a:xfrm>
            <a:off x="1150699" y="648635"/>
            <a:ext cx="2862835" cy="369332"/>
            <a:chOff x="7528560" y="1239758"/>
            <a:chExt cx="2667145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AB524-6FC5-40AD-B819-8F9D56DE1403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F4E697-7131-411E-BD39-E9103494B81B}"/>
                </a:ext>
              </a:extLst>
            </p:cNvPr>
            <p:cNvSpPr txBox="1"/>
            <p:nvPr/>
          </p:nvSpPr>
          <p:spPr>
            <a:xfrm>
              <a:off x="7528560" y="1239758"/>
              <a:ext cx="2667145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agent_list</a:t>
              </a:r>
              <a:r>
                <a:rPr lang="en-US" dirty="0"/>
                <a:t> = </a:t>
              </a:r>
              <a:r>
                <a:rPr lang="en-US" dirty="0" err="1"/>
                <a:t>make_agents</a:t>
              </a:r>
              <a:r>
                <a:rPr lang="en-US" dirty="0"/>
                <a:t>(…)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5D2770-1091-4CD5-9212-F16282ACB92A}"/>
              </a:ext>
            </a:extLst>
          </p:cNvPr>
          <p:cNvGrpSpPr/>
          <p:nvPr/>
        </p:nvGrpSpPr>
        <p:grpSpPr>
          <a:xfrm>
            <a:off x="1183415" y="1519813"/>
            <a:ext cx="2633663" cy="369332"/>
            <a:chOff x="2393736" y="1782363"/>
            <a:chExt cx="2633663" cy="3693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02ED42-7E8F-42C2-9834-A58FBF6238FA}"/>
                </a:ext>
              </a:extLst>
            </p:cNvPr>
            <p:cNvSpPr/>
            <p:nvPr/>
          </p:nvSpPr>
          <p:spPr>
            <a:xfrm>
              <a:off x="2426452" y="1835465"/>
              <a:ext cx="2600947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FC51BA-303C-4447-92DA-98DAF558A93E}"/>
                </a:ext>
              </a:extLst>
            </p:cNvPr>
            <p:cNvSpPr txBox="1"/>
            <p:nvPr/>
          </p:nvSpPr>
          <p:spPr>
            <a:xfrm>
              <a:off x="2393736" y="1782363"/>
              <a:ext cx="18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63B979-CCDC-44CA-842A-5DCAE50A968F}"/>
              </a:ext>
            </a:extLst>
          </p:cNvPr>
          <p:cNvGrpSpPr/>
          <p:nvPr/>
        </p:nvGrpSpPr>
        <p:grpSpPr>
          <a:xfrm>
            <a:off x="1799706" y="2344504"/>
            <a:ext cx="2633663" cy="369332"/>
            <a:chOff x="7528560" y="1239758"/>
            <a:chExt cx="2453640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C4B9C4-CACD-49F4-8665-90CA98108BF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6B7B22-453D-43B5-ACCC-0D139D3C4C0C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39CEA5-EF5D-4069-8949-655957688789}"/>
              </a:ext>
            </a:extLst>
          </p:cNvPr>
          <p:cNvSpPr txBox="1"/>
          <p:nvPr/>
        </p:nvSpPr>
        <p:spPr>
          <a:xfrm>
            <a:off x="2365056" y="277721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E3DE3-30B9-4C63-9520-5E04580860AD}"/>
              </a:ext>
            </a:extLst>
          </p:cNvPr>
          <p:cNvSpPr txBox="1"/>
          <p:nvPr/>
        </p:nvSpPr>
        <p:spPr>
          <a:xfrm>
            <a:off x="1799706" y="1934418"/>
            <a:ext cx="29653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cur_unit</a:t>
            </a:r>
            <a:r>
              <a:rPr lang="en-US" dirty="0"/>
              <a:t> = 0 for all agents.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6C049E-45D3-40DC-84F0-0905F8B95ED7}"/>
              </a:ext>
            </a:extLst>
          </p:cNvPr>
          <p:cNvGrpSpPr/>
          <p:nvPr/>
        </p:nvGrpSpPr>
        <p:grpSpPr>
          <a:xfrm>
            <a:off x="2365056" y="3817447"/>
            <a:ext cx="2633663" cy="369332"/>
            <a:chOff x="7528560" y="1239758"/>
            <a:chExt cx="2453640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B64616-7389-47FC-B7C6-362311D2D89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D1DA8-D17A-4E36-AA11-B2CF630E2734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Loop: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A83621-47B0-49E5-9EB0-21BA84DB05F2}"/>
              </a:ext>
            </a:extLst>
          </p:cNvPr>
          <p:cNvSpPr txBox="1"/>
          <p:nvPr/>
        </p:nvSpPr>
        <p:spPr>
          <a:xfrm>
            <a:off x="2975449" y="430368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5F6FE-BD5F-4C04-B76F-790A79ADBD17}"/>
              </a:ext>
            </a:extLst>
          </p:cNvPr>
          <p:cNvSpPr txBox="1"/>
          <p:nvPr/>
        </p:nvSpPr>
        <p:spPr>
          <a:xfrm>
            <a:off x="4433369" y="5276158"/>
            <a:ext cx="5021567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 or ask;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</a:t>
            </a:r>
            <a:r>
              <a:rPr lang="en-US"/>
              <a:t>buy or sell; </a:t>
            </a:r>
            <a:r>
              <a:rPr lang="en-US" dirty="0"/>
              <a:t>makes contract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BE08E1-8BF2-4D9F-ADFC-31DC54EA9042}"/>
              </a:ext>
            </a:extLst>
          </p:cNvPr>
          <p:cNvGrpSpPr/>
          <p:nvPr/>
        </p:nvGrpSpPr>
        <p:grpSpPr>
          <a:xfrm>
            <a:off x="1165311" y="1073226"/>
            <a:ext cx="3338093" cy="369332"/>
            <a:chOff x="7511692" y="1239758"/>
            <a:chExt cx="3109916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89772A-99D8-4372-BF55-A4D9E2A0E2A9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B49936-6AD5-436D-AC05-AB900D7DABB8}"/>
                </a:ext>
              </a:extLst>
            </p:cNvPr>
            <p:cNvSpPr txBox="1"/>
            <p:nvPr/>
          </p:nvSpPr>
          <p:spPr>
            <a:xfrm>
              <a:off x="7511692" y="1239758"/>
              <a:ext cx="3109916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set random location for all agents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5D0339-FA2A-4D83-9759-CBD0FDAED00A}"/>
              </a:ext>
            </a:extLst>
          </p:cNvPr>
          <p:cNvGrpSpPr/>
          <p:nvPr/>
        </p:nvGrpSpPr>
        <p:grpSpPr>
          <a:xfrm>
            <a:off x="3698245" y="4820401"/>
            <a:ext cx="2633663" cy="369332"/>
            <a:chOff x="7528560" y="1239758"/>
            <a:chExt cx="2453640" cy="3693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919F3-6EBE-4E91-8411-25880F3FE897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775B83-9DF2-4249-BB59-8A8DBACF4FC1}"/>
                </a:ext>
              </a:extLst>
            </p:cNvPr>
            <p:cNvSpPr txBox="1"/>
            <p:nvPr/>
          </p:nvSpPr>
          <p:spPr>
            <a:xfrm>
              <a:off x="7528560" y="1239758"/>
              <a:ext cx="185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 Loop: round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26C5A-C9D6-425B-89C2-E458C9651E0D}"/>
              </a:ext>
            </a:extLst>
          </p:cNvPr>
          <p:cNvCxnSpPr/>
          <p:nvPr/>
        </p:nvCxnSpPr>
        <p:spPr>
          <a:xfrm>
            <a:off x="5217863" y="81232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>
            <a:extLst>
              <a:ext uri="{FF2B5EF4-FFF2-40B4-BE49-F238E27FC236}">
                <a16:creationId xmlns:a16="http://schemas.microsoft.com/office/drawing/2014/main" id="{B8991688-E187-494A-BA93-F5F20BB2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578" y="63769"/>
            <a:ext cx="6756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242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DCD5-22DE-4063-8265-14EC49C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2" y="1459864"/>
            <a:ext cx="9722891" cy="42500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57679-5713-4956-95E8-9B6F9649E542}"/>
              </a:ext>
            </a:extLst>
          </p:cNvPr>
          <p:cNvSpPr/>
          <p:nvPr/>
        </p:nvSpPr>
        <p:spPr>
          <a:xfrm>
            <a:off x="2346960" y="3657600"/>
            <a:ext cx="447040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5E7DE-AE54-404A-A848-407612C9E7A9}"/>
              </a:ext>
            </a:extLst>
          </p:cNvPr>
          <p:cNvSpPr/>
          <p:nvPr/>
        </p:nvSpPr>
        <p:spPr>
          <a:xfrm>
            <a:off x="2346960" y="4307838"/>
            <a:ext cx="4470400" cy="579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FF954-94A6-4E2A-96CF-97264FB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2" y="1430654"/>
            <a:ext cx="10932211" cy="4269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092BB-E779-4267-9D38-2719F247FAC3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C842306E-B926-4321-A45B-2E10D1EB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372F9-6B5A-48FF-B1AD-940868D114C4}"/>
              </a:ext>
            </a:extLst>
          </p:cNvPr>
          <p:cNvSpPr/>
          <p:nvPr/>
        </p:nvSpPr>
        <p:spPr>
          <a:xfrm>
            <a:off x="2529840" y="3017520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5A76D-130C-4148-8C98-A7B2161B01FD}"/>
              </a:ext>
            </a:extLst>
          </p:cNvPr>
          <p:cNvSpPr/>
          <p:nvPr/>
        </p:nvSpPr>
        <p:spPr>
          <a:xfrm>
            <a:off x="2494598" y="4604386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1487966"/>
            <a:ext cx="9972675" cy="636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C1427-A827-4BB0-AEA1-9E90150C10EB}"/>
              </a:ext>
            </a:extLst>
          </p:cNvPr>
          <p:cNvSpPr/>
          <p:nvPr/>
        </p:nvSpPr>
        <p:spPr>
          <a:xfrm>
            <a:off x="2479040" y="3211357"/>
            <a:ext cx="874776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2E321-E493-4D4B-92C0-7D77A9BBE894}"/>
              </a:ext>
            </a:extLst>
          </p:cNvPr>
          <p:cNvSpPr/>
          <p:nvPr/>
        </p:nvSpPr>
        <p:spPr>
          <a:xfrm>
            <a:off x="3058160" y="4934746"/>
            <a:ext cx="8168640" cy="85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CAE76-70E9-4E67-84D2-CFEC47D12E28}"/>
              </a:ext>
            </a:extLst>
          </p:cNvPr>
          <p:cNvSpPr/>
          <p:nvPr/>
        </p:nvSpPr>
        <p:spPr>
          <a:xfrm>
            <a:off x="2888055" y="6355523"/>
            <a:ext cx="8102852" cy="14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529F4-4528-409F-8035-8AAB785BE82C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576E21E-4D7A-473B-997D-63216282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Microsoft Office PowerPoint</Application>
  <PresentationFormat>Widescreen</PresentationFormat>
  <Paragraphs>228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25</cp:revision>
  <dcterms:created xsi:type="dcterms:W3CDTF">2021-10-21T13:12:42Z</dcterms:created>
  <dcterms:modified xsi:type="dcterms:W3CDTF">2021-10-29T17:14:20Z</dcterms:modified>
</cp:coreProperties>
</file>