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6" r:id="rId2"/>
    <p:sldId id="458" r:id="rId3"/>
    <p:sldId id="471" r:id="rId4"/>
    <p:sldId id="472" r:id="rId5"/>
    <p:sldId id="505" r:id="rId6"/>
    <p:sldId id="492" r:id="rId7"/>
    <p:sldId id="473" r:id="rId8"/>
    <p:sldId id="474" r:id="rId9"/>
    <p:sldId id="476" r:id="rId10"/>
    <p:sldId id="469" r:id="rId11"/>
    <p:sldId id="504" r:id="rId12"/>
    <p:sldId id="502" r:id="rId13"/>
    <p:sldId id="503" r:id="rId14"/>
    <p:sldId id="479" r:id="rId15"/>
    <p:sldId id="477" r:id="rId16"/>
    <p:sldId id="478" r:id="rId17"/>
    <p:sldId id="480" r:id="rId18"/>
    <p:sldId id="494" r:id="rId19"/>
    <p:sldId id="491" r:id="rId20"/>
    <p:sldId id="485" r:id="rId21"/>
    <p:sldId id="496" r:id="rId22"/>
    <p:sldId id="493" r:id="rId23"/>
    <p:sldId id="498" r:id="rId24"/>
    <p:sldId id="499" r:id="rId25"/>
    <p:sldId id="487" r:id="rId26"/>
    <p:sldId id="500" r:id="rId27"/>
    <p:sldId id="497" r:id="rId28"/>
    <p:sldId id="488" r:id="rId29"/>
    <p:sldId id="3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98E7-3C6E-427C-A0E4-7DAEF63E99C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DDF5-83C0-4B38-9D43-882040F7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2D40A58-C16A-429C-BC5D-C462A735D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5F387F1-C07B-48D8-BDE4-01AFD4EBC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C123F28-6023-4DE9-A1AA-C4B8159F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67C1EB-5AEB-448E-88ED-551DD53D9A6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34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7B0-26C3-4ABF-9B54-B3FEBB41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8585-E308-4D4B-8CA9-05016E58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DC9B-58D2-4688-8865-6E997126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9C94-9E29-40B7-9A94-6EB92479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AB7-A5E4-4F8F-AA86-E5C3330C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16B-58C0-4D87-BA7B-E1A2FFF9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2854-D548-4628-9F85-6E35C7E3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89-DEFD-4FB9-A4AA-A9B0C18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139-9DF1-474C-881C-B84B325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B316-1708-4097-BF53-A57516B7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386C-4F14-4D71-A3FE-D3C65ECA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D7F4-3083-40DE-8C1C-6AE180BC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1A77-654F-443E-9B60-68D5A4C5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4948-21AC-47E5-A103-28984C21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1835-580E-416A-A6EE-1EF43AA4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24A-9A73-4972-8CD1-1D2A3D7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0C24-C938-44DF-8F67-762896C5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FC80-89B6-4B40-90EA-B24F28D9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DB68-C501-4666-9F3A-39DE9C21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B5D9-E568-440F-A1F4-8CF2E72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BB5A-85AE-41AC-BBFC-9C90026C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4D1BA-8933-4251-9CD0-A988C794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6969-C6A8-48C4-BC6B-3E616558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CCA1-A080-4C35-A287-19DD5C2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36F-9FE2-4479-A544-A68B8A1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2BB-4BEB-4FAB-9BF5-8E6D9D3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CDEF-DE9A-4AC1-AF88-F7B95B4D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2D02-E439-468F-9F55-523AF3F5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FB2C-E227-4FE1-BA0A-A96A6548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63BF-0E1C-47B7-8670-A76B1912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64CF-8413-4D14-BA05-131C652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F217-2542-44DA-81B2-683F96AF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99C-6039-4B8E-A312-F511C5F9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65C9-BD6F-4C06-932D-449D29D1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3776D-1211-465F-8372-E9839793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860C8-28E4-481F-8FA1-E9E4D52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FA27-94EF-4DA0-9170-50037601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05BEA-4297-4DB9-A052-7172936D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8957C-63F0-4C4C-8B44-ED78ECA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1B6F-F0E4-472D-911F-094E239C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8AE7-977A-41D0-90F0-A01EAC7E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0519-FEFC-4531-BA4B-8B88739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7CB41-9CB7-4927-B0E7-D2681716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3F7E6-3A90-42FC-A5B3-A8D55FA3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6BFD5-C073-40ED-9A21-3E8B5BAB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1DBD-1C6A-4EA5-B97B-B54A2E09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3597-9258-4852-B3A3-FD2CEC9A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A5D6-74AA-485F-AB51-5874305C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F4B8-907B-427F-9313-AC45790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57B0-27E7-4723-943A-C7F582A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DB19-2862-4916-B5DC-535E4F9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B40-FEC5-4DF1-9F28-C5EE606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8FFE-6ED8-4E66-9DBD-441C88C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28612-8939-4B5E-B8B5-FEE3AD26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11DD-7A21-4C19-BBD7-EB8F4CE4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A0C4-910E-45BE-95FA-2B1AE1E4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2EB3-A07B-4707-A9BA-AB7D4FEE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139C6-EA54-4055-9871-E3E5918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3250F-1593-4D77-B33B-2B4B6934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B81F-3994-4E9C-81E5-5E52953D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86FA-3F93-476E-84DC-D9C64B41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36F5-83E9-41B9-BB61-7AB66EA280A1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A8F5-1C21-4358-BD19-644A2360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6BDC-0F7F-45ED-BE1E-B8FA8EF2C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49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3295-FDBC-4F34-AAAF-68227A1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99" t="5530" b="448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1E2BD9A-B9B1-4DD5-B225-B5ED587C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11" y="4425245"/>
            <a:ext cx="65080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Adaptive Markets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Steve Kunath, Kevin McCabe, Alex Psurek, Sarah Sylvester,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4679334-7F03-4A78-9AFA-54838EC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9" y="5922097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George Mason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kmccabe@gmu.edu</a:t>
            </a:r>
          </a:p>
        </p:txBody>
      </p:sp>
      <p:pic>
        <p:nvPicPr>
          <p:cNvPr id="8" name="Picture 5" descr="GMURGB">
            <a:extLst>
              <a:ext uri="{FF2B5EF4-FFF2-40B4-BE49-F238E27FC236}">
                <a16:creationId xmlns:a16="http://schemas.microsoft.com/office/drawing/2014/main" id="{77F46512-3A45-4F94-982B-79C4DE3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1956" y="1217876"/>
            <a:ext cx="2362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77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94A56-00B5-4AE8-8E3E-8D6406321F19}"/>
              </a:ext>
            </a:extLst>
          </p:cNvPr>
          <p:cNvSpPr txBox="1"/>
          <p:nvPr/>
        </p:nvSpPr>
        <p:spPr>
          <a:xfrm>
            <a:off x="838199" y="1825625"/>
            <a:ext cx="5257801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Example Period Simulation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10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D255444-1857-47B6-B193-1EF07134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194" y="809688"/>
            <a:ext cx="37390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price = 388 - 391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quantity = 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maximum surplus = 9887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36ED0B5-15A0-42DB-826B-245AF1E7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2675"/>
            <a:ext cx="59055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48EBB94-31CC-4F48-B70E-B62B3DBF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982" y="251093"/>
            <a:ext cx="34266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</a:t>
            </a:r>
          </a:p>
        </p:txBody>
      </p:sp>
    </p:spTree>
    <p:extLst>
      <p:ext uri="{BB962C8B-B14F-4D97-AF65-F5344CB8AC3E}">
        <p14:creationId xmlns:p14="http://schemas.microsoft.com/office/powerpoint/2010/main" val="126526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42A1E65-F369-4CE2-9FF4-FF118854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7" y="1993433"/>
            <a:ext cx="5100876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D3B9B93-00A7-43E1-9F88-3BCDBCBA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54441"/>
            <a:ext cx="65379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actual surplus = 7283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93FEFD1F-1423-444F-B760-E41486C0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33" y="2085976"/>
            <a:ext cx="5294947" cy="43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42036D43-8BE9-4A85-9064-09869E0FB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73" y="372740"/>
            <a:ext cx="4133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50031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8F06C-1BDB-4A50-B292-8EBB7D5E0A72}"/>
              </a:ext>
            </a:extLst>
          </p:cNvPr>
          <p:cNvSpPr txBox="1"/>
          <p:nvPr/>
        </p:nvSpPr>
        <p:spPr>
          <a:xfrm>
            <a:off x="1456460" y="1449202"/>
            <a:ext cx="9279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endParaRPr lang="en-US" sz="2400" dirty="0"/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E545B-CA65-4FA5-87D8-B74376B76665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7924-724E-4B89-9902-18CB6C7D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08711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B0A28F-496F-4222-8926-688914462E74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44B7A177-7B2F-4180-9B42-9DCC62E4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8440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Simulation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D3F3BF5-E465-4251-BAAD-4181BD59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4" y="1339216"/>
            <a:ext cx="4532946" cy="376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89D2C55-3546-4E9B-94FE-156EC0090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31" y="5042734"/>
            <a:ext cx="48481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actual surplus = 7283 , 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C67486C-D202-47BC-BA00-9B45DA66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10" y="1353004"/>
            <a:ext cx="4568780" cy="37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7048DB7C-B7DC-4B25-B0CC-9B14622B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980" y="5025072"/>
            <a:ext cx="48481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388 to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383.46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55,  actual contracts = 46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actual surplus = 9387 , maximum surplus = 9887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94.94%. </a:t>
            </a:r>
          </a:p>
        </p:txBody>
      </p:sp>
    </p:spTree>
    <p:extLst>
      <p:ext uri="{BB962C8B-B14F-4D97-AF65-F5344CB8AC3E}">
        <p14:creationId xmlns:p14="http://schemas.microsoft.com/office/powerpoint/2010/main" val="61435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334860-1D5B-4C02-ACAA-A6C6695EC34E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6C74AE55-90CF-4DE5-B300-2498FFAFB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036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Simulations</a:t>
            </a:r>
          </a:p>
        </p:txBody>
      </p:sp>
    </p:spTree>
    <p:extLst>
      <p:ext uri="{BB962C8B-B14F-4D97-AF65-F5344CB8AC3E}">
        <p14:creationId xmlns:p14="http://schemas.microsoft.com/office/powerpoint/2010/main" val="427299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0898C6-1357-4FC6-88AB-4DA91B96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796" y="868968"/>
            <a:ext cx="4378880" cy="344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E649A-385B-468E-9459-0E9B248FDC1F}"/>
              </a:ext>
            </a:extLst>
          </p:cNvPr>
          <p:cNvSpPr txBox="1"/>
          <p:nvPr/>
        </p:nvSpPr>
        <p:spPr>
          <a:xfrm>
            <a:off x="586782" y="1222310"/>
            <a:ext cx="421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with number of rounds</a:t>
            </a:r>
          </a:p>
          <a:p>
            <a:r>
              <a:rPr lang="en-US" dirty="0"/>
              <a:t>of bargaining</a:t>
            </a:r>
          </a:p>
        </p:txBody>
      </p:sp>
    </p:spTree>
    <p:extLst>
      <p:ext uri="{BB962C8B-B14F-4D97-AF65-F5344CB8AC3E}">
        <p14:creationId xmlns:p14="http://schemas.microsoft.com/office/powerpoint/2010/main" val="156997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[1, 2, 3, 4, 5, 6, 7, 8, 9, 10],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8D263E-34C3-424D-95D9-F23CD05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02" y="255913"/>
            <a:ext cx="4751941" cy="37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196E5C-6227-4016-BA32-6A19765EA873}"/>
              </a:ext>
            </a:extLst>
          </p:cNvPr>
          <p:cNvSpPr txBox="1"/>
          <p:nvPr/>
        </p:nvSpPr>
        <p:spPr>
          <a:xfrm>
            <a:off x="586782" y="1222310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decreases as gird size increases.</a:t>
            </a:r>
          </a:p>
          <a:p>
            <a:r>
              <a:rPr lang="en-US" dirty="0"/>
              <a:t>Note, </a:t>
            </a:r>
            <a:r>
              <a:rPr lang="en-US" dirty="0" err="1"/>
              <a:t>num_periods</a:t>
            </a:r>
            <a:r>
              <a:rPr lang="en-US" dirty="0"/>
              <a:t> = 1 means move only once.</a:t>
            </a:r>
          </a:p>
        </p:txBody>
      </p:sp>
    </p:spTree>
    <p:extLst>
      <p:ext uri="{BB962C8B-B14F-4D97-AF65-F5344CB8AC3E}">
        <p14:creationId xmlns:p14="http://schemas.microsoft.com/office/powerpoint/2010/main" val="320983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num_weeks</a:t>
            </a:r>
            <a:r>
              <a:rPr lang="en-US" sz="2000" dirty="0"/>
              <a:t>': 1,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num_periods</a:t>
            </a:r>
            <a:r>
              <a:rPr lang="en-US" sz="2000" dirty="0"/>
              <a:t>': [1, 5, 10, 15, 20, 25, 30, 35, 		     40, 45, 50],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num_rounds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grid_size</a:t>
            </a:r>
            <a:r>
              <a:rPr lang="en-US" sz="2000" dirty="0"/>
              <a:t>': 5,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num_traders</a:t>
            </a:r>
            <a:r>
              <a:rPr lang="en-US" sz="2000" dirty="0"/>
              <a:t>': 10,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num_units</a:t>
            </a:r>
            <a:r>
              <a:rPr lang="en-US" sz="2000" dirty="0"/>
              <a:t>': 6,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lower_bound</a:t>
            </a:r>
            <a:r>
              <a:rPr lang="en-US" sz="2000" dirty="0"/>
              <a:t>': 200,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upper_bound</a:t>
            </a:r>
            <a:r>
              <a:rPr lang="en-US" sz="2000" dirty="0"/>
              <a:t>': 600,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'</a:t>
            </a:r>
            <a:r>
              <a:rPr lang="en-US" sz="2000" dirty="0" err="1"/>
              <a:t>num_trials</a:t>
            </a:r>
            <a:r>
              <a:rPr lang="en-US" sz="2000" dirty="0"/>
              <a:t>': 500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042C02-7B93-48F2-B887-8BE599A0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62" y="190597"/>
            <a:ext cx="5076090" cy="39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6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increases as </a:t>
            </a:r>
            <a:r>
              <a:rPr lang="en-US" dirty="0" err="1"/>
              <a:t>num_periods</a:t>
            </a:r>
            <a:r>
              <a:rPr lang="en-US" dirty="0"/>
              <a:t> increases.</a:t>
            </a:r>
          </a:p>
          <a:p>
            <a:r>
              <a:rPr lang="en-US" dirty="0"/>
              <a:t>Note, more search for partners.</a:t>
            </a:r>
          </a:p>
        </p:txBody>
      </p:sp>
    </p:spTree>
    <p:extLst>
      <p:ext uri="{BB962C8B-B14F-4D97-AF65-F5344CB8AC3E}">
        <p14:creationId xmlns:p14="http://schemas.microsoft.com/office/powerpoint/2010/main" val="13697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208405" y="1351508"/>
            <a:ext cx="956787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ZIDA(ZID):</a:t>
            </a:r>
          </a:p>
          <a:p>
            <a:endParaRPr lang="en-US" sz="2400" dirty="0"/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14559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A071686D-847F-4F8F-B0B5-BCFEB23E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89" y="1173278"/>
            <a:ext cx="4775987" cy="384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55BEF983-A099-4906-8D17-047D23DE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763" y="5636123"/>
            <a:ext cx="3204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umber of agents at grid points occupied = [3, 6, 7, 4]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135ABE-CF60-44D6-BA04-A2197B4A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24" y="1229187"/>
            <a:ext cx="4706575" cy="37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3EF2B-18C6-4AB5-A574-2CC3E1BC044A}"/>
              </a:ext>
            </a:extLst>
          </p:cNvPr>
          <p:cNvSpPr txBox="1"/>
          <p:nvPr/>
        </p:nvSpPr>
        <p:spPr>
          <a:xfrm>
            <a:off x="4734935" y="-272515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FF3A2-F7C8-4F15-8501-9B0B611C6CC4}"/>
              </a:ext>
            </a:extLst>
          </p:cNvPr>
          <p:cNvGrpSpPr/>
          <p:nvPr/>
        </p:nvGrpSpPr>
        <p:grpSpPr>
          <a:xfrm>
            <a:off x="3805096" y="5266791"/>
            <a:ext cx="4581808" cy="1320362"/>
            <a:chOff x="4424784" y="5266790"/>
            <a:chExt cx="4581808" cy="1320362"/>
          </a:xfrm>
          <a:solidFill>
            <a:schemeClr val="tx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63343A-B3D4-4081-828C-82A56F2FBAFA}"/>
                </a:ext>
              </a:extLst>
            </p:cNvPr>
            <p:cNvSpPr txBox="1"/>
            <p:nvPr/>
          </p:nvSpPr>
          <p:spPr>
            <a:xfrm>
              <a:off x="4424784" y="5266791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num_periods</a:t>
              </a:r>
              <a:r>
                <a:rPr lang="en-US" sz="1800" dirty="0">
                  <a:solidFill>
                    <a:schemeClr val="bg1"/>
                  </a:solidFill>
                </a:rPr>
                <a:t> = 7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num_weeks</a:t>
              </a:r>
              <a:r>
                <a:rPr lang="en-US" sz="1800" dirty="0">
                  <a:solidFill>
                    <a:schemeClr val="bg1"/>
                  </a:solidFill>
                </a:rPr>
                <a:t> = 50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num_rounds</a:t>
              </a:r>
              <a:r>
                <a:rPr lang="en-US" sz="1800" dirty="0">
                  <a:solidFill>
                    <a:schemeClr val="bg1"/>
                  </a:solidFill>
                </a:rPr>
                <a:t> = 5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grid_size</a:t>
              </a:r>
              <a:r>
                <a:rPr lang="en-US" sz="1800" dirty="0">
                  <a:solidFill>
                    <a:schemeClr val="bg1"/>
                  </a:solidFill>
                </a:rPr>
                <a:t> = 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EDB36-355E-464A-873F-630DB284419F}"/>
                </a:ext>
              </a:extLst>
            </p:cNvPr>
            <p:cNvSpPr txBox="1"/>
            <p:nvPr/>
          </p:nvSpPr>
          <p:spPr>
            <a:xfrm>
              <a:off x="6596107" y="5266790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num_traders</a:t>
              </a:r>
              <a:r>
                <a:rPr lang="en-US" sz="1800" dirty="0">
                  <a:solidFill>
                    <a:schemeClr val="bg1"/>
                  </a:solidFill>
                </a:rPr>
                <a:t> = 20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num_units</a:t>
              </a:r>
              <a:r>
                <a:rPr lang="en-US" sz="1800" dirty="0">
                  <a:solidFill>
                    <a:schemeClr val="bg1"/>
                  </a:solidFill>
                </a:rPr>
                <a:t> = 8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lower_bound</a:t>
              </a:r>
              <a:r>
                <a:rPr lang="en-US" sz="1800" dirty="0">
                  <a:solidFill>
                    <a:schemeClr val="bg1"/>
                  </a:solidFill>
                </a:rPr>
                <a:t> = 200 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upper_bound</a:t>
              </a:r>
              <a:r>
                <a:rPr lang="en-US" sz="1800" dirty="0">
                  <a:solidFill>
                    <a:schemeClr val="bg1"/>
                  </a:solidFill>
                </a:rPr>
                <a:t> = 600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E7D4FE-E4D3-4729-BC65-A87A6A32434E}"/>
              </a:ext>
            </a:extLst>
          </p:cNvPr>
          <p:cNvCxnSpPr/>
          <p:nvPr/>
        </p:nvCxnSpPr>
        <p:spPr>
          <a:xfrm>
            <a:off x="580333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>
            <a:extLst>
              <a:ext uri="{FF2B5EF4-FFF2-40B4-BE49-F238E27FC236}">
                <a16:creationId xmlns:a16="http://schemas.microsoft.com/office/drawing/2014/main" id="{569A6D2F-18AE-40C6-B075-E9314390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53" y="165258"/>
            <a:ext cx="111362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/>
              <a:t>ZID and ZIDA strategies vs Number of grid points occupied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E5F1C8-A194-4173-B08C-89713B6DFD55}"/>
              </a:ext>
            </a:extLst>
          </p:cNvPr>
          <p:cNvCxnSpPr>
            <a:cxnSpLocks/>
          </p:cNvCxnSpPr>
          <p:nvPr/>
        </p:nvCxnSpPr>
        <p:spPr>
          <a:xfrm flipV="1">
            <a:off x="10364526" y="4561840"/>
            <a:ext cx="405074" cy="692111"/>
          </a:xfrm>
          <a:prstGeom prst="line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19AF29-39F4-4CBA-984F-BC560C4CDCA5}"/>
              </a:ext>
            </a:extLst>
          </p:cNvPr>
          <p:cNvSpPr txBox="1"/>
          <p:nvPr/>
        </p:nvSpPr>
        <p:spPr>
          <a:xfrm>
            <a:off x="9740599" y="526679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 local max</a:t>
            </a:r>
          </a:p>
        </p:txBody>
      </p:sp>
    </p:spTree>
    <p:extLst>
      <p:ext uri="{BB962C8B-B14F-4D97-AF65-F5344CB8AC3E}">
        <p14:creationId xmlns:p14="http://schemas.microsoft.com/office/powerpoint/2010/main" val="396470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F18484-F469-4470-B3E6-8FFB0F255A2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>
            <a:extLst>
              <a:ext uri="{FF2B5EF4-FFF2-40B4-BE49-F238E27FC236}">
                <a16:creationId xmlns:a16="http://schemas.microsoft.com/office/drawing/2014/main" id="{2BEDEF6B-A234-4780-8740-FE21090D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722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The Exchange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D35E4-43AA-4873-A93E-F21AF7304E98}"/>
              </a:ext>
            </a:extLst>
          </p:cNvPr>
          <p:cNvSpPr/>
          <p:nvPr/>
        </p:nvSpPr>
        <p:spPr>
          <a:xfrm>
            <a:off x="5399914" y="6281672"/>
            <a:ext cx="4603750" cy="44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Continue Relationship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3941F-3DB9-4394-98E2-785F5E4937FC}"/>
              </a:ext>
            </a:extLst>
          </p:cNvPr>
          <p:cNvSpPr/>
          <p:nvPr/>
        </p:nvSpPr>
        <p:spPr>
          <a:xfrm>
            <a:off x="706470" y="1809767"/>
            <a:ext cx="10537760" cy="2052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458CA70-CF20-403F-A73E-FD92CE4E3D1F}"/>
              </a:ext>
            </a:extLst>
          </p:cNvPr>
          <p:cNvSpPr/>
          <p:nvPr/>
        </p:nvSpPr>
        <p:spPr>
          <a:xfrm>
            <a:off x="3523281" y="3877238"/>
            <a:ext cx="485775" cy="3762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5E87FB7-5430-46DC-B564-7E7242755E61}"/>
              </a:ext>
            </a:extLst>
          </p:cNvPr>
          <p:cNvSpPr/>
          <p:nvPr/>
        </p:nvSpPr>
        <p:spPr>
          <a:xfrm>
            <a:off x="5274551" y="3850499"/>
            <a:ext cx="485775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A8FCFF71-01D7-4FA4-A40E-726C7942BFAC}"/>
              </a:ext>
            </a:extLst>
          </p:cNvPr>
          <p:cNvSpPr/>
          <p:nvPr/>
        </p:nvSpPr>
        <p:spPr>
          <a:xfrm>
            <a:off x="9416164" y="3902079"/>
            <a:ext cx="484188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CEA4828-1901-4517-B2D1-24CB8F4ECFCC}"/>
              </a:ext>
            </a:extLst>
          </p:cNvPr>
          <p:cNvSpPr/>
          <p:nvPr/>
        </p:nvSpPr>
        <p:spPr>
          <a:xfrm>
            <a:off x="5474421" y="5620478"/>
            <a:ext cx="484188" cy="5794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1" name="TextBox 3">
            <a:extLst>
              <a:ext uri="{FF2B5EF4-FFF2-40B4-BE49-F238E27FC236}">
                <a16:creationId xmlns:a16="http://schemas.microsoft.com/office/drawing/2014/main" id="{0C2BF188-4E71-45EE-BAD3-4795213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70" y="2587428"/>
            <a:ext cx="2369751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The Environment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F4077E6-CE52-4D87-B3F7-8D6626FF8057}"/>
              </a:ext>
            </a:extLst>
          </p:cNvPr>
          <p:cNvSpPr/>
          <p:nvPr/>
        </p:nvSpPr>
        <p:spPr>
          <a:xfrm>
            <a:off x="7342321" y="3850890"/>
            <a:ext cx="485775" cy="382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68187-CB68-40CD-B4E0-568E4B30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619" y="1932136"/>
            <a:ext cx="1734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19855-880E-4856-A77A-B0BD25A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100" y="2290633"/>
            <a:ext cx="13729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Promises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Contracts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F12CB-23FB-4EE0-A203-7C41EE9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17" y="2662108"/>
            <a:ext cx="24644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Property Transfers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3735B-6AB3-4AAA-A65E-35FE4B54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1200" y="2644236"/>
            <a:ext cx="227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Goodwill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Side Payments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Judgments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C074-25C0-42CD-8F6B-C958997F1978}"/>
              </a:ext>
            </a:extLst>
          </p:cNvPr>
          <p:cNvSpPr/>
          <p:nvPr/>
        </p:nvSpPr>
        <p:spPr>
          <a:xfrm>
            <a:off x="706470" y="3489195"/>
            <a:ext cx="1916113" cy="222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14">
            <a:extLst>
              <a:ext uri="{FF2B5EF4-FFF2-40B4-BE49-F238E27FC236}">
                <a16:creationId xmlns:a16="http://schemas.microsoft.com/office/drawing/2014/main" id="{F17C269F-6BFB-4B25-9082-29C7FBED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88" y="3262272"/>
            <a:ext cx="1798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 What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Technologies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How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People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Who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D98D0A1-4EA3-439B-BE64-7EFFACDE6D4E}"/>
              </a:ext>
            </a:extLst>
          </p:cNvPr>
          <p:cNvSpPr/>
          <p:nvPr/>
        </p:nvSpPr>
        <p:spPr>
          <a:xfrm rot="5400000">
            <a:off x="7089014" y="-613698"/>
            <a:ext cx="484187" cy="55245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FE7E133-B0A7-4990-87C4-71C6D9CD0319}"/>
              </a:ext>
            </a:extLst>
          </p:cNvPr>
          <p:cNvSpPr/>
          <p:nvPr/>
        </p:nvSpPr>
        <p:spPr>
          <a:xfrm rot="5400000">
            <a:off x="7916409" y="617427"/>
            <a:ext cx="484187" cy="38782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BF6F-635B-4609-B455-065F7BB27DD3}"/>
              </a:ext>
            </a:extLst>
          </p:cNvPr>
          <p:cNvSpPr txBox="1"/>
          <p:nvPr/>
        </p:nvSpPr>
        <p:spPr>
          <a:xfrm>
            <a:off x="1448597" y="1286547"/>
            <a:ext cx="870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Institutions act on the environment to produce outcomes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887392-1E27-49DF-A597-1CCCBDACC152}"/>
              </a:ext>
            </a:extLst>
          </p:cNvPr>
          <p:cNvGrpSpPr/>
          <p:nvPr/>
        </p:nvGrpSpPr>
        <p:grpSpPr>
          <a:xfrm>
            <a:off x="2611350" y="4302539"/>
            <a:ext cx="7955322" cy="1903412"/>
            <a:chOff x="934858" y="4217282"/>
            <a:chExt cx="7955322" cy="1903412"/>
          </a:xfrm>
        </p:grpSpPr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492B9B1D-A686-47E5-8E72-27C8AD37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18" y="4593193"/>
              <a:ext cx="13864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Matching</a:t>
              </a:r>
            </a:p>
          </p:txBody>
        </p:sp>
        <p:sp>
          <p:nvSpPr>
            <p:cNvPr id="36" name="Callout: Right Arrow 35">
              <a:extLst>
                <a:ext uri="{FF2B5EF4-FFF2-40B4-BE49-F238E27FC236}">
                  <a16:creationId xmlns:a16="http://schemas.microsoft.com/office/drawing/2014/main" id="{1DD81952-2871-4097-83E4-766FB2DA2087}"/>
                </a:ext>
              </a:extLst>
            </p:cNvPr>
            <p:cNvSpPr/>
            <p:nvPr/>
          </p:nvSpPr>
          <p:spPr>
            <a:xfrm>
              <a:off x="3297058" y="4217282"/>
              <a:ext cx="2034801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6B783366-D486-448D-888A-90EDC71B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339" y="4593192"/>
              <a:ext cx="1695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Negotiation</a:t>
              </a:r>
            </a:p>
          </p:txBody>
        </p:sp>
        <p:sp>
          <p:nvSpPr>
            <p:cNvPr id="38" name="Callout: Right Arrow 37">
              <a:extLst>
                <a:ext uri="{FF2B5EF4-FFF2-40B4-BE49-F238E27FC236}">
                  <a16:creationId xmlns:a16="http://schemas.microsoft.com/office/drawing/2014/main" id="{0308AD20-D102-48BB-BEEF-42EECFCA60F6}"/>
                </a:ext>
              </a:extLst>
            </p:cNvPr>
            <p:cNvSpPr/>
            <p:nvPr/>
          </p:nvSpPr>
          <p:spPr>
            <a:xfrm>
              <a:off x="5419172" y="4217282"/>
              <a:ext cx="182818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520B4027-7084-4413-8097-7BA5B14C7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778" y="4610485"/>
              <a:ext cx="15651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Fulfillment</a:t>
              </a: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E351A3DB-5D66-4879-830F-DCDA8B8EC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434" y="4618919"/>
              <a:ext cx="1550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Resolution</a:t>
              </a:r>
            </a:p>
          </p:txBody>
        </p:sp>
        <p:sp>
          <p:nvSpPr>
            <p:cNvPr id="41" name="Callout: Down Arrow 40">
              <a:extLst>
                <a:ext uri="{FF2B5EF4-FFF2-40B4-BE49-F238E27FC236}">
                  <a16:creationId xmlns:a16="http://schemas.microsoft.com/office/drawing/2014/main" id="{C4AD4B85-0BE4-44FE-BB39-054A26836F99}"/>
                </a:ext>
              </a:extLst>
            </p:cNvPr>
            <p:cNvSpPr/>
            <p:nvPr/>
          </p:nvSpPr>
          <p:spPr>
            <a:xfrm>
              <a:off x="7296572" y="4217282"/>
              <a:ext cx="1511376" cy="1903412"/>
            </a:xfrm>
            <a:prstGeom prst="down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4C03155D-EFE5-4D14-AC97-C2782946805F}"/>
                </a:ext>
              </a:extLst>
            </p:cNvPr>
            <p:cNvSpPr/>
            <p:nvPr/>
          </p:nvSpPr>
          <p:spPr>
            <a:xfrm>
              <a:off x="1623833" y="4217282"/>
              <a:ext cx="159543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348475C2-DD59-4D23-8012-0C56CD83E8F4}"/>
                </a:ext>
              </a:extLst>
            </p:cNvPr>
            <p:cNvSpPr/>
            <p:nvPr/>
          </p:nvSpPr>
          <p:spPr>
            <a:xfrm rot="5400000">
              <a:off x="997564" y="4541926"/>
              <a:ext cx="485775" cy="611187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5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42" grpId="0" animBg="1"/>
      <p:bldP spid="43" grpId="0" animBg="1"/>
      <p:bldP spid="5" grpId="0" animBg="1"/>
      <p:bldP spid="7" grpId="0"/>
      <p:bldP spid="9" grpId="0"/>
      <p:bldP spid="11" grpId="0"/>
      <p:bldP spid="12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32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9D66F-D375-4483-860E-5E8F0FEF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562" y="128589"/>
            <a:ext cx="5055730" cy="407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40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8F06C-1BDB-4A50-B292-8EBB7D5E0A72}"/>
              </a:ext>
            </a:extLst>
          </p:cNvPr>
          <p:cNvSpPr txBox="1"/>
          <p:nvPr/>
        </p:nvSpPr>
        <p:spPr>
          <a:xfrm>
            <a:off x="1456460" y="1449202"/>
            <a:ext cx="92790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endParaRPr lang="en-US" sz="2400" dirty="0"/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E545B-CA65-4FA5-87D8-B74376B76665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7924-724E-4B89-9902-18CB6C7D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2369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312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45BB9-BF34-4ACC-AE83-12B418CE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624" y="83322"/>
            <a:ext cx="4906776" cy="39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6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477511" y="1562676"/>
            <a:ext cx="404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ZID, and 50% ZIDP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3FC8E7-4725-452A-9554-A28E44B6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58" y="237231"/>
            <a:ext cx="4805731" cy="382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7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402080" y="1177597"/>
            <a:ext cx="95678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r>
              <a:rPr lang="en-US" sz="2400" dirty="0"/>
              <a:t>ZIDA(ZID):</a:t>
            </a:r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r>
              <a:rPr lang="en-US" sz="2400" dirty="0"/>
              <a:t>ZIDPA(ZIDP, ZIDA)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716797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477511" y="1562676"/>
            <a:ext cx="430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ZIDA, and 50% ZIDPA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21A56DF-8583-44B0-8DF4-4AB99C11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94" y="213773"/>
            <a:ext cx="4823815" cy="38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539443" y="833566"/>
            <a:ext cx="96368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endParaRPr lang="en-US" sz="2400" dirty="0"/>
          </a:p>
          <a:p>
            <a:r>
              <a:rPr lang="en-US" sz="2400" dirty="0"/>
              <a:t>ZIDPR(ZIDP)</a:t>
            </a:r>
          </a:p>
          <a:p>
            <a:r>
              <a:rPr lang="en-US" sz="2400" dirty="0"/>
              <a:t>       MOVE     -&gt; </a:t>
            </a:r>
            <a:r>
              <a:rPr lang="en-US" sz="2400" dirty="0" err="1"/>
              <a:t>num_agents</a:t>
            </a:r>
            <a:r>
              <a:rPr lang="en-US" sz="2400" dirty="0"/>
              <a:t> at point &gt; 2:</a:t>
            </a:r>
          </a:p>
          <a:p>
            <a:r>
              <a:rPr lang="en-US" sz="2400" dirty="0"/>
              <a:t>		 	(dx, </a:t>
            </a:r>
            <a:r>
              <a:rPr lang="en-US" sz="2400" dirty="0" err="1"/>
              <a:t>dy</a:t>
            </a:r>
            <a:r>
              <a:rPr lang="en-US" sz="2400" dirty="0"/>
              <a:t>) where dx ~ {-1,  +1} and </a:t>
            </a:r>
            <a:r>
              <a:rPr lang="en-US" sz="2400" dirty="0" err="1"/>
              <a:t>dy</a:t>
            </a:r>
            <a:r>
              <a:rPr lang="en-US" sz="2400" dirty="0"/>
              <a:t> ~ {-1,  +1}</a:t>
            </a:r>
          </a:p>
          <a:p>
            <a:r>
              <a:rPr lang="en-US" sz="2400" dirty="0"/>
              <a:t>	 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</p:spTree>
    <p:extLst>
      <p:ext uri="{BB962C8B-B14F-4D97-AF65-F5344CB8AC3E}">
        <p14:creationId xmlns:p14="http://schemas.microsoft.com/office/powerpoint/2010/main" val="3926151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715196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558791" y="1101012"/>
            <a:ext cx="476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of ZID, ZIDP,  ZIDA, and ZIDPR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3E9EFAD-15CA-4EC7-9500-0CA2A5C2F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72" y="194679"/>
            <a:ext cx="4803253" cy="39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8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8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50%  ZIDPA, and 50% ZIDPR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D742BF3-C272-411F-BB43-28AD215A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10" y="32456"/>
            <a:ext cx="4993999" cy="4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0F51F3-860C-43CA-87DE-5828DBD4E939}"/>
              </a:ext>
            </a:extLst>
          </p:cNvPr>
          <p:cNvCxnSpPr/>
          <p:nvPr/>
        </p:nvCxnSpPr>
        <p:spPr>
          <a:xfrm>
            <a:off x="1569739" y="644666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F9A846BF-64EF-4AF8-A119-476064F3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414" y="627203"/>
            <a:ext cx="2318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12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55395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/>
              <a:t>Our Model (Environment)</a:t>
            </a:r>
            <a:endParaRPr lang="en-US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4B226-6366-4501-9D90-859C23C2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2" y="1395088"/>
            <a:ext cx="710565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A957B3-383C-4842-88B8-DF876F51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82" y="3979862"/>
            <a:ext cx="9010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5FD767A-E28A-49D2-BA36-C5D78A1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83" y="4350549"/>
            <a:ext cx="389572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78ED9-0BC8-4E31-BDC6-50C648DF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27" y="1696401"/>
            <a:ext cx="4238625" cy="12668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292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(Agents)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6012-2B8C-408F-8DE7-CBCD6C56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75" y="1468753"/>
            <a:ext cx="527685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9ADBB-D70C-4EF9-AC93-EB645A27E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147" y="1650682"/>
            <a:ext cx="1076325" cy="561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1716D8-0EF4-4C86-B52B-0CC3B66E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327" y="2988945"/>
            <a:ext cx="4610100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92CF43-9AB7-47E9-92FB-6E9DE4176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297" y="4122283"/>
            <a:ext cx="1019175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7FB3DC-AD85-4520-8603-ACDBA8C8F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875" y="3716694"/>
            <a:ext cx="4076700" cy="1981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4B50C-17E6-4BF5-9FC0-44AE077CF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2297" y="5440719"/>
            <a:ext cx="448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523E41-DD5A-4ECD-8101-F00A2196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53" y="190616"/>
            <a:ext cx="6234348" cy="6461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EA2BC6-74D7-475A-938C-ED8ABBFE1333}"/>
              </a:ext>
            </a:extLst>
          </p:cNvPr>
          <p:cNvSpPr/>
          <p:nvPr/>
        </p:nvSpPr>
        <p:spPr>
          <a:xfrm>
            <a:off x="3096408" y="2849453"/>
            <a:ext cx="5115085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3411D2-47AB-4102-BD77-DC998AE10209}"/>
              </a:ext>
            </a:extLst>
          </p:cNvPr>
          <p:cNvSpPr/>
          <p:nvPr/>
        </p:nvSpPr>
        <p:spPr>
          <a:xfrm>
            <a:off x="3457038" y="3421142"/>
            <a:ext cx="343265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CA8D9-4C5B-4858-BBA0-F5155ED64432}"/>
              </a:ext>
            </a:extLst>
          </p:cNvPr>
          <p:cNvSpPr/>
          <p:nvPr/>
        </p:nvSpPr>
        <p:spPr>
          <a:xfrm>
            <a:off x="3185433" y="5690734"/>
            <a:ext cx="5115085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91D303-58AE-46C1-BC4C-DA967BCB62C7}"/>
              </a:ext>
            </a:extLst>
          </p:cNvPr>
          <p:cNvSpPr/>
          <p:nvPr/>
        </p:nvSpPr>
        <p:spPr>
          <a:xfrm>
            <a:off x="3546063" y="6262423"/>
            <a:ext cx="3432650" cy="285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93DEEFF-FAC9-477C-A1A2-C3E032794411}"/>
              </a:ext>
            </a:extLst>
          </p:cNvPr>
          <p:cNvGrpSpPr/>
          <p:nvPr/>
        </p:nvGrpSpPr>
        <p:grpSpPr>
          <a:xfrm>
            <a:off x="1933519" y="945353"/>
            <a:ext cx="2453640" cy="369332"/>
            <a:chOff x="7528560" y="1239758"/>
            <a:chExt cx="2453640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C0C209-D3D0-42D5-A0B0-2B735BE5382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074526-AC2E-4913-B0FA-83BE60979225}"/>
                </a:ext>
              </a:extLst>
            </p:cNvPr>
            <p:cNvSpPr txBox="1"/>
            <p:nvPr/>
          </p:nvSpPr>
          <p:spPr>
            <a:xfrm>
              <a:off x="7528560" y="1239758"/>
              <a:ext cx="158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Trial Loop: trial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9BB44B-2D47-456B-AB05-A15BACC41D60}"/>
              </a:ext>
            </a:extLst>
          </p:cNvPr>
          <p:cNvGrpSpPr/>
          <p:nvPr/>
        </p:nvGrpSpPr>
        <p:grpSpPr>
          <a:xfrm>
            <a:off x="2393736" y="1363858"/>
            <a:ext cx="2633664" cy="369332"/>
            <a:chOff x="7528560" y="1239758"/>
            <a:chExt cx="2453640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90EAA1-73DC-4C24-91DA-A4674963A81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54348F-FA0A-4976-882E-A3D5B61339C7}"/>
                </a:ext>
              </a:extLst>
            </p:cNvPr>
            <p:cNvSpPr txBox="1"/>
            <p:nvPr/>
          </p:nvSpPr>
          <p:spPr>
            <a:xfrm>
              <a:off x="7528560" y="1239758"/>
              <a:ext cx="2453586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make_agents</a:t>
              </a:r>
              <a:r>
                <a:rPr lang="en-US" dirty="0"/>
                <a:t> -&gt; </a:t>
              </a:r>
              <a:r>
                <a:rPr lang="en-US" dirty="0" err="1"/>
                <a:t>agent_list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6A8CDE-2DEB-4996-A312-CD80FBBF5E70}"/>
              </a:ext>
            </a:extLst>
          </p:cNvPr>
          <p:cNvGrpSpPr/>
          <p:nvPr/>
        </p:nvGrpSpPr>
        <p:grpSpPr>
          <a:xfrm>
            <a:off x="2393736" y="1782363"/>
            <a:ext cx="2633663" cy="369332"/>
            <a:chOff x="2393736" y="1782363"/>
            <a:chExt cx="2633663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87E350-CB12-4654-9874-028B5361A3E1}"/>
                </a:ext>
              </a:extLst>
            </p:cNvPr>
            <p:cNvSpPr/>
            <p:nvPr/>
          </p:nvSpPr>
          <p:spPr>
            <a:xfrm>
              <a:off x="2426452" y="1835465"/>
              <a:ext cx="2600947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977011-5A49-4522-B4A8-5F048E6D07B7}"/>
                </a:ext>
              </a:extLst>
            </p:cNvPr>
            <p:cNvSpPr txBox="1"/>
            <p:nvPr/>
          </p:nvSpPr>
          <p:spPr>
            <a:xfrm>
              <a:off x="2393736" y="1782363"/>
              <a:ext cx="18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Loop: week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04B887-6A62-4569-84E1-F2F6FCDBBB8F}"/>
              </a:ext>
            </a:extLst>
          </p:cNvPr>
          <p:cNvGrpSpPr/>
          <p:nvPr/>
        </p:nvGrpSpPr>
        <p:grpSpPr>
          <a:xfrm>
            <a:off x="3010027" y="2607054"/>
            <a:ext cx="2633663" cy="369332"/>
            <a:chOff x="7528560" y="1239758"/>
            <a:chExt cx="2453640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F0C12B-116E-44B6-A4AB-C0AEB409BAE6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23D9BA-CEBF-414C-9D87-42441196B6DB}"/>
                </a:ext>
              </a:extLst>
            </p:cNvPr>
            <p:cNvSpPr txBox="1"/>
            <p:nvPr/>
          </p:nvSpPr>
          <p:spPr>
            <a:xfrm>
              <a:off x="7528560" y="1239758"/>
              <a:ext cx="1897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 Loop: period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8A3EFEB-69BF-4DF7-A67B-A3469084797B}"/>
              </a:ext>
            </a:extLst>
          </p:cNvPr>
          <p:cNvSpPr txBox="1"/>
          <p:nvPr/>
        </p:nvSpPr>
        <p:spPr>
          <a:xfrm>
            <a:off x="3575377" y="3039762"/>
            <a:ext cx="361900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Travel Institution</a:t>
            </a:r>
            <a:r>
              <a:rPr lang="en-US" dirty="0"/>
              <a:t> -&gt; grid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request_move</a:t>
            </a:r>
            <a:r>
              <a:rPr lang="en-US" dirty="0"/>
              <a:t>` -&gt; ‘move’ 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817A9-9E55-4C92-9BD1-4FCEB782CF7C}"/>
              </a:ext>
            </a:extLst>
          </p:cNvPr>
          <p:cNvSpPr txBox="1"/>
          <p:nvPr/>
        </p:nvSpPr>
        <p:spPr>
          <a:xfrm>
            <a:off x="3010027" y="2196968"/>
            <a:ext cx="17007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current_unit</a:t>
            </a:r>
            <a:r>
              <a:rPr lang="en-US" dirty="0"/>
              <a:t> = 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99F963-A405-4BD2-BBC8-B114762AAA9E}"/>
              </a:ext>
            </a:extLst>
          </p:cNvPr>
          <p:cNvGrpSpPr/>
          <p:nvPr/>
        </p:nvGrpSpPr>
        <p:grpSpPr>
          <a:xfrm>
            <a:off x="3575377" y="4079997"/>
            <a:ext cx="2633663" cy="369332"/>
            <a:chOff x="7528560" y="1239758"/>
            <a:chExt cx="2453640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80786-3479-4D05-BF78-66991CEF6925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915776-8EED-427E-B782-FC57C5D32F00}"/>
                </a:ext>
              </a:extLst>
            </p:cNvPr>
            <p:cNvSpPr txBox="1"/>
            <p:nvPr/>
          </p:nvSpPr>
          <p:spPr>
            <a:xfrm>
              <a:off x="7528560" y="1239758"/>
              <a:ext cx="203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 Loop; </a:t>
              </a:r>
              <a:r>
                <a:rPr lang="en-US" dirty="0" err="1"/>
                <a:t>grid_point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75014A-8408-4D92-AA05-5B505CC96EB0}"/>
              </a:ext>
            </a:extLst>
          </p:cNvPr>
          <p:cNvSpPr txBox="1"/>
          <p:nvPr/>
        </p:nvSpPr>
        <p:spPr>
          <a:xfrm>
            <a:off x="4185770" y="4566234"/>
            <a:ext cx="31367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buyer and seller at grid point: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79D2-974A-4062-9341-2D7FD586180A}"/>
              </a:ext>
            </a:extLst>
          </p:cNvPr>
          <p:cNvSpPr txBox="1"/>
          <p:nvPr/>
        </p:nvSpPr>
        <p:spPr>
          <a:xfrm>
            <a:off x="4877600" y="5138315"/>
            <a:ext cx="473661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Bargain Institution</a:t>
            </a:r>
            <a:r>
              <a:rPr lang="en-US" dirty="0"/>
              <a:t> -&gt; contracts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request_offer</a:t>
            </a:r>
            <a:r>
              <a:rPr lang="en-US" dirty="0"/>
              <a:t>` -&gt; bid/ask makes </a:t>
            </a:r>
            <a:r>
              <a:rPr lang="en-US" dirty="0" err="1"/>
              <a:t>order_book</a:t>
            </a:r>
            <a:endParaRPr lang="en-US" dirty="0"/>
          </a:p>
          <a:p>
            <a:r>
              <a:rPr lang="en-US" dirty="0"/>
              <a:t>For agent in shuffled(</a:t>
            </a:r>
            <a:r>
              <a:rPr lang="en-US" dirty="0" err="1"/>
              <a:t>agent_list</a:t>
            </a:r>
            <a:r>
              <a:rPr lang="en-US" dirty="0"/>
              <a:t>):</a:t>
            </a:r>
          </a:p>
          <a:p>
            <a:r>
              <a:rPr lang="en-US" dirty="0"/>
              <a:t>      ‘</a:t>
            </a:r>
            <a:r>
              <a:rPr lang="en-US" dirty="0" err="1"/>
              <a:t>request_decision</a:t>
            </a:r>
            <a:r>
              <a:rPr lang="en-US" dirty="0"/>
              <a:t>’ -&gt; buy/sell makes contract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334727-311F-40AB-A328-50CA0B36EA65}"/>
              </a:ext>
            </a:extLst>
          </p:cNvPr>
          <p:cNvCxnSpPr/>
          <p:nvPr/>
        </p:nvCxnSpPr>
        <p:spPr>
          <a:xfrm>
            <a:off x="1651839" y="729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">
            <a:extLst>
              <a:ext uri="{FF2B5EF4-FFF2-40B4-BE49-F238E27FC236}">
                <a16:creationId xmlns:a16="http://schemas.microsoft.com/office/drawing/2014/main" id="{2CC6C63A-05CE-41BA-A8EA-D3FA16144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14" y="55500"/>
            <a:ext cx="67560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</a:t>
            </a:r>
            <a:r>
              <a:rPr lang="en-US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Institutions in Blue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42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37D65-B5A4-4E64-ABE8-136EDA8122D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6409471A-6B92-4BDC-940E-5FDF2E23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7068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FDCD5-22DE-4063-8265-14EC49C0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32" y="1459864"/>
            <a:ext cx="9722891" cy="42500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757679-5713-4956-95E8-9B6F9649E542}"/>
              </a:ext>
            </a:extLst>
          </p:cNvPr>
          <p:cNvSpPr/>
          <p:nvPr/>
        </p:nvSpPr>
        <p:spPr>
          <a:xfrm>
            <a:off x="2346960" y="3657600"/>
            <a:ext cx="447040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5E7DE-AE54-404A-A848-407612C9E7A9}"/>
              </a:ext>
            </a:extLst>
          </p:cNvPr>
          <p:cNvSpPr/>
          <p:nvPr/>
        </p:nvSpPr>
        <p:spPr>
          <a:xfrm>
            <a:off x="2346960" y="4307838"/>
            <a:ext cx="4470400" cy="579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FF954-94A6-4E2A-96CF-97264FB7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02" y="1430654"/>
            <a:ext cx="10932211" cy="4269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5092BB-E779-4267-9D38-2719F247FAC3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C842306E-B926-4321-A45B-2E10D1EB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372F9-6B5A-48FF-B1AD-940868D114C4}"/>
              </a:ext>
            </a:extLst>
          </p:cNvPr>
          <p:cNvSpPr/>
          <p:nvPr/>
        </p:nvSpPr>
        <p:spPr>
          <a:xfrm>
            <a:off x="2529840" y="3017520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5A76D-130C-4148-8C98-A7B2161B01FD}"/>
              </a:ext>
            </a:extLst>
          </p:cNvPr>
          <p:cNvSpPr/>
          <p:nvPr/>
        </p:nvSpPr>
        <p:spPr>
          <a:xfrm>
            <a:off x="2494598" y="4604386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E2773-D69F-4425-8922-8451A2E3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33" y="1487966"/>
            <a:ext cx="9972675" cy="6362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6C1427-A827-4BB0-AEA1-9E90150C10EB}"/>
              </a:ext>
            </a:extLst>
          </p:cNvPr>
          <p:cNvSpPr/>
          <p:nvPr/>
        </p:nvSpPr>
        <p:spPr>
          <a:xfrm>
            <a:off x="2479040" y="3211357"/>
            <a:ext cx="874776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2E321-E493-4D4B-92C0-7D77A9BBE894}"/>
              </a:ext>
            </a:extLst>
          </p:cNvPr>
          <p:cNvSpPr/>
          <p:nvPr/>
        </p:nvSpPr>
        <p:spPr>
          <a:xfrm>
            <a:off x="3058160" y="4934746"/>
            <a:ext cx="8168640" cy="85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CAE76-70E9-4E67-84D2-CFEC47D12E28}"/>
              </a:ext>
            </a:extLst>
          </p:cNvPr>
          <p:cNvSpPr/>
          <p:nvPr/>
        </p:nvSpPr>
        <p:spPr>
          <a:xfrm>
            <a:off x="2888055" y="6355523"/>
            <a:ext cx="8102852" cy="149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4529F4-4528-409F-8035-8AAB785BE82C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576E21E-4D7A-473B-997D-63216282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</p:spTree>
    <p:extLst>
      <p:ext uri="{BB962C8B-B14F-4D97-AF65-F5344CB8AC3E}">
        <p14:creationId xmlns:p14="http://schemas.microsoft.com/office/powerpoint/2010/main" val="225671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1682</Words>
  <Application>Microsoft Office PowerPoint</Application>
  <PresentationFormat>Widescreen</PresentationFormat>
  <Paragraphs>247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McCabe</cp:lastModifiedBy>
  <cp:revision>10</cp:revision>
  <dcterms:created xsi:type="dcterms:W3CDTF">2021-10-21T13:12:42Z</dcterms:created>
  <dcterms:modified xsi:type="dcterms:W3CDTF">2021-10-23T13:17:44Z</dcterms:modified>
</cp:coreProperties>
</file>