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8"/>
  </p:notesMasterIdLst>
  <p:sldIdLst>
    <p:sldId id="286" r:id="rId2"/>
    <p:sldId id="441" r:id="rId3"/>
    <p:sldId id="443" r:id="rId4"/>
    <p:sldId id="279" r:id="rId5"/>
    <p:sldId id="290" r:id="rId6"/>
    <p:sldId id="435" r:id="rId7"/>
    <p:sldId id="289" r:id="rId8"/>
    <p:sldId id="266" r:id="rId9"/>
    <p:sldId id="288" r:id="rId10"/>
    <p:sldId id="436" r:id="rId11"/>
    <p:sldId id="437" r:id="rId12"/>
    <p:sldId id="438" r:id="rId13"/>
    <p:sldId id="440" r:id="rId14"/>
    <p:sldId id="442" r:id="rId15"/>
    <p:sldId id="444" r:id="rId16"/>
    <p:sldId id="457" r:id="rId17"/>
    <p:sldId id="463" r:id="rId18"/>
    <p:sldId id="464" r:id="rId19"/>
    <p:sldId id="465" r:id="rId20"/>
    <p:sldId id="458" r:id="rId21"/>
    <p:sldId id="462" r:id="rId22"/>
    <p:sldId id="469" r:id="rId23"/>
    <p:sldId id="468" r:id="rId24"/>
    <p:sldId id="467" r:id="rId25"/>
    <p:sldId id="466" r:id="rId26"/>
    <p:sldId id="281" r:id="rId27"/>
    <p:sldId id="285" r:id="rId28"/>
    <p:sldId id="445" r:id="rId29"/>
    <p:sldId id="283" r:id="rId30"/>
    <p:sldId id="456" r:id="rId31"/>
    <p:sldId id="282" r:id="rId32"/>
    <p:sldId id="287" r:id="rId33"/>
    <p:sldId id="447" r:id="rId34"/>
    <p:sldId id="450" r:id="rId35"/>
    <p:sldId id="451" r:id="rId36"/>
    <p:sldId id="449" r:id="rId37"/>
    <p:sldId id="352" r:id="rId38"/>
    <p:sldId id="459" r:id="rId39"/>
    <p:sldId id="453" r:id="rId40"/>
    <p:sldId id="454" r:id="rId41"/>
    <p:sldId id="461" r:id="rId42"/>
    <p:sldId id="351" r:id="rId43"/>
    <p:sldId id="353" r:id="rId44"/>
    <p:sldId id="460" r:id="rId45"/>
    <p:sldId id="354" r:id="rId46"/>
    <p:sldId id="357" r:id="rId4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25" autoAdjust="0"/>
    <p:restoredTop sz="94660"/>
  </p:normalViewPr>
  <p:slideViewPr>
    <p:cSldViewPr snapToGrid="0">
      <p:cViewPr varScale="1">
        <p:scale>
          <a:sx n="103" d="100"/>
          <a:sy n="103" d="100"/>
        </p:scale>
        <p:origin x="114" y="1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34434F7-E6FA-4225-B187-42EA9D28210A}" type="datetimeFigureOut">
              <a:rPr lang="en-US" smtClean="0"/>
              <a:t>10/21/2021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CDC1A34-95BB-4D02-BC54-A2313AC80C7E}" type="slidenum">
              <a:rPr lang="en-US" smtClean="0"/>
              <a:t>‹#›</a:t>
            </a:fld>
            <a:endParaRPr lang="en-US"/>
          </a:p>
        </p:txBody>
      </p:sp>
    </p:spTree>
    <p:extLst>
      <p:ext uri="{BB962C8B-B14F-4D97-AF65-F5344CB8AC3E}">
        <p14:creationId xmlns:p14="http://schemas.microsoft.com/office/powerpoint/2010/main" val="10941554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Image Placeholder 1">
            <a:extLst>
              <a:ext uri="{FF2B5EF4-FFF2-40B4-BE49-F238E27FC236}">
                <a16:creationId xmlns:a16="http://schemas.microsoft.com/office/drawing/2014/main" id="{E4A0EE2F-3704-4176-A582-7E71371621F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91" name="Notes Placeholder 2">
            <a:extLst>
              <a:ext uri="{FF2B5EF4-FFF2-40B4-BE49-F238E27FC236}">
                <a16:creationId xmlns:a16="http://schemas.microsoft.com/office/drawing/2014/main" id="{93C9D47F-BD28-4964-905D-839934728A1F}"/>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2292" name="Slide Number Placeholder 3">
            <a:extLst>
              <a:ext uri="{FF2B5EF4-FFF2-40B4-BE49-F238E27FC236}">
                <a16:creationId xmlns:a16="http://schemas.microsoft.com/office/drawing/2014/main" id="{0274FC46-2901-4AEF-836E-E7F494685D4E}"/>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85B911E4-3FF9-4131-8C55-4AD6906789E0}" type="slidenum">
              <a:rPr lang="en-US" altLang="en-US" smtClean="0"/>
              <a:pPr/>
              <a:t>1</a:t>
            </a:fld>
            <a:endParaRPr lang="en-US" altLang="en-US"/>
          </a:p>
        </p:txBody>
      </p:sp>
    </p:spTree>
    <p:extLst>
      <p:ext uri="{BB962C8B-B14F-4D97-AF65-F5344CB8AC3E}">
        <p14:creationId xmlns:p14="http://schemas.microsoft.com/office/powerpoint/2010/main" val="2946550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Image Placeholder 1">
            <a:extLst>
              <a:ext uri="{FF2B5EF4-FFF2-40B4-BE49-F238E27FC236}">
                <a16:creationId xmlns:a16="http://schemas.microsoft.com/office/drawing/2014/main" id="{E4A0EE2F-3704-4176-A582-7E71371621F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91" name="Notes Placeholder 2">
            <a:extLst>
              <a:ext uri="{FF2B5EF4-FFF2-40B4-BE49-F238E27FC236}">
                <a16:creationId xmlns:a16="http://schemas.microsoft.com/office/drawing/2014/main" id="{93C9D47F-BD28-4964-905D-839934728A1F}"/>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2292" name="Slide Number Placeholder 3">
            <a:extLst>
              <a:ext uri="{FF2B5EF4-FFF2-40B4-BE49-F238E27FC236}">
                <a16:creationId xmlns:a16="http://schemas.microsoft.com/office/drawing/2014/main" id="{0274FC46-2901-4AEF-836E-E7F494685D4E}"/>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85B911E4-3FF9-4131-8C55-4AD6906789E0}" type="slidenum">
              <a:rPr lang="en-US" altLang="en-US" smtClean="0"/>
              <a:pPr/>
              <a:t>28</a:t>
            </a:fld>
            <a:endParaRPr lang="en-US" altLang="en-US"/>
          </a:p>
        </p:txBody>
      </p:sp>
    </p:spTree>
    <p:extLst>
      <p:ext uri="{BB962C8B-B14F-4D97-AF65-F5344CB8AC3E}">
        <p14:creationId xmlns:p14="http://schemas.microsoft.com/office/powerpoint/2010/main" val="20959936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Image Placeholder 1">
            <a:extLst>
              <a:ext uri="{FF2B5EF4-FFF2-40B4-BE49-F238E27FC236}">
                <a16:creationId xmlns:a16="http://schemas.microsoft.com/office/drawing/2014/main" id="{E4A0EE2F-3704-4176-A582-7E71371621F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91" name="Notes Placeholder 2">
            <a:extLst>
              <a:ext uri="{FF2B5EF4-FFF2-40B4-BE49-F238E27FC236}">
                <a16:creationId xmlns:a16="http://schemas.microsoft.com/office/drawing/2014/main" id="{93C9D47F-BD28-4964-905D-839934728A1F}"/>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2292" name="Slide Number Placeholder 3">
            <a:extLst>
              <a:ext uri="{FF2B5EF4-FFF2-40B4-BE49-F238E27FC236}">
                <a16:creationId xmlns:a16="http://schemas.microsoft.com/office/drawing/2014/main" id="{0274FC46-2901-4AEF-836E-E7F494685D4E}"/>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85B911E4-3FF9-4131-8C55-4AD6906789E0}" type="slidenum">
              <a:rPr lang="en-US" altLang="en-US" smtClean="0"/>
              <a:pPr/>
              <a:t>29</a:t>
            </a:fld>
            <a:endParaRPr lang="en-US" altLang="en-US"/>
          </a:p>
        </p:txBody>
      </p:sp>
    </p:spTree>
    <p:extLst>
      <p:ext uri="{BB962C8B-B14F-4D97-AF65-F5344CB8AC3E}">
        <p14:creationId xmlns:p14="http://schemas.microsoft.com/office/powerpoint/2010/main" val="2302083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Image Placeholder 1">
            <a:extLst>
              <a:ext uri="{FF2B5EF4-FFF2-40B4-BE49-F238E27FC236}">
                <a16:creationId xmlns:a16="http://schemas.microsoft.com/office/drawing/2014/main" id="{E4A0EE2F-3704-4176-A582-7E71371621F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91" name="Notes Placeholder 2">
            <a:extLst>
              <a:ext uri="{FF2B5EF4-FFF2-40B4-BE49-F238E27FC236}">
                <a16:creationId xmlns:a16="http://schemas.microsoft.com/office/drawing/2014/main" id="{93C9D47F-BD28-4964-905D-839934728A1F}"/>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2292" name="Slide Number Placeholder 3">
            <a:extLst>
              <a:ext uri="{FF2B5EF4-FFF2-40B4-BE49-F238E27FC236}">
                <a16:creationId xmlns:a16="http://schemas.microsoft.com/office/drawing/2014/main" id="{0274FC46-2901-4AEF-836E-E7F494685D4E}"/>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85B911E4-3FF9-4131-8C55-4AD6906789E0}" type="slidenum">
              <a:rPr lang="en-US" altLang="en-US" smtClean="0"/>
              <a:pPr/>
              <a:t>31</a:t>
            </a:fld>
            <a:endParaRPr lang="en-US" altLang="en-US"/>
          </a:p>
        </p:txBody>
      </p:sp>
    </p:spTree>
    <p:extLst>
      <p:ext uri="{BB962C8B-B14F-4D97-AF65-F5344CB8AC3E}">
        <p14:creationId xmlns:p14="http://schemas.microsoft.com/office/powerpoint/2010/main" val="12957670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Image Placeholder 1">
            <a:extLst>
              <a:ext uri="{FF2B5EF4-FFF2-40B4-BE49-F238E27FC236}">
                <a16:creationId xmlns:a16="http://schemas.microsoft.com/office/drawing/2014/main" id="{E4A0EE2F-3704-4176-A582-7E71371621F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91" name="Notes Placeholder 2">
            <a:extLst>
              <a:ext uri="{FF2B5EF4-FFF2-40B4-BE49-F238E27FC236}">
                <a16:creationId xmlns:a16="http://schemas.microsoft.com/office/drawing/2014/main" id="{93C9D47F-BD28-4964-905D-839934728A1F}"/>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2292" name="Slide Number Placeholder 3">
            <a:extLst>
              <a:ext uri="{FF2B5EF4-FFF2-40B4-BE49-F238E27FC236}">
                <a16:creationId xmlns:a16="http://schemas.microsoft.com/office/drawing/2014/main" id="{0274FC46-2901-4AEF-836E-E7F494685D4E}"/>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85B911E4-3FF9-4131-8C55-4AD6906789E0}" type="slidenum">
              <a:rPr lang="en-US" altLang="en-US" smtClean="0"/>
              <a:pPr/>
              <a:t>32</a:t>
            </a:fld>
            <a:endParaRPr lang="en-US" altLang="en-US"/>
          </a:p>
        </p:txBody>
      </p:sp>
    </p:spTree>
    <p:extLst>
      <p:ext uri="{BB962C8B-B14F-4D97-AF65-F5344CB8AC3E}">
        <p14:creationId xmlns:p14="http://schemas.microsoft.com/office/powerpoint/2010/main" val="8687627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B075413-8F2E-4D21-8F5E-E79E4D649FDA}" type="slidenum">
              <a:rPr lang="en-US"/>
              <a:pPr/>
              <a:t>37</a:t>
            </a:fld>
            <a:endParaRPr lang="en-US"/>
          </a:p>
        </p:txBody>
      </p:sp>
      <p:sp>
        <p:nvSpPr>
          <p:cNvPr id="502786" name="Rectangle 2"/>
          <p:cNvSpPr>
            <a:spLocks noGrp="1" noRot="1" noChangeAspect="1" noChangeArrowheads="1" noTextEdit="1"/>
          </p:cNvSpPr>
          <p:nvPr>
            <p:ph type="sldImg"/>
          </p:nvPr>
        </p:nvSpPr>
        <p:spPr>
          <a:ln/>
        </p:spPr>
      </p:sp>
      <p:sp>
        <p:nvSpPr>
          <p:cNvPr id="50278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5837748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B075413-8F2E-4D21-8F5E-E79E4D649FDA}" type="slidenum">
              <a:rPr lang="en-US"/>
              <a:pPr/>
              <a:t>39</a:t>
            </a:fld>
            <a:endParaRPr lang="en-US"/>
          </a:p>
        </p:txBody>
      </p:sp>
      <p:sp>
        <p:nvSpPr>
          <p:cNvPr id="502786" name="Rectangle 2"/>
          <p:cNvSpPr>
            <a:spLocks noGrp="1" noRot="1" noChangeAspect="1" noChangeArrowheads="1" noTextEdit="1"/>
          </p:cNvSpPr>
          <p:nvPr>
            <p:ph type="sldImg"/>
          </p:nvPr>
        </p:nvSpPr>
        <p:spPr>
          <a:ln/>
        </p:spPr>
      </p:sp>
      <p:sp>
        <p:nvSpPr>
          <p:cNvPr id="50278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78928805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B075413-8F2E-4D21-8F5E-E79E4D649FDA}" type="slidenum">
              <a:rPr lang="en-US"/>
              <a:pPr/>
              <a:t>40</a:t>
            </a:fld>
            <a:endParaRPr lang="en-US"/>
          </a:p>
        </p:txBody>
      </p:sp>
      <p:sp>
        <p:nvSpPr>
          <p:cNvPr id="502786" name="Rectangle 2"/>
          <p:cNvSpPr>
            <a:spLocks noGrp="1" noRot="1" noChangeAspect="1" noChangeArrowheads="1" noTextEdit="1"/>
          </p:cNvSpPr>
          <p:nvPr>
            <p:ph type="sldImg"/>
          </p:nvPr>
        </p:nvSpPr>
        <p:spPr>
          <a:ln/>
        </p:spPr>
      </p:sp>
      <p:sp>
        <p:nvSpPr>
          <p:cNvPr id="50278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036733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Image Placeholder 1">
            <a:extLst>
              <a:ext uri="{FF2B5EF4-FFF2-40B4-BE49-F238E27FC236}">
                <a16:creationId xmlns:a16="http://schemas.microsoft.com/office/drawing/2014/main" id="{E4A0EE2F-3704-4176-A582-7E71371621F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91" name="Notes Placeholder 2">
            <a:extLst>
              <a:ext uri="{FF2B5EF4-FFF2-40B4-BE49-F238E27FC236}">
                <a16:creationId xmlns:a16="http://schemas.microsoft.com/office/drawing/2014/main" id="{93C9D47F-BD28-4964-905D-839934728A1F}"/>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2292" name="Slide Number Placeholder 3">
            <a:extLst>
              <a:ext uri="{FF2B5EF4-FFF2-40B4-BE49-F238E27FC236}">
                <a16:creationId xmlns:a16="http://schemas.microsoft.com/office/drawing/2014/main" id="{0274FC46-2901-4AEF-836E-E7F494685D4E}"/>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85B911E4-3FF9-4131-8C55-4AD6906789E0}" type="slidenum">
              <a:rPr lang="en-US" altLang="en-US" smtClean="0"/>
              <a:pPr/>
              <a:t>4</a:t>
            </a:fld>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Image Placeholder 1">
            <a:extLst>
              <a:ext uri="{FF2B5EF4-FFF2-40B4-BE49-F238E27FC236}">
                <a16:creationId xmlns:a16="http://schemas.microsoft.com/office/drawing/2014/main" id="{E4A0EE2F-3704-4176-A582-7E71371621F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91" name="Notes Placeholder 2">
            <a:extLst>
              <a:ext uri="{FF2B5EF4-FFF2-40B4-BE49-F238E27FC236}">
                <a16:creationId xmlns:a16="http://schemas.microsoft.com/office/drawing/2014/main" id="{93C9D47F-BD28-4964-905D-839934728A1F}"/>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2292" name="Slide Number Placeholder 3">
            <a:extLst>
              <a:ext uri="{FF2B5EF4-FFF2-40B4-BE49-F238E27FC236}">
                <a16:creationId xmlns:a16="http://schemas.microsoft.com/office/drawing/2014/main" id="{0274FC46-2901-4AEF-836E-E7F494685D4E}"/>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85B911E4-3FF9-4131-8C55-4AD6906789E0}" type="slidenum">
              <a:rPr lang="en-US" altLang="en-US" smtClean="0"/>
              <a:pPr/>
              <a:t>5</a:t>
            </a:fld>
            <a:endParaRPr lang="en-US" altLang="en-US"/>
          </a:p>
        </p:txBody>
      </p:sp>
    </p:spTree>
    <p:extLst>
      <p:ext uri="{BB962C8B-B14F-4D97-AF65-F5344CB8AC3E}">
        <p14:creationId xmlns:p14="http://schemas.microsoft.com/office/powerpoint/2010/main" val="2031405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p:spPr>
        <p:txBody>
          <a:bodyPr/>
          <a:lstStyle/>
          <a:p>
            <a:fld id="{FD916DAB-C2F6-4485-AEB0-21EDB782EE1C}" type="slidenum">
              <a:rPr lang="en-US" smtClean="0"/>
              <a:pPr/>
              <a:t>6</a:t>
            </a:fld>
            <a:endParaRPr lang="en-US"/>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42937806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Image Placeholder 1">
            <a:extLst>
              <a:ext uri="{FF2B5EF4-FFF2-40B4-BE49-F238E27FC236}">
                <a16:creationId xmlns:a16="http://schemas.microsoft.com/office/drawing/2014/main" id="{C93BA26B-F26B-4045-93BA-1868509D6EAF}"/>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9" name="Notes Placeholder 2">
            <a:extLst>
              <a:ext uri="{FF2B5EF4-FFF2-40B4-BE49-F238E27FC236}">
                <a16:creationId xmlns:a16="http://schemas.microsoft.com/office/drawing/2014/main" id="{46C83ADB-5F95-4129-904C-F844F1D45B54}"/>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4100" name="Slide Number Placeholder 3">
            <a:extLst>
              <a:ext uri="{FF2B5EF4-FFF2-40B4-BE49-F238E27FC236}">
                <a16:creationId xmlns:a16="http://schemas.microsoft.com/office/drawing/2014/main" id="{A6EB4AF1-E462-4AE7-AC80-879D0B4C3EFD}"/>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260FFB76-6D4C-4B3E-84EE-5AF15E46F976}" type="slidenum">
              <a:rPr lang="en-US" altLang="en-US" smtClean="0"/>
              <a:pPr/>
              <a:t>15</a:t>
            </a:fld>
            <a:endParaRPr lang="en-US" altLang="en-US"/>
          </a:p>
        </p:txBody>
      </p:sp>
    </p:spTree>
    <p:extLst>
      <p:ext uri="{BB962C8B-B14F-4D97-AF65-F5344CB8AC3E}">
        <p14:creationId xmlns:p14="http://schemas.microsoft.com/office/powerpoint/2010/main" val="20728242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a:extLst>
              <a:ext uri="{FF2B5EF4-FFF2-40B4-BE49-F238E27FC236}">
                <a16:creationId xmlns:a16="http://schemas.microsoft.com/office/drawing/2014/main" id="{FD9B7F5F-7CFE-4151-AC74-D99BF05B4E7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Notes Placeholder 2">
            <a:extLst>
              <a:ext uri="{FF2B5EF4-FFF2-40B4-BE49-F238E27FC236}">
                <a16:creationId xmlns:a16="http://schemas.microsoft.com/office/drawing/2014/main" id="{D1BAB1E3-D048-48D2-8613-38FDF4B1AA0C}"/>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8196" name="Slide Number Placeholder 3">
            <a:extLst>
              <a:ext uri="{FF2B5EF4-FFF2-40B4-BE49-F238E27FC236}">
                <a16:creationId xmlns:a16="http://schemas.microsoft.com/office/drawing/2014/main" id="{6D71E44D-27BE-45DA-9C9A-436FA3BFD0D7}"/>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CF9815D4-D97A-4F45-B89C-DED126B7AAE8}" type="slidenum">
              <a:rPr lang="en-US" altLang="en-US" smtClean="0"/>
              <a:pPr/>
              <a:t>16</a:t>
            </a:fld>
            <a:endParaRPr lang="en-US" altLang="en-US"/>
          </a:p>
        </p:txBody>
      </p:sp>
    </p:spTree>
    <p:extLst>
      <p:ext uri="{BB962C8B-B14F-4D97-AF65-F5344CB8AC3E}">
        <p14:creationId xmlns:p14="http://schemas.microsoft.com/office/powerpoint/2010/main" val="14179225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Image Placeholder 1">
            <a:extLst>
              <a:ext uri="{FF2B5EF4-FFF2-40B4-BE49-F238E27FC236}">
                <a16:creationId xmlns:a16="http://schemas.microsoft.com/office/drawing/2014/main" id="{E2D40A58-C16A-429C-BC5D-C462A735D5F6}"/>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3" name="Notes Placeholder 2">
            <a:extLst>
              <a:ext uri="{FF2B5EF4-FFF2-40B4-BE49-F238E27FC236}">
                <a16:creationId xmlns:a16="http://schemas.microsoft.com/office/drawing/2014/main" id="{D5F387F1-C07B-48D8-BDE4-01AFD4EBC2E9}"/>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0244" name="Slide Number Placeholder 3">
            <a:extLst>
              <a:ext uri="{FF2B5EF4-FFF2-40B4-BE49-F238E27FC236}">
                <a16:creationId xmlns:a16="http://schemas.microsoft.com/office/drawing/2014/main" id="{EC123F28-6023-4DE9-A1AA-C4B8159F52AD}"/>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4167C1EB-5AEB-448E-88ED-551DD53D9A6D}" type="slidenum">
              <a:rPr lang="en-US" altLang="en-US" smtClean="0"/>
              <a:pPr/>
              <a:t>20</a:t>
            </a:fld>
            <a:endParaRPr lang="en-US" altLang="en-US"/>
          </a:p>
        </p:txBody>
      </p:sp>
    </p:spTree>
    <p:extLst>
      <p:ext uri="{BB962C8B-B14F-4D97-AF65-F5344CB8AC3E}">
        <p14:creationId xmlns:p14="http://schemas.microsoft.com/office/powerpoint/2010/main" val="39313460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Image Placeholder 1">
            <a:extLst>
              <a:ext uri="{FF2B5EF4-FFF2-40B4-BE49-F238E27FC236}">
                <a16:creationId xmlns:a16="http://schemas.microsoft.com/office/drawing/2014/main" id="{E4A0EE2F-3704-4176-A582-7E71371621F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91" name="Notes Placeholder 2">
            <a:extLst>
              <a:ext uri="{FF2B5EF4-FFF2-40B4-BE49-F238E27FC236}">
                <a16:creationId xmlns:a16="http://schemas.microsoft.com/office/drawing/2014/main" id="{93C9D47F-BD28-4964-905D-839934728A1F}"/>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2292" name="Slide Number Placeholder 3">
            <a:extLst>
              <a:ext uri="{FF2B5EF4-FFF2-40B4-BE49-F238E27FC236}">
                <a16:creationId xmlns:a16="http://schemas.microsoft.com/office/drawing/2014/main" id="{0274FC46-2901-4AEF-836E-E7F494685D4E}"/>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85B911E4-3FF9-4131-8C55-4AD6906789E0}" type="slidenum">
              <a:rPr lang="en-US" altLang="en-US" smtClean="0"/>
              <a:pPr/>
              <a:t>26</a:t>
            </a:fld>
            <a:endParaRPr lang="en-US" altLang="en-US"/>
          </a:p>
        </p:txBody>
      </p:sp>
    </p:spTree>
    <p:extLst>
      <p:ext uri="{BB962C8B-B14F-4D97-AF65-F5344CB8AC3E}">
        <p14:creationId xmlns:p14="http://schemas.microsoft.com/office/powerpoint/2010/main" val="33983122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Image Placeholder 1">
            <a:extLst>
              <a:ext uri="{FF2B5EF4-FFF2-40B4-BE49-F238E27FC236}">
                <a16:creationId xmlns:a16="http://schemas.microsoft.com/office/drawing/2014/main" id="{E4A0EE2F-3704-4176-A582-7E71371621F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91" name="Notes Placeholder 2">
            <a:extLst>
              <a:ext uri="{FF2B5EF4-FFF2-40B4-BE49-F238E27FC236}">
                <a16:creationId xmlns:a16="http://schemas.microsoft.com/office/drawing/2014/main" id="{93C9D47F-BD28-4964-905D-839934728A1F}"/>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2292" name="Slide Number Placeholder 3">
            <a:extLst>
              <a:ext uri="{FF2B5EF4-FFF2-40B4-BE49-F238E27FC236}">
                <a16:creationId xmlns:a16="http://schemas.microsoft.com/office/drawing/2014/main" id="{0274FC46-2901-4AEF-836E-E7F494685D4E}"/>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85B911E4-3FF9-4131-8C55-4AD6906789E0}" type="slidenum">
              <a:rPr lang="en-US" altLang="en-US" smtClean="0"/>
              <a:pPr/>
              <a:t>27</a:t>
            </a:fld>
            <a:endParaRPr lang="en-US" altLang="en-US"/>
          </a:p>
        </p:txBody>
      </p:sp>
    </p:spTree>
    <p:extLst>
      <p:ext uri="{BB962C8B-B14F-4D97-AF65-F5344CB8AC3E}">
        <p14:creationId xmlns:p14="http://schemas.microsoft.com/office/powerpoint/2010/main" val="22780160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6BAB0D-E0E5-4763-98CB-3DF817BC9D4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0E64789-813A-4135-8916-BD9C5A3521B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B91AA93-D9C4-4147-83DE-1D5A6BE0ED9A}"/>
              </a:ext>
            </a:extLst>
          </p:cNvPr>
          <p:cNvSpPr>
            <a:spLocks noGrp="1"/>
          </p:cNvSpPr>
          <p:nvPr>
            <p:ph type="dt" sz="half" idx="10"/>
          </p:nvPr>
        </p:nvSpPr>
        <p:spPr/>
        <p:txBody>
          <a:bodyPr/>
          <a:lstStyle/>
          <a:p>
            <a:fld id="{A8CE54E4-60C7-4C07-9DFD-5D130AAC8C4F}" type="datetimeFigureOut">
              <a:rPr lang="en-US" smtClean="0"/>
              <a:t>10/21/2021</a:t>
            </a:fld>
            <a:endParaRPr lang="en-US"/>
          </a:p>
        </p:txBody>
      </p:sp>
      <p:sp>
        <p:nvSpPr>
          <p:cNvPr id="5" name="Footer Placeholder 4">
            <a:extLst>
              <a:ext uri="{FF2B5EF4-FFF2-40B4-BE49-F238E27FC236}">
                <a16:creationId xmlns:a16="http://schemas.microsoft.com/office/drawing/2014/main" id="{EC07E74C-B503-4A0A-AE74-171A4E13DC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DEDF72-47DD-420E-A31E-B73DC3A668B4}"/>
              </a:ext>
            </a:extLst>
          </p:cNvPr>
          <p:cNvSpPr>
            <a:spLocks noGrp="1"/>
          </p:cNvSpPr>
          <p:nvPr>
            <p:ph type="sldNum" sz="quarter" idx="12"/>
          </p:nvPr>
        </p:nvSpPr>
        <p:spPr/>
        <p:txBody>
          <a:bodyPr/>
          <a:lstStyle/>
          <a:p>
            <a:fld id="{127B0D77-14E4-4B86-91B5-860469CBA80E}" type="slidenum">
              <a:rPr lang="en-US" smtClean="0"/>
              <a:t>‹#›</a:t>
            </a:fld>
            <a:endParaRPr lang="en-US"/>
          </a:p>
        </p:txBody>
      </p:sp>
    </p:spTree>
    <p:extLst>
      <p:ext uri="{BB962C8B-B14F-4D97-AF65-F5344CB8AC3E}">
        <p14:creationId xmlns:p14="http://schemas.microsoft.com/office/powerpoint/2010/main" val="8064938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9F1E52-47FE-4350-96E0-5B18764D970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A39B3BC-1DD4-452F-9319-4B75CD94FAC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2327B6-370C-4AC2-974A-758538D5CBEF}"/>
              </a:ext>
            </a:extLst>
          </p:cNvPr>
          <p:cNvSpPr>
            <a:spLocks noGrp="1"/>
          </p:cNvSpPr>
          <p:nvPr>
            <p:ph type="dt" sz="half" idx="10"/>
          </p:nvPr>
        </p:nvSpPr>
        <p:spPr/>
        <p:txBody>
          <a:bodyPr/>
          <a:lstStyle/>
          <a:p>
            <a:fld id="{A8CE54E4-60C7-4C07-9DFD-5D130AAC8C4F}" type="datetimeFigureOut">
              <a:rPr lang="en-US" smtClean="0"/>
              <a:t>10/21/2021</a:t>
            </a:fld>
            <a:endParaRPr lang="en-US"/>
          </a:p>
        </p:txBody>
      </p:sp>
      <p:sp>
        <p:nvSpPr>
          <p:cNvPr id="5" name="Footer Placeholder 4">
            <a:extLst>
              <a:ext uri="{FF2B5EF4-FFF2-40B4-BE49-F238E27FC236}">
                <a16:creationId xmlns:a16="http://schemas.microsoft.com/office/drawing/2014/main" id="{FDB3A4BF-4D04-4297-B3D1-C2892392C17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FF67E0-8A1A-43BE-875D-EDE9B4073F86}"/>
              </a:ext>
            </a:extLst>
          </p:cNvPr>
          <p:cNvSpPr>
            <a:spLocks noGrp="1"/>
          </p:cNvSpPr>
          <p:nvPr>
            <p:ph type="sldNum" sz="quarter" idx="12"/>
          </p:nvPr>
        </p:nvSpPr>
        <p:spPr/>
        <p:txBody>
          <a:bodyPr/>
          <a:lstStyle/>
          <a:p>
            <a:fld id="{127B0D77-14E4-4B86-91B5-860469CBA80E}" type="slidenum">
              <a:rPr lang="en-US" smtClean="0"/>
              <a:t>‹#›</a:t>
            </a:fld>
            <a:endParaRPr lang="en-US"/>
          </a:p>
        </p:txBody>
      </p:sp>
    </p:spTree>
    <p:extLst>
      <p:ext uri="{BB962C8B-B14F-4D97-AF65-F5344CB8AC3E}">
        <p14:creationId xmlns:p14="http://schemas.microsoft.com/office/powerpoint/2010/main" val="40294927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5C05D63-E889-4A28-A22B-DE2F00F8D8F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EEE2BFF-528F-4A62-9731-2F9CDD1CDC8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9842D1A-5C6D-4FBA-8902-3EA96FE166EC}"/>
              </a:ext>
            </a:extLst>
          </p:cNvPr>
          <p:cNvSpPr>
            <a:spLocks noGrp="1"/>
          </p:cNvSpPr>
          <p:nvPr>
            <p:ph type="dt" sz="half" idx="10"/>
          </p:nvPr>
        </p:nvSpPr>
        <p:spPr/>
        <p:txBody>
          <a:bodyPr/>
          <a:lstStyle/>
          <a:p>
            <a:fld id="{A8CE54E4-60C7-4C07-9DFD-5D130AAC8C4F}" type="datetimeFigureOut">
              <a:rPr lang="en-US" smtClean="0"/>
              <a:t>10/21/2021</a:t>
            </a:fld>
            <a:endParaRPr lang="en-US"/>
          </a:p>
        </p:txBody>
      </p:sp>
      <p:sp>
        <p:nvSpPr>
          <p:cNvPr id="5" name="Footer Placeholder 4">
            <a:extLst>
              <a:ext uri="{FF2B5EF4-FFF2-40B4-BE49-F238E27FC236}">
                <a16:creationId xmlns:a16="http://schemas.microsoft.com/office/drawing/2014/main" id="{EB9B166C-4054-457D-99E9-8EF316CB84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B71C70-BA1C-4D66-AFED-A7FED58F6660}"/>
              </a:ext>
            </a:extLst>
          </p:cNvPr>
          <p:cNvSpPr>
            <a:spLocks noGrp="1"/>
          </p:cNvSpPr>
          <p:nvPr>
            <p:ph type="sldNum" sz="quarter" idx="12"/>
          </p:nvPr>
        </p:nvSpPr>
        <p:spPr/>
        <p:txBody>
          <a:bodyPr/>
          <a:lstStyle/>
          <a:p>
            <a:fld id="{127B0D77-14E4-4B86-91B5-860469CBA80E}" type="slidenum">
              <a:rPr lang="en-US" smtClean="0"/>
              <a:t>‹#›</a:t>
            </a:fld>
            <a:endParaRPr lang="en-US"/>
          </a:p>
        </p:txBody>
      </p:sp>
    </p:spTree>
    <p:extLst>
      <p:ext uri="{BB962C8B-B14F-4D97-AF65-F5344CB8AC3E}">
        <p14:creationId xmlns:p14="http://schemas.microsoft.com/office/powerpoint/2010/main" val="15797104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1D82C4-A107-48E7-8AF1-1C9ABB1BACB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5BF8702-97C8-425F-BD0E-D867E9376FB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D716067-0496-4401-8815-318E6E43D89F}"/>
              </a:ext>
            </a:extLst>
          </p:cNvPr>
          <p:cNvSpPr>
            <a:spLocks noGrp="1"/>
          </p:cNvSpPr>
          <p:nvPr>
            <p:ph type="dt" sz="half" idx="10"/>
          </p:nvPr>
        </p:nvSpPr>
        <p:spPr/>
        <p:txBody>
          <a:bodyPr/>
          <a:lstStyle/>
          <a:p>
            <a:fld id="{A8CE54E4-60C7-4C07-9DFD-5D130AAC8C4F}" type="datetimeFigureOut">
              <a:rPr lang="en-US" smtClean="0"/>
              <a:t>10/21/2021</a:t>
            </a:fld>
            <a:endParaRPr lang="en-US"/>
          </a:p>
        </p:txBody>
      </p:sp>
      <p:sp>
        <p:nvSpPr>
          <p:cNvPr id="5" name="Footer Placeholder 4">
            <a:extLst>
              <a:ext uri="{FF2B5EF4-FFF2-40B4-BE49-F238E27FC236}">
                <a16:creationId xmlns:a16="http://schemas.microsoft.com/office/drawing/2014/main" id="{101B75D1-32A8-434D-9B69-EF3AD80137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83480B-BADF-4F3C-949E-243E1A9C3D4D}"/>
              </a:ext>
            </a:extLst>
          </p:cNvPr>
          <p:cNvSpPr>
            <a:spLocks noGrp="1"/>
          </p:cNvSpPr>
          <p:nvPr>
            <p:ph type="sldNum" sz="quarter" idx="12"/>
          </p:nvPr>
        </p:nvSpPr>
        <p:spPr/>
        <p:txBody>
          <a:bodyPr/>
          <a:lstStyle/>
          <a:p>
            <a:fld id="{127B0D77-14E4-4B86-91B5-860469CBA80E}" type="slidenum">
              <a:rPr lang="en-US" smtClean="0"/>
              <a:t>‹#›</a:t>
            </a:fld>
            <a:endParaRPr lang="en-US"/>
          </a:p>
        </p:txBody>
      </p:sp>
    </p:spTree>
    <p:extLst>
      <p:ext uri="{BB962C8B-B14F-4D97-AF65-F5344CB8AC3E}">
        <p14:creationId xmlns:p14="http://schemas.microsoft.com/office/powerpoint/2010/main" val="38420276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2E3647-67E5-49D9-A390-6755E8A07BC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85E2974-935A-4ED0-A116-7A58A0C330C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E204AAD-DE5E-49D1-AC2C-667F69B223D9}"/>
              </a:ext>
            </a:extLst>
          </p:cNvPr>
          <p:cNvSpPr>
            <a:spLocks noGrp="1"/>
          </p:cNvSpPr>
          <p:nvPr>
            <p:ph type="dt" sz="half" idx="10"/>
          </p:nvPr>
        </p:nvSpPr>
        <p:spPr/>
        <p:txBody>
          <a:bodyPr/>
          <a:lstStyle/>
          <a:p>
            <a:fld id="{A8CE54E4-60C7-4C07-9DFD-5D130AAC8C4F}" type="datetimeFigureOut">
              <a:rPr lang="en-US" smtClean="0"/>
              <a:t>10/21/2021</a:t>
            </a:fld>
            <a:endParaRPr lang="en-US"/>
          </a:p>
        </p:txBody>
      </p:sp>
      <p:sp>
        <p:nvSpPr>
          <p:cNvPr id="5" name="Footer Placeholder 4">
            <a:extLst>
              <a:ext uri="{FF2B5EF4-FFF2-40B4-BE49-F238E27FC236}">
                <a16:creationId xmlns:a16="http://schemas.microsoft.com/office/drawing/2014/main" id="{F2A10826-290B-4555-85C5-E100B6171E2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61FC72-5E6D-4A4D-9795-86B781BFB7D1}"/>
              </a:ext>
            </a:extLst>
          </p:cNvPr>
          <p:cNvSpPr>
            <a:spLocks noGrp="1"/>
          </p:cNvSpPr>
          <p:nvPr>
            <p:ph type="sldNum" sz="quarter" idx="12"/>
          </p:nvPr>
        </p:nvSpPr>
        <p:spPr/>
        <p:txBody>
          <a:bodyPr/>
          <a:lstStyle/>
          <a:p>
            <a:fld id="{127B0D77-14E4-4B86-91B5-860469CBA80E}" type="slidenum">
              <a:rPr lang="en-US" smtClean="0"/>
              <a:t>‹#›</a:t>
            </a:fld>
            <a:endParaRPr lang="en-US"/>
          </a:p>
        </p:txBody>
      </p:sp>
    </p:spTree>
    <p:extLst>
      <p:ext uri="{BB962C8B-B14F-4D97-AF65-F5344CB8AC3E}">
        <p14:creationId xmlns:p14="http://schemas.microsoft.com/office/powerpoint/2010/main" val="4855109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E36C4F-084E-4D43-86CC-8F92ED5AA5F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CC33736-39F1-46DA-A020-1E9A5243111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B2E8AB3-F5E5-4240-8AA4-3010764FEEC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47B94E8-90EA-4890-8747-5CE9202E08C0}"/>
              </a:ext>
            </a:extLst>
          </p:cNvPr>
          <p:cNvSpPr>
            <a:spLocks noGrp="1"/>
          </p:cNvSpPr>
          <p:nvPr>
            <p:ph type="dt" sz="half" idx="10"/>
          </p:nvPr>
        </p:nvSpPr>
        <p:spPr/>
        <p:txBody>
          <a:bodyPr/>
          <a:lstStyle/>
          <a:p>
            <a:fld id="{A8CE54E4-60C7-4C07-9DFD-5D130AAC8C4F}" type="datetimeFigureOut">
              <a:rPr lang="en-US" smtClean="0"/>
              <a:t>10/21/2021</a:t>
            </a:fld>
            <a:endParaRPr lang="en-US"/>
          </a:p>
        </p:txBody>
      </p:sp>
      <p:sp>
        <p:nvSpPr>
          <p:cNvPr id="6" name="Footer Placeholder 5">
            <a:extLst>
              <a:ext uri="{FF2B5EF4-FFF2-40B4-BE49-F238E27FC236}">
                <a16:creationId xmlns:a16="http://schemas.microsoft.com/office/drawing/2014/main" id="{FA57DFB6-6F4E-4BA7-9E8C-C06DAAFA125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E9191B8-9AAA-474C-BDFA-CC3C40C422C4}"/>
              </a:ext>
            </a:extLst>
          </p:cNvPr>
          <p:cNvSpPr>
            <a:spLocks noGrp="1"/>
          </p:cNvSpPr>
          <p:nvPr>
            <p:ph type="sldNum" sz="quarter" idx="12"/>
          </p:nvPr>
        </p:nvSpPr>
        <p:spPr/>
        <p:txBody>
          <a:bodyPr/>
          <a:lstStyle/>
          <a:p>
            <a:fld id="{127B0D77-14E4-4B86-91B5-860469CBA80E}" type="slidenum">
              <a:rPr lang="en-US" smtClean="0"/>
              <a:t>‹#›</a:t>
            </a:fld>
            <a:endParaRPr lang="en-US"/>
          </a:p>
        </p:txBody>
      </p:sp>
    </p:spTree>
    <p:extLst>
      <p:ext uri="{BB962C8B-B14F-4D97-AF65-F5344CB8AC3E}">
        <p14:creationId xmlns:p14="http://schemas.microsoft.com/office/powerpoint/2010/main" val="42707471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4339CB-B095-4C99-9C04-940C47810D5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CCE6B9C-6557-4EB1-9125-BFF077C9E1A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1ED30B1-ADC8-43CB-9A3F-1501D00053A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06D6CA0-F352-4472-9EBB-76CAEEFDB1F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77EA512-0509-4AF1-B784-A3580D23E49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C720A96-8056-4C82-905A-E35AB8DC24B0}"/>
              </a:ext>
            </a:extLst>
          </p:cNvPr>
          <p:cNvSpPr>
            <a:spLocks noGrp="1"/>
          </p:cNvSpPr>
          <p:nvPr>
            <p:ph type="dt" sz="half" idx="10"/>
          </p:nvPr>
        </p:nvSpPr>
        <p:spPr/>
        <p:txBody>
          <a:bodyPr/>
          <a:lstStyle/>
          <a:p>
            <a:fld id="{A8CE54E4-60C7-4C07-9DFD-5D130AAC8C4F}" type="datetimeFigureOut">
              <a:rPr lang="en-US" smtClean="0"/>
              <a:t>10/21/2021</a:t>
            </a:fld>
            <a:endParaRPr lang="en-US"/>
          </a:p>
        </p:txBody>
      </p:sp>
      <p:sp>
        <p:nvSpPr>
          <p:cNvPr id="8" name="Footer Placeholder 7">
            <a:extLst>
              <a:ext uri="{FF2B5EF4-FFF2-40B4-BE49-F238E27FC236}">
                <a16:creationId xmlns:a16="http://schemas.microsoft.com/office/drawing/2014/main" id="{82E0430C-68F7-4CC5-81BB-B85C7F38640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195CAE1-4B6F-43C3-B011-7E11B6C5CCB8}"/>
              </a:ext>
            </a:extLst>
          </p:cNvPr>
          <p:cNvSpPr>
            <a:spLocks noGrp="1"/>
          </p:cNvSpPr>
          <p:nvPr>
            <p:ph type="sldNum" sz="quarter" idx="12"/>
          </p:nvPr>
        </p:nvSpPr>
        <p:spPr/>
        <p:txBody>
          <a:bodyPr/>
          <a:lstStyle/>
          <a:p>
            <a:fld id="{127B0D77-14E4-4B86-91B5-860469CBA80E}" type="slidenum">
              <a:rPr lang="en-US" smtClean="0"/>
              <a:t>‹#›</a:t>
            </a:fld>
            <a:endParaRPr lang="en-US"/>
          </a:p>
        </p:txBody>
      </p:sp>
    </p:spTree>
    <p:extLst>
      <p:ext uri="{BB962C8B-B14F-4D97-AF65-F5344CB8AC3E}">
        <p14:creationId xmlns:p14="http://schemas.microsoft.com/office/powerpoint/2010/main" val="21707870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7BA1FE-0419-49A9-B709-52E09B813FE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36B46CA-7411-4EDD-BD74-83FA9B074BC3}"/>
              </a:ext>
            </a:extLst>
          </p:cNvPr>
          <p:cNvSpPr>
            <a:spLocks noGrp="1"/>
          </p:cNvSpPr>
          <p:nvPr>
            <p:ph type="dt" sz="half" idx="10"/>
          </p:nvPr>
        </p:nvSpPr>
        <p:spPr/>
        <p:txBody>
          <a:bodyPr/>
          <a:lstStyle/>
          <a:p>
            <a:fld id="{A8CE54E4-60C7-4C07-9DFD-5D130AAC8C4F}" type="datetimeFigureOut">
              <a:rPr lang="en-US" smtClean="0"/>
              <a:t>10/21/2021</a:t>
            </a:fld>
            <a:endParaRPr lang="en-US"/>
          </a:p>
        </p:txBody>
      </p:sp>
      <p:sp>
        <p:nvSpPr>
          <p:cNvPr id="4" name="Footer Placeholder 3">
            <a:extLst>
              <a:ext uri="{FF2B5EF4-FFF2-40B4-BE49-F238E27FC236}">
                <a16:creationId xmlns:a16="http://schemas.microsoft.com/office/drawing/2014/main" id="{3E37066F-3E30-4BFB-BA8A-23908BAC345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8316738-CFFA-44C3-969A-04029C7A0864}"/>
              </a:ext>
            </a:extLst>
          </p:cNvPr>
          <p:cNvSpPr>
            <a:spLocks noGrp="1"/>
          </p:cNvSpPr>
          <p:nvPr>
            <p:ph type="sldNum" sz="quarter" idx="12"/>
          </p:nvPr>
        </p:nvSpPr>
        <p:spPr/>
        <p:txBody>
          <a:bodyPr/>
          <a:lstStyle/>
          <a:p>
            <a:fld id="{127B0D77-14E4-4B86-91B5-860469CBA80E}" type="slidenum">
              <a:rPr lang="en-US" smtClean="0"/>
              <a:t>‹#›</a:t>
            </a:fld>
            <a:endParaRPr lang="en-US"/>
          </a:p>
        </p:txBody>
      </p:sp>
    </p:spTree>
    <p:extLst>
      <p:ext uri="{BB962C8B-B14F-4D97-AF65-F5344CB8AC3E}">
        <p14:creationId xmlns:p14="http://schemas.microsoft.com/office/powerpoint/2010/main" val="22989936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77C0DF1-00C8-46B8-A32A-FBA680B6FC98}"/>
              </a:ext>
            </a:extLst>
          </p:cNvPr>
          <p:cNvSpPr>
            <a:spLocks noGrp="1"/>
          </p:cNvSpPr>
          <p:nvPr>
            <p:ph type="dt" sz="half" idx="10"/>
          </p:nvPr>
        </p:nvSpPr>
        <p:spPr/>
        <p:txBody>
          <a:bodyPr/>
          <a:lstStyle/>
          <a:p>
            <a:fld id="{A8CE54E4-60C7-4C07-9DFD-5D130AAC8C4F}" type="datetimeFigureOut">
              <a:rPr lang="en-US" smtClean="0"/>
              <a:t>10/21/2021</a:t>
            </a:fld>
            <a:endParaRPr lang="en-US"/>
          </a:p>
        </p:txBody>
      </p:sp>
      <p:sp>
        <p:nvSpPr>
          <p:cNvPr id="3" name="Footer Placeholder 2">
            <a:extLst>
              <a:ext uri="{FF2B5EF4-FFF2-40B4-BE49-F238E27FC236}">
                <a16:creationId xmlns:a16="http://schemas.microsoft.com/office/drawing/2014/main" id="{F1607F59-B972-4088-A8F1-544CE6B727F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E00134D-5C1D-4F9F-91FA-93F9E3E31791}"/>
              </a:ext>
            </a:extLst>
          </p:cNvPr>
          <p:cNvSpPr>
            <a:spLocks noGrp="1"/>
          </p:cNvSpPr>
          <p:nvPr>
            <p:ph type="sldNum" sz="quarter" idx="12"/>
          </p:nvPr>
        </p:nvSpPr>
        <p:spPr/>
        <p:txBody>
          <a:bodyPr/>
          <a:lstStyle/>
          <a:p>
            <a:fld id="{127B0D77-14E4-4B86-91B5-860469CBA80E}" type="slidenum">
              <a:rPr lang="en-US" smtClean="0"/>
              <a:t>‹#›</a:t>
            </a:fld>
            <a:endParaRPr lang="en-US"/>
          </a:p>
        </p:txBody>
      </p:sp>
    </p:spTree>
    <p:extLst>
      <p:ext uri="{BB962C8B-B14F-4D97-AF65-F5344CB8AC3E}">
        <p14:creationId xmlns:p14="http://schemas.microsoft.com/office/powerpoint/2010/main" val="30273802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07023C-9FF9-4A99-8DCC-CAB831E3DDE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2C810C1-6D6F-458F-B584-D1CB43A8CDE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58504FF-A3AD-496C-8FC8-BA2257116D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20C8C0F-D6ED-4209-8FE0-6452A5D5FB49}"/>
              </a:ext>
            </a:extLst>
          </p:cNvPr>
          <p:cNvSpPr>
            <a:spLocks noGrp="1"/>
          </p:cNvSpPr>
          <p:nvPr>
            <p:ph type="dt" sz="half" idx="10"/>
          </p:nvPr>
        </p:nvSpPr>
        <p:spPr/>
        <p:txBody>
          <a:bodyPr/>
          <a:lstStyle/>
          <a:p>
            <a:fld id="{A8CE54E4-60C7-4C07-9DFD-5D130AAC8C4F}" type="datetimeFigureOut">
              <a:rPr lang="en-US" smtClean="0"/>
              <a:t>10/21/2021</a:t>
            </a:fld>
            <a:endParaRPr lang="en-US"/>
          </a:p>
        </p:txBody>
      </p:sp>
      <p:sp>
        <p:nvSpPr>
          <p:cNvPr id="6" name="Footer Placeholder 5">
            <a:extLst>
              <a:ext uri="{FF2B5EF4-FFF2-40B4-BE49-F238E27FC236}">
                <a16:creationId xmlns:a16="http://schemas.microsoft.com/office/drawing/2014/main" id="{DF33B07D-C3C5-4E41-B324-4FBCE4A3607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C931934-C1E8-4DA5-AF22-596A636CCFDF}"/>
              </a:ext>
            </a:extLst>
          </p:cNvPr>
          <p:cNvSpPr>
            <a:spLocks noGrp="1"/>
          </p:cNvSpPr>
          <p:nvPr>
            <p:ph type="sldNum" sz="quarter" idx="12"/>
          </p:nvPr>
        </p:nvSpPr>
        <p:spPr/>
        <p:txBody>
          <a:bodyPr/>
          <a:lstStyle/>
          <a:p>
            <a:fld id="{127B0D77-14E4-4B86-91B5-860469CBA80E}" type="slidenum">
              <a:rPr lang="en-US" smtClean="0"/>
              <a:t>‹#›</a:t>
            </a:fld>
            <a:endParaRPr lang="en-US"/>
          </a:p>
        </p:txBody>
      </p:sp>
    </p:spTree>
    <p:extLst>
      <p:ext uri="{BB962C8B-B14F-4D97-AF65-F5344CB8AC3E}">
        <p14:creationId xmlns:p14="http://schemas.microsoft.com/office/powerpoint/2010/main" val="27895253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9260E-FC55-469A-877C-443B33D6B2B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D4342AF-4ADB-4452-AEC4-CA39C19FF97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13C102D-AD1C-449A-B987-B95B68F5164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D888A07-9B88-499A-BD6E-1CAF5965D8CB}"/>
              </a:ext>
            </a:extLst>
          </p:cNvPr>
          <p:cNvSpPr>
            <a:spLocks noGrp="1"/>
          </p:cNvSpPr>
          <p:nvPr>
            <p:ph type="dt" sz="half" idx="10"/>
          </p:nvPr>
        </p:nvSpPr>
        <p:spPr/>
        <p:txBody>
          <a:bodyPr/>
          <a:lstStyle/>
          <a:p>
            <a:fld id="{A8CE54E4-60C7-4C07-9DFD-5D130AAC8C4F}" type="datetimeFigureOut">
              <a:rPr lang="en-US" smtClean="0"/>
              <a:t>10/21/2021</a:t>
            </a:fld>
            <a:endParaRPr lang="en-US"/>
          </a:p>
        </p:txBody>
      </p:sp>
      <p:sp>
        <p:nvSpPr>
          <p:cNvPr id="6" name="Footer Placeholder 5">
            <a:extLst>
              <a:ext uri="{FF2B5EF4-FFF2-40B4-BE49-F238E27FC236}">
                <a16:creationId xmlns:a16="http://schemas.microsoft.com/office/drawing/2014/main" id="{077C055A-ADC7-4182-AAB0-CCB6F07E585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19E4C3B-FF48-4F8B-844A-5B73D98B8292}"/>
              </a:ext>
            </a:extLst>
          </p:cNvPr>
          <p:cNvSpPr>
            <a:spLocks noGrp="1"/>
          </p:cNvSpPr>
          <p:nvPr>
            <p:ph type="sldNum" sz="quarter" idx="12"/>
          </p:nvPr>
        </p:nvSpPr>
        <p:spPr/>
        <p:txBody>
          <a:bodyPr/>
          <a:lstStyle/>
          <a:p>
            <a:fld id="{127B0D77-14E4-4B86-91B5-860469CBA80E}" type="slidenum">
              <a:rPr lang="en-US" smtClean="0"/>
              <a:t>‹#›</a:t>
            </a:fld>
            <a:endParaRPr lang="en-US"/>
          </a:p>
        </p:txBody>
      </p:sp>
    </p:spTree>
    <p:extLst>
      <p:ext uri="{BB962C8B-B14F-4D97-AF65-F5344CB8AC3E}">
        <p14:creationId xmlns:p14="http://schemas.microsoft.com/office/powerpoint/2010/main" val="18338081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3C9A99F-3253-45CB-8495-79FD8C1F259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648669A-B7DB-4494-8691-301A48E7800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8AF0301-C3E8-4C1D-B810-DA7CF1D7A95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8CE54E4-60C7-4C07-9DFD-5D130AAC8C4F}" type="datetimeFigureOut">
              <a:rPr lang="en-US" smtClean="0"/>
              <a:t>10/21/2021</a:t>
            </a:fld>
            <a:endParaRPr lang="en-US"/>
          </a:p>
        </p:txBody>
      </p:sp>
      <p:sp>
        <p:nvSpPr>
          <p:cNvPr id="5" name="Footer Placeholder 4">
            <a:extLst>
              <a:ext uri="{FF2B5EF4-FFF2-40B4-BE49-F238E27FC236}">
                <a16:creationId xmlns:a16="http://schemas.microsoft.com/office/drawing/2014/main" id="{EA32A512-AE1E-4820-976D-6D0ED0F3E6D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68862B5-8A1A-4912-934B-65C005C92EF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27B0D77-14E4-4B86-91B5-860469CBA80E}" type="slidenum">
              <a:rPr lang="en-US" smtClean="0"/>
              <a:t>‹#›</a:t>
            </a:fld>
            <a:endParaRPr lang="en-US"/>
          </a:p>
        </p:txBody>
      </p:sp>
    </p:spTree>
    <p:extLst>
      <p:ext uri="{BB962C8B-B14F-4D97-AF65-F5344CB8AC3E}">
        <p14:creationId xmlns:p14="http://schemas.microsoft.com/office/powerpoint/2010/main" val="8140653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2" Type="http://schemas.openxmlformats.org/officeDocument/2006/relationships/hyperlink" Target="https://marginalrevolution.com/?s=markets+in" TargetMode="Externa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A995B374-CE49-44DA-81B0-061BB64518AA}"/>
              </a:ext>
            </a:extLst>
          </p:cNvPr>
          <p:cNvCxnSpPr/>
          <p:nvPr/>
        </p:nvCxnSpPr>
        <p:spPr>
          <a:xfrm>
            <a:off x="1533525" y="373063"/>
            <a:ext cx="0" cy="690562"/>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1267" name="TextBox 3">
            <a:extLst>
              <a:ext uri="{FF2B5EF4-FFF2-40B4-BE49-F238E27FC236}">
                <a16:creationId xmlns:a16="http://schemas.microsoft.com/office/drawing/2014/main" id="{26D49C46-DE52-44E7-9E89-507ED82376BA}"/>
              </a:ext>
            </a:extLst>
          </p:cNvPr>
          <p:cNvSpPr txBox="1">
            <a:spLocks noChangeArrowheads="1"/>
          </p:cNvSpPr>
          <p:nvPr/>
        </p:nvSpPr>
        <p:spPr bwMode="auto">
          <a:xfrm>
            <a:off x="1727200" y="355600"/>
            <a:ext cx="2649828"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4000" dirty="0"/>
              <a:t>Background</a:t>
            </a:r>
          </a:p>
        </p:txBody>
      </p:sp>
      <p:pic>
        <p:nvPicPr>
          <p:cNvPr id="5" name="Picture 4">
            <a:extLst>
              <a:ext uri="{FF2B5EF4-FFF2-40B4-BE49-F238E27FC236}">
                <a16:creationId xmlns:a16="http://schemas.microsoft.com/office/drawing/2014/main" id="{7CDB3295-FDBC-4F34-AAAF-68227A1BABFA}"/>
              </a:ext>
            </a:extLst>
          </p:cNvPr>
          <p:cNvPicPr>
            <a:picLocks noChangeAspect="1" noChangeArrowheads="1"/>
          </p:cNvPicPr>
          <p:nvPr/>
        </p:nvPicPr>
        <p:blipFill>
          <a:blip r:embed="rId3" cstate="print"/>
          <a:srcRect l="3999" t="5530" b="4485"/>
          <a:stretch>
            <a:fillRect/>
          </a:stretch>
        </p:blipFill>
        <p:spPr bwMode="auto">
          <a:xfrm>
            <a:off x="0" y="0"/>
            <a:ext cx="12192000" cy="6858000"/>
          </a:xfrm>
          <a:prstGeom prst="rect">
            <a:avLst/>
          </a:prstGeom>
          <a:noFill/>
          <a:ln w="9525">
            <a:noFill/>
            <a:miter lim="800000"/>
            <a:headEnd/>
            <a:tailEnd/>
          </a:ln>
        </p:spPr>
      </p:pic>
      <p:sp>
        <p:nvSpPr>
          <p:cNvPr id="6" name="Text Box 6">
            <a:extLst>
              <a:ext uri="{FF2B5EF4-FFF2-40B4-BE49-F238E27FC236}">
                <a16:creationId xmlns:a16="http://schemas.microsoft.com/office/drawing/2014/main" id="{D1E2BD9A-B9B1-4DD5-B225-B5ED587C8359}"/>
              </a:ext>
            </a:extLst>
          </p:cNvPr>
          <p:cNvSpPr txBox="1">
            <a:spLocks noChangeArrowheads="1"/>
          </p:cNvSpPr>
          <p:nvPr/>
        </p:nvSpPr>
        <p:spPr bwMode="auto">
          <a:xfrm>
            <a:off x="2135011" y="4425245"/>
            <a:ext cx="6508045" cy="954107"/>
          </a:xfrm>
          <a:prstGeom prst="rect">
            <a:avLst/>
          </a:prstGeom>
          <a:noFill/>
          <a:ln w="9525">
            <a:noFill/>
            <a:miter lim="800000"/>
            <a:headEnd/>
            <a:tailEnd/>
          </a:ln>
        </p:spPr>
        <p:txBody>
          <a:bodyPr wrap="square">
            <a:spAutoFit/>
          </a:bodyPr>
          <a:lstStyle/>
          <a:p>
            <a:r>
              <a:rPr lang="en-US" sz="2800" b="1" dirty="0">
                <a:solidFill>
                  <a:schemeClr val="bg1"/>
                </a:solidFill>
                <a:latin typeface="Calibri" pitchFamily="34" charset="0"/>
              </a:rPr>
              <a:t>Adaptive Markets:</a:t>
            </a:r>
          </a:p>
          <a:p>
            <a:r>
              <a:rPr lang="en-US" sz="2800" b="1" dirty="0">
                <a:solidFill>
                  <a:schemeClr val="bg1"/>
                </a:solidFill>
                <a:latin typeface="Calibri" pitchFamily="34" charset="0"/>
              </a:rPr>
              <a:t>The Evolution of Computations in Markets</a:t>
            </a:r>
          </a:p>
        </p:txBody>
      </p:sp>
      <p:sp>
        <p:nvSpPr>
          <p:cNvPr id="7" name="Text Box 8">
            <a:extLst>
              <a:ext uri="{FF2B5EF4-FFF2-40B4-BE49-F238E27FC236}">
                <a16:creationId xmlns:a16="http://schemas.microsoft.com/office/drawing/2014/main" id="{04679334-7F03-4A78-9AFA-54838EC9B161}"/>
              </a:ext>
            </a:extLst>
          </p:cNvPr>
          <p:cNvSpPr txBox="1">
            <a:spLocks noChangeArrowheads="1"/>
          </p:cNvSpPr>
          <p:nvPr/>
        </p:nvSpPr>
        <p:spPr bwMode="auto">
          <a:xfrm>
            <a:off x="1890888" y="5474227"/>
            <a:ext cx="7010400" cy="1200329"/>
          </a:xfrm>
          <a:prstGeom prst="rect">
            <a:avLst/>
          </a:prstGeom>
          <a:noFill/>
          <a:ln w="9525">
            <a:noFill/>
            <a:miter lim="800000"/>
            <a:headEnd/>
            <a:tailEnd/>
          </a:ln>
        </p:spPr>
        <p:txBody>
          <a:bodyPr>
            <a:spAutoFit/>
          </a:bodyPr>
          <a:lstStyle/>
          <a:p>
            <a:pPr algn="ctr"/>
            <a:r>
              <a:rPr lang="en-US" dirty="0">
                <a:solidFill>
                  <a:schemeClr val="bg1"/>
                </a:solidFill>
                <a:latin typeface="Microsoft Sans Serif" pitchFamily="34" charset="0"/>
              </a:rPr>
              <a:t>Kevin A. McCabe</a:t>
            </a:r>
          </a:p>
          <a:p>
            <a:pPr algn="ctr"/>
            <a:r>
              <a:rPr lang="en-US" dirty="0">
                <a:solidFill>
                  <a:schemeClr val="bg1"/>
                </a:solidFill>
                <a:latin typeface="Microsoft Sans Serif" pitchFamily="34" charset="0"/>
              </a:rPr>
              <a:t>Professor of Economics, Law, and Neuroscience</a:t>
            </a:r>
          </a:p>
          <a:p>
            <a:pPr algn="ctr"/>
            <a:r>
              <a:rPr lang="en-US" dirty="0">
                <a:solidFill>
                  <a:schemeClr val="bg1"/>
                </a:solidFill>
                <a:latin typeface="Microsoft Sans Serif" pitchFamily="34" charset="0"/>
              </a:rPr>
              <a:t>George Mason University</a:t>
            </a:r>
          </a:p>
          <a:p>
            <a:pPr algn="ctr"/>
            <a:r>
              <a:rPr lang="en-US" dirty="0">
                <a:solidFill>
                  <a:schemeClr val="bg1"/>
                </a:solidFill>
                <a:latin typeface="Microsoft Sans Serif" pitchFamily="34" charset="0"/>
              </a:rPr>
              <a:t>kmccabe@gmu.edu</a:t>
            </a:r>
          </a:p>
        </p:txBody>
      </p:sp>
      <p:pic>
        <p:nvPicPr>
          <p:cNvPr id="8" name="Picture 5" descr="GMURGB">
            <a:extLst>
              <a:ext uri="{FF2B5EF4-FFF2-40B4-BE49-F238E27FC236}">
                <a16:creationId xmlns:a16="http://schemas.microsoft.com/office/drawing/2014/main" id="{77F46512-3A45-4F94-982B-79C4DE3DEF8D}"/>
              </a:ext>
            </a:extLst>
          </p:cNvPr>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7461956" y="1217876"/>
            <a:ext cx="2362200" cy="1519237"/>
          </a:xfrm>
          <a:prstGeom prst="rect">
            <a:avLst/>
          </a:prstGeom>
          <a:noFill/>
          <a:ln w="9525">
            <a:noFill/>
            <a:miter lim="800000"/>
            <a:headEnd/>
            <a:tailEnd/>
          </a:ln>
        </p:spPr>
      </p:pic>
    </p:spTree>
    <p:extLst>
      <p:ext uri="{BB962C8B-B14F-4D97-AF65-F5344CB8AC3E}">
        <p14:creationId xmlns:p14="http://schemas.microsoft.com/office/powerpoint/2010/main" val="27387794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339B4940-E1F3-4611-9CEE-B59DDDBE54A4}"/>
              </a:ext>
            </a:extLst>
          </p:cNvPr>
          <p:cNvCxnSpPr/>
          <p:nvPr/>
        </p:nvCxnSpPr>
        <p:spPr>
          <a:xfrm>
            <a:off x="1533525" y="373063"/>
            <a:ext cx="0" cy="690562"/>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 name="TextBox 3">
            <a:extLst>
              <a:ext uri="{FF2B5EF4-FFF2-40B4-BE49-F238E27FC236}">
                <a16:creationId xmlns:a16="http://schemas.microsoft.com/office/drawing/2014/main" id="{64668530-5F8B-4148-BC76-A02A642F3E79}"/>
              </a:ext>
            </a:extLst>
          </p:cNvPr>
          <p:cNvSpPr txBox="1">
            <a:spLocks noChangeArrowheads="1"/>
          </p:cNvSpPr>
          <p:nvPr/>
        </p:nvSpPr>
        <p:spPr bwMode="auto">
          <a:xfrm>
            <a:off x="1727200" y="355600"/>
            <a:ext cx="291317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4000" dirty="0"/>
              <a:t>Computation</a:t>
            </a:r>
          </a:p>
        </p:txBody>
      </p:sp>
      <p:sp>
        <p:nvSpPr>
          <p:cNvPr id="4" name="TextBox 3">
            <a:extLst>
              <a:ext uri="{FF2B5EF4-FFF2-40B4-BE49-F238E27FC236}">
                <a16:creationId xmlns:a16="http://schemas.microsoft.com/office/drawing/2014/main" id="{FC5EB784-5381-4C76-9B5D-81E05D66EB50}"/>
              </a:ext>
            </a:extLst>
          </p:cNvPr>
          <p:cNvSpPr txBox="1">
            <a:spLocks noChangeArrowheads="1"/>
          </p:cNvSpPr>
          <p:nvPr/>
        </p:nvSpPr>
        <p:spPr bwMode="auto">
          <a:xfrm>
            <a:off x="1123245" y="1478845"/>
            <a:ext cx="10414000" cy="52014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4000" dirty="0"/>
              <a:t>A </a:t>
            </a:r>
            <a:r>
              <a:rPr lang="en-US" altLang="en-US" sz="4000" dirty="0">
                <a:solidFill>
                  <a:srgbClr val="FF0000"/>
                </a:solidFill>
              </a:rPr>
              <a:t>computation</a:t>
            </a:r>
            <a:r>
              <a:rPr lang="en-US" altLang="en-US" sz="4000" dirty="0"/>
              <a:t> is a finite sequence of operations that change the state of a system.  Usually, we think of state as a data structures which contains measurable values.   </a:t>
            </a:r>
          </a:p>
          <a:p>
            <a:pPr eaLnBrk="1" hangingPunct="1">
              <a:lnSpc>
                <a:spcPct val="100000"/>
              </a:lnSpc>
              <a:spcBef>
                <a:spcPct val="0"/>
              </a:spcBef>
              <a:buFontTx/>
              <a:buNone/>
            </a:pPr>
            <a:endParaRPr lang="en-US" altLang="en-US" sz="1200" dirty="0"/>
          </a:p>
          <a:p>
            <a:pPr eaLnBrk="1" hangingPunct="1">
              <a:lnSpc>
                <a:spcPct val="100000"/>
              </a:lnSpc>
              <a:spcBef>
                <a:spcPct val="0"/>
              </a:spcBef>
              <a:buFontTx/>
              <a:buNone/>
            </a:pPr>
            <a:r>
              <a:rPr lang="en-US" altLang="en-US" sz="4000" dirty="0"/>
              <a:t>An </a:t>
            </a:r>
            <a:r>
              <a:rPr lang="en-US" altLang="en-US" sz="4000" dirty="0">
                <a:solidFill>
                  <a:srgbClr val="FF0000"/>
                </a:solidFill>
              </a:rPr>
              <a:t>algorithm</a:t>
            </a:r>
            <a:r>
              <a:rPr lang="en-US" altLang="en-US" sz="4000" dirty="0"/>
              <a:t> is a model of the control mechanism (often code) which decides what finite sequence of conditional operations will take place.   </a:t>
            </a:r>
          </a:p>
        </p:txBody>
      </p:sp>
    </p:spTree>
    <p:extLst>
      <p:ext uri="{BB962C8B-B14F-4D97-AF65-F5344CB8AC3E}">
        <p14:creationId xmlns:p14="http://schemas.microsoft.com/office/powerpoint/2010/main" val="29759394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339B4940-E1F3-4611-9CEE-B59DDDBE54A4}"/>
              </a:ext>
            </a:extLst>
          </p:cNvPr>
          <p:cNvCxnSpPr/>
          <p:nvPr/>
        </p:nvCxnSpPr>
        <p:spPr>
          <a:xfrm>
            <a:off x="1533525" y="373063"/>
            <a:ext cx="0" cy="690562"/>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 name="TextBox 3">
            <a:extLst>
              <a:ext uri="{FF2B5EF4-FFF2-40B4-BE49-F238E27FC236}">
                <a16:creationId xmlns:a16="http://schemas.microsoft.com/office/drawing/2014/main" id="{64668530-5F8B-4148-BC76-A02A642F3E79}"/>
              </a:ext>
            </a:extLst>
          </p:cNvPr>
          <p:cNvSpPr txBox="1">
            <a:spLocks noChangeArrowheads="1"/>
          </p:cNvSpPr>
          <p:nvPr/>
        </p:nvSpPr>
        <p:spPr bwMode="auto">
          <a:xfrm>
            <a:off x="1727200" y="355600"/>
            <a:ext cx="7057894"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4000" dirty="0"/>
              <a:t>What is a computational system?</a:t>
            </a:r>
          </a:p>
        </p:txBody>
      </p:sp>
      <p:sp>
        <p:nvSpPr>
          <p:cNvPr id="4" name="TextBox 3">
            <a:extLst>
              <a:ext uri="{FF2B5EF4-FFF2-40B4-BE49-F238E27FC236}">
                <a16:creationId xmlns:a16="http://schemas.microsoft.com/office/drawing/2014/main" id="{FC5EB784-5381-4C76-9B5D-81E05D66EB50}"/>
              </a:ext>
            </a:extLst>
          </p:cNvPr>
          <p:cNvSpPr txBox="1">
            <a:spLocks noChangeArrowheads="1"/>
          </p:cNvSpPr>
          <p:nvPr/>
        </p:nvSpPr>
        <p:spPr bwMode="auto">
          <a:xfrm>
            <a:off x="282224" y="1286933"/>
            <a:ext cx="11909776" cy="4093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4000" dirty="0"/>
              <a:t>A </a:t>
            </a:r>
            <a:r>
              <a:rPr lang="en-US" altLang="en-US" sz="4000" dirty="0">
                <a:solidFill>
                  <a:srgbClr val="FF0000"/>
                </a:solidFill>
              </a:rPr>
              <a:t>computational system</a:t>
            </a:r>
            <a:r>
              <a:rPr lang="en-US" altLang="en-US" sz="4000" dirty="0"/>
              <a:t> consists of:</a:t>
            </a:r>
          </a:p>
          <a:p>
            <a:pPr eaLnBrk="1" hangingPunct="1">
              <a:lnSpc>
                <a:spcPct val="100000"/>
              </a:lnSpc>
              <a:spcBef>
                <a:spcPct val="0"/>
              </a:spcBef>
              <a:buFontTx/>
              <a:buNone/>
            </a:pPr>
            <a:endParaRPr lang="en-US" altLang="en-US" sz="800" dirty="0"/>
          </a:p>
          <a:p>
            <a:pPr marL="742950" indent="-742950" eaLnBrk="1" hangingPunct="1">
              <a:lnSpc>
                <a:spcPct val="100000"/>
              </a:lnSpc>
              <a:spcBef>
                <a:spcPct val="0"/>
              </a:spcBef>
              <a:buFont typeface="+mj-lt"/>
              <a:buAutoNum type="arabicPeriod"/>
            </a:pPr>
            <a:r>
              <a:rPr lang="en-US" altLang="en-US" sz="4000" dirty="0"/>
              <a:t>All possible states and an initial state s</a:t>
            </a:r>
            <a:r>
              <a:rPr lang="en-US" altLang="en-US" sz="4000" baseline="30000" dirty="0"/>
              <a:t>0</a:t>
            </a:r>
            <a:r>
              <a:rPr lang="en-US" altLang="en-US" sz="4000" dirty="0"/>
              <a:t>. </a:t>
            </a:r>
          </a:p>
          <a:p>
            <a:pPr marL="742950" indent="-742950" eaLnBrk="1" hangingPunct="1">
              <a:lnSpc>
                <a:spcPct val="100000"/>
              </a:lnSpc>
              <a:spcBef>
                <a:spcPct val="0"/>
              </a:spcBef>
              <a:buFont typeface="+mj-lt"/>
              <a:buAutoNum type="arabicPeriod"/>
            </a:pPr>
            <a:r>
              <a:rPr lang="en-US" altLang="en-US" sz="4000" dirty="0"/>
              <a:t>The set of all possible events. Includes the null event.</a:t>
            </a:r>
          </a:p>
          <a:p>
            <a:pPr marL="742950" indent="-742950" eaLnBrk="1" hangingPunct="1">
              <a:lnSpc>
                <a:spcPct val="100000"/>
              </a:lnSpc>
              <a:spcBef>
                <a:spcPct val="0"/>
              </a:spcBef>
              <a:buFont typeface="+mj-lt"/>
              <a:buAutoNum type="arabicPeriod"/>
            </a:pPr>
            <a:r>
              <a:rPr lang="en-US" altLang="en-US" sz="4000" dirty="0"/>
              <a:t>A sensory system for recognizing events.</a:t>
            </a:r>
          </a:p>
          <a:p>
            <a:pPr marL="742950" indent="-742950" eaLnBrk="1" hangingPunct="1">
              <a:lnSpc>
                <a:spcPct val="100000"/>
              </a:lnSpc>
              <a:spcBef>
                <a:spcPct val="0"/>
              </a:spcBef>
              <a:buFont typeface="+mj-lt"/>
              <a:buAutoNum type="arabicPeriod"/>
            </a:pPr>
            <a:r>
              <a:rPr lang="en-US" altLang="en-US" sz="4000" dirty="0"/>
              <a:t>A finite set of operations.</a:t>
            </a:r>
          </a:p>
          <a:p>
            <a:pPr marL="742950" indent="-742950" eaLnBrk="1" hangingPunct="1">
              <a:lnSpc>
                <a:spcPct val="100000"/>
              </a:lnSpc>
              <a:spcBef>
                <a:spcPct val="0"/>
              </a:spcBef>
              <a:buFont typeface="+mj-lt"/>
              <a:buAutoNum type="arabicPeriod"/>
            </a:pPr>
            <a:r>
              <a:rPr lang="en-US" altLang="en-US" sz="4000" dirty="0"/>
              <a:t>A finite set of event driven algorithms. </a:t>
            </a:r>
          </a:p>
          <a:p>
            <a:pPr eaLnBrk="1" hangingPunct="1">
              <a:lnSpc>
                <a:spcPct val="100000"/>
              </a:lnSpc>
              <a:spcBef>
                <a:spcPct val="0"/>
              </a:spcBef>
              <a:buFontTx/>
              <a:buNone/>
            </a:pPr>
            <a:endParaRPr lang="en-US" altLang="en-US" sz="1200" dirty="0"/>
          </a:p>
        </p:txBody>
      </p:sp>
      <p:sp>
        <p:nvSpPr>
          <p:cNvPr id="5" name="TextBox 4">
            <a:extLst>
              <a:ext uri="{FF2B5EF4-FFF2-40B4-BE49-F238E27FC236}">
                <a16:creationId xmlns:a16="http://schemas.microsoft.com/office/drawing/2014/main" id="{F5DFBC96-0BAB-4726-AD9B-343DEE8B03A4}"/>
              </a:ext>
            </a:extLst>
          </p:cNvPr>
          <p:cNvSpPr txBox="1"/>
          <p:nvPr/>
        </p:nvSpPr>
        <p:spPr>
          <a:xfrm>
            <a:off x="1349023" y="5301339"/>
            <a:ext cx="9776178" cy="1323439"/>
          </a:xfrm>
          <a:prstGeom prst="rect">
            <a:avLst/>
          </a:prstGeom>
          <a:noFill/>
        </p:spPr>
        <p:txBody>
          <a:bodyPr wrap="square">
            <a:spAutoFit/>
          </a:bodyPr>
          <a:lstStyle/>
          <a:p>
            <a:pPr eaLnBrk="1" hangingPunct="1">
              <a:lnSpc>
                <a:spcPct val="100000"/>
              </a:lnSpc>
              <a:spcBef>
                <a:spcPct val="0"/>
              </a:spcBef>
              <a:buFontTx/>
              <a:buNone/>
            </a:pPr>
            <a:r>
              <a:rPr lang="en-US" altLang="en-US" sz="4000" dirty="0">
                <a:solidFill>
                  <a:srgbClr val="FF0000"/>
                </a:solidFill>
              </a:rPr>
              <a:t>By this definition humans, robots, and thermostats are all computational systems.</a:t>
            </a:r>
          </a:p>
        </p:txBody>
      </p:sp>
    </p:spTree>
    <p:extLst>
      <p:ext uri="{BB962C8B-B14F-4D97-AF65-F5344CB8AC3E}">
        <p14:creationId xmlns:p14="http://schemas.microsoft.com/office/powerpoint/2010/main" val="25904921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552065B4-DC4A-47F5-9FB3-7AF1A78C3ACA}"/>
              </a:ext>
            </a:extLst>
          </p:cNvPr>
          <p:cNvCxnSpPr/>
          <p:nvPr/>
        </p:nvCxnSpPr>
        <p:spPr>
          <a:xfrm>
            <a:off x="1533525" y="373063"/>
            <a:ext cx="0" cy="690562"/>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 name="TextBox 3">
            <a:extLst>
              <a:ext uri="{FF2B5EF4-FFF2-40B4-BE49-F238E27FC236}">
                <a16:creationId xmlns:a16="http://schemas.microsoft.com/office/drawing/2014/main" id="{F712CD74-D559-4212-AC9A-2D95A223B11D}"/>
              </a:ext>
            </a:extLst>
          </p:cNvPr>
          <p:cNvSpPr txBox="1">
            <a:spLocks noChangeArrowheads="1"/>
          </p:cNvSpPr>
          <p:nvPr/>
        </p:nvSpPr>
        <p:spPr bwMode="auto">
          <a:xfrm>
            <a:off x="1727200" y="355600"/>
            <a:ext cx="8713411"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4000" dirty="0"/>
              <a:t>How does a computational system work?</a:t>
            </a:r>
          </a:p>
        </p:txBody>
      </p:sp>
      <p:sp>
        <p:nvSpPr>
          <p:cNvPr id="5" name="TextBox 4">
            <a:extLst>
              <a:ext uri="{FF2B5EF4-FFF2-40B4-BE49-F238E27FC236}">
                <a16:creationId xmlns:a16="http://schemas.microsoft.com/office/drawing/2014/main" id="{FECF85AA-450E-4BA5-BD28-E73258ABFB00}"/>
              </a:ext>
            </a:extLst>
          </p:cNvPr>
          <p:cNvSpPr txBox="1"/>
          <p:nvPr/>
        </p:nvSpPr>
        <p:spPr>
          <a:xfrm>
            <a:off x="248355" y="1412290"/>
            <a:ext cx="11763015" cy="1938992"/>
          </a:xfrm>
          <a:prstGeom prst="rect">
            <a:avLst/>
          </a:prstGeom>
          <a:noFill/>
        </p:spPr>
        <p:txBody>
          <a:bodyPr wrap="square">
            <a:spAutoFit/>
          </a:bodyPr>
          <a:lstStyle/>
          <a:p>
            <a:pPr eaLnBrk="1" hangingPunct="1">
              <a:lnSpc>
                <a:spcPct val="100000"/>
              </a:lnSpc>
              <a:spcBef>
                <a:spcPct val="0"/>
              </a:spcBef>
              <a:buFontTx/>
              <a:buNone/>
            </a:pPr>
            <a:r>
              <a:rPr lang="en-US" altLang="en-US" sz="4000" dirty="0"/>
              <a:t>Every time an event occurs an algorithm is chosen that performs operations to move the state from </a:t>
            </a:r>
            <a:r>
              <a:rPr lang="en-US" altLang="en-US" sz="4000" dirty="0" err="1"/>
              <a:t>s</a:t>
            </a:r>
            <a:r>
              <a:rPr lang="en-US" altLang="en-US" sz="4000" baseline="30000" dirty="0" err="1"/>
              <a:t>t</a:t>
            </a:r>
            <a:r>
              <a:rPr lang="en-US" altLang="en-US" sz="4000" baseline="30000" dirty="0"/>
              <a:t> </a:t>
            </a:r>
            <a:r>
              <a:rPr lang="en-US" altLang="en-US" sz="4000" dirty="0"/>
              <a:t>to s</a:t>
            </a:r>
            <a:r>
              <a:rPr lang="en-US" altLang="en-US" sz="4000" baseline="30000" dirty="0"/>
              <a:t>t+1 </a:t>
            </a:r>
            <a:r>
              <a:rPr lang="en-US" altLang="en-US" sz="4000" dirty="0"/>
              <a:t>and possibly generates new events.</a:t>
            </a:r>
          </a:p>
        </p:txBody>
      </p:sp>
      <p:sp>
        <p:nvSpPr>
          <p:cNvPr id="6" name="TextBox 5">
            <a:extLst>
              <a:ext uri="{FF2B5EF4-FFF2-40B4-BE49-F238E27FC236}">
                <a16:creationId xmlns:a16="http://schemas.microsoft.com/office/drawing/2014/main" id="{60C8181B-3F4A-4A17-8CA2-AF2F25F14D74}"/>
              </a:ext>
            </a:extLst>
          </p:cNvPr>
          <p:cNvSpPr txBox="1"/>
          <p:nvPr/>
        </p:nvSpPr>
        <p:spPr>
          <a:xfrm>
            <a:off x="248354" y="3506719"/>
            <a:ext cx="11559823" cy="3170099"/>
          </a:xfrm>
          <a:prstGeom prst="rect">
            <a:avLst/>
          </a:prstGeom>
          <a:noFill/>
        </p:spPr>
        <p:txBody>
          <a:bodyPr wrap="square">
            <a:spAutoFit/>
          </a:bodyPr>
          <a:lstStyle/>
          <a:p>
            <a:pPr eaLnBrk="1" hangingPunct="1">
              <a:lnSpc>
                <a:spcPct val="100000"/>
              </a:lnSpc>
              <a:spcBef>
                <a:spcPct val="0"/>
              </a:spcBef>
              <a:buFontTx/>
              <a:buNone/>
            </a:pPr>
            <a:r>
              <a:rPr lang="en-US" altLang="en-US" sz="4000" dirty="0"/>
              <a:t>We can think of </a:t>
            </a:r>
            <a:r>
              <a:rPr lang="en-US" altLang="en-US" sz="4000" dirty="0">
                <a:solidFill>
                  <a:srgbClr val="FF0000"/>
                </a:solidFill>
              </a:rPr>
              <a:t>technology</a:t>
            </a:r>
            <a:r>
              <a:rPr lang="en-US" altLang="en-US" sz="4000" dirty="0"/>
              <a:t> as the available set of operations we can perform, and we can think of our </a:t>
            </a:r>
            <a:r>
              <a:rPr lang="en-US" altLang="en-US" sz="4000" dirty="0">
                <a:solidFill>
                  <a:srgbClr val="FF0000"/>
                </a:solidFill>
              </a:rPr>
              <a:t>imperative knowledge</a:t>
            </a:r>
            <a:r>
              <a:rPr lang="en-US" altLang="en-US" sz="4000" dirty="0"/>
              <a:t> as the set of algorithms we can perform.  This knowledge may be </a:t>
            </a:r>
            <a:r>
              <a:rPr lang="en-US" altLang="en-US" sz="4000" dirty="0">
                <a:solidFill>
                  <a:srgbClr val="FF0000"/>
                </a:solidFill>
              </a:rPr>
              <a:t>implicit</a:t>
            </a:r>
            <a:r>
              <a:rPr lang="en-US" altLang="en-US" sz="4000" dirty="0"/>
              <a:t>, e.g.,  driving a car.  </a:t>
            </a:r>
          </a:p>
        </p:txBody>
      </p:sp>
    </p:spTree>
    <p:extLst>
      <p:ext uri="{BB962C8B-B14F-4D97-AF65-F5344CB8AC3E}">
        <p14:creationId xmlns:p14="http://schemas.microsoft.com/office/powerpoint/2010/main" val="20222322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F26AABDD-C846-4A73-A918-4490368D69EE}"/>
              </a:ext>
            </a:extLst>
          </p:cNvPr>
          <p:cNvCxnSpPr/>
          <p:nvPr/>
        </p:nvCxnSpPr>
        <p:spPr>
          <a:xfrm>
            <a:off x="1533525" y="373063"/>
            <a:ext cx="0" cy="690562"/>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 name="TextBox 3">
            <a:extLst>
              <a:ext uri="{FF2B5EF4-FFF2-40B4-BE49-F238E27FC236}">
                <a16:creationId xmlns:a16="http://schemas.microsoft.com/office/drawing/2014/main" id="{4F2B9C7C-25FA-49BB-AE6C-40722FD5DEAE}"/>
              </a:ext>
            </a:extLst>
          </p:cNvPr>
          <p:cNvSpPr txBox="1">
            <a:spLocks noChangeArrowheads="1"/>
          </p:cNvSpPr>
          <p:nvPr/>
        </p:nvSpPr>
        <p:spPr bwMode="auto">
          <a:xfrm>
            <a:off x="1727200" y="355600"/>
            <a:ext cx="9118715"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4000" dirty="0"/>
              <a:t>How implicit imperative knowledge works?</a:t>
            </a:r>
          </a:p>
        </p:txBody>
      </p:sp>
      <p:sp>
        <p:nvSpPr>
          <p:cNvPr id="4" name="TextBox 6">
            <a:extLst>
              <a:ext uri="{FF2B5EF4-FFF2-40B4-BE49-F238E27FC236}">
                <a16:creationId xmlns:a16="http://schemas.microsoft.com/office/drawing/2014/main" id="{19B5F6EC-59CF-4A8D-87E8-C6239F24276C}"/>
              </a:ext>
            </a:extLst>
          </p:cNvPr>
          <p:cNvSpPr txBox="1">
            <a:spLocks noChangeArrowheads="1"/>
          </p:cNvSpPr>
          <p:nvPr/>
        </p:nvSpPr>
        <p:spPr bwMode="auto">
          <a:xfrm>
            <a:off x="1834802" y="1757236"/>
            <a:ext cx="1184491"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1800" dirty="0"/>
              <a:t>High Level</a:t>
            </a:r>
          </a:p>
          <a:p>
            <a:pPr algn="ctr" eaLnBrk="1" hangingPunct="1">
              <a:lnSpc>
                <a:spcPct val="100000"/>
              </a:lnSpc>
              <a:spcBef>
                <a:spcPct val="0"/>
              </a:spcBef>
              <a:buFontTx/>
              <a:buNone/>
            </a:pPr>
            <a:r>
              <a:rPr lang="en-US" altLang="en-US" sz="1800" dirty="0"/>
              <a:t>Algorithm</a:t>
            </a:r>
          </a:p>
        </p:txBody>
      </p:sp>
      <p:sp>
        <p:nvSpPr>
          <p:cNvPr id="6" name="Rectangle 5">
            <a:extLst>
              <a:ext uri="{FF2B5EF4-FFF2-40B4-BE49-F238E27FC236}">
                <a16:creationId xmlns:a16="http://schemas.microsoft.com/office/drawing/2014/main" id="{CB9CCB7F-C19F-4B13-B5A5-9228B30FB44B}"/>
              </a:ext>
            </a:extLst>
          </p:cNvPr>
          <p:cNvSpPr/>
          <p:nvPr/>
        </p:nvSpPr>
        <p:spPr>
          <a:xfrm>
            <a:off x="1838337" y="1552091"/>
            <a:ext cx="1181100" cy="1258888"/>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 name="Rectangle 6">
            <a:extLst>
              <a:ext uri="{FF2B5EF4-FFF2-40B4-BE49-F238E27FC236}">
                <a16:creationId xmlns:a16="http://schemas.microsoft.com/office/drawing/2014/main" id="{31857AD4-0955-4A5F-93BF-DEABB2F20FA4}"/>
              </a:ext>
            </a:extLst>
          </p:cNvPr>
          <p:cNvSpPr/>
          <p:nvPr/>
        </p:nvSpPr>
        <p:spPr>
          <a:xfrm>
            <a:off x="4849824" y="1525104"/>
            <a:ext cx="1181100" cy="1258888"/>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 name="TextBox 6">
            <a:extLst>
              <a:ext uri="{FF2B5EF4-FFF2-40B4-BE49-F238E27FC236}">
                <a16:creationId xmlns:a16="http://schemas.microsoft.com/office/drawing/2014/main" id="{2377443D-1EE2-4734-8BC2-C6D2F3ADF5DA}"/>
              </a:ext>
            </a:extLst>
          </p:cNvPr>
          <p:cNvSpPr txBox="1">
            <a:spLocks noChangeArrowheads="1"/>
          </p:cNvSpPr>
          <p:nvPr/>
        </p:nvSpPr>
        <p:spPr bwMode="auto">
          <a:xfrm>
            <a:off x="4882369" y="1618736"/>
            <a:ext cx="1116011"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1800" dirty="0"/>
              <a:t>Lower</a:t>
            </a:r>
          </a:p>
          <a:p>
            <a:pPr algn="ctr" eaLnBrk="1" hangingPunct="1">
              <a:lnSpc>
                <a:spcPct val="100000"/>
              </a:lnSpc>
              <a:spcBef>
                <a:spcPct val="0"/>
              </a:spcBef>
              <a:buFontTx/>
              <a:buNone/>
            </a:pPr>
            <a:r>
              <a:rPr lang="en-US" altLang="en-US" sz="1800" dirty="0"/>
              <a:t> Level</a:t>
            </a:r>
          </a:p>
          <a:p>
            <a:pPr algn="ctr" eaLnBrk="1" hangingPunct="1">
              <a:lnSpc>
                <a:spcPct val="100000"/>
              </a:lnSpc>
              <a:spcBef>
                <a:spcPct val="0"/>
              </a:spcBef>
              <a:buFontTx/>
              <a:buNone/>
            </a:pPr>
            <a:r>
              <a:rPr lang="en-US" altLang="en-US" sz="1800" dirty="0"/>
              <a:t>Algorithm</a:t>
            </a:r>
          </a:p>
        </p:txBody>
      </p:sp>
      <p:grpSp>
        <p:nvGrpSpPr>
          <p:cNvPr id="12" name="Group 11">
            <a:extLst>
              <a:ext uri="{FF2B5EF4-FFF2-40B4-BE49-F238E27FC236}">
                <a16:creationId xmlns:a16="http://schemas.microsoft.com/office/drawing/2014/main" id="{F8DD1E35-5960-472C-A6B0-D65CA3C9F355}"/>
              </a:ext>
            </a:extLst>
          </p:cNvPr>
          <p:cNvGrpSpPr/>
          <p:nvPr/>
        </p:nvGrpSpPr>
        <p:grpSpPr>
          <a:xfrm>
            <a:off x="3084868" y="1912455"/>
            <a:ext cx="1588731" cy="484187"/>
            <a:chOff x="3796068" y="2284989"/>
            <a:chExt cx="1588731" cy="484187"/>
          </a:xfrm>
        </p:grpSpPr>
        <p:sp>
          <p:nvSpPr>
            <p:cNvPr id="8" name="Arrow: Up 7">
              <a:extLst>
                <a:ext uri="{FF2B5EF4-FFF2-40B4-BE49-F238E27FC236}">
                  <a16:creationId xmlns:a16="http://schemas.microsoft.com/office/drawing/2014/main" id="{7E987BBE-0893-452D-8C5C-0D000DE7FC95}"/>
                </a:ext>
              </a:extLst>
            </p:cNvPr>
            <p:cNvSpPr/>
            <p:nvPr/>
          </p:nvSpPr>
          <p:spPr>
            <a:xfrm rot="5400000">
              <a:off x="4362455" y="1746832"/>
              <a:ext cx="484187" cy="1560501"/>
            </a:xfrm>
            <a:prstGeom prst="up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dirty="0"/>
                <a:t>m</a:t>
              </a:r>
            </a:p>
          </p:txBody>
        </p:sp>
        <p:sp>
          <p:nvSpPr>
            <p:cNvPr id="10" name="TextBox 9">
              <a:extLst>
                <a:ext uri="{FF2B5EF4-FFF2-40B4-BE49-F238E27FC236}">
                  <a16:creationId xmlns:a16="http://schemas.microsoft.com/office/drawing/2014/main" id="{77DD0326-8B52-4054-BE2F-4A63A55B5F8E}"/>
                </a:ext>
              </a:extLst>
            </p:cNvPr>
            <p:cNvSpPr txBox="1"/>
            <p:nvPr/>
          </p:nvSpPr>
          <p:spPr>
            <a:xfrm>
              <a:off x="3796068" y="2342416"/>
              <a:ext cx="1583639" cy="369332"/>
            </a:xfrm>
            <a:prstGeom prst="rect">
              <a:avLst/>
            </a:prstGeom>
            <a:noFill/>
          </p:spPr>
          <p:txBody>
            <a:bodyPr wrap="none" rtlCol="0">
              <a:spAutoFit/>
            </a:bodyPr>
            <a:lstStyle/>
            <a:p>
              <a:r>
                <a:rPr lang="en-US" dirty="0"/>
                <a:t>Message Event</a:t>
              </a:r>
            </a:p>
          </p:txBody>
        </p:sp>
      </p:grpSp>
      <p:grpSp>
        <p:nvGrpSpPr>
          <p:cNvPr id="13" name="Group 12">
            <a:extLst>
              <a:ext uri="{FF2B5EF4-FFF2-40B4-BE49-F238E27FC236}">
                <a16:creationId xmlns:a16="http://schemas.microsoft.com/office/drawing/2014/main" id="{3871349B-D56A-4AA7-AD2C-1821682B9A07}"/>
              </a:ext>
            </a:extLst>
          </p:cNvPr>
          <p:cNvGrpSpPr/>
          <p:nvPr/>
        </p:nvGrpSpPr>
        <p:grpSpPr>
          <a:xfrm rot="1915062">
            <a:off x="3075460" y="2741355"/>
            <a:ext cx="1588731" cy="484187"/>
            <a:chOff x="3796068" y="2284989"/>
            <a:chExt cx="1588731" cy="484187"/>
          </a:xfrm>
        </p:grpSpPr>
        <p:sp>
          <p:nvSpPr>
            <p:cNvPr id="14" name="Arrow: Up 13">
              <a:extLst>
                <a:ext uri="{FF2B5EF4-FFF2-40B4-BE49-F238E27FC236}">
                  <a16:creationId xmlns:a16="http://schemas.microsoft.com/office/drawing/2014/main" id="{E5F1A70E-96B0-4FDC-ADCA-CA0B5D1C42CC}"/>
                </a:ext>
              </a:extLst>
            </p:cNvPr>
            <p:cNvSpPr/>
            <p:nvPr/>
          </p:nvSpPr>
          <p:spPr>
            <a:xfrm rot="5400000">
              <a:off x="4362455" y="1746832"/>
              <a:ext cx="484187" cy="1560501"/>
            </a:xfrm>
            <a:prstGeom prst="up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dirty="0"/>
                <a:t>m</a:t>
              </a:r>
            </a:p>
          </p:txBody>
        </p:sp>
        <p:sp>
          <p:nvSpPr>
            <p:cNvPr id="15" name="TextBox 14">
              <a:extLst>
                <a:ext uri="{FF2B5EF4-FFF2-40B4-BE49-F238E27FC236}">
                  <a16:creationId xmlns:a16="http://schemas.microsoft.com/office/drawing/2014/main" id="{D62C1AA8-DA50-41FB-AE62-CB8DFE56CD24}"/>
                </a:ext>
              </a:extLst>
            </p:cNvPr>
            <p:cNvSpPr txBox="1"/>
            <p:nvPr/>
          </p:nvSpPr>
          <p:spPr>
            <a:xfrm>
              <a:off x="3796068" y="2342416"/>
              <a:ext cx="1583639" cy="369332"/>
            </a:xfrm>
            <a:prstGeom prst="rect">
              <a:avLst/>
            </a:prstGeom>
            <a:noFill/>
          </p:spPr>
          <p:txBody>
            <a:bodyPr wrap="none" rtlCol="0">
              <a:spAutoFit/>
            </a:bodyPr>
            <a:lstStyle/>
            <a:p>
              <a:r>
                <a:rPr lang="en-US" dirty="0"/>
                <a:t>Message Event</a:t>
              </a:r>
            </a:p>
          </p:txBody>
        </p:sp>
      </p:grpSp>
      <p:sp>
        <p:nvSpPr>
          <p:cNvPr id="16" name="Rectangle 15">
            <a:extLst>
              <a:ext uri="{FF2B5EF4-FFF2-40B4-BE49-F238E27FC236}">
                <a16:creationId xmlns:a16="http://schemas.microsoft.com/office/drawing/2014/main" id="{1AAFE27F-831F-4595-8F2D-DBA3A04635B8}"/>
              </a:ext>
            </a:extLst>
          </p:cNvPr>
          <p:cNvSpPr/>
          <p:nvPr/>
        </p:nvSpPr>
        <p:spPr>
          <a:xfrm>
            <a:off x="4849824" y="3190215"/>
            <a:ext cx="1181100" cy="1258888"/>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7" name="TextBox 6">
            <a:extLst>
              <a:ext uri="{FF2B5EF4-FFF2-40B4-BE49-F238E27FC236}">
                <a16:creationId xmlns:a16="http://schemas.microsoft.com/office/drawing/2014/main" id="{6F9D173E-EECC-46EA-8E48-E637160C80D1}"/>
              </a:ext>
            </a:extLst>
          </p:cNvPr>
          <p:cNvSpPr txBox="1">
            <a:spLocks noChangeArrowheads="1"/>
          </p:cNvSpPr>
          <p:nvPr/>
        </p:nvSpPr>
        <p:spPr bwMode="auto">
          <a:xfrm>
            <a:off x="4888757" y="3250111"/>
            <a:ext cx="1116011"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1800" dirty="0"/>
              <a:t>Lower</a:t>
            </a:r>
          </a:p>
          <a:p>
            <a:pPr algn="ctr" eaLnBrk="1" hangingPunct="1">
              <a:lnSpc>
                <a:spcPct val="100000"/>
              </a:lnSpc>
              <a:spcBef>
                <a:spcPct val="0"/>
              </a:spcBef>
              <a:buFontTx/>
              <a:buNone/>
            </a:pPr>
            <a:r>
              <a:rPr lang="en-US" altLang="en-US" sz="1800" dirty="0"/>
              <a:t> Level</a:t>
            </a:r>
          </a:p>
          <a:p>
            <a:pPr algn="ctr" eaLnBrk="1" hangingPunct="1">
              <a:lnSpc>
                <a:spcPct val="100000"/>
              </a:lnSpc>
              <a:spcBef>
                <a:spcPct val="0"/>
              </a:spcBef>
              <a:buFontTx/>
              <a:buNone/>
            </a:pPr>
            <a:r>
              <a:rPr lang="en-US" altLang="en-US" sz="1800" dirty="0"/>
              <a:t>Algorithm</a:t>
            </a:r>
          </a:p>
        </p:txBody>
      </p:sp>
      <p:grpSp>
        <p:nvGrpSpPr>
          <p:cNvPr id="18" name="Group 17">
            <a:extLst>
              <a:ext uri="{FF2B5EF4-FFF2-40B4-BE49-F238E27FC236}">
                <a16:creationId xmlns:a16="http://schemas.microsoft.com/office/drawing/2014/main" id="{A6EE37B1-2127-4342-92CD-B2BD2A992B28}"/>
              </a:ext>
            </a:extLst>
          </p:cNvPr>
          <p:cNvGrpSpPr/>
          <p:nvPr/>
        </p:nvGrpSpPr>
        <p:grpSpPr>
          <a:xfrm>
            <a:off x="6443781" y="1428268"/>
            <a:ext cx="1588731" cy="484187"/>
            <a:chOff x="3796068" y="2284989"/>
            <a:chExt cx="1588731" cy="484187"/>
          </a:xfrm>
        </p:grpSpPr>
        <p:sp>
          <p:nvSpPr>
            <p:cNvPr id="19" name="Arrow: Up 18">
              <a:extLst>
                <a:ext uri="{FF2B5EF4-FFF2-40B4-BE49-F238E27FC236}">
                  <a16:creationId xmlns:a16="http://schemas.microsoft.com/office/drawing/2014/main" id="{07F02194-FCE8-4E7C-81BC-A48BFB6BBD76}"/>
                </a:ext>
              </a:extLst>
            </p:cNvPr>
            <p:cNvSpPr/>
            <p:nvPr/>
          </p:nvSpPr>
          <p:spPr>
            <a:xfrm rot="5400000">
              <a:off x="4362455" y="1746832"/>
              <a:ext cx="484187" cy="1560501"/>
            </a:xfrm>
            <a:prstGeom prst="up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dirty="0"/>
                <a:t>m</a:t>
              </a:r>
            </a:p>
          </p:txBody>
        </p:sp>
        <p:sp>
          <p:nvSpPr>
            <p:cNvPr id="20" name="TextBox 19">
              <a:extLst>
                <a:ext uri="{FF2B5EF4-FFF2-40B4-BE49-F238E27FC236}">
                  <a16:creationId xmlns:a16="http://schemas.microsoft.com/office/drawing/2014/main" id="{B2EF3FB0-4A33-48C7-8047-6D4A6CAC9B0E}"/>
                </a:ext>
              </a:extLst>
            </p:cNvPr>
            <p:cNvSpPr txBox="1"/>
            <p:nvPr/>
          </p:nvSpPr>
          <p:spPr>
            <a:xfrm>
              <a:off x="3796068" y="2342416"/>
              <a:ext cx="1583639" cy="369332"/>
            </a:xfrm>
            <a:prstGeom prst="rect">
              <a:avLst/>
            </a:prstGeom>
            <a:noFill/>
          </p:spPr>
          <p:txBody>
            <a:bodyPr wrap="none" rtlCol="0">
              <a:spAutoFit/>
            </a:bodyPr>
            <a:lstStyle/>
            <a:p>
              <a:r>
                <a:rPr lang="en-US" dirty="0"/>
                <a:t>Message Event</a:t>
              </a:r>
            </a:p>
          </p:txBody>
        </p:sp>
      </p:grpSp>
      <p:grpSp>
        <p:nvGrpSpPr>
          <p:cNvPr id="21" name="Group 20">
            <a:extLst>
              <a:ext uri="{FF2B5EF4-FFF2-40B4-BE49-F238E27FC236}">
                <a16:creationId xmlns:a16="http://schemas.microsoft.com/office/drawing/2014/main" id="{6D952D2D-BC8F-4AED-A967-C40B26E7DC2A}"/>
              </a:ext>
            </a:extLst>
          </p:cNvPr>
          <p:cNvGrpSpPr/>
          <p:nvPr/>
        </p:nvGrpSpPr>
        <p:grpSpPr>
          <a:xfrm>
            <a:off x="6407583" y="2537703"/>
            <a:ext cx="1588731" cy="484187"/>
            <a:chOff x="3796068" y="2284989"/>
            <a:chExt cx="1588731" cy="484187"/>
          </a:xfrm>
        </p:grpSpPr>
        <p:sp>
          <p:nvSpPr>
            <p:cNvPr id="22" name="Arrow: Up 21">
              <a:extLst>
                <a:ext uri="{FF2B5EF4-FFF2-40B4-BE49-F238E27FC236}">
                  <a16:creationId xmlns:a16="http://schemas.microsoft.com/office/drawing/2014/main" id="{8FCA340B-7921-4D7C-9E2C-B1960D4305D4}"/>
                </a:ext>
              </a:extLst>
            </p:cNvPr>
            <p:cNvSpPr/>
            <p:nvPr/>
          </p:nvSpPr>
          <p:spPr>
            <a:xfrm rot="5400000">
              <a:off x="4362455" y="1746832"/>
              <a:ext cx="484187" cy="1560501"/>
            </a:xfrm>
            <a:prstGeom prst="up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dirty="0"/>
                <a:t>m</a:t>
              </a:r>
            </a:p>
          </p:txBody>
        </p:sp>
        <p:sp>
          <p:nvSpPr>
            <p:cNvPr id="23" name="TextBox 22">
              <a:extLst>
                <a:ext uri="{FF2B5EF4-FFF2-40B4-BE49-F238E27FC236}">
                  <a16:creationId xmlns:a16="http://schemas.microsoft.com/office/drawing/2014/main" id="{476CAD8C-5582-4925-BE3E-2CFAA25475AA}"/>
                </a:ext>
              </a:extLst>
            </p:cNvPr>
            <p:cNvSpPr txBox="1"/>
            <p:nvPr/>
          </p:nvSpPr>
          <p:spPr>
            <a:xfrm>
              <a:off x="3796068" y="2342416"/>
              <a:ext cx="1583639" cy="369332"/>
            </a:xfrm>
            <a:prstGeom prst="rect">
              <a:avLst/>
            </a:prstGeom>
            <a:noFill/>
          </p:spPr>
          <p:txBody>
            <a:bodyPr wrap="none" rtlCol="0">
              <a:spAutoFit/>
            </a:bodyPr>
            <a:lstStyle/>
            <a:p>
              <a:r>
                <a:rPr lang="en-US" dirty="0"/>
                <a:t>Message Event</a:t>
              </a:r>
            </a:p>
          </p:txBody>
        </p:sp>
      </p:grpSp>
      <p:sp>
        <p:nvSpPr>
          <p:cNvPr id="24" name="Rectangle 23">
            <a:extLst>
              <a:ext uri="{FF2B5EF4-FFF2-40B4-BE49-F238E27FC236}">
                <a16:creationId xmlns:a16="http://schemas.microsoft.com/office/drawing/2014/main" id="{F88FE59C-FFCC-4538-BD2E-E618826FA2E1}"/>
              </a:ext>
            </a:extLst>
          </p:cNvPr>
          <p:cNvSpPr/>
          <p:nvPr/>
        </p:nvSpPr>
        <p:spPr>
          <a:xfrm>
            <a:off x="8340713" y="1331891"/>
            <a:ext cx="1181100" cy="586078"/>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5" name="Rectangle 24">
            <a:extLst>
              <a:ext uri="{FF2B5EF4-FFF2-40B4-BE49-F238E27FC236}">
                <a16:creationId xmlns:a16="http://schemas.microsoft.com/office/drawing/2014/main" id="{FEDF9B9B-ADE2-4A56-8763-CF4EA99921AE}"/>
              </a:ext>
            </a:extLst>
          </p:cNvPr>
          <p:cNvSpPr/>
          <p:nvPr/>
        </p:nvSpPr>
        <p:spPr>
          <a:xfrm>
            <a:off x="8396111" y="2488952"/>
            <a:ext cx="1181100" cy="561071"/>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6" name="TextBox 6">
            <a:extLst>
              <a:ext uri="{FF2B5EF4-FFF2-40B4-BE49-F238E27FC236}">
                <a16:creationId xmlns:a16="http://schemas.microsoft.com/office/drawing/2014/main" id="{25773F4F-13EC-4F30-811E-6F86352BC4DD}"/>
              </a:ext>
            </a:extLst>
          </p:cNvPr>
          <p:cNvSpPr txBox="1">
            <a:spLocks noChangeArrowheads="1"/>
          </p:cNvSpPr>
          <p:nvPr/>
        </p:nvSpPr>
        <p:spPr bwMode="auto">
          <a:xfrm>
            <a:off x="8373257" y="1331891"/>
            <a:ext cx="111601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1800" dirty="0"/>
              <a:t>Base</a:t>
            </a:r>
          </a:p>
          <a:p>
            <a:pPr algn="ctr" eaLnBrk="1" hangingPunct="1">
              <a:lnSpc>
                <a:spcPct val="100000"/>
              </a:lnSpc>
              <a:spcBef>
                <a:spcPct val="0"/>
              </a:spcBef>
              <a:buFontTx/>
              <a:buNone/>
            </a:pPr>
            <a:r>
              <a:rPr lang="en-US" altLang="en-US" sz="1800" dirty="0"/>
              <a:t>Algorithm</a:t>
            </a:r>
          </a:p>
        </p:txBody>
      </p:sp>
      <p:sp>
        <p:nvSpPr>
          <p:cNvPr id="27" name="TextBox 6">
            <a:extLst>
              <a:ext uri="{FF2B5EF4-FFF2-40B4-BE49-F238E27FC236}">
                <a16:creationId xmlns:a16="http://schemas.microsoft.com/office/drawing/2014/main" id="{D4C26D45-A299-4ECC-8A28-15B5326DB070}"/>
              </a:ext>
            </a:extLst>
          </p:cNvPr>
          <p:cNvSpPr txBox="1">
            <a:spLocks noChangeArrowheads="1"/>
          </p:cNvSpPr>
          <p:nvPr/>
        </p:nvSpPr>
        <p:spPr bwMode="auto">
          <a:xfrm>
            <a:off x="8461201" y="2446321"/>
            <a:ext cx="111601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1800" dirty="0"/>
              <a:t>Base</a:t>
            </a:r>
          </a:p>
          <a:p>
            <a:pPr algn="ctr" eaLnBrk="1" hangingPunct="1">
              <a:lnSpc>
                <a:spcPct val="100000"/>
              </a:lnSpc>
              <a:spcBef>
                <a:spcPct val="0"/>
              </a:spcBef>
              <a:buFontTx/>
              <a:buNone/>
            </a:pPr>
            <a:r>
              <a:rPr lang="en-US" altLang="en-US" sz="1800" dirty="0"/>
              <a:t>Algorithm</a:t>
            </a:r>
          </a:p>
        </p:txBody>
      </p:sp>
      <p:pic>
        <p:nvPicPr>
          <p:cNvPr id="29" name="Picture 28">
            <a:extLst>
              <a:ext uri="{FF2B5EF4-FFF2-40B4-BE49-F238E27FC236}">
                <a16:creationId xmlns:a16="http://schemas.microsoft.com/office/drawing/2014/main" id="{E7C4BB0A-DE85-40D1-99BF-BF9FC757DAA7}"/>
              </a:ext>
            </a:extLst>
          </p:cNvPr>
          <p:cNvPicPr>
            <a:picLocks noChangeAspect="1"/>
          </p:cNvPicPr>
          <p:nvPr/>
        </p:nvPicPr>
        <p:blipFill>
          <a:blip r:embed="rId2"/>
          <a:stretch>
            <a:fillRect/>
          </a:stretch>
        </p:blipFill>
        <p:spPr>
          <a:xfrm>
            <a:off x="6684699" y="3250111"/>
            <a:ext cx="5173388" cy="3152739"/>
          </a:xfrm>
          <a:prstGeom prst="rect">
            <a:avLst/>
          </a:prstGeom>
        </p:spPr>
      </p:pic>
      <p:sp>
        <p:nvSpPr>
          <p:cNvPr id="31" name="TextBox 30">
            <a:extLst>
              <a:ext uri="{FF2B5EF4-FFF2-40B4-BE49-F238E27FC236}">
                <a16:creationId xmlns:a16="http://schemas.microsoft.com/office/drawing/2014/main" id="{83D194B9-43EF-4BA1-B8E8-0A35BF0E1549}"/>
              </a:ext>
            </a:extLst>
          </p:cNvPr>
          <p:cNvSpPr txBox="1"/>
          <p:nvPr/>
        </p:nvSpPr>
        <p:spPr>
          <a:xfrm>
            <a:off x="6714060" y="6446405"/>
            <a:ext cx="6096000" cy="369332"/>
          </a:xfrm>
          <a:prstGeom prst="rect">
            <a:avLst/>
          </a:prstGeom>
          <a:noFill/>
        </p:spPr>
        <p:txBody>
          <a:bodyPr wrap="square">
            <a:spAutoFit/>
          </a:bodyPr>
          <a:lstStyle/>
          <a:p>
            <a:r>
              <a:rPr lang="en-US" dirty="0"/>
              <a:t>See: https://www.youtube.com/watch?v=smI2ijg4KcM</a:t>
            </a:r>
          </a:p>
        </p:txBody>
      </p:sp>
    </p:spTree>
    <p:extLst>
      <p:ext uri="{BB962C8B-B14F-4D97-AF65-F5344CB8AC3E}">
        <p14:creationId xmlns:p14="http://schemas.microsoft.com/office/powerpoint/2010/main" val="37623236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animBg="1"/>
      <p:bldP spid="7" grpId="0" animBg="1"/>
      <p:bldP spid="9" grpId="0"/>
      <p:bldP spid="16" grpId="0" animBg="1"/>
      <p:bldP spid="17" grpId="0"/>
      <p:bldP spid="24" grpId="0" animBg="1"/>
      <p:bldP spid="25" grpId="0" animBg="1"/>
      <p:bldP spid="26" grpId="0"/>
      <p:bldP spid="2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339B4940-E1F3-4611-9CEE-B59DDDBE54A4}"/>
              </a:ext>
            </a:extLst>
          </p:cNvPr>
          <p:cNvCxnSpPr/>
          <p:nvPr/>
        </p:nvCxnSpPr>
        <p:spPr>
          <a:xfrm>
            <a:off x="1542856" y="158459"/>
            <a:ext cx="0" cy="690562"/>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 name="TextBox 3">
            <a:extLst>
              <a:ext uri="{FF2B5EF4-FFF2-40B4-BE49-F238E27FC236}">
                <a16:creationId xmlns:a16="http://schemas.microsoft.com/office/drawing/2014/main" id="{64668530-5F8B-4148-BC76-A02A642F3E79}"/>
              </a:ext>
            </a:extLst>
          </p:cNvPr>
          <p:cNvSpPr txBox="1">
            <a:spLocks noChangeArrowheads="1"/>
          </p:cNvSpPr>
          <p:nvPr/>
        </p:nvSpPr>
        <p:spPr bwMode="auto">
          <a:xfrm>
            <a:off x="1736531" y="140996"/>
            <a:ext cx="4532138"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4000" dirty="0"/>
              <a:t>Market Computation</a:t>
            </a:r>
          </a:p>
        </p:txBody>
      </p:sp>
      <p:sp>
        <p:nvSpPr>
          <p:cNvPr id="4" name="TextBox 3">
            <a:extLst>
              <a:ext uri="{FF2B5EF4-FFF2-40B4-BE49-F238E27FC236}">
                <a16:creationId xmlns:a16="http://schemas.microsoft.com/office/drawing/2014/main" id="{FC5EB784-5381-4C76-9B5D-81E05D66EB50}"/>
              </a:ext>
            </a:extLst>
          </p:cNvPr>
          <p:cNvSpPr txBox="1">
            <a:spLocks noChangeArrowheads="1"/>
          </p:cNvSpPr>
          <p:nvPr/>
        </p:nvSpPr>
        <p:spPr bwMode="auto">
          <a:xfrm>
            <a:off x="1052338" y="1063486"/>
            <a:ext cx="10414000" cy="58169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4000" dirty="0"/>
              <a:t>A </a:t>
            </a:r>
            <a:r>
              <a:rPr lang="en-US" altLang="en-US" sz="4000" dirty="0">
                <a:solidFill>
                  <a:srgbClr val="FF0000"/>
                </a:solidFill>
              </a:rPr>
              <a:t>market computation</a:t>
            </a:r>
            <a:r>
              <a:rPr lang="en-US" altLang="en-US" sz="4000" dirty="0"/>
              <a:t> is a finite sequence of exchange operations that may result in an exchange transaction.  One of the important results of the exchange transaction is price.  We can measure transaction costs as the cost of the computation.</a:t>
            </a:r>
          </a:p>
          <a:p>
            <a:pPr eaLnBrk="1" hangingPunct="1">
              <a:lnSpc>
                <a:spcPct val="100000"/>
              </a:lnSpc>
              <a:spcBef>
                <a:spcPct val="0"/>
              </a:spcBef>
              <a:buFontTx/>
              <a:buNone/>
            </a:pPr>
            <a:endParaRPr lang="en-US" altLang="en-US" sz="1200" dirty="0"/>
          </a:p>
          <a:p>
            <a:pPr eaLnBrk="1" hangingPunct="1">
              <a:lnSpc>
                <a:spcPct val="100000"/>
              </a:lnSpc>
              <a:spcBef>
                <a:spcPct val="0"/>
              </a:spcBef>
              <a:buFontTx/>
              <a:buNone/>
            </a:pPr>
            <a:r>
              <a:rPr lang="en-US" altLang="en-US" sz="4000" dirty="0"/>
              <a:t>The </a:t>
            </a:r>
            <a:r>
              <a:rPr lang="en-US" altLang="en-US" sz="4000" dirty="0">
                <a:solidFill>
                  <a:srgbClr val="FF0000"/>
                </a:solidFill>
              </a:rPr>
              <a:t>market algorithm </a:t>
            </a:r>
            <a:r>
              <a:rPr lang="en-US" altLang="en-US" sz="4000" dirty="0"/>
              <a:t>is a set of event/message driven decentralized algorithms run by participants and institutions. </a:t>
            </a:r>
          </a:p>
        </p:txBody>
      </p:sp>
    </p:spTree>
    <p:extLst>
      <p:ext uri="{BB962C8B-B14F-4D97-AF65-F5344CB8AC3E}">
        <p14:creationId xmlns:p14="http://schemas.microsoft.com/office/powerpoint/2010/main" val="16804429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975D8630-81E3-45D0-B763-7E346617E3BB}"/>
              </a:ext>
            </a:extLst>
          </p:cNvPr>
          <p:cNvCxnSpPr/>
          <p:nvPr/>
        </p:nvCxnSpPr>
        <p:spPr>
          <a:xfrm>
            <a:off x="1533525" y="373063"/>
            <a:ext cx="0" cy="690562"/>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075" name="TextBox 3">
            <a:extLst>
              <a:ext uri="{FF2B5EF4-FFF2-40B4-BE49-F238E27FC236}">
                <a16:creationId xmlns:a16="http://schemas.microsoft.com/office/drawing/2014/main" id="{00039E51-4E08-46FE-AA40-167BEFCCB7E3}"/>
              </a:ext>
            </a:extLst>
          </p:cNvPr>
          <p:cNvSpPr txBox="1">
            <a:spLocks noChangeArrowheads="1"/>
          </p:cNvSpPr>
          <p:nvPr/>
        </p:nvSpPr>
        <p:spPr bwMode="auto">
          <a:xfrm>
            <a:off x="1727200" y="355600"/>
            <a:ext cx="7693453"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4000" dirty="0"/>
              <a:t>Microeconomic Systems Framework</a:t>
            </a:r>
          </a:p>
        </p:txBody>
      </p:sp>
      <p:sp>
        <p:nvSpPr>
          <p:cNvPr id="5" name="Text Box 3">
            <a:extLst>
              <a:ext uri="{FF2B5EF4-FFF2-40B4-BE49-F238E27FC236}">
                <a16:creationId xmlns:a16="http://schemas.microsoft.com/office/drawing/2014/main" id="{7BE12C40-D869-4CD0-AD89-6115F80869B9}"/>
              </a:ext>
            </a:extLst>
          </p:cNvPr>
          <p:cNvSpPr txBox="1">
            <a:spLocks noChangeArrowheads="1"/>
          </p:cNvSpPr>
          <p:nvPr/>
        </p:nvSpPr>
        <p:spPr bwMode="auto">
          <a:xfrm>
            <a:off x="5227638" y="3060965"/>
            <a:ext cx="4233862" cy="854075"/>
          </a:xfrm>
          <a:prstGeom prst="rect">
            <a:avLst/>
          </a:prstGeom>
          <a:noFill/>
          <a:ln w="9525">
            <a:noFill/>
            <a:miter lim="800000"/>
            <a:headEnd/>
            <a:tailEnd/>
          </a:ln>
        </p:spPr>
        <p:txBody>
          <a:bodyPr wrap="none">
            <a:spAutoFit/>
          </a:bodyPr>
          <a:lstStyle/>
          <a:p>
            <a:pPr eaLnBrk="1" fontAlgn="auto" hangingPunct="1">
              <a:spcBef>
                <a:spcPts val="0"/>
              </a:spcBef>
              <a:spcAft>
                <a:spcPts val="0"/>
              </a:spcAft>
              <a:defRPr/>
            </a:pPr>
            <a:r>
              <a:rPr lang="en-US" dirty="0">
                <a:solidFill>
                  <a:srgbClr val="FF0000"/>
                </a:solidFill>
                <a:latin typeface="Times New Roman" pitchFamily="18" charset="0"/>
              </a:rPr>
              <a:t>Message Space:   </a:t>
            </a:r>
            <a:r>
              <a:rPr lang="en-US" sz="1350" dirty="0">
                <a:latin typeface="Times New Roman" pitchFamily="18" charset="0"/>
              </a:rPr>
              <a:t>How participants communicate</a:t>
            </a:r>
          </a:p>
          <a:p>
            <a:pPr eaLnBrk="1" fontAlgn="auto" hangingPunct="1">
              <a:spcBef>
                <a:spcPts val="0"/>
              </a:spcBef>
              <a:spcAft>
                <a:spcPts val="0"/>
              </a:spcAft>
              <a:defRPr/>
            </a:pPr>
            <a:r>
              <a:rPr lang="en-US" sz="1350" dirty="0">
                <a:latin typeface="Times New Roman" pitchFamily="18" charset="0"/>
              </a:rPr>
              <a:t>	                 their decisions and what feedback</a:t>
            </a:r>
          </a:p>
          <a:p>
            <a:pPr eaLnBrk="1" fontAlgn="auto" hangingPunct="1">
              <a:spcBef>
                <a:spcPts val="0"/>
              </a:spcBef>
              <a:spcAft>
                <a:spcPts val="0"/>
              </a:spcAft>
              <a:defRPr/>
            </a:pPr>
            <a:r>
              <a:rPr lang="en-US" sz="1350" dirty="0">
                <a:latin typeface="Times New Roman" pitchFamily="18" charset="0"/>
              </a:rPr>
              <a:t>	                 they get. </a:t>
            </a:r>
            <a:r>
              <a:rPr lang="en-US" dirty="0">
                <a:latin typeface="Times New Roman" pitchFamily="18" charset="0"/>
              </a:rPr>
              <a:t> </a:t>
            </a:r>
            <a:endParaRPr lang="en-US" sz="1350" dirty="0"/>
          </a:p>
        </p:txBody>
      </p:sp>
      <p:sp>
        <p:nvSpPr>
          <p:cNvPr id="6" name="Text Box 5">
            <a:extLst>
              <a:ext uri="{FF2B5EF4-FFF2-40B4-BE49-F238E27FC236}">
                <a16:creationId xmlns:a16="http://schemas.microsoft.com/office/drawing/2014/main" id="{8B9B1C7E-3A28-4472-8BF8-39436372F018}"/>
              </a:ext>
            </a:extLst>
          </p:cNvPr>
          <p:cNvSpPr txBox="1">
            <a:spLocks noChangeArrowheads="1"/>
          </p:cNvSpPr>
          <p:nvPr/>
        </p:nvSpPr>
        <p:spPr bwMode="auto">
          <a:xfrm>
            <a:off x="3009900" y="1413140"/>
            <a:ext cx="1390650" cy="2654300"/>
          </a:xfrm>
          <a:prstGeom prst="rect">
            <a:avLst/>
          </a:prstGeom>
          <a:noFill/>
          <a:ln w="9525">
            <a:noFill/>
            <a:miter lim="800000"/>
            <a:headEnd/>
            <a:tailEnd/>
          </a:ln>
        </p:spPr>
        <p:txBody>
          <a:bodyPr wrap="none">
            <a:spAutoFit/>
          </a:bodyPr>
          <a:lstStyle/>
          <a:p>
            <a:pPr eaLnBrk="1" fontAlgn="auto" hangingPunct="1">
              <a:spcBef>
                <a:spcPts val="0"/>
              </a:spcBef>
              <a:spcAft>
                <a:spcPts val="0"/>
              </a:spcAft>
              <a:defRPr/>
            </a:pPr>
            <a:r>
              <a:rPr lang="en-US" dirty="0">
                <a:solidFill>
                  <a:srgbClr val="FF0000"/>
                </a:solidFill>
                <a:latin typeface="Times New Roman" pitchFamily="18" charset="0"/>
              </a:rPr>
              <a:t>Environment</a:t>
            </a:r>
          </a:p>
          <a:p>
            <a:pPr eaLnBrk="1" fontAlgn="auto" hangingPunct="1">
              <a:spcBef>
                <a:spcPts val="0"/>
              </a:spcBef>
              <a:spcAft>
                <a:spcPts val="0"/>
              </a:spcAft>
              <a:defRPr/>
            </a:pPr>
            <a:endParaRPr lang="en-US" sz="1350" dirty="0">
              <a:solidFill>
                <a:srgbClr val="FF0000"/>
              </a:solidFill>
              <a:latin typeface="Times New Roman" pitchFamily="18" charset="0"/>
            </a:endParaRPr>
          </a:p>
          <a:p>
            <a:pPr eaLnBrk="1" fontAlgn="auto" hangingPunct="1">
              <a:spcBef>
                <a:spcPts val="0"/>
              </a:spcBef>
              <a:spcAft>
                <a:spcPts val="0"/>
              </a:spcAft>
              <a:defRPr/>
            </a:pPr>
            <a:r>
              <a:rPr lang="en-US" sz="1350" dirty="0">
                <a:latin typeface="Times New Roman" pitchFamily="18" charset="0"/>
              </a:rPr>
              <a:t>Resources</a:t>
            </a:r>
          </a:p>
          <a:p>
            <a:pPr eaLnBrk="1" fontAlgn="auto" hangingPunct="1">
              <a:spcBef>
                <a:spcPts val="0"/>
              </a:spcBef>
              <a:spcAft>
                <a:spcPts val="0"/>
              </a:spcAft>
              <a:defRPr/>
            </a:pPr>
            <a:endParaRPr lang="en-US" sz="1350" dirty="0">
              <a:latin typeface="Times New Roman" pitchFamily="18" charset="0"/>
            </a:endParaRPr>
          </a:p>
          <a:p>
            <a:pPr eaLnBrk="1" fontAlgn="auto" hangingPunct="1">
              <a:spcBef>
                <a:spcPts val="0"/>
              </a:spcBef>
              <a:spcAft>
                <a:spcPts val="0"/>
              </a:spcAft>
              <a:defRPr/>
            </a:pPr>
            <a:r>
              <a:rPr lang="en-US" sz="1350" dirty="0">
                <a:latin typeface="Times New Roman" pitchFamily="18" charset="0"/>
              </a:rPr>
              <a:t>Technologies</a:t>
            </a:r>
          </a:p>
          <a:p>
            <a:pPr eaLnBrk="1" fontAlgn="auto" hangingPunct="1">
              <a:spcBef>
                <a:spcPts val="0"/>
              </a:spcBef>
              <a:spcAft>
                <a:spcPts val="0"/>
              </a:spcAft>
              <a:defRPr/>
            </a:pPr>
            <a:endParaRPr lang="en-US" sz="1350" dirty="0">
              <a:latin typeface="Times New Roman" pitchFamily="18" charset="0"/>
            </a:endParaRPr>
          </a:p>
          <a:p>
            <a:pPr eaLnBrk="1" fontAlgn="auto" hangingPunct="1">
              <a:spcBef>
                <a:spcPts val="0"/>
              </a:spcBef>
              <a:spcAft>
                <a:spcPts val="0"/>
              </a:spcAft>
              <a:defRPr/>
            </a:pPr>
            <a:r>
              <a:rPr lang="en-US" sz="1350" dirty="0">
                <a:latin typeface="Times New Roman" pitchFamily="18" charset="0"/>
              </a:rPr>
              <a:t>Participants</a:t>
            </a:r>
          </a:p>
          <a:p>
            <a:pPr eaLnBrk="1" fontAlgn="auto" hangingPunct="1">
              <a:spcBef>
                <a:spcPts val="0"/>
              </a:spcBef>
              <a:spcAft>
                <a:spcPts val="0"/>
              </a:spcAft>
              <a:defRPr/>
            </a:pPr>
            <a:r>
              <a:rPr lang="en-US" sz="1350" dirty="0">
                <a:latin typeface="Times New Roman" pitchFamily="18" charset="0"/>
              </a:rPr>
              <a:t>  a. Incentives</a:t>
            </a:r>
          </a:p>
          <a:p>
            <a:pPr eaLnBrk="1" fontAlgn="auto" hangingPunct="1">
              <a:spcBef>
                <a:spcPts val="0"/>
              </a:spcBef>
              <a:spcAft>
                <a:spcPts val="0"/>
              </a:spcAft>
              <a:defRPr/>
            </a:pPr>
            <a:r>
              <a:rPr lang="en-US" sz="1350" dirty="0">
                <a:latin typeface="Times New Roman" pitchFamily="18" charset="0"/>
              </a:rPr>
              <a:t>  b. Property</a:t>
            </a:r>
          </a:p>
          <a:p>
            <a:pPr eaLnBrk="1" fontAlgn="auto" hangingPunct="1">
              <a:spcBef>
                <a:spcPts val="0"/>
              </a:spcBef>
              <a:spcAft>
                <a:spcPts val="0"/>
              </a:spcAft>
              <a:defRPr/>
            </a:pPr>
            <a:r>
              <a:rPr lang="en-US" sz="1350" dirty="0">
                <a:latin typeface="Times New Roman" pitchFamily="18" charset="0"/>
              </a:rPr>
              <a:t>  c. Knowledge</a:t>
            </a:r>
          </a:p>
          <a:p>
            <a:pPr eaLnBrk="1" fontAlgn="auto" hangingPunct="1">
              <a:spcBef>
                <a:spcPts val="0"/>
              </a:spcBef>
              <a:spcAft>
                <a:spcPts val="0"/>
              </a:spcAft>
              <a:defRPr/>
            </a:pPr>
            <a:r>
              <a:rPr lang="en-US" sz="1350" dirty="0">
                <a:latin typeface="Times New Roman" pitchFamily="18" charset="0"/>
              </a:rPr>
              <a:t>  d. Skills</a:t>
            </a:r>
          </a:p>
          <a:p>
            <a:pPr eaLnBrk="1" fontAlgn="auto" hangingPunct="1">
              <a:spcBef>
                <a:spcPts val="0"/>
              </a:spcBef>
              <a:spcAft>
                <a:spcPts val="0"/>
              </a:spcAft>
              <a:defRPr/>
            </a:pPr>
            <a:r>
              <a:rPr lang="en-US" sz="1350" dirty="0">
                <a:latin typeface="Times New Roman" pitchFamily="18" charset="0"/>
              </a:rPr>
              <a:t>  e. Beliefs    </a:t>
            </a:r>
          </a:p>
        </p:txBody>
      </p:sp>
      <p:sp>
        <p:nvSpPr>
          <p:cNvPr id="7" name="Text Box 6">
            <a:extLst>
              <a:ext uri="{FF2B5EF4-FFF2-40B4-BE49-F238E27FC236}">
                <a16:creationId xmlns:a16="http://schemas.microsoft.com/office/drawing/2014/main" id="{F5000D4B-234F-41F8-B446-D6D9DB6B5448}"/>
              </a:ext>
            </a:extLst>
          </p:cNvPr>
          <p:cNvSpPr txBox="1">
            <a:spLocks noChangeArrowheads="1"/>
          </p:cNvSpPr>
          <p:nvPr/>
        </p:nvSpPr>
        <p:spPr bwMode="auto">
          <a:xfrm>
            <a:off x="7753350" y="1409965"/>
            <a:ext cx="2114550" cy="1200150"/>
          </a:xfrm>
          <a:prstGeom prst="rect">
            <a:avLst/>
          </a:prstGeom>
          <a:noFill/>
          <a:ln w="9525">
            <a:noFill/>
            <a:miter lim="800000"/>
            <a:headEnd/>
            <a:tailEnd/>
          </a:ln>
        </p:spPr>
        <p:txBody>
          <a:bodyPr>
            <a:spAutoFit/>
          </a:bodyPr>
          <a:lstStyle/>
          <a:p>
            <a:pPr eaLnBrk="1" fontAlgn="auto" hangingPunct="1">
              <a:spcBef>
                <a:spcPts val="0"/>
              </a:spcBef>
              <a:spcAft>
                <a:spcPts val="0"/>
              </a:spcAft>
              <a:defRPr/>
            </a:pPr>
            <a:r>
              <a:rPr lang="en-US" dirty="0">
                <a:solidFill>
                  <a:srgbClr val="FF0000"/>
                </a:solidFill>
                <a:latin typeface="Times New Roman" pitchFamily="18" charset="0"/>
              </a:rPr>
              <a:t>Outcomes:  </a:t>
            </a:r>
            <a:r>
              <a:rPr lang="en-US" sz="1350" dirty="0">
                <a:latin typeface="Times New Roman" pitchFamily="18" charset="0"/>
              </a:rPr>
              <a:t>What</a:t>
            </a:r>
            <a:endParaRPr lang="en-US" dirty="0">
              <a:latin typeface="Times New Roman" pitchFamily="18" charset="0"/>
            </a:endParaRPr>
          </a:p>
          <a:p>
            <a:pPr eaLnBrk="1" fontAlgn="auto" hangingPunct="1">
              <a:spcBef>
                <a:spcPts val="0"/>
              </a:spcBef>
              <a:spcAft>
                <a:spcPts val="0"/>
              </a:spcAft>
              <a:defRPr/>
            </a:pPr>
            <a:r>
              <a:rPr lang="en-US" sz="1350" dirty="0">
                <a:latin typeface="Times New Roman" pitchFamily="18" charset="0"/>
              </a:rPr>
              <a:t>happens as a result of</a:t>
            </a:r>
          </a:p>
          <a:p>
            <a:pPr eaLnBrk="1" fontAlgn="auto" hangingPunct="1">
              <a:spcBef>
                <a:spcPts val="0"/>
              </a:spcBef>
              <a:spcAft>
                <a:spcPts val="0"/>
              </a:spcAft>
              <a:defRPr/>
            </a:pPr>
            <a:r>
              <a:rPr lang="en-US" sz="1350" dirty="0">
                <a:latin typeface="Times New Roman" pitchFamily="18" charset="0"/>
              </a:rPr>
              <a:t>participants messages and natural forces.  </a:t>
            </a:r>
          </a:p>
          <a:p>
            <a:pPr eaLnBrk="1" fontAlgn="auto" hangingPunct="1">
              <a:spcBef>
                <a:spcPts val="0"/>
              </a:spcBef>
              <a:spcAft>
                <a:spcPts val="0"/>
              </a:spcAft>
              <a:defRPr/>
            </a:pPr>
            <a:endParaRPr lang="en-US" sz="1350" dirty="0">
              <a:solidFill>
                <a:srgbClr val="FF0000"/>
              </a:solidFill>
            </a:endParaRPr>
          </a:p>
        </p:txBody>
      </p:sp>
      <p:sp>
        <p:nvSpPr>
          <p:cNvPr id="8" name="Line 7">
            <a:extLst>
              <a:ext uri="{FF2B5EF4-FFF2-40B4-BE49-F238E27FC236}">
                <a16:creationId xmlns:a16="http://schemas.microsoft.com/office/drawing/2014/main" id="{8EA1160B-A14A-4F48-A48F-8DC6A6676176}"/>
              </a:ext>
            </a:extLst>
          </p:cNvPr>
          <p:cNvSpPr>
            <a:spLocks noChangeShapeType="1"/>
          </p:cNvSpPr>
          <p:nvPr/>
        </p:nvSpPr>
        <p:spPr bwMode="auto">
          <a:xfrm>
            <a:off x="4610100" y="2156090"/>
            <a:ext cx="1101725" cy="857250"/>
          </a:xfrm>
          <a:prstGeom prst="line">
            <a:avLst/>
          </a:prstGeom>
          <a:noFill/>
          <a:ln w="50800">
            <a:solidFill>
              <a:schemeClr val="tx1"/>
            </a:solidFill>
            <a:round/>
            <a:headEnd/>
            <a:tailEnd type="triangle" w="lg" len="lg"/>
          </a:ln>
        </p:spPr>
        <p:txBody>
          <a:bodyPr/>
          <a:lstStyle/>
          <a:p>
            <a:pPr eaLnBrk="1" fontAlgn="auto" hangingPunct="1">
              <a:spcBef>
                <a:spcPts val="0"/>
              </a:spcBef>
              <a:spcAft>
                <a:spcPts val="0"/>
              </a:spcAft>
              <a:defRPr/>
            </a:pPr>
            <a:endParaRPr lang="en-US" sz="1350">
              <a:latin typeface="+mn-lt"/>
            </a:endParaRPr>
          </a:p>
        </p:txBody>
      </p:sp>
      <p:sp>
        <p:nvSpPr>
          <p:cNvPr id="9" name="Line 8">
            <a:extLst>
              <a:ext uri="{FF2B5EF4-FFF2-40B4-BE49-F238E27FC236}">
                <a16:creationId xmlns:a16="http://schemas.microsoft.com/office/drawing/2014/main" id="{559F6B01-2653-40E1-8648-D738E18E4C1F}"/>
              </a:ext>
            </a:extLst>
          </p:cNvPr>
          <p:cNvSpPr>
            <a:spLocks noChangeShapeType="1"/>
          </p:cNvSpPr>
          <p:nvPr/>
        </p:nvSpPr>
        <p:spPr bwMode="auto">
          <a:xfrm flipV="1">
            <a:off x="6454775" y="2156090"/>
            <a:ext cx="1012825" cy="857250"/>
          </a:xfrm>
          <a:prstGeom prst="line">
            <a:avLst/>
          </a:prstGeom>
          <a:noFill/>
          <a:ln w="50800">
            <a:solidFill>
              <a:schemeClr val="tx1"/>
            </a:solidFill>
            <a:round/>
            <a:headEnd/>
            <a:tailEnd type="triangle" w="lg" len="lg"/>
          </a:ln>
        </p:spPr>
        <p:txBody>
          <a:bodyPr/>
          <a:lstStyle/>
          <a:p>
            <a:pPr eaLnBrk="1" fontAlgn="auto" hangingPunct="1">
              <a:spcBef>
                <a:spcPts val="0"/>
              </a:spcBef>
              <a:spcAft>
                <a:spcPts val="0"/>
              </a:spcAft>
              <a:defRPr/>
            </a:pPr>
            <a:endParaRPr lang="en-US" sz="1350">
              <a:latin typeface="+mn-lt"/>
            </a:endParaRPr>
          </a:p>
        </p:txBody>
      </p:sp>
      <p:sp>
        <p:nvSpPr>
          <p:cNvPr id="10" name="Text Box 9">
            <a:extLst>
              <a:ext uri="{FF2B5EF4-FFF2-40B4-BE49-F238E27FC236}">
                <a16:creationId xmlns:a16="http://schemas.microsoft.com/office/drawing/2014/main" id="{C3D3760D-B62C-43FC-9257-DF91F7DABA5C}"/>
              </a:ext>
            </a:extLst>
          </p:cNvPr>
          <p:cNvSpPr txBox="1">
            <a:spLocks noChangeArrowheads="1"/>
          </p:cNvSpPr>
          <p:nvPr/>
        </p:nvSpPr>
        <p:spPr bwMode="auto">
          <a:xfrm>
            <a:off x="4840288" y="1762390"/>
            <a:ext cx="2589212" cy="369888"/>
          </a:xfrm>
          <a:prstGeom prst="rect">
            <a:avLst/>
          </a:prstGeom>
          <a:noFill/>
          <a:ln w="9525">
            <a:noFill/>
            <a:miter lim="800000"/>
            <a:headEnd/>
            <a:tailEnd/>
          </a:ln>
        </p:spPr>
        <p:txBody>
          <a:bodyPr wrap="none">
            <a:spAutoFit/>
          </a:bodyPr>
          <a:lstStyle/>
          <a:p>
            <a:pPr eaLnBrk="1" fontAlgn="auto" hangingPunct="1">
              <a:spcBef>
                <a:spcPts val="0"/>
              </a:spcBef>
              <a:spcAft>
                <a:spcPts val="0"/>
              </a:spcAft>
              <a:defRPr/>
            </a:pPr>
            <a:r>
              <a:rPr lang="en-US" dirty="0">
                <a:solidFill>
                  <a:srgbClr val="FF0000"/>
                </a:solidFill>
                <a:latin typeface="Times New Roman" pitchFamily="18" charset="0"/>
              </a:rPr>
              <a:t>Institution</a:t>
            </a:r>
            <a:r>
              <a:rPr lang="en-US" sz="1350" dirty="0">
                <a:solidFill>
                  <a:srgbClr val="FF0000"/>
                </a:solidFill>
              </a:rPr>
              <a:t>: </a:t>
            </a:r>
            <a:r>
              <a:rPr lang="en-US" sz="1350" dirty="0"/>
              <a:t>Rules of Interaction</a:t>
            </a:r>
            <a:endParaRPr lang="en-US" dirty="0">
              <a:latin typeface="Times New Roman" pitchFamily="18" charset="0"/>
            </a:endParaRPr>
          </a:p>
        </p:txBody>
      </p:sp>
      <p:sp>
        <p:nvSpPr>
          <p:cNvPr id="11" name="Text Box 10">
            <a:extLst>
              <a:ext uri="{FF2B5EF4-FFF2-40B4-BE49-F238E27FC236}">
                <a16:creationId xmlns:a16="http://schemas.microsoft.com/office/drawing/2014/main" id="{5559F144-9762-4F95-8F25-E2506E1FC136}"/>
              </a:ext>
            </a:extLst>
          </p:cNvPr>
          <p:cNvSpPr txBox="1">
            <a:spLocks noChangeArrowheads="1"/>
          </p:cNvSpPr>
          <p:nvPr/>
        </p:nvSpPr>
        <p:spPr bwMode="auto">
          <a:xfrm>
            <a:off x="5261738" y="2102116"/>
            <a:ext cx="1746312" cy="323165"/>
          </a:xfrm>
          <a:prstGeom prst="rect">
            <a:avLst/>
          </a:prstGeom>
          <a:noFill/>
          <a:ln w="9525">
            <a:noFill/>
            <a:miter lim="800000"/>
            <a:headEnd/>
            <a:tailEnd/>
          </a:ln>
        </p:spPr>
        <p:txBody>
          <a:bodyPr wrap="none">
            <a:spAutoFit/>
          </a:bodyPr>
          <a:lstStyle/>
          <a:p>
            <a:pPr eaLnBrk="1" fontAlgn="auto" hangingPunct="1">
              <a:spcBef>
                <a:spcPts val="0"/>
              </a:spcBef>
              <a:spcAft>
                <a:spcPts val="0"/>
              </a:spcAft>
              <a:defRPr/>
            </a:pPr>
            <a:r>
              <a:rPr lang="en-US" sz="1500" dirty="0"/>
              <a:t>Accepts </a:t>
            </a:r>
            <a:r>
              <a:rPr lang="en-US" sz="1350" dirty="0"/>
              <a:t>  </a:t>
            </a:r>
            <a:r>
              <a:rPr lang="en-US" sz="1500" dirty="0"/>
              <a:t>Computes</a:t>
            </a:r>
          </a:p>
        </p:txBody>
      </p:sp>
      <p:sp>
        <p:nvSpPr>
          <p:cNvPr id="12" name="Line 21">
            <a:extLst>
              <a:ext uri="{FF2B5EF4-FFF2-40B4-BE49-F238E27FC236}">
                <a16:creationId xmlns:a16="http://schemas.microsoft.com/office/drawing/2014/main" id="{EC2CD0E2-CE9D-41D0-9DD2-D81B80711277}"/>
              </a:ext>
            </a:extLst>
          </p:cNvPr>
          <p:cNvSpPr>
            <a:spLocks noChangeShapeType="1"/>
          </p:cNvSpPr>
          <p:nvPr/>
        </p:nvSpPr>
        <p:spPr bwMode="auto">
          <a:xfrm flipH="1">
            <a:off x="4552950" y="1584590"/>
            <a:ext cx="3086100" cy="0"/>
          </a:xfrm>
          <a:prstGeom prst="line">
            <a:avLst/>
          </a:prstGeom>
          <a:noFill/>
          <a:ln w="57150" cap="rnd">
            <a:solidFill>
              <a:schemeClr val="tx1"/>
            </a:solidFill>
            <a:prstDash val="sysDot"/>
            <a:round/>
            <a:headEnd type="triangle" w="med" len="med"/>
            <a:tailEnd/>
          </a:ln>
        </p:spPr>
        <p:txBody>
          <a:bodyPr/>
          <a:lstStyle/>
          <a:p>
            <a:pPr eaLnBrk="1" fontAlgn="auto" hangingPunct="1">
              <a:spcBef>
                <a:spcPts val="0"/>
              </a:spcBef>
              <a:spcAft>
                <a:spcPts val="0"/>
              </a:spcAft>
              <a:defRPr/>
            </a:pPr>
            <a:endParaRPr lang="en-US" sz="1350">
              <a:latin typeface="+mn-lt"/>
            </a:endParaRPr>
          </a:p>
        </p:txBody>
      </p:sp>
      <p:sp>
        <p:nvSpPr>
          <p:cNvPr id="13" name="Line 27">
            <a:extLst>
              <a:ext uri="{FF2B5EF4-FFF2-40B4-BE49-F238E27FC236}">
                <a16:creationId xmlns:a16="http://schemas.microsoft.com/office/drawing/2014/main" id="{B5C81A74-0BCA-4787-BFB7-A3D3946ABCE3}"/>
              </a:ext>
            </a:extLst>
          </p:cNvPr>
          <p:cNvSpPr>
            <a:spLocks noChangeShapeType="1"/>
          </p:cNvSpPr>
          <p:nvPr/>
        </p:nvSpPr>
        <p:spPr bwMode="auto">
          <a:xfrm flipV="1">
            <a:off x="6111875" y="2441840"/>
            <a:ext cx="0" cy="342900"/>
          </a:xfrm>
          <a:prstGeom prst="line">
            <a:avLst/>
          </a:prstGeom>
          <a:noFill/>
          <a:ln w="9525">
            <a:solidFill>
              <a:schemeClr val="tx1"/>
            </a:solidFill>
            <a:prstDash val="dash"/>
            <a:round/>
            <a:headEnd/>
            <a:tailEnd type="triangle" w="med" len="med"/>
          </a:ln>
        </p:spPr>
        <p:txBody>
          <a:bodyPr/>
          <a:lstStyle/>
          <a:p>
            <a:pPr eaLnBrk="1" fontAlgn="auto" hangingPunct="1">
              <a:spcBef>
                <a:spcPts val="0"/>
              </a:spcBef>
              <a:spcAft>
                <a:spcPts val="0"/>
              </a:spcAft>
              <a:defRPr/>
            </a:pPr>
            <a:endParaRPr lang="en-US" sz="1350">
              <a:latin typeface="+mn-lt"/>
            </a:endParaRPr>
          </a:p>
        </p:txBody>
      </p:sp>
      <p:sp>
        <p:nvSpPr>
          <p:cNvPr id="14" name="Line 28">
            <a:extLst>
              <a:ext uri="{FF2B5EF4-FFF2-40B4-BE49-F238E27FC236}">
                <a16:creationId xmlns:a16="http://schemas.microsoft.com/office/drawing/2014/main" id="{21A6817A-0936-4F02-A95B-5F74AFD9A69C}"/>
              </a:ext>
            </a:extLst>
          </p:cNvPr>
          <p:cNvSpPr>
            <a:spLocks noChangeShapeType="1"/>
          </p:cNvSpPr>
          <p:nvPr/>
        </p:nvSpPr>
        <p:spPr bwMode="auto">
          <a:xfrm>
            <a:off x="5883275" y="2441840"/>
            <a:ext cx="0" cy="285750"/>
          </a:xfrm>
          <a:prstGeom prst="line">
            <a:avLst/>
          </a:prstGeom>
          <a:noFill/>
          <a:ln w="9525">
            <a:solidFill>
              <a:schemeClr val="tx1"/>
            </a:solidFill>
            <a:prstDash val="dash"/>
            <a:round/>
            <a:headEnd/>
            <a:tailEnd type="triangle" w="med" len="med"/>
          </a:ln>
        </p:spPr>
        <p:txBody>
          <a:bodyPr/>
          <a:lstStyle/>
          <a:p>
            <a:pPr eaLnBrk="1" fontAlgn="auto" hangingPunct="1">
              <a:spcBef>
                <a:spcPts val="0"/>
              </a:spcBef>
              <a:spcAft>
                <a:spcPts val="0"/>
              </a:spcAft>
              <a:defRPr/>
            </a:pPr>
            <a:endParaRPr lang="en-US" sz="1350">
              <a:latin typeface="+mn-lt"/>
            </a:endParaRPr>
          </a:p>
        </p:txBody>
      </p:sp>
      <p:sp>
        <p:nvSpPr>
          <p:cNvPr id="3086" name="Rectangle 14">
            <a:extLst>
              <a:ext uri="{FF2B5EF4-FFF2-40B4-BE49-F238E27FC236}">
                <a16:creationId xmlns:a16="http://schemas.microsoft.com/office/drawing/2014/main" id="{E6CA9E9A-6233-4B1E-9ECA-91AAC055FAF9}"/>
              </a:ext>
            </a:extLst>
          </p:cNvPr>
          <p:cNvSpPr>
            <a:spLocks noChangeArrowheads="1"/>
          </p:cNvSpPr>
          <p:nvPr/>
        </p:nvSpPr>
        <p:spPr bwMode="auto">
          <a:xfrm>
            <a:off x="5313363" y="1141678"/>
            <a:ext cx="136366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1800">
                <a:solidFill>
                  <a:srgbClr val="0070C0"/>
                </a:solidFill>
                <a:latin typeface="Times New Roman" panose="02020603050405020304" pitchFamily="18" charset="0"/>
              </a:rPr>
              <a:t>Performance</a:t>
            </a:r>
          </a:p>
        </p:txBody>
      </p:sp>
      <p:sp>
        <p:nvSpPr>
          <p:cNvPr id="3087" name="Rectangle 15">
            <a:extLst>
              <a:ext uri="{FF2B5EF4-FFF2-40B4-BE49-F238E27FC236}">
                <a16:creationId xmlns:a16="http://schemas.microsoft.com/office/drawing/2014/main" id="{6797FD5A-2981-4D16-A711-FACDF422D43E}"/>
              </a:ext>
            </a:extLst>
          </p:cNvPr>
          <p:cNvSpPr>
            <a:spLocks noChangeArrowheads="1"/>
          </p:cNvSpPr>
          <p:nvPr/>
        </p:nvSpPr>
        <p:spPr bwMode="auto">
          <a:xfrm>
            <a:off x="5437188" y="3983303"/>
            <a:ext cx="10318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1800">
                <a:solidFill>
                  <a:srgbClr val="0070C0"/>
                </a:solidFill>
                <a:latin typeface="Times New Roman" panose="02020603050405020304" pitchFamily="18" charset="0"/>
              </a:rPr>
              <a:t>Behavior</a:t>
            </a:r>
          </a:p>
        </p:txBody>
      </p:sp>
      <p:sp>
        <p:nvSpPr>
          <p:cNvPr id="17" name="Line 27">
            <a:extLst>
              <a:ext uri="{FF2B5EF4-FFF2-40B4-BE49-F238E27FC236}">
                <a16:creationId xmlns:a16="http://schemas.microsoft.com/office/drawing/2014/main" id="{AA0829F9-4F47-4D19-A94E-6A925F73B607}"/>
              </a:ext>
            </a:extLst>
          </p:cNvPr>
          <p:cNvSpPr>
            <a:spLocks noChangeShapeType="1"/>
          </p:cNvSpPr>
          <p:nvPr/>
        </p:nvSpPr>
        <p:spPr bwMode="auto">
          <a:xfrm flipV="1">
            <a:off x="5929313" y="3476890"/>
            <a:ext cx="0" cy="342900"/>
          </a:xfrm>
          <a:prstGeom prst="line">
            <a:avLst/>
          </a:prstGeom>
          <a:noFill/>
          <a:ln w="9525">
            <a:solidFill>
              <a:schemeClr val="tx1"/>
            </a:solidFill>
            <a:prstDash val="dash"/>
            <a:round/>
            <a:headEnd/>
            <a:tailEnd type="triangle" w="med" len="med"/>
          </a:ln>
        </p:spPr>
        <p:txBody>
          <a:bodyPr/>
          <a:lstStyle/>
          <a:p>
            <a:pPr eaLnBrk="1" fontAlgn="auto" hangingPunct="1">
              <a:spcBef>
                <a:spcPts val="0"/>
              </a:spcBef>
              <a:spcAft>
                <a:spcPts val="0"/>
              </a:spcAft>
              <a:defRPr/>
            </a:pPr>
            <a:endParaRPr lang="en-US" sz="1350">
              <a:latin typeface="+mn-lt"/>
            </a:endParaRPr>
          </a:p>
        </p:txBody>
      </p:sp>
      <p:sp>
        <p:nvSpPr>
          <p:cNvPr id="3089" name="Rectangle 17">
            <a:extLst>
              <a:ext uri="{FF2B5EF4-FFF2-40B4-BE49-F238E27FC236}">
                <a16:creationId xmlns:a16="http://schemas.microsoft.com/office/drawing/2014/main" id="{8F734EED-7D16-4306-82A9-CEFA5735BCB7}"/>
              </a:ext>
            </a:extLst>
          </p:cNvPr>
          <p:cNvSpPr>
            <a:spLocks noChangeArrowheads="1"/>
          </p:cNvSpPr>
          <p:nvPr/>
        </p:nvSpPr>
        <p:spPr bwMode="auto">
          <a:xfrm>
            <a:off x="2057400" y="4659578"/>
            <a:ext cx="8237538" cy="2338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1800">
                <a:cs typeface="Calibri" panose="020F0502020204030204" pitchFamily="34" charset="0"/>
              </a:rPr>
              <a:t>Hurwicz, Leonid. "Optimality and informational efficiency in resource allocation processes", in Mathematical models in the social sciences, 1959.</a:t>
            </a:r>
          </a:p>
          <a:p>
            <a:pPr eaLnBrk="1" hangingPunct="1">
              <a:lnSpc>
                <a:spcPct val="100000"/>
              </a:lnSpc>
              <a:spcBef>
                <a:spcPct val="0"/>
              </a:spcBef>
              <a:buFontTx/>
              <a:buNone/>
            </a:pPr>
            <a:endParaRPr lang="en-US" altLang="en-US" sz="1000"/>
          </a:p>
          <a:p>
            <a:pPr eaLnBrk="1" hangingPunct="1">
              <a:lnSpc>
                <a:spcPct val="100000"/>
              </a:lnSpc>
              <a:spcBef>
                <a:spcPct val="0"/>
              </a:spcBef>
              <a:buFontTx/>
              <a:buNone/>
            </a:pPr>
            <a:r>
              <a:rPr lang="en-US" altLang="en-US" sz="1800"/>
              <a:t>Smith, Vernon L.  “Microeconomic Systems as an Experimental Science.” </a:t>
            </a:r>
            <a:r>
              <a:rPr lang="en-US" altLang="en-US" sz="1800" i="1"/>
              <a:t>The American Economic Review</a:t>
            </a:r>
            <a:r>
              <a:rPr lang="en-US" altLang="en-US" sz="1800"/>
              <a:t> 72, no. 5 (1982): 923–55.</a:t>
            </a:r>
          </a:p>
          <a:p>
            <a:pPr eaLnBrk="1" hangingPunct="1">
              <a:lnSpc>
                <a:spcPct val="100000"/>
              </a:lnSpc>
              <a:spcBef>
                <a:spcPct val="0"/>
              </a:spcBef>
              <a:buFontTx/>
              <a:buNone/>
            </a:pPr>
            <a:endParaRPr lang="en-US" altLang="en-US" sz="1000"/>
          </a:p>
          <a:p>
            <a:pPr eaLnBrk="1" hangingPunct="1">
              <a:lnSpc>
                <a:spcPct val="100000"/>
              </a:lnSpc>
              <a:spcBef>
                <a:spcPct val="0"/>
              </a:spcBef>
              <a:buFontTx/>
              <a:buNone/>
            </a:pPr>
            <a:r>
              <a:rPr lang="en-US" altLang="en-US" sz="1800"/>
              <a:t>Mount, Kenneth R., and Stanley Reiter. </a:t>
            </a:r>
            <a:r>
              <a:rPr lang="en-US" altLang="en-US" sz="1800" i="1"/>
              <a:t>Computation and Complexity in Economic Behavior and Organization</a:t>
            </a:r>
            <a:r>
              <a:rPr lang="en-US" altLang="en-US" sz="1800"/>
              <a:t>. Cambridge University Press, 2002.</a:t>
            </a:r>
          </a:p>
          <a:p>
            <a:pPr eaLnBrk="1" hangingPunct="1">
              <a:lnSpc>
                <a:spcPct val="100000"/>
              </a:lnSpc>
              <a:spcBef>
                <a:spcPct val="0"/>
              </a:spcBef>
              <a:buFontTx/>
              <a:buNone/>
            </a:pPr>
            <a:endParaRPr lang="en-US" altLang="en-US" sz="1800"/>
          </a:p>
        </p:txBody>
      </p:sp>
    </p:spTree>
    <p:extLst>
      <p:ext uri="{BB962C8B-B14F-4D97-AF65-F5344CB8AC3E}">
        <p14:creationId xmlns:p14="http://schemas.microsoft.com/office/powerpoint/2010/main" val="12050617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Rectangle: Rounded Corners 40">
            <a:extLst>
              <a:ext uri="{FF2B5EF4-FFF2-40B4-BE49-F238E27FC236}">
                <a16:creationId xmlns:a16="http://schemas.microsoft.com/office/drawing/2014/main" id="{897A8984-2EA9-4507-84B9-29F223BCA59D}"/>
              </a:ext>
            </a:extLst>
          </p:cNvPr>
          <p:cNvSpPr/>
          <p:nvPr/>
        </p:nvSpPr>
        <p:spPr>
          <a:xfrm>
            <a:off x="484188" y="3251200"/>
            <a:ext cx="8689975" cy="3433763"/>
          </a:xfrm>
          <a:prstGeom prst="round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dirty="0"/>
              <a:t>T</a:t>
            </a:r>
          </a:p>
        </p:txBody>
      </p:sp>
      <p:cxnSp>
        <p:nvCxnSpPr>
          <p:cNvPr id="3" name="Straight Connector 2">
            <a:extLst>
              <a:ext uri="{FF2B5EF4-FFF2-40B4-BE49-F238E27FC236}">
                <a16:creationId xmlns:a16="http://schemas.microsoft.com/office/drawing/2014/main" id="{C9653477-C231-4CC0-AD84-AE0BB09C8591}"/>
              </a:ext>
            </a:extLst>
          </p:cNvPr>
          <p:cNvCxnSpPr/>
          <p:nvPr/>
        </p:nvCxnSpPr>
        <p:spPr>
          <a:xfrm>
            <a:off x="1533525" y="373063"/>
            <a:ext cx="0" cy="690562"/>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7173" name="TextBox 3">
            <a:extLst>
              <a:ext uri="{FF2B5EF4-FFF2-40B4-BE49-F238E27FC236}">
                <a16:creationId xmlns:a16="http://schemas.microsoft.com/office/drawing/2014/main" id="{7A808192-71F9-498F-9998-C63E206E46ED}"/>
              </a:ext>
            </a:extLst>
          </p:cNvPr>
          <p:cNvSpPr txBox="1">
            <a:spLocks noChangeArrowheads="1"/>
          </p:cNvSpPr>
          <p:nvPr/>
        </p:nvSpPr>
        <p:spPr bwMode="auto">
          <a:xfrm>
            <a:off x="1727200" y="355600"/>
            <a:ext cx="437748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4000" dirty="0"/>
              <a:t>Exchange Outcomes</a:t>
            </a:r>
          </a:p>
        </p:txBody>
      </p:sp>
      <p:sp>
        <p:nvSpPr>
          <p:cNvPr id="17" name="Rectangle 16">
            <a:extLst>
              <a:ext uri="{FF2B5EF4-FFF2-40B4-BE49-F238E27FC236}">
                <a16:creationId xmlns:a16="http://schemas.microsoft.com/office/drawing/2014/main" id="{10C52DC9-5446-43BA-9585-D508AD46D13D}"/>
              </a:ext>
            </a:extLst>
          </p:cNvPr>
          <p:cNvSpPr/>
          <p:nvPr/>
        </p:nvSpPr>
        <p:spPr>
          <a:xfrm>
            <a:off x="3840870" y="6160379"/>
            <a:ext cx="4335635" cy="3961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sz="2400" dirty="0">
                <a:solidFill>
                  <a:schemeClr val="bg1"/>
                </a:solidFill>
              </a:rPr>
              <a:t>Continue Relationship ?</a:t>
            </a:r>
          </a:p>
        </p:txBody>
      </p:sp>
      <p:sp>
        <p:nvSpPr>
          <p:cNvPr id="19" name="Rectangle 18">
            <a:extLst>
              <a:ext uri="{FF2B5EF4-FFF2-40B4-BE49-F238E27FC236}">
                <a16:creationId xmlns:a16="http://schemas.microsoft.com/office/drawing/2014/main" id="{F05F5514-B55E-41F5-B634-9B2DD0C29186}"/>
              </a:ext>
            </a:extLst>
          </p:cNvPr>
          <p:cNvSpPr/>
          <p:nvPr/>
        </p:nvSpPr>
        <p:spPr>
          <a:xfrm>
            <a:off x="1933947" y="3346148"/>
            <a:ext cx="5453062" cy="3825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sz="2400" dirty="0"/>
              <a:t>Walk Away</a:t>
            </a:r>
          </a:p>
        </p:txBody>
      </p:sp>
      <p:sp>
        <p:nvSpPr>
          <p:cNvPr id="20" name="Arrow: Up 19">
            <a:extLst>
              <a:ext uri="{FF2B5EF4-FFF2-40B4-BE49-F238E27FC236}">
                <a16:creationId xmlns:a16="http://schemas.microsoft.com/office/drawing/2014/main" id="{31FB4FA6-0116-49AD-BFC7-214B0F917A78}"/>
              </a:ext>
            </a:extLst>
          </p:cNvPr>
          <p:cNvSpPr/>
          <p:nvPr/>
        </p:nvSpPr>
        <p:spPr>
          <a:xfrm>
            <a:off x="2003425" y="3776663"/>
            <a:ext cx="485775" cy="376237"/>
          </a:xfrm>
          <a:prstGeom prst="up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21" name="Arrow: Up 20">
            <a:extLst>
              <a:ext uri="{FF2B5EF4-FFF2-40B4-BE49-F238E27FC236}">
                <a16:creationId xmlns:a16="http://schemas.microsoft.com/office/drawing/2014/main" id="{1BD16434-BC7C-4913-BB50-29CA2B076EA8}"/>
              </a:ext>
            </a:extLst>
          </p:cNvPr>
          <p:cNvSpPr/>
          <p:nvPr/>
        </p:nvSpPr>
        <p:spPr>
          <a:xfrm>
            <a:off x="3684588" y="3776663"/>
            <a:ext cx="485775" cy="382587"/>
          </a:xfrm>
          <a:prstGeom prst="up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cxnSp>
        <p:nvCxnSpPr>
          <p:cNvPr id="33" name="Straight Connector 32">
            <a:extLst>
              <a:ext uri="{FF2B5EF4-FFF2-40B4-BE49-F238E27FC236}">
                <a16:creationId xmlns:a16="http://schemas.microsoft.com/office/drawing/2014/main" id="{4682A666-C8CF-4C27-832E-9394FA0A6E8E}"/>
              </a:ext>
            </a:extLst>
          </p:cNvPr>
          <p:cNvCxnSpPr>
            <a:cxnSpLocks/>
          </p:cNvCxnSpPr>
          <p:nvPr/>
        </p:nvCxnSpPr>
        <p:spPr>
          <a:xfrm>
            <a:off x="4338638" y="1063625"/>
            <a:ext cx="0" cy="2165350"/>
          </a:xfrm>
          <a:prstGeom prst="line">
            <a:avLst/>
          </a:prstGeom>
          <a:ln w="38100">
            <a:tailEnd type="triangle" w="lg" len="lg"/>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4697B39C-E8E7-43F7-9185-023EAB0BC394}"/>
              </a:ext>
            </a:extLst>
          </p:cNvPr>
          <p:cNvCxnSpPr>
            <a:cxnSpLocks/>
          </p:cNvCxnSpPr>
          <p:nvPr/>
        </p:nvCxnSpPr>
        <p:spPr>
          <a:xfrm flipH="1">
            <a:off x="4341813" y="1979613"/>
            <a:ext cx="4057650" cy="7937"/>
          </a:xfrm>
          <a:prstGeom prst="straightConnector1">
            <a:avLst/>
          </a:prstGeom>
          <a:ln w="38100">
            <a:headEnd type="triangle" w="lg" len="lg"/>
            <a:tailEnd type="none" w="lg" len="lg"/>
          </a:ln>
        </p:spPr>
        <p:style>
          <a:lnRef idx="1">
            <a:schemeClr val="accent1"/>
          </a:lnRef>
          <a:fillRef idx="0">
            <a:schemeClr val="accent1"/>
          </a:fillRef>
          <a:effectRef idx="0">
            <a:schemeClr val="accent1"/>
          </a:effectRef>
          <a:fontRef idx="minor">
            <a:schemeClr val="tx1"/>
          </a:fontRef>
        </p:style>
      </p:cxnSp>
      <p:sp>
        <p:nvSpPr>
          <p:cNvPr id="7196" name="TextBox 35">
            <a:extLst>
              <a:ext uri="{FF2B5EF4-FFF2-40B4-BE49-F238E27FC236}">
                <a16:creationId xmlns:a16="http://schemas.microsoft.com/office/drawing/2014/main" id="{C9050FC2-F98F-4318-9CDE-F7B74F8B80F1}"/>
              </a:ext>
            </a:extLst>
          </p:cNvPr>
          <p:cNvSpPr txBox="1">
            <a:spLocks noChangeArrowheads="1"/>
          </p:cNvSpPr>
          <p:nvPr/>
        </p:nvSpPr>
        <p:spPr bwMode="auto">
          <a:xfrm>
            <a:off x="4443413" y="1609725"/>
            <a:ext cx="15652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1800" dirty="0"/>
              <a:t>Produce These</a:t>
            </a:r>
          </a:p>
        </p:txBody>
      </p:sp>
      <p:sp>
        <p:nvSpPr>
          <p:cNvPr id="7197" name="TextBox 37">
            <a:extLst>
              <a:ext uri="{FF2B5EF4-FFF2-40B4-BE49-F238E27FC236}">
                <a16:creationId xmlns:a16="http://schemas.microsoft.com/office/drawing/2014/main" id="{D1A6FF33-7AF4-408A-9EE9-2593BFE68A02}"/>
              </a:ext>
            </a:extLst>
          </p:cNvPr>
          <p:cNvSpPr txBox="1">
            <a:spLocks noChangeArrowheads="1"/>
          </p:cNvSpPr>
          <p:nvPr/>
        </p:nvSpPr>
        <p:spPr bwMode="auto">
          <a:xfrm>
            <a:off x="4418013" y="2401888"/>
            <a:ext cx="144303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1800"/>
              <a:t>By Doing This</a:t>
            </a:r>
          </a:p>
        </p:txBody>
      </p:sp>
      <p:sp>
        <p:nvSpPr>
          <p:cNvPr id="42" name="Arrow: Up 41">
            <a:extLst>
              <a:ext uri="{FF2B5EF4-FFF2-40B4-BE49-F238E27FC236}">
                <a16:creationId xmlns:a16="http://schemas.microsoft.com/office/drawing/2014/main" id="{573D453A-9D19-4300-A98A-AC7A165D4107}"/>
              </a:ext>
            </a:extLst>
          </p:cNvPr>
          <p:cNvSpPr/>
          <p:nvPr/>
        </p:nvSpPr>
        <p:spPr>
          <a:xfrm>
            <a:off x="7046913" y="3770313"/>
            <a:ext cx="484187" cy="382587"/>
          </a:xfrm>
          <a:prstGeom prst="up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43" name="Arrow: Up 42">
            <a:extLst>
              <a:ext uri="{FF2B5EF4-FFF2-40B4-BE49-F238E27FC236}">
                <a16:creationId xmlns:a16="http://schemas.microsoft.com/office/drawing/2014/main" id="{A66775FA-B1E0-4784-9339-A055837671A4}"/>
              </a:ext>
            </a:extLst>
          </p:cNvPr>
          <p:cNvSpPr/>
          <p:nvPr/>
        </p:nvSpPr>
        <p:spPr>
          <a:xfrm>
            <a:off x="3703638" y="5483225"/>
            <a:ext cx="484187" cy="609600"/>
          </a:xfrm>
          <a:prstGeom prst="up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7202" name="TextBox 1">
            <a:extLst>
              <a:ext uri="{FF2B5EF4-FFF2-40B4-BE49-F238E27FC236}">
                <a16:creationId xmlns:a16="http://schemas.microsoft.com/office/drawing/2014/main" id="{760CEF15-A6B8-4C93-8405-3028342AC2C0}"/>
              </a:ext>
            </a:extLst>
          </p:cNvPr>
          <p:cNvSpPr txBox="1">
            <a:spLocks noChangeArrowheads="1"/>
          </p:cNvSpPr>
          <p:nvPr/>
        </p:nvSpPr>
        <p:spPr bwMode="auto">
          <a:xfrm>
            <a:off x="721727" y="5705195"/>
            <a:ext cx="2497543" cy="830997"/>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pPr>
            <a:r>
              <a:rPr lang="en-US" altLang="en-US" sz="2400" b="1" dirty="0"/>
              <a:t>The Four Essential</a:t>
            </a:r>
          </a:p>
          <a:p>
            <a:pPr algn="ctr">
              <a:lnSpc>
                <a:spcPct val="100000"/>
              </a:lnSpc>
              <a:spcBef>
                <a:spcPct val="0"/>
              </a:spcBef>
              <a:buFontTx/>
              <a:buNone/>
            </a:pPr>
            <a:r>
              <a:rPr lang="en-US" altLang="en-US" sz="2400" b="1" dirty="0"/>
              <a:t>Institutions</a:t>
            </a:r>
          </a:p>
        </p:txBody>
      </p:sp>
      <p:sp>
        <p:nvSpPr>
          <p:cNvPr id="36" name="Oval 35">
            <a:extLst>
              <a:ext uri="{FF2B5EF4-FFF2-40B4-BE49-F238E27FC236}">
                <a16:creationId xmlns:a16="http://schemas.microsoft.com/office/drawing/2014/main" id="{2ED1C895-2A78-4E04-8C42-D6F2C81B9158}"/>
              </a:ext>
            </a:extLst>
          </p:cNvPr>
          <p:cNvSpPr/>
          <p:nvPr/>
        </p:nvSpPr>
        <p:spPr>
          <a:xfrm>
            <a:off x="8669338" y="253066"/>
            <a:ext cx="3354388" cy="3646487"/>
          </a:xfrm>
          <a:prstGeom prst="ellipse">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b="1"/>
          </a:p>
        </p:txBody>
      </p:sp>
      <p:sp>
        <p:nvSpPr>
          <p:cNvPr id="37" name="Text Box 2">
            <a:extLst>
              <a:ext uri="{FF2B5EF4-FFF2-40B4-BE49-F238E27FC236}">
                <a16:creationId xmlns:a16="http://schemas.microsoft.com/office/drawing/2014/main" id="{D0233D86-C75C-4B2F-87BE-E51ED7DAD41C}"/>
              </a:ext>
            </a:extLst>
          </p:cNvPr>
          <p:cNvSpPr txBox="1">
            <a:spLocks noChangeArrowheads="1"/>
          </p:cNvSpPr>
          <p:nvPr/>
        </p:nvSpPr>
        <p:spPr bwMode="auto">
          <a:xfrm>
            <a:off x="9347201" y="2615266"/>
            <a:ext cx="2020887" cy="10618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50000"/>
              </a:spcBef>
              <a:buFontTx/>
              <a:buNone/>
            </a:pPr>
            <a:endParaRPr lang="en-US" altLang="en-US" sz="1800" b="1" dirty="0"/>
          </a:p>
          <a:p>
            <a:pPr algn="ctr">
              <a:lnSpc>
                <a:spcPct val="100000"/>
              </a:lnSpc>
              <a:spcBef>
                <a:spcPct val="50000"/>
              </a:spcBef>
              <a:buFontTx/>
              <a:buNone/>
            </a:pPr>
            <a:r>
              <a:rPr lang="en-US" altLang="en-US" sz="1800" b="1" dirty="0"/>
              <a:t>The Exchange Transaction</a:t>
            </a:r>
          </a:p>
        </p:txBody>
      </p:sp>
      <p:sp>
        <p:nvSpPr>
          <p:cNvPr id="38" name="Freeform 8">
            <a:extLst>
              <a:ext uri="{FF2B5EF4-FFF2-40B4-BE49-F238E27FC236}">
                <a16:creationId xmlns:a16="http://schemas.microsoft.com/office/drawing/2014/main" id="{9626EF84-ADDE-4504-B0B9-6544139EC277}"/>
              </a:ext>
            </a:extLst>
          </p:cNvPr>
          <p:cNvSpPr>
            <a:spLocks/>
          </p:cNvSpPr>
          <p:nvPr/>
        </p:nvSpPr>
        <p:spPr bwMode="auto">
          <a:xfrm>
            <a:off x="9404351" y="802341"/>
            <a:ext cx="1820862" cy="725487"/>
          </a:xfrm>
          <a:custGeom>
            <a:avLst/>
            <a:gdLst>
              <a:gd name="T0" fmla="*/ 0 w 992"/>
              <a:gd name="T1" fmla="*/ 2147483646 h 218"/>
              <a:gd name="T2" fmla="*/ 2147483646 w 992"/>
              <a:gd name="T3" fmla="*/ 2147483646 h 218"/>
              <a:gd name="T4" fmla="*/ 2147483646 w 992"/>
              <a:gd name="T5" fmla="*/ 2147483646 h 218"/>
              <a:gd name="T6" fmla="*/ 0 60000 65536"/>
              <a:gd name="T7" fmla="*/ 0 60000 65536"/>
              <a:gd name="T8" fmla="*/ 0 60000 65536"/>
              <a:gd name="T9" fmla="*/ 0 w 992"/>
              <a:gd name="T10" fmla="*/ 0 h 218"/>
              <a:gd name="T11" fmla="*/ 992 w 992"/>
              <a:gd name="T12" fmla="*/ 218 h 218"/>
            </a:gdLst>
            <a:ahLst/>
            <a:cxnLst>
              <a:cxn ang="T6">
                <a:pos x="T0" y="T1"/>
              </a:cxn>
              <a:cxn ang="T7">
                <a:pos x="T2" y="T3"/>
              </a:cxn>
              <a:cxn ang="T8">
                <a:pos x="T4" y="T5"/>
              </a:cxn>
            </a:cxnLst>
            <a:rect l="T9" t="T10" r="T11" b="T12"/>
            <a:pathLst>
              <a:path w="992" h="218">
                <a:moveTo>
                  <a:pt x="0" y="206"/>
                </a:moveTo>
                <a:cubicBezTo>
                  <a:pt x="183" y="103"/>
                  <a:pt x="367" y="0"/>
                  <a:pt x="532" y="2"/>
                </a:cubicBezTo>
                <a:cubicBezTo>
                  <a:pt x="697" y="4"/>
                  <a:pt x="913" y="180"/>
                  <a:pt x="992" y="218"/>
                </a:cubicBezTo>
              </a:path>
            </a:pathLst>
          </a:custGeom>
          <a:noFill/>
          <a:ln w="38100">
            <a:solidFill>
              <a:schemeClr val="tx1"/>
            </a:solidFill>
            <a:round/>
            <a:headEnd type="none" w="sm" len="sm"/>
            <a:tailEnd type="triangle" w="lg" len="lg"/>
          </a:ln>
          <a:extLst>
            <a:ext uri="{909E8E84-426E-40DD-AFC4-6F175D3DCCD1}">
              <a14:hiddenFill xmlns:a14="http://schemas.microsoft.com/office/drawing/2010/main">
                <a:solidFill>
                  <a:srgbClr val="FFFFFF"/>
                </a:solidFill>
              </a14:hiddenFill>
            </a:ext>
          </a:extLst>
        </p:spPr>
        <p:txBody>
          <a:bodyPr wrap="none" anchor="ctr"/>
          <a:lstStyle/>
          <a:p>
            <a:endParaRPr lang="en-US" b="1"/>
          </a:p>
        </p:txBody>
      </p:sp>
      <p:sp>
        <p:nvSpPr>
          <p:cNvPr id="40" name="Freeform 10">
            <a:extLst>
              <a:ext uri="{FF2B5EF4-FFF2-40B4-BE49-F238E27FC236}">
                <a16:creationId xmlns:a16="http://schemas.microsoft.com/office/drawing/2014/main" id="{AAAD80FE-6327-4D5B-9AF4-3249DA24EFA6}"/>
              </a:ext>
            </a:extLst>
          </p:cNvPr>
          <p:cNvSpPr>
            <a:spLocks/>
          </p:cNvSpPr>
          <p:nvPr/>
        </p:nvSpPr>
        <p:spPr bwMode="auto">
          <a:xfrm>
            <a:off x="9347201" y="1891366"/>
            <a:ext cx="1878012" cy="674687"/>
          </a:xfrm>
          <a:custGeom>
            <a:avLst/>
            <a:gdLst>
              <a:gd name="T0" fmla="*/ 2147483646 w 1022"/>
              <a:gd name="T1" fmla="*/ 2147483646 h 203"/>
              <a:gd name="T2" fmla="*/ 2147483646 w 1022"/>
              <a:gd name="T3" fmla="*/ 2147483646 h 203"/>
              <a:gd name="T4" fmla="*/ 0 w 1022"/>
              <a:gd name="T5" fmla="*/ 0 h 203"/>
              <a:gd name="T6" fmla="*/ 0 60000 65536"/>
              <a:gd name="T7" fmla="*/ 0 60000 65536"/>
              <a:gd name="T8" fmla="*/ 0 60000 65536"/>
              <a:gd name="T9" fmla="*/ 0 w 1022"/>
              <a:gd name="T10" fmla="*/ 0 h 203"/>
              <a:gd name="T11" fmla="*/ 1022 w 1022"/>
              <a:gd name="T12" fmla="*/ 203 h 203"/>
            </a:gdLst>
            <a:ahLst/>
            <a:cxnLst>
              <a:cxn ang="T6">
                <a:pos x="T0" y="T1"/>
              </a:cxn>
              <a:cxn ang="T7">
                <a:pos x="T2" y="T3"/>
              </a:cxn>
              <a:cxn ang="T8">
                <a:pos x="T4" y="T5"/>
              </a:cxn>
            </a:cxnLst>
            <a:rect l="T9" t="T10" r="T11" b="T12"/>
            <a:pathLst>
              <a:path w="1022" h="203">
                <a:moveTo>
                  <a:pt x="1022" y="16"/>
                </a:moveTo>
                <a:cubicBezTo>
                  <a:pt x="848" y="109"/>
                  <a:pt x="674" y="203"/>
                  <a:pt x="504" y="200"/>
                </a:cubicBezTo>
                <a:cubicBezTo>
                  <a:pt x="334" y="197"/>
                  <a:pt x="167" y="98"/>
                  <a:pt x="0" y="0"/>
                </a:cubicBezTo>
              </a:path>
            </a:pathLst>
          </a:custGeom>
          <a:noFill/>
          <a:ln w="38100">
            <a:solidFill>
              <a:schemeClr val="tx1"/>
            </a:solidFill>
            <a:round/>
            <a:headEnd/>
            <a:tailEnd type="triangle" w="lg" len="lg"/>
          </a:ln>
          <a:extLst>
            <a:ext uri="{909E8E84-426E-40DD-AFC4-6F175D3DCCD1}">
              <a14:hiddenFill xmlns:a14="http://schemas.microsoft.com/office/drawing/2010/main">
                <a:solidFill>
                  <a:srgbClr val="FFFFFF"/>
                </a:solidFill>
              </a14:hiddenFill>
            </a:ext>
          </a:extLst>
        </p:spPr>
        <p:txBody>
          <a:bodyPr wrap="none" anchor="ctr"/>
          <a:lstStyle/>
          <a:p>
            <a:endParaRPr lang="en-US" b="1"/>
          </a:p>
        </p:txBody>
      </p:sp>
      <p:sp>
        <p:nvSpPr>
          <p:cNvPr id="45" name="Text Box 12">
            <a:extLst>
              <a:ext uri="{FF2B5EF4-FFF2-40B4-BE49-F238E27FC236}">
                <a16:creationId xmlns:a16="http://schemas.microsoft.com/office/drawing/2014/main" id="{CB94B605-B9D2-4067-847F-DA0977A528D8}"/>
              </a:ext>
            </a:extLst>
          </p:cNvPr>
          <p:cNvSpPr txBox="1">
            <a:spLocks noChangeArrowheads="1"/>
          </p:cNvSpPr>
          <p:nvPr/>
        </p:nvSpPr>
        <p:spPr bwMode="auto">
          <a:xfrm>
            <a:off x="10121902" y="2572527"/>
            <a:ext cx="100171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50000"/>
              </a:spcBef>
              <a:buFontTx/>
              <a:buNone/>
            </a:pPr>
            <a:r>
              <a:rPr lang="en-US" altLang="en-US" sz="1800" b="1" dirty="0"/>
              <a:t>M</a:t>
            </a:r>
            <a:r>
              <a:rPr lang="en-US" altLang="en-US" sz="1800" b="1" baseline="-25000" dirty="0"/>
              <a:t>t</a:t>
            </a:r>
            <a:endParaRPr lang="en-US" altLang="en-US" sz="1800" b="1" dirty="0"/>
          </a:p>
        </p:txBody>
      </p:sp>
      <p:sp>
        <p:nvSpPr>
          <p:cNvPr id="46" name="Text Box 13">
            <a:extLst>
              <a:ext uri="{FF2B5EF4-FFF2-40B4-BE49-F238E27FC236}">
                <a16:creationId xmlns:a16="http://schemas.microsoft.com/office/drawing/2014/main" id="{6E630229-FEE2-4130-95FE-4FE9806BC088}"/>
              </a:ext>
            </a:extLst>
          </p:cNvPr>
          <p:cNvSpPr txBox="1">
            <a:spLocks noChangeArrowheads="1"/>
          </p:cNvSpPr>
          <p:nvPr/>
        </p:nvSpPr>
        <p:spPr bwMode="auto">
          <a:xfrm>
            <a:off x="10134601" y="332441"/>
            <a:ext cx="3683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50000"/>
              </a:spcBef>
              <a:buFontTx/>
              <a:buNone/>
            </a:pPr>
            <a:r>
              <a:rPr lang="en-US" altLang="en-US" sz="1800" b="1"/>
              <a:t>G</a:t>
            </a:r>
            <a:endParaRPr lang="en-US" altLang="en-US" sz="1800" b="1" baseline="-25000"/>
          </a:p>
        </p:txBody>
      </p:sp>
      <p:sp>
        <p:nvSpPr>
          <p:cNvPr id="47" name="Text Box 14">
            <a:extLst>
              <a:ext uri="{FF2B5EF4-FFF2-40B4-BE49-F238E27FC236}">
                <a16:creationId xmlns:a16="http://schemas.microsoft.com/office/drawing/2014/main" id="{1661D822-16C4-4193-A638-A28B7484FB72}"/>
              </a:ext>
            </a:extLst>
          </p:cNvPr>
          <p:cNvSpPr txBox="1">
            <a:spLocks noChangeArrowheads="1"/>
          </p:cNvSpPr>
          <p:nvPr/>
        </p:nvSpPr>
        <p:spPr bwMode="auto">
          <a:xfrm>
            <a:off x="10288588" y="432453"/>
            <a:ext cx="35877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50000"/>
              </a:spcBef>
              <a:buFontTx/>
              <a:buNone/>
            </a:pPr>
            <a:r>
              <a:rPr lang="en-US" altLang="en-US" sz="1800" b="1"/>
              <a:t>t</a:t>
            </a:r>
          </a:p>
        </p:txBody>
      </p:sp>
      <p:sp>
        <p:nvSpPr>
          <p:cNvPr id="48" name="TextBox 30">
            <a:extLst>
              <a:ext uri="{FF2B5EF4-FFF2-40B4-BE49-F238E27FC236}">
                <a16:creationId xmlns:a16="http://schemas.microsoft.com/office/drawing/2014/main" id="{1B9C0790-E479-4089-AE30-67A19AE8B072}"/>
              </a:ext>
            </a:extLst>
          </p:cNvPr>
          <p:cNvSpPr txBox="1">
            <a:spLocks noChangeArrowheads="1"/>
          </p:cNvSpPr>
          <p:nvPr/>
        </p:nvSpPr>
        <p:spPr bwMode="auto">
          <a:xfrm>
            <a:off x="9174163" y="1521478"/>
            <a:ext cx="32412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1800" b="1"/>
              <a:t>A</a:t>
            </a:r>
          </a:p>
        </p:txBody>
      </p:sp>
      <p:sp>
        <p:nvSpPr>
          <p:cNvPr id="49" name="TextBox 31">
            <a:extLst>
              <a:ext uri="{FF2B5EF4-FFF2-40B4-BE49-F238E27FC236}">
                <a16:creationId xmlns:a16="http://schemas.microsoft.com/office/drawing/2014/main" id="{13F30097-1D97-45A0-BB0E-A40D8993B407}"/>
              </a:ext>
            </a:extLst>
          </p:cNvPr>
          <p:cNvSpPr txBox="1">
            <a:spLocks noChangeArrowheads="1"/>
          </p:cNvSpPr>
          <p:nvPr/>
        </p:nvSpPr>
        <p:spPr bwMode="auto">
          <a:xfrm>
            <a:off x="11185526" y="1527828"/>
            <a:ext cx="31451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1800" b="1"/>
              <a:t>B</a:t>
            </a:r>
          </a:p>
        </p:txBody>
      </p:sp>
      <p:sp>
        <p:nvSpPr>
          <p:cNvPr id="50" name="TextBox 35">
            <a:extLst>
              <a:ext uri="{FF2B5EF4-FFF2-40B4-BE49-F238E27FC236}">
                <a16:creationId xmlns:a16="http://schemas.microsoft.com/office/drawing/2014/main" id="{D06425E2-A790-402B-AC5F-E88B02F4ED8A}"/>
              </a:ext>
            </a:extLst>
          </p:cNvPr>
          <p:cNvSpPr txBox="1">
            <a:spLocks noChangeArrowheads="1"/>
          </p:cNvSpPr>
          <p:nvPr/>
        </p:nvSpPr>
        <p:spPr bwMode="auto">
          <a:xfrm>
            <a:off x="9840122" y="1501853"/>
            <a:ext cx="83817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1800" b="1" dirty="0"/>
              <a:t>People</a:t>
            </a:r>
          </a:p>
        </p:txBody>
      </p:sp>
      <p:grpSp>
        <p:nvGrpSpPr>
          <p:cNvPr id="2" name="Group 1">
            <a:extLst>
              <a:ext uri="{FF2B5EF4-FFF2-40B4-BE49-F238E27FC236}">
                <a16:creationId xmlns:a16="http://schemas.microsoft.com/office/drawing/2014/main" id="{A63B0EEF-F35E-4012-92EA-183C3C71BF08}"/>
              </a:ext>
            </a:extLst>
          </p:cNvPr>
          <p:cNvGrpSpPr/>
          <p:nvPr/>
        </p:nvGrpSpPr>
        <p:grpSpPr>
          <a:xfrm>
            <a:off x="934858" y="4217282"/>
            <a:ext cx="7955322" cy="1903412"/>
            <a:chOff x="934858" y="4217282"/>
            <a:chExt cx="7955322" cy="1903412"/>
          </a:xfrm>
        </p:grpSpPr>
        <p:sp>
          <p:nvSpPr>
            <p:cNvPr id="35" name="TextBox 23">
              <a:extLst>
                <a:ext uri="{FF2B5EF4-FFF2-40B4-BE49-F238E27FC236}">
                  <a16:creationId xmlns:a16="http://schemas.microsoft.com/office/drawing/2014/main" id="{E3B20B52-CA90-4A68-BBCF-A4C9BA0E7340}"/>
                </a:ext>
              </a:extLst>
            </p:cNvPr>
            <p:cNvSpPr txBox="1">
              <a:spLocks noChangeArrowheads="1"/>
            </p:cNvSpPr>
            <p:nvPr/>
          </p:nvSpPr>
          <p:spPr bwMode="auto">
            <a:xfrm>
              <a:off x="1563018" y="4593193"/>
              <a:ext cx="138640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2400" b="1" dirty="0"/>
                <a:t>Matching</a:t>
              </a:r>
            </a:p>
          </p:txBody>
        </p:sp>
        <p:sp>
          <p:nvSpPr>
            <p:cNvPr id="39" name="Callout: Right Arrow 38">
              <a:extLst>
                <a:ext uri="{FF2B5EF4-FFF2-40B4-BE49-F238E27FC236}">
                  <a16:creationId xmlns:a16="http://schemas.microsoft.com/office/drawing/2014/main" id="{EBE23701-1CEA-4460-BDFE-18BCFB2B2B72}"/>
                </a:ext>
              </a:extLst>
            </p:cNvPr>
            <p:cNvSpPr/>
            <p:nvPr/>
          </p:nvSpPr>
          <p:spPr>
            <a:xfrm>
              <a:off x="3297058" y="4217282"/>
              <a:ext cx="2034801" cy="1260475"/>
            </a:xfrm>
            <a:prstGeom prst="rightArrowCallou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51" name="TextBox 25">
              <a:extLst>
                <a:ext uri="{FF2B5EF4-FFF2-40B4-BE49-F238E27FC236}">
                  <a16:creationId xmlns:a16="http://schemas.microsoft.com/office/drawing/2014/main" id="{7C6F62A1-1BD3-434C-AF71-2FAE2D78FFA5}"/>
                </a:ext>
              </a:extLst>
            </p:cNvPr>
            <p:cNvSpPr txBox="1">
              <a:spLocks noChangeArrowheads="1"/>
            </p:cNvSpPr>
            <p:nvPr/>
          </p:nvSpPr>
          <p:spPr bwMode="auto">
            <a:xfrm>
              <a:off x="3326339" y="4593192"/>
              <a:ext cx="169520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2400" b="1" dirty="0"/>
                <a:t>Negotiation</a:t>
              </a:r>
            </a:p>
          </p:txBody>
        </p:sp>
        <p:sp>
          <p:nvSpPr>
            <p:cNvPr id="52" name="Callout: Right Arrow 51">
              <a:extLst>
                <a:ext uri="{FF2B5EF4-FFF2-40B4-BE49-F238E27FC236}">
                  <a16:creationId xmlns:a16="http://schemas.microsoft.com/office/drawing/2014/main" id="{6771792D-8038-4809-874E-0E9CE7EAB502}"/>
                </a:ext>
              </a:extLst>
            </p:cNvPr>
            <p:cNvSpPr/>
            <p:nvPr/>
          </p:nvSpPr>
          <p:spPr>
            <a:xfrm>
              <a:off x="5419172" y="4217282"/>
              <a:ext cx="1828187" cy="1260475"/>
            </a:xfrm>
            <a:prstGeom prst="rightArrowCallou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53" name="TextBox 27">
              <a:extLst>
                <a:ext uri="{FF2B5EF4-FFF2-40B4-BE49-F238E27FC236}">
                  <a16:creationId xmlns:a16="http://schemas.microsoft.com/office/drawing/2014/main" id="{728C64B9-2995-45C1-BA83-51481049D102}"/>
                </a:ext>
              </a:extLst>
            </p:cNvPr>
            <p:cNvSpPr txBox="1">
              <a:spLocks noChangeArrowheads="1"/>
            </p:cNvSpPr>
            <p:nvPr/>
          </p:nvSpPr>
          <p:spPr bwMode="auto">
            <a:xfrm>
              <a:off x="5443778" y="4610485"/>
              <a:ext cx="15651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2400" b="1" dirty="0"/>
                <a:t>Fulfillment</a:t>
              </a:r>
            </a:p>
          </p:txBody>
        </p:sp>
        <p:sp>
          <p:nvSpPr>
            <p:cNvPr id="54" name="TextBox 28">
              <a:extLst>
                <a:ext uri="{FF2B5EF4-FFF2-40B4-BE49-F238E27FC236}">
                  <a16:creationId xmlns:a16="http://schemas.microsoft.com/office/drawing/2014/main" id="{785D90D9-EC2A-463F-B605-7D3189284244}"/>
                </a:ext>
              </a:extLst>
            </p:cNvPr>
            <p:cNvSpPr txBox="1">
              <a:spLocks noChangeArrowheads="1"/>
            </p:cNvSpPr>
            <p:nvPr/>
          </p:nvSpPr>
          <p:spPr bwMode="auto">
            <a:xfrm>
              <a:off x="7339434" y="4618919"/>
              <a:ext cx="155074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2400" b="1"/>
                <a:t>Resolution</a:t>
              </a:r>
            </a:p>
          </p:txBody>
        </p:sp>
        <p:sp>
          <p:nvSpPr>
            <p:cNvPr id="55" name="Callout: Down Arrow 54">
              <a:extLst>
                <a:ext uri="{FF2B5EF4-FFF2-40B4-BE49-F238E27FC236}">
                  <a16:creationId xmlns:a16="http://schemas.microsoft.com/office/drawing/2014/main" id="{DEBC05C8-8155-49B5-AF55-B79E45141F6F}"/>
                </a:ext>
              </a:extLst>
            </p:cNvPr>
            <p:cNvSpPr/>
            <p:nvPr/>
          </p:nvSpPr>
          <p:spPr>
            <a:xfrm>
              <a:off x="7296572" y="4217282"/>
              <a:ext cx="1511376" cy="1903412"/>
            </a:xfrm>
            <a:prstGeom prst="downArrowCallou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56" name="Callout: Right Arrow 55">
              <a:extLst>
                <a:ext uri="{FF2B5EF4-FFF2-40B4-BE49-F238E27FC236}">
                  <a16:creationId xmlns:a16="http://schemas.microsoft.com/office/drawing/2014/main" id="{CAFC0E80-7EE2-4977-9268-760E89BC8B72}"/>
                </a:ext>
              </a:extLst>
            </p:cNvPr>
            <p:cNvSpPr/>
            <p:nvPr/>
          </p:nvSpPr>
          <p:spPr>
            <a:xfrm>
              <a:off x="1623833" y="4217282"/>
              <a:ext cx="1595437" cy="1260475"/>
            </a:xfrm>
            <a:prstGeom prst="rightArrowCallou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57" name="Arrow: Up 56">
              <a:extLst>
                <a:ext uri="{FF2B5EF4-FFF2-40B4-BE49-F238E27FC236}">
                  <a16:creationId xmlns:a16="http://schemas.microsoft.com/office/drawing/2014/main" id="{83A2DFBC-B60C-4403-9768-69C1BE2FC5C0}"/>
                </a:ext>
              </a:extLst>
            </p:cNvPr>
            <p:cNvSpPr/>
            <p:nvPr/>
          </p:nvSpPr>
          <p:spPr>
            <a:xfrm rot="5400000">
              <a:off x="997564" y="4541926"/>
              <a:ext cx="485775" cy="611187"/>
            </a:xfrm>
            <a:prstGeom prst="up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spTree>
    <p:extLst>
      <p:ext uri="{BB962C8B-B14F-4D97-AF65-F5344CB8AC3E}">
        <p14:creationId xmlns:p14="http://schemas.microsoft.com/office/powerpoint/2010/main" val="37218948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13EB131-3E1E-4554-ACB1-E6F0F0C9869B}"/>
              </a:ext>
            </a:extLst>
          </p:cNvPr>
          <p:cNvPicPr>
            <a:picLocks noChangeAspect="1"/>
          </p:cNvPicPr>
          <p:nvPr/>
        </p:nvPicPr>
        <p:blipFill>
          <a:blip r:embed="rId2"/>
          <a:stretch>
            <a:fillRect/>
          </a:stretch>
        </p:blipFill>
        <p:spPr>
          <a:xfrm>
            <a:off x="3357562" y="385762"/>
            <a:ext cx="5476875" cy="6086475"/>
          </a:xfrm>
          <a:prstGeom prst="rect">
            <a:avLst/>
          </a:prstGeom>
        </p:spPr>
      </p:pic>
    </p:spTree>
    <p:extLst>
      <p:ext uri="{BB962C8B-B14F-4D97-AF65-F5344CB8AC3E}">
        <p14:creationId xmlns:p14="http://schemas.microsoft.com/office/powerpoint/2010/main" val="34308786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405C4A1-45ED-4DE4-80E1-4F2581CC7E57}"/>
              </a:ext>
            </a:extLst>
          </p:cNvPr>
          <p:cNvPicPr>
            <a:picLocks noChangeAspect="1"/>
          </p:cNvPicPr>
          <p:nvPr/>
        </p:nvPicPr>
        <p:blipFill>
          <a:blip r:embed="rId2"/>
          <a:stretch>
            <a:fillRect/>
          </a:stretch>
        </p:blipFill>
        <p:spPr>
          <a:xfrm>
            <a:off x="2618965" y="587712"/>
            <a:ext cx="8324850" cy="6000750"/>
          </a:xfrm>
          <a:prstGeom prst="rect">
            <a:avLst/>
          </a:prstGeom>
        </p:spPr>
      </p:pic>
      <p:sp>
        <p:nvSpPr>
          <p:cNvPr id="3" name="TextBox 2">
            <a:extLst>
              <a:ext uri="{FF2B5EF4-FFF2-40B4-BE49-F238E27FC236}">
                <a16:creationId xmlns:a16="http://schemas.microsoft.com/office/drawing/2014/main" id="{FBF94A56-00B5-4AE8-8E3E-8D6406321F19}"/>
              </a:ext>
            </a:extLst>
          </p:cNvPr>
          <p:cNvSpPr txBox="1"/>
          <p:nvPr/>
        </p:nvSpPr>
        <p:spPr>
          <a:xfrm>
            <a:off x="422616" y="476911"/>
            <a:ext cx="2516527" cy="1477328"/>
          </a:xfrm>
          <a:prstGeom prst="rect">
            <a:avLst/>
          </a:prstGeom>
          <a:noFill/>
        </p:spPr>
        <p:txBody>
          <a:bodyPr wrap="square">
            <a:spAutoFit/>
          </a:bodyPr>
          <a:lstStyle/>
          <a:p>
            <a:r>
              <a:rPr lang="en-US" dirty="0" err="1"/>
              <a:t>grid_size</a:t>
            </a:r>
            <a:r>
              <a:rPr lang="en-US" dirty="0"/>
              <a:t> = 1     </a:t>
            </a:r>
          </a:p>
          <a:p>
            <a:r>
              <a:rPr lang="en-US" dirty="0" err="1"/>
              <a:t>num_traders</a:t>
            </a:r>
            <a:r>
              <a:rPr lang="en-US" dirty="0"/>
              <a:t> = 8   </a:t>
            </a:r>
          </a:p>
          <a:p>
            <a:r>
              <a:rPr lang="en-US" dirty="0" err="1"/>
              <a:t>num_units</a:t>
            </a:r>
            <a:r>
              <a:rPr lang="en-US" dirty="0"/>
              <a:t> = 6    </a:t>
            </a:r>
          </a:p>
          <a:p>
            <a:r>
              <a:rPr lang="en-US" dirty="0" err="1"/>
              <a:t>lower_bound</a:t>
            </a:r>
            <a:r>
              <a:rPr lang="en-US" dirty="0"/>
              <a:t> = 200 </a:t>
            </a:r>
          </a:p>
          <a:p>
            <a:r>
              <a:rPr lang="en-US" dirty="0" err="1"/>
              <a:t>upper_bound</a:t>
            </a:r>
            <a:r>
              <a:rPr lang="en-US" dirty="0"/>
              <a:t> = 600 </a:t>
            </a:r>
          </a:p>
        </p:txBody>
      </p:sp>
      <p:pic>
        <p:nvPicPr>
          <p:cNvPr id="13" name="Picture 12">
            <a:extLst>
              <a:ext uri="{FF2B5EF4-FFF2-40B4-BE49-F238E27FC236}">
                <a16:creationId xmlns:a16="http://schemas.microsoft.com/office/drawing/2014/main" id="{0E03DFF8-63F9-46D0-BA10-22D8254F8617}"/>
              </a:ext>
            </a:extLst>
          </p:cNvPr>
          <p:cNvPicPr>
            <a:picLocks noChangeAspect="1"/>
          </p:cNvPicPr>
          <p:nvPr/>
        </p:nvPicPr>
        <p:blipFill>
          <a:blip r:embed="rId3"/>
          <a:stretch>
            <a:fillRect/>
          </a:stretch>
        </p:blipFill>
        <p:spPr>
          <a:xfrm>
            <a:off x="5352350" y="4400666"/>
            <a:ext cx="3781425" cy="828675"/>
          </a:xfrm>
          <a:prstGeom prst="rect">
            <a:avLst/>
          </a:prstGeom>
        </p:spPr>
      </p:pic>
    </p:spTree>
    <p:extLst>
      <p:ext uri="{BB962C8B-B14F-4D97-AF65-F5344CB8AC3E}">
        <p14:creationId xmlns:p14="http://schemas.microsoft.com/office/powerpoint/2010/main" val="10466705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514B9E1-1964-46C5-B1B2-DCB4A19F1628}"/>
              </a:ext>
            </a:extLst>
          </p:cNvPr>
          <p:cNvPicPr>
            <a:picLocks noChangeAspect="1"/>
          </p:cNvPicPr>
          <p:nvPr/>
        </p:nvPicPr>
        <p:blipFill>
          <a:blip r:embed="rId2"/>
          <a:stretch>
            <a:fillRect/>
          </a:stretch>
        </p:blipFill>
        <p:spPr>
          <a:xfrm>
            <a:off x="0" y="0"/>
            <a:ext cx="4581525" cy="4324350"/>
          </a:xfrm>
          <a:prstGeom prst="rect">
            <a:avLst/>
          </a:prstGeom>
        </p:spPr>
      </p:pic>
      <p:pic>
        <p:nvPicPr>
          <p:cNvPr id="7" name="Picture 6">
            <a:extLst>
              <a:ext uri="{FF2B5EF4-FFF2-40B4-BE49-F238E27FC236}">
                <a16:creationId xmlns:a16="http://schemas.microsoft.com/office/drawing/2014/main" id="{49CE5193-F8AA-4037-A3B3-1A6808E222D9}"/>
              </a:ext>
            </a:extLst>
          </p:cNvPr>
          <p:cNvPicPr>
            <a:picLocks noChangeAspect="1"/>
          </p:cNvPicPr>
          <p:nvPr/>
        </p:nvPicPr>
        <p:blipFill>
          <a:blip r:embed="rId3"/>
          <a:stretch>
            <a:fillRect/>
          </a:stretch>
        </p:blipFill>
        <p:spPr>
          <a:xfrm>
            <a:off x="4019550" y="552450"/>
            <a:ext cx="8172450" cy="5981700"/>
          </a:xfrm>
          <a:prstGeom prst="rect">
            <a:avLst/>
          </a:prstGeom>
        </p:spPr>
      </p:pic>
      <p:pic>
        <p:nvPicPr>
          <p:cNvPr id="9" name="Picture 8">
            <a:extLst>
              <a:ext uri="{FF2B5EF4-FFF2-40B4-BE49-F238E27FC236}">
                <a16:creationId xmlns:a16="http://schemas.microsoft.com/office/drawing/2014/main" id="{DC0C7DD1-57A3-4089-B22D-888424EED031}"/>
              </a:ext>
            </a:extLst>
          </p:cNvPr>
          <p:cNvPicPr>
            <a:picLocks noChangeAspect="1"/>
          </p:cNvPicPr>
          <p:nvPr/>
        </p:nvPicPr>
        <p:blipFill>
          <a:blip r:embed="rId4"/>
          <a:stretch>
            <a:fillRect/>
          </a:stretch>
        </p:blipFill>
        <p:spPr>
          <a:xfrm>
            <a:off x="5005387" y="4537710"/>
            <a:ext cx="6524625" cy="1485900"/>
          </a:xfrm>
          <a:prstGeom prst="rect">
            <a:avLst/>
          </a:prstGeom>
        </p:spPr>
      </p:pic>
    </p:spTree>
    <p:extLst>
      <p:ext uri="{BB962C8B-B14F-4D97-AF65-F5344CB8AC3E}">
        <p14:creationId xmlns:p14="http://schemas.microsoft.com/office/powerpoint/2010/main" val="34573211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A18E531E-6DAC-48BF-A22E-1C33B4DC413D}"/>
              </a:ext>
            </a:extLst>
          </p:cNvPr>
          <p:cNvCxnSpPr/>
          <p:nvPr/>
        </p:nvCxnSpPr>
        <p:spPr>
          <a:xfrm>
            <a:off x="1533525" y="373063"/>
            <a:ext cx="0" cy="690562"/>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 name="TextBox 3">
            <a:extLst>
              <a:ext uri="{FF2B5EF4-FFF2-40B4-BE49-F238E27FC236}">
                <a16:creationId xmlns:a16="http://schemas.microsoft.com/office/drawing/2014/main" id="{8B644D7F-20F2-4FD5-94D1-1EE5E0A73B47}"/>
              </a:ext>
            </a:extLst>
          </p:cNvPr>
          <p:cNvSpPr txBox="1">
            <a:spLocks noChangeArrowheads="1"/>
          </p:cNvSpPr>
          <p:nvPr/>
        </p:nvSpPr>
        <p:spPr bwMode="auto">
          <a:xfrm>
            <a:off x="1713952" y="373063"/>
            <a:ext cx="1688219"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4000" dirty="0"/>
              <a:t>Market</a:t>
            </a:r>
          </a:p>
        </p:txBody>
      </p:sp>
      <p:sp>
        <p:nvSpPr>
          <p:cNvPr id="4" name="TextBox 3">
            <a:extLst>
              <a:ext uri="{FF2B5EF4-FFF2-40B4-BE49-F238E27FC236}">
                <a16:creationId xmlns:a16="http://schemas.microsoft.com/office/drawing/2014/main" id="{53DD03CD-EC43-43CD-8B7C-EDA177E95DB8}"/>
              </a:ext>
            </a:extLst>
          </p:cNvPr>
          <p:cNvSpPr txBox="1"/>
          <p:nvPr/>
        </p:nvSpPr>
        <p:spPr>
          <a:xfrm>
            <a:off x="1427585" y="1212978"/>
            <a:ext cx="9657183" cy="5386090"/>
          </a:xfrm>
          <a:prstGeom prst="rect">
            <a:avLst/>
          </a:prstGeom>
          <a:noFill/>
        </p:spPr>
        <p:txBody>
          <a:bodyPr wrap="square" rtlCol="0">
            <a:spAutoFit/>
          </a:bodyPr>
          <a:lstStyle/>
          <a:p>
            <a:r>
              <a:rPr lang="en-US" sz="3200" dirty="0"/>
              <a:t>A </a:t>
            </a:r>
            <a:r>
              <a:rPr lang="en-US" sz="3200" dirty="0">
                <a:solidFill>
                  <a:srgbClr val="FF0000"/>
                </a:solidFill>
              </a:rPr>
              <a:t>market</a:t>
            </a:r>
            <a:r>
              <a:rPr lang="en-US" sz="3200" dirty="0"/>
              <a:t> is a group of participants who meet for the purpose of exchange.  </a:t>
            </a:r>
            <a:r>
              <a:rPr lang="en-US" sz="3200" dirty="0">
                <a:solidFill>
                  <a:srgbClr val="FF0000"/>
                </a:solidFill>
              </a:rPr>
              <a:t>Participants</a:t>
            </a:r>
            <a:r>
              <a:rPr lang="en-US" sz="3200" dirty="0"/>
              <a:t> can be humans or artificial intellects and are often given roles like </a:t>
            </a:r>
            <a:r>
              <a:rPr lang="en-US" sz="3200" dirty="0">
                <a:solidFill>
                  <a:srgbClr val="FF0000"/>
                </a:solidFill>
              </a:rPr>
              <a:t>buyer</a:t>
            </a:r>
            <a:r>
              <a:rPr lang="en-US" sz="3200" dirty="0"/>
              <a:t> or </a:t>
            </a:r>
            <a:r>
              <a:rPr lang="en-US" sz="3200" dirty="0">
                <a:solidFill>
                  <a:srgbClr val="FF0000"/>
                </a:solidFill>
              </a:rPr>
              <a:t>seller</a:t>
            </a:r>
            <a:r>
              <a:rPr lang="en-US" sz="3200" dirty="0"/>
              <a:t>.  </a:t>
            </a:r>
          </a:p>
          <a:p>
            <a:endParaRPr lang="en-US" sz="1200" dirty="0"/>
          </a:p>
          <a:p>
            <a:r>
              <a:rPr lang="en-US" sz="3200" dirty="0">
                <a:solidFill>
                  <a:srgbClr val="FF0000"/>
                </a:solidFill>
              </a:rPr>
              <a:t>Meeting places</a:t>
            </a:r>
            <a:r>
              <a:rPr lang="en-US" sz="3200" dirty="0"/>
              <a:t> can be physical (like a grocery store) or digital (like amazon).  Digital meeting spaces provide </a:t>
            </a:r>
            <a:r>
              <a:rPr lang="en-US" sz="3200" dirty="0">
                <a:solidFill>
                  <a:srgbClr val="FF0000"/>
                </a:solidFill>
              </a:rPr>
              <a:t>virtual centralization</a:t>
            </a:r>
            <a:r>
              <a:rPr lang="en-US" sz="3200" dirty="0"/>
              <a:t> and </a:t>
            </a:r>
            <a:r>
              <a:rPr lang="en-US" sz="3200" dirty="0">
                <a:solidFill>
                  <a:srgbClr val="FF0000"/>
                </a:solidFill>
              </a:rPr>
              <a:t>physical decentralization</a:t>
            </a:r>
            <a:r>
              <a:rPr lang="en-US" sz="3200" dirty="0"/>
              <a:t>.</a:t>
            </a:r>
          </a:p>
          <a:p>
            <a:endParaRPr lang="en-US" sz="1200" dirty="0"/>
          </a:p>
          <a:p>
            <a:r>
              <a:rPr lang="en-US" sz="3200" dirty="0"/>
              <a:t>The exchange that takes place can be almost anything including goods, services, and money.  See for example,</a:t>
            </a:r>
          </a:p>
          <a:p>
            <a:r>
              <a:rPr lang="en-US" sz="3200" dirty="0">
                <a:hlinkClick r:id="rId2"/>
              </a:rPr>
              <a:t>https://marginalrevolution.com/?s=markets+in</a:t>
            </a:r>
            <a:r>
              <a:rPr lang="en-US" sz="3200" dirty="0"/>
              <a:t> .   </a:t>
            </a:r>
          </a:p>
        </p:txBody>
      </p:sp>
    </p:spTree>
    <p:extLst>
      <p:ext uri="{BB962C8B-B14F-4D97-AF65-F5344CB8AC3E}">
        <p14:creationId xmlns:p14="http://schemas.microsoft.com/office/powerpoint/2010/main" val="27216869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D7F18484-F469-4470-B3E6-8FFB0F255A28}"/>
              </a:ext>
            </a:extLst>
          </p:cNvPr>
          <p:cNvCxnSpPr/>
          <p:nvPr/>
        </p:nvCxnSpPr>
        <p:spPr>
          <a:xfrm>
            <a:off x="1533525" y="373063"/>
            <a:ext cx="0" cy="690562"/>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9219" name="TextBox 3">
            <a:extLst>
              <a:ext uri="{FF2B5EF4-FFF2-40B4-BE49-F238E27FC236}">
                <a16:creationId xmlns:a16="http://schemas.microsoft.com/office/drawing/2014/main" id="{2BEDEF6B-A234-4780-8740-FE21090DE83B}"/>
              </a:ext>
            </a:extLst>
          </p:cNvPr>
          <p:cNvSpPr txBox="1">
            <a:spLocks noChangeArrowheads="1"/>
          </p:cNvSpPr>
          <p:nvPr/>
        </p:nvSpPr>
        <p:spPr bwMode="auto">
          <a:xfrm>
            <a:off x="1727200" y="355600"/>
            <a:ext cx="4722768"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4000" dirty="0"/>
              <a:t>The Exchange Process</a:t>
            </a:r>
          </a:p>
        </p:txBody>
      </p:sp>
      <p:sp>
        <p:nvSpPr>
          <p:cNvPr id="17" name="Rectangle 16">
            <a:extLst>
              <a:ext uri="{FF2B5EF4-FFF2-40B4-BE49-F238E27FC236}">
                <a16:creationId xmlns:a16="http://schemas.microsoft.com/office/drawing/2014/main" id="{903D35E4-43AA-4873-A93E-F21AF7304E98}"/>
              </a:ext>
            </a:extLst>
          </p:cNvPr>
          <p:cNvSpPr/>
          <p:nvPr/>
        </p:nvSpPr>
        <p:spPr>
          <a:xfrm>
            <a:off x="5399914" y="6281672"/>
            <a:ext cx="4603750" cy="4414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sz="2400" dirty="0"/>
              <a:t>Continue Relationship ?</a:t>
            </a:r>
          </a:p>
        </p:txBody>
      </p:sp>
      <p:sp>
        <p:nvSpPr>
          <p:cNvPr id="19" name="Rectangle 18">
            <a:extLst>
              <a:ext uri="{FF2B5EF4-FFF2-40B4-BE49-F238E27FC236}">
                <a16:creationId xmlns:a16="http://schemas.microsoft.com/office/drawing/2014/main" id="{0F43941F-3DB9-4394-98E2-785F5E4937FC}"/>
              </a:ext>
            </a:extLst>
          </p:cNvPr>
          <p:cNvSpPr/>
          <p:nvPr/>
        </p:nvSpPr>
        <p:spPr>
          <a:xfrm>
            <a:off x="706470" y="1809767"/>
            <a:ext cx="10537760" cy="205267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20" name="Arrow: Up 19">
            <a:extLst>
              <a:ext uri="{FF2B5EF4-FFF2-40B4-BE49-F238E27FC236}">
                <a16:creationId xmlns:a16="http://schemas.microsoft.com/office/drawing/2014/main" id="{E458CA70-CF20-403F-A73E-FD92CE4E3D1F}"/>
              </a:ext>
            </a:extLst>
          </p:cNvPr>
          <p:cNvSpPr/>
          <p:nvPr/>
        </p:nvSpPr>
        <p:spPr>
          <a:xfrm>
            <a:off x="3523281" y="3877238"/>
            <a:ext cx="485775" cy="376238"/>
          </a:xfrm>
          <a:prstGeom prst="up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21" name="Arrow: Up 20">
            <a:extLst>
              <a:ext uri="{FF2B5EF4-FFF2-40B4-BE49-F238E27FC236}">
                <a16:creationId xmlns:a16="http://schemas.microsoft.com/office/drawing/2014/main" id="{15E87FB7-5430-46DC-B564-7E7242755E61}"/>
              </a:ext>
            </a:extLst>
          </p:cNvPr>
          <p:cNvSpPr/>
          <p:nvPr/>
        </p:nvSpPr>
        <p:spPr>
          <a:xfrm>
            <a:off x="5274551" y="3850499"/>
            <a:ext cx="485775" cy="382588"/>
          </a:xfrm>
          <a:prstGeom prst="up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42" name="Arrow: Up 41">
            <a:extLst>
              <a:ext uri="{FF2B5EF4-FFF2-40B4-BE49-F238E27FC236}">
                <a16:creationId xmlns:a16="http://schemas.microsoft.com/office/drawing/2014/main" id="{A8FCFF71-01D7-4FA4-A40E-726C7942BFAC}"/>
              </a:ext>
            </a:extLst>
          </p:cNvPr>
          <p:cNvSpPr/>
          <p:nvPr/>
        </p:nvSpPr>
        <p:spPr>
          <a:xfrm>
            <a:off x="9416164" y="3902079"/>
            <a:ext cx="484188" cy="382588"/>
          </a:xfrm>
          <a:prstGeom prst="up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43" name="Arrow: Up 42">
            <a:extLst>
              <a:ext uri="{FF2B5EF4-FFF2-40B4-BE49-F238E27FC236}">
                <a16:creationId xmlns:a16="http://schemas.microsoft.com/office/drawing/2014/main" id="{5CEA4828-1901-4517-B2D1-24CB8F4ECFCC}"/>
              </a:ext>
            </a:extLst>
          </p:cNvPr>
          <p:cNvSpPr/>
          <p:nvPr/>
        </p:nvSpPr>
        <p:spPr>
          <a:xfrm>
            <a:off x="5474421" y="5620478"/>
            <a:ext cx="484188" cy="579437"/>
          </a:xfrm>
          <a:prstGeom prst="up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9231" name="TextBox 3">
            <a:extLst>
              <a:ext uri="{FF2B5EF4-FFF2-40B4-BE49-F238E27FC236}">
                <a16:creationId xmlns:a16="http://schemas.microsoft.com/office/drawing/2014/main" id="{0C2BF188-4E71-45EE-BAD3-479521315227}"/>
              </a:ext>
            </a:extLst>
          </p:cNvPr>
          <p:cNvSpPr txBox="1">
            <a:spLocks noChangeArrowheads="1"/>
          </p:cNvSpPr>
          <p:nvPr/>
        </p:nvSpPr>
        <p:spPr bwMode="auto">
          <a:xfrm>
            <a:off x="947770" y="2587428"/>
            <a:ext cx="2369751" cy="461665"/>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r>
              <a:rPr lang="en-US" altLang="en-US" sz="2400" b="1" dirty="0">
                <a:solidFill>
                  <a:schemeClr val="bg1"/>
                </a:solidFill>
              </a:rPr>
              <a:t>The Environment</a:t>
            </a:r>
          </a:p>
        </p:txBody>
      </p:sp>
      <p:sp>
        <p:nvSpPr>
          <p:cNvPr id="5" name="Arrow: Up 4">
            <a:extLst>
              <a:ext uri="{FF2B5EF4-FFF2-40B4-BE49-F238E27FC236}">
                <a16:creationId xmlns:a16="http://schemas.microsoft.com/office/drawing/2014/main" id="{CF4077E6-CE52-4D87-B3F7-8D6626FF8057}"/>
              </a:ext>
            </a:extLst>
          </p:cNvPr>
          <p:cNvSpPr/>
          <p:nvPr/>
        </p:nvSpPr>
        <p:spPr>
          <a:xfrm>
            <a:off x="7342321" y="3850890"/>
            <a:ext cx="485775" cy="382587"/>
          </a:xfrm>
          <a:prstGeom prst="up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7" name="TextBox 6">
            <a:extLst>
              <a:ext uri="{FF2B5EF4-FFF2-40B4-BE49-F238E27FC236}">
                <a16:creationId xmlns:a16="http://schemas.microsoft.com/office/drawing/2014/main" id="{A4068187-CB68-40CD-B4E0-568E4B3052F8}"/>
              </a:ext>
            </a:extLst>
          </p:cNvPr>
          <p:cNvSpPr txBox="1">
            <a:spLocks noChangeArrowheads="1"/>
          </p:cNvSpPr>
          <p:nvPr/>
        </p:nvSpPr>
        <p:spPr bwMode="auto">
          <a:xfrm>
            <a:off x="2774619" y="1932136"/>
            <a:ext cx="173477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r>
              <a:rPr lang="en-US" altLang="en-US" sz="2400" dirty="0">
                <a:solidFill>
                  <a:schemeClr val="bg1"/>
                </a:solidFill>
              </a:rPr>
              <a:t>Connections</a:t>
            </a:r>
          </a:p>
        </p:txBody>
      </p:sp>
      <p:sp>
        <p:nvSpPr>
          <p:cNvPr id="9" name="TextBox 8">
            <a:extLst>
              <a:ext uri="{FF2B5EF4-FFF2-40B4-BE49-F238E27FC236}">
                <a16:creationId xmlns:a16="http://schemas.microsoft.com/office/drawing/2014/main" id="{CBD19855-880E-4856-A77A-B0BD25A3268A}"/>
              </a:ext>
            </a:extLst>
          </p:cNvPr>
          <p:cNvSpPr txBox="1">
            <a:spLocks noChangeArrowheads="1"/>
          </p:cNvSpPr>
          <p:nvPr/>
        </p:nvSpPr>
        <p:spPr bwMode="auto">
          <a:xfrm>
            <a:off x="4884100" y="2290633"/>
            <a:ext cx="1372941"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pPr>
            <a:r>
              <a:rPr lang="en-US" altLang="en-US" sz="2400">
                <a:solidFill>
                  <a:schemeClr val="bg1"/>
                </a:solidFill>
              </a:rPr>
              <a:t>Promises</a:t>
            </a:r>
          </a:p>
          <a:p>
            <a:pPr algn="ctr">
              <a:lnSpc>
                <a:spcPct val="100000"/>
              </a:lnSpc>
              <a:spcBef>
                <a:spcPct val="0"/>
              </a:spcBef>
              <a:buFontTx/>
              <a:buNone/>
            </a:pPr>
            <a:r>
              <a:rPr lang="en-US" altLang="en-US" sz="2400">
                <a:solidFill>
                  <a:schemeClr val="bg1"/>
                </a:solidFill>
              </a:rPr>
              <a:t>&amp;</a:t>
            </a:r>
          </a:p>
          <a:p>
            <a:pPr algn="ctr">
              <a:lnSpc>
                <a:spcPct val="100000"/>
              </a:lnSpc>
              <a:spcBef>
                <a:spcPct val="0"/>
              </a:spcBef>
              <a:buFontTx/>
              <a:buNone/>
            </a:pPr>
            <a:r>
              <a:rPr lang="en-US" altLang="en-US" sz="2400">
                <a:solidFill>
                  <a:schemeClr val="bg1"/>
                </a:solidFill>
              </a:rPr>
              <a:t>Contracts</a:t>
            </a:r>
          </a:p>
        </p:txBody>
      </p:sp>
      <p:sp>
        <p:nvSpPr>
          <p:cNvPr id="11" name="TextBox 10">
            <a:extLst>
              <a:ext uri="{FF2B5EF4-FFF2-40B4-BE49-F238E27FC236}">
                <a16:creationId xmlns:a16="http://schemas.microsoft.com/office/drawing/2014/main" id="{F6DF12CB-23FB-4EE0-A203-7C41EE9B1BFB}"/>
              </a:ext>
            </a:extLst>
          </p:cNvPr>
          <p:cNvSpPr txBox="1">
            <a:spLocks noChangeArrowheads="1"/>
          </p:cNvSpPr>
          <p:nvPr/>
        </p:nvSpPr>
        <p:spPr bwMode="auto">
          <a:xfrm>
            <a:off x="6170317" y="2662108"/>
            <a:ext cx="2464457"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pPr>
            <a:r>
              <a:rPr lang="en-US" altLang="en-US" sz="2400">
                <a:solidFill>
                  <a:schemeClr val="bg1"/>
                </a:solidFill>
              </a:rPr>
              <a:t>Production</a:t>
            </a:r>
          </a:p>
          <a:p>
            <a:pPr algn="ctr">
              <a:lnSpc>
                <a:spcPct val="100000"/>
              </a:lnSpc>
              <a:spcBef>
                <a:spcPct val="0"/>
              </a:spcBef>
              <a:buFontTx/>
              <a:buNone/>
            </a:pPr>
            <a:r>
              <a:rPr lang="en-US" altLang="en-US" sz="2400">
                <a:solidFill>
                  <a:schemeClr val="bg1"/>
                </a:solidFill>
              </a:rPr>
              <a:t>&amp;</a:t>
            </a:r>
          </a:p>
          <a:p>
            <a:pPr algn="ctr">
              <a:lnSpc>
                <a:spcPct val="100000"/>
              </a:lnSpc>
              <a:spcBef>
                <a:spcPct val="0"/>
              </a:spcBef>
              <a:buFontTx/>
              <a:buNone/>
            </a:pPr>
            <a:r>
              <a:rPr lang="en-US" altLang="en-US" sz="2400">
                <a:solidFill>
                  <a:schemeClr val="bg1"/>
                </a:solidFill>
              </a:rPr>
              <a:t>Property Transfers</a:t>
            </a:r>
          </a:p>
        </p:txBody>
      </p:sp>
      <p:sp>
        <p:nvSpPr>
          <p:cNvPr id="12" name="TextBox 11">
            <a:extLst>
              <a:ext uri="{FF2B5EF4-FFF2-40B4-BE49-F238E27FC236}">
                <a16:creationId xmlns:a16="http://schemas.microsoft.com/office/drawing/2014/main" id="{D6C3735B-6AB3-4AAA-A65E-35FE4B547E5D}"/>
              </a:ext>
            </a:extLst>
          </p:cNvPr>
          <p:cNvSpPr txBox="1">
            <a:spLocks noChangeArrowheads="1"/>
          </p:cNvSpPr>
          <p:nvPr/>
        </p:nvSpPr>
        <p:spPr bwMode="auto">
          <a:xfrm>
            <a:off x="8581200" y="2644236"/>
            <a:ext cx="2274213"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pPr>
            <a:r>
              <a:rPr lang="en-US" altLang="en-US" sz="2400" dirty="0">
                <a:solidFill>
                  <a:schemeClr val="bg1"/>
                </a:solidFill>
              </a:rPr>
              <a:t>Goodwill &amp;</a:t>
            </a:r>
          </a:p>
          <a:p>
            <a:pPr algn="ctr">
              <a:lnSpc>
                <a:spcPct val="100000"/>
              </a:lnSpc>
              <a:spcBef>
                <a:spcPct val="0"/>
              </a:spcBef>
              <a:buFontTx/>
              <a:buNone/>
            </a:pPr>
            <a:r>
              <a:rPr lang="en-US" altLang="en-US" sz="2400" dirty="0">
                <a:solidFill>
                  <a:schemeClr val="bg1"/>
                </a:solidFill>
              </a:rPr>
              <a:t>Side Payments &amp;</a:t>
            </a:r>
          </a:p>
          <a:p>
            <a:pPr algn="ctr">
              <a:lnSpc>
                <a:spcPct val="100000"/>
              </a:lnSpc>
              <a:spcBef>
                <a:spcPct val="0"/>
              </a:spcBef>
              <a:buFontTx/>
              <a:buNone/>
            </a:pPr>
            <a:r>
              <a:rPr lang="en-US" altLang="en-US" sz="2400" dirty="0">
                <a:solidFill>
                  <a:schemeClr val="bg1"/>
                </a:solidFill>
              </a:rPr>
              <a:t>Judgments</a:t>
            </a:r>
          </a:p>
        </p:txBody>
      </p:sp>
      <p:sp>
        <p:nvSpPr>
          <p:cNvPr id="14" name="Rectangle 13">
            <a:extLst>
              <a:ext uri="{FF2B5EF4-FFF2-40B4-BE49-F238E27FC236}">
                <a16:creationId xmlns:a16="http://schemas.microsoft.com/office/drawing/2014/main" id="{D649C074-25C0-42CD-8F6B-C958997F1978}"/>
              </a:ext>
            </a:extLst>
          </p:cNvPr>
          <p:cNvSpPr/>
          <p:nvPr/>
        </p:nvSpPr>
        <p:spPr>
          <a:xfrm>
            <a:off x="706470" y="3489195"/>
            <a:ext cx="1916113" cy="222408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238" name="TextBox 14">
            <a:extLst>
              <a:ext uri="{FF2B5EF4-FFF2-40B4-BE49-F238E27FC236}">
                <a16:creationId xmlns:a16="http://schemas.microsoft.com/office/drawing/2014/main" id="{F17C269F-6BFB-4B25-9082-29C7FBED69EA}"/>
              </a:ext>
            </a:extLst>
          </p:cNvPr>
          <p:cNvSpPr txBox="1">
            <a:spLocks noChangeArrowheads="1"/>
          </p:cNvSpPr>
          <p:nvPr/>
        </p:nvSpPr>
        <p:spPr bwMode="auto">
          <a:xfrm>
            <a:off x="812588" y="3262272"/>
            <a:ext cx="1798762"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r>
              <a:rPr lang="en-US" altLang="en-US" sz="2400" dirty="0">
                <a:solidFill>
                  <a:schemeClr val="bg1"/>
                </a:solidFill>
              </a:rPr>
              <a:t>Resources</a:t>
            </a:r>
          </a:p>
          <a:p>
            <a:pPr>
              <a:lnSpc>
                <a:spcPct val="100000"/>
              </a:lnSpc>
              <a:spcBef>
                <a:spcPct val="0"/>
              </a:spcBef>
              <a:buFontTx/>
              <a:buNone/>
            </a:pPr>
            <a:r>
              <a:rPr lang="en-US" altLang="en-US" sz="2400" dirty="0">
                <a:solidFill>
                  <a:schemeClr val="bg1"/>
                </a:solidFill>
              </a:rPr>
              <a:t>-  What</a:t>
            </a:r>
          </a:p>
          <a:p>
            <a:pPr>
              <a:lnSpc>
                <a:spcPct val="100000"/>
              </a:lnSpc>
              <a:spcBef>
                <a:spcPct val="0"/>
              </a:spcBef>
              <a:buFontTx/>
              <a:buNone/>
            </a:pPr>
            <a:r>
              <a:rPr lang="en-US" altLang="en-US" sz="2400" dirty="0">
                <a:solidFill>
                  <a:schemeClr val="bg1"/>
                </a:solidFill>
              </a:rPr>
              <a:t>Technologies</a:t>
            </a:r>
          </a:p>
          <a:p>
            <a:pPr>
              <a:lnSpc>
                <a:spcPct val="100000"/>
              </a:lnSpc>
              <a:spcBef>
                <a:spcPct val="0"/>
              </a:spcBef>
              <a:buFontTx/>
              <a:buNone/>
            </a:pPr>
            <a:r>
              <a:rPr lang="en-US" altLang="en-US" sz="2400" dirty="0">
                <a:solidFill>
                  <a:schemeClr val="bg1"/>
                </a:solidFill>
              </a:rPr>
              <a:t>- How</a:t>
            </a:r>
          </a:p>
          <a:p>
            <a:pPr>
              <a:lnSpc>
                <a:spcPct val="100000"/>
              </a:lnSpc>
              <a:spcBef>
                <a:spcPct val="0"/>
              </a:spcBef>
              <a:buFontTx/>
              <a:buNone/>
            </a:pPr>
            <a:r>
              <a:rPr lang="en-US" altLang="en-US" sz="2400" dirty="0">
                <a:solidFill>
                  <a:schemeClr val="bg1"/>
                </a:solidFill>
              </a:rPr>
              <a:t>People</a:t>
            </a:r>
          </a:p>
          <a:p>
            <a:pPr>
              <a:lnSpc>
                <a:spcPct val="100000"/>
              </a:lnSpc>
              <a:spcBef>
                <a:spcPct val="0"/>
              </a:spcBef>
              <a:buFontTx/>
              <a:buNone/>
            </a:pPr>
            <a:r>
              <a:rPr lang="en-US" altLang="en-US" sz="2400" dirty="0">
                <a:solidFill>
                  <a:schemeClr val="bg1"/>
                </a:solidFill>
              </a:rPr>
              <a:t>- Who</a:t>
            </a:r>
          </a:p>
        </p:txBody>
      </p:sp>
      <p:sp>
        <p:nvSpPr>
          <p:cNvPr id="16" name="Arrow: Up 15">
            <a:extLst>
              <a:ext uri="{FF2B5EF4-FFF2-40B4-BE49-F238E27FC236}">
                <a16:creationId xmlns:a16="http://schemas.microsoft.com/office/drawing/2014/main" id="{6D98D0A1-4EA3-439B-BE64-7EFFACDE6D4E}"/>
              </a:ext>
            </a:extLst>
          </p:cNvPr>
          <p:cNvSpPr/>
          <p:nvPr/>
        </p:nvSpPr>
        <p:spPr>
          <a:xfrm rot="5400000">
            <a:off x="7089014" y="-613698"/>
            <a:ext cx="484187" cy="5524500"/>
          </a:xfrm>
          <a:prstGeom prst="up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8" name="Arrow: Up 17">
            <a:extLst>
              <a:ext uri="{FF2B5EF4-FFF2-40B4-BE49-F238E27FC236}">
                <a16:creationId xmlns:a16="http://schemas.microsoft.com/office/drawing/2014/main" id="{4FE7E133-B0A7-4990-87C4-71C6D9CD0319}"/>
              </a:ext>
            </a:extLst>
          </p:cNvPr>
          <p:cNvSpPr/>
          <p:nvPr/>
        </p:nvSpPr>
        <p:spPr>
          <a:xfrm rot="5400000">
            <a:off x="7916409" y="617427"/>
            <a:ext cx="484187" cy="3878263"/>
          </a:xfrm>
          <a:prstGeom prst="up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2" name="TextBox 1">
            <a:extLst>
              <a:ext uri="{FF2B5EF4-FFF2-40B4-BE49-F238E27FC236}">
                <a16:creationId xmlns:a16="http://schemas.microsoft.com/office/drawing/2014/main" id="{CE5CBF6F-635B-4609-B455-065F7BB27DD3}"/>
              </a:ext>
            </a:extLst>
          </p:cNvPr>
          <p:cNvSpPr txBox="1"/>
          <p:nvPr/>
        </p:nvSpPr>
        <p:spPr>
          <a:xfrm>
            <a:off x="1448597" y="1286547"/>
            <a:ext cx="8702575" cy="523220"/>
          </a:xfrm>
          <a:prstGeom prst="rect">
            <a:avLst/>
          </a:prstGeom>
          <a:noFill/>
        </p:spPr>
        <p:txBody>
          <a:bodyPr wrap="none" rtlCol="0">
            <a:spAutoFit/>
          </a:bodyPr>
          <a:lstStyle/>
          <a:p>
            <a:r>
              <a:rPr lang="en-US" sz="2800" dirty="0"/>
              <a:t>Institutions act on the environment to produce outcomes </a:t>
            </a:r>
          </a:p>
        </p:txBody>
      </p:sp>
      <p:grpSp>
        <p:nvGrpSpPr>
          <p:cNvPr id="34" name="Group 33">
            <a:extLst>
              <a:ext uri="{FF2B5EF4-FFF2-40B4-BE49-F238E27FC236}">
                <a16:creationId xmlns:a16="http://schemas.microsoft.com/office/drawing/2014/main" id="{19887392-1E27-49DF-A597-1CCCBDACC152}"/>
              </a:ext>
            </a:extLst>
          </p:cNvPr>
          <p:cNvGrpSpPr/>
          <p:nvPr/>
        </p:nvGrpSpPr>
        <p:grpSpPr>
          <a:xfrm>
            <a:off x="2611350" y="4302539"/>
            <a:ext cx="7955322" cy="1903412"/>
            <a:chOff x="934858" y="4217282"/>
            <a:chExt cx="7955322" cy="1903412"/>
          </a:xfrm>
        </p:grpSpPr>
        <p:sp>
          <p:nvSpPr>
            <p:cNvPr id="35" name="TextBox 23">
              <a:extLst>
                <a:ext uri="{FF2B5EF4-FFF2-40B4-BE49-F238E27FC236}">
                  <a16:creationId xmlns:a16="http://schemas.microsoft.com/office/drawing/2014/main" id="{492B9B1D-A686-47E5-8E72-27C8AD3738E3}"/>
                </a:ext>
              </a:extLst>
            </p:cNvPr>
            <p:cNvSpPr txBox="1">
              <a:spLocks noChangeArrowheads="1"/>
            </p:cNvSpPr>
            <p:nvPr/>
          </p:nvSpPr>
          <p:spPr bwMode="auto">
            <a:xfrm>
              <a:off x="1563018" y="4593193"/>
              <a:ext cx="138640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2400" b="1" dirty="0"/>
                <a:t>Matching</a:t>
              </a:r>
            </a:p>
          </p:txBody>
        </p:sp>
        <p:sp>
          <p:nvSpPr>
            <p:cNvPr id="36" name="Callout: Right Arrow 35">
              <a:extLst>
                <a:ext uri="{FF2B5EF4-FFF2-40B4-BE49-F238E27FC236}">
                  <a16:creationId xmlns:a16="http://schemas.microsoft.com/office/drawing/2014/main" id="{1DD81952-2871-4097-83E4-766FB2DA2087}"/>
                </a:ext>
              </a:extLst>
            </p:cNvPr>
            <p:cNvSpPr/>
            <p:nvPr/>
          </p:nvSpPr>
          <p:spPr>
            <a:xfrm>
              <a:off x="3297058" y="4217282"/>
              <a:ext cx="2034801" cy="1260475"/>
            </a:xfrm>
            <a:prstGeom prst="rightArrowCallou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37" name="TextBox 25">
              <a:extLst>
                <a:ext uri="{FF2B5EF4-FFF2-40B4-BE49-F238E27FC236}">
                  <a16:creationId xmlns:a16="http://schemas.microsoft.com/office/drawing/2014/main" id="{6B783366-D486-448D-888A-90EDC71B50B2}"/>
                </a:ext>
              </a:extLst>
            </p:cNvPr>
            <p:cNvSpPr txBox="1">
              <a:spLocks noChangeArrowheads="1"/>
            </p:cNvSpPr>
            <p:nvPr/>
          </p:nvSpPr>
          <p:spPr bwMode="auto">
            <a:xfrm>
              <a:off x="3326339" y="4593192"/>
              <a:ext cx="169520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2400" b="1" dirty="0"/>
                <a:t>Negotiation</a:t>
              </a:r>
            </a:p>
          </p:txBody>
        </p:sp>
        <p:sp>
          <p:nvSpPr>
            <p:cNvPr id="38" name="Callout: Right Arrow 37">
              <a:extLst>
                <a:ext uri="{FF2B5EF4-FFF2-40B4-BE49-F238E27FC236}">
                  <a16:creationId xmlns:a16="http://schemas.microsoft.com/office/drawing/2014/main" id="{0308AD20-D102-48BB-BEEF-42EECFCA60F6}"/>
                </a:ext>
              </a:extLst>
            </p:cNvPr>
            <p:cNvSpPr/>
            <p:nvPr/>
          </p:nvSpPr>
          <p:spPr>
            <a:xfrm>
              <a:off x="5419172" y="4217282"/>
              <a:ext cx="1828187" cy="1260475"/>
            </a:xfrm>
            <a:prstGeom prst="rightArrowCallou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39" name="TextBox 27">
              <a:extLst>
                <a:ext uri="{FF2B5EF4-FFF2-40B4-BE49-F238E27FC236}">
                  <a16:creationId xmlns:a16="http://schemas.microsoft.com/office/drawing/2014/main" id="{520B4027-7084-4413-8097-7BA5B14C7288}"/>
                </a:ext>
              </a:extLst>
            </p:cNvPr>
            <p:cNvSpPr txBox="1">
              <a:spLocks noChangeArrowheads="1"/>
            </p:cNvSpPr>
            <p:nvPr/>
          </p:nvSpPr>
          <p:spPr bwMode="auto">
            <a:xfrm>
              <a:off x="5443778" y="4610485"/>
              <a:ext cx="15651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2400" b="1" dirty="0"/>
                <a:t>Fulfillment</a:t>
              </a:r>
            </a:p>
          </p:txBody>
        </p:sp>
        <p:sp>
          <p:nvSpPr>
            <p:cNvPr id="40" name="TextBox 28">
              <a:extLst>
                <a:ext uri="{FF2B5EF4-FFF2-40B4-BE49-F238E27FC236}">
                  <a16:creationId xmlns:a16="http://schemas.microsoft.com/office/drawing/2014/main" id="{E351A3DB-5D66-4879-830F-DCDA8B8ECD37}"/>
                </a:ext>
              </a:extLst>
            </p:cNvPr>
            <p:cNvSpPr txBox="1">
              <a:spLocks noChangeArrowheads="1"/>
            </p:cNvSpPr>
            <p:nvPr/>
          </p:nvSpPr>
          <p:spPr bwMode="auto">
            <a:xfrm>
              <a:off x="7339434" y="4618919"/>
              <a:ext cx="155074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2400" b="1"/>
                <a:t>Resolution</a:t>
              </a:r>
            </a:p>
          </p:txBody>
        </p:sp>
        <p:sp>
          <p:nvSpPr>
            <p:cNvPr id="41" name="Callout: Down Arrow 40">
              <a:extLst>
                <a:ext uri="{FF2B5EF4-FFF2-40B4-BE49-F238E27FC236}">
                  <a16:creationId xmlns:a16="http://schemas.microsoft.com/office/drawing/2014/main" id="{C4AD4B85-0BE4-44FE-BB39-054A26836F99}"/>
                </a:ext>
              </a:extLst>
            </p:cNvPr>
            <p:cNvSpPr/>
            <p:nvPr/>
          </p:nvSpPr>
          <p:spPr>
            <a:xfrm>
              <a:off x="7296572" y="4217282"/>
              <a:ext cx="1511376" cy="1903412"/>
            </a:xfrm>
            <a:prstGeom prst="downArrowCallou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45" name="Callout: Right Arrow 44">
              <a:extLst>
                <a:ext uri="{FF2B5EF4-FFF2-40B4-BE49-F238E27FC236}">
                  <a16:creationId xmlns:a16="http://schemas.microsoft.com/office/drawing/2014/main" id="{4C03155D-EFE5-4D14-AC97-C2782946805F}"/>
                </a:ext>
              </a:extLst>
            </p:cNvPr>
            <p:cNvSpPr/>
            <p:nvPr/>
          </p:nvSpPr>
          <p:spPr>
            <a:xfrm>
              <a:off x="1623833" y="4217282"/>
              <a:ext cx="1595437" cy="1260475"/>
            </a:xfrm>
            <a:prstGeom prst="rightArrowCallou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46" name="Arrow: Up 45">
              <a:extLst>
                <a:ext uri="{FF2B5EF4-FFF2-40B4-BE49-F238E27FC236}">
                  <a16:creationId xmlns:a16="http://schemas.microsoft.com/office/drawing/2014/main" id="{348475C2-DD59-4D23-8012-0C56CD83E8F4}"/>
                </a:ext>
              </a:extLst>
            </p:cNvPr>
            <p:cNvSpPr/>
            <p:nvPr/>
          </p:nvSpPr>
          <p:spPr>
            <a:xfrm rot="5400000">
              <a:off x="997564" y="4541926"/>
              <a:ext cx="485775" cy="611187"/>
            </a:xfrm>
            <a:prstGeom prst="up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spTree>
    <p:extLst>
      <p:ext uri="{BB962C8B-B14F-4D97-AF65-F5344CB8AC3E}">
        <p14:creationId xmlns:p14="http://schemas.microsoft.com/office/powerpoint/2010/main" val="335852221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20" grpId="0" animBg="1"/>
      <p:bldP spid="21" grpId="0" animBg="1"/>
      <p:bldP spid="42" grpId="0" animBg="1"/>
      <p:bldP spid="43" grpId="0" animBg="1"/>
      <p:bldP spid="5" grpId="0" animBg="1"/>
      <p:bldP spid="7" grpId="0"/>
      <p:bldP spid="9" grpId="0"/>
      <p:bldP spid="11" grpId="0"/>
      <p:bldP spid="12" grpId="0"/>
      <p:bldP spid="16" grpId="0" animBg="1"/>
      <p:bldP spid="18"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1D937FF-352C-46B3-985E-CEBA38FAB0B3}"/>
              </a:ext>
            </a:extLst>
          </p:cNvPr>
          <p:cNvPicPr>
            <a:picLocks noChangeAspect="1"/>
          </p:cNvPicPr>
          <p:nvPr/>
        </p:nvPicPr>
        <p:blipFill>
          <a:blip r:embed="rId2"/>
          <a:stretch>
            <a:fillRect/>
          </a:stretch>
        </p:blipFill>
        <p:spPr>
          <a:xfrm>
            <a:off x="609600" y="466725"/>
            <a:ext cx="10972800" cy="5924550"/>
          </a:xfrm>
          <a:prstGeom prst="rect">
            <a:avLst/>
          </a:prstGeom>
        </p:spPr>
      </p:pic>
    </p:spTree>
    <p:extLst>
      <p:ext uri="{BB962C8B-B14F-4D97-AF65-F5344CB8AC3E}">
        <p14:creationId xmlns:p14="http://schemas.microsoft.com/office/powerpoint/2010/main" val="12719810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68A4132F-DEC6-4332-A00C-A11AD4519B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64965EAE-E41A-435F-B993-07E824B6C9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0"/>
            <a:ext cx="7539895" cy="6858000"/>
          </a:xfrm>
          <a:custGeom>
            <a:avLst/>
            <a:gdLst>
              <a:gd name="connsiteX0" fmla="*/ 7539895 w 7539895"/>
              <a:gd name="connsiteY0" fmla="*/ 6858000 h 6858000"/>
              <a:gd name="connsiteX1" fmla="*/ 0 w 7539895"/>
              <a:gd name="connsiteY1" fmla="*/ 6858000 h 6858000"/>
              <a:gd name="connsiteX2" fmla="*/ 0 w 7539895"/>
              <a:gd name="connsiteY2" fmla="*/ 0 h 6858000"/>
              <a:gd name="connsiteX3" fmla="*/ 4363741 w 7539895"/>
              <a:gd name="connsiteY3" fmla="*/ 0 h 6858000"/>
            </a:gdLst>
            <a:ahLst/>
            <a:cxnLst>
              <a:cxn ang="0">
                <a:pos x="connsiteX0" y="connsiteY0"/>
              </a:cxn>
              <a:cxn ang="0">
                <a:pos x="connsiteX1" y="connsiteY1"/>
              </a:cxn>
              <a:cxn ang="0">
                <a:pos x="connsiteX2" y="connsiteY2"/>
              </a:cxn>
              <a:cxn ang="0">
                <a:pos x="connsiteX3" y="connsiteY3"/>
              </a:cxn>
            </a:cxnLst>
            <a:rect l="l" t="t" r="r" b="b"/>
            <a:pathLst>
              <a:path w="7539895" h="6858000">
                <a:moveTo>
                  <a:pt x="7539895" y="6858000"/>
                </a:moveTo>
                <a:lnTo>
                  <a:pt x="0" y="6858000"/>
                </a:lnTo>
                <a:lnTo>
                  <a:pt x="0" y="0"/>
                </a:lnTo>
                <a:lnTo>
                  <a:pt x="4363741" y="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Shape 21">
            <a:extLst>
              <a:ext uri="{FF2B5EF4-FFF2-40B4-BE49-F238E27FC236}">
                <a16:creationId xmlns:a16="http://schemas.microsoft.com/office/drawing/2014/main" id="{152F8994-E6D4-4311-9548-C3607BC436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7092985" cy="6858000"/>
          </a:xfrm>
          <a:custGeom>
            <a:avLst/>
            <a:gdLst>
              <a:gd name="connsiteX0" fmla="*/ 7092985 w 7092985"/>
              <a:gd name="connsiteY0" fmla="*/ 6858000 h 6858000"/>
              <a:gd name="connsiteX1" fmla="*/ 0 w 7092985"/>
              <a:gd name="connsiteY1" fmla="*/ 6858000 h 6858000"/>
              <a:gd name="connsiteX2" fmla="*/ 0 w 7092985"/>
              <a:gd name="connsiteY2" fmla="*/ 0 h 6858000"/>
              <a:gd name="connsiteX3" fmla="*/ 3916831 w 7092985"/>
              <a:gd name="connsiteY3" fmla="*/ 0 h 6858000"/>
            </a:gdLst>
            <a:ahLst/>
            <a:cxnLst>
              <a:cxn ang="0">
                <a:pos x="connsiteX0" y="connsiteY0"/>
              </a:cxn>
              <a:cxn ang="0">
                <a:pos x="connsiteX1" y="connsiteY1"/>
              </a:cxn>
              <a:cxn ang="0">
                <a:pos x="connsiteX2" y="connsiteY2"/>
              </a:cxn>
              <a:cxn ang="0">
                <a:pos x="connsiteX3" y="connsiteY3"/>
              </a:cxn>
            </a:cxnLst>
            <a:rect l="l" t="t" r="r" b="b"/>
            <a:pathLst>
              <a:path w="7092985" h="6858000">
                <a:moveTo>
                  <a:pt x="7092985" y="6858000"/>
                </a:moveTo>
                <a:lnTo>
                  <a:pt x="0" y="6858000"/>
                </a:lnTo>
                <a:lnTo>
                  <a:pt x="0" y="0"/>
                </a:lnTo>
                <a:lnTo>
                  <a:pt x="3916831" y="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TextBox 2">
            <a:extLst>
              <a:ext uri="{FF2B5EF4-FFF2-40B4-BE49-F238E27FC236}">
                <a16:creationId xmlns:a16="http://schemas.microsoft.com/office/drawing/2014/main" id="{FBF94A56-00B5-4AE8-8E3E-8D6406321F19}"/>
              </a:ext>
            </a:extLst>
          </p:cNvPr>
          <p:cNvSpPr txBox="1"/>
          <p:nvPr/>
        </p:nvSpPr>
        <p:spPr>
          <a:xfrm>
            <a:off x="838199" y="1825625"/>
            <a:ext cx="4142091" cy="3399518"/>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2000"/>
              <a:t>grid_size = 1     </a:t>
            </a:r>
          </a:p>
          <a:p>
            <a:pPr indent="-228600">
              <a:lnSpc>
                <a:spcPct val="90000"/>
              </a:lnSpc>
              <a:spcAft>
                <a:spcPts val="600"/>
              </a:spcAft>
              <a:buFont typeface="Arial" panose="020B0604020202020204" pitchFamily="34" charset="0"/>
              <a:buChar char="•"/>
            </a:pPr>
            <a:r>
              <a:rPr lang="en-US" sz="2000"/>
              <a:t>num_traders = 8   </a:t>
            </a:r>
          </a:p>
          <a:p>
            <a:pPr indent="-228600">
              <a:lnSpc>
                <a:spcPct val="90000"/>
              </a:lnSpc>
              <a:spcAft>
                <a:spcPts val="600"/>
              </a:spcAft>
              <a:buFont typeface="Arial" panose="020B0604020202020204" pitchFamily="34" charset="0"/>
              <a:buChar char="•"/>
            </a:pPr>
            <a:r>
              <a:rPr lang="en-US" sz="2000"/>
              <a:t>num_units = 6    </a:t>
            </a:r>
          </a:p>
          <a:p>
            <a:pPr indent="-228600">
              <a:lnSpc>
                <a:spcPct val="90000"/>
              </a:lnSpc>
              <a:spcAft>
                <a:spcPts val="600"/>
              </a:spcAft>
              <a:buFont typeface="Arial" panose="020B0604020202020204" pitchFamily="34" charset="0"/>
              <a:buChar char="•"/>
            </a:pPr>
            <a:r>
              <a:rPr lang="en-US" sz="2000"/>
              <a:t>lower_bound = 200 </a:t>
            </a:r>
          </a:p>
          <a:p>
            <a:pPr indent="-228600">
              <a:lnSpc>
                <a:spcPct val="90000"/>
              </a:lnSpc>
              <a:spcAft>
                <a:spcPts val="600"/>
              </a:spcAft>
              <a:buFont typeface="Arial" panose="020B0604020202020204" pitchFamily="34" charset="0"/>
              <a:buChar char="•"/>
            </a:pPr>
            <a:r>
              <a:rPr lang="en-US" sz="2000"/>
              <a:t>upper_bound = 600 </a:t>
            </a:r>
          </a:p>
        </p:txBody>
      </p:sp>
      <p:pic>
        <p:nvPicPr>
          <p:cNvPr id="13" name="Picture 12" descr="Text&#10;&#10;Description automatically generated">
            <a:extLst>
              <a:ext uri="{FF2B5EF4-FFF2-40B4-BE49-F238E27FC236}">
                <a16:creationId xmlns:a16="http://schemas.microsoft.com/office/drawing/2014/main" id="{0E03DFF8-63F9-46D0-BA10-22D8254F8617}"/>
              </a:ext>
            </a:extLst>
          </p:cNvPr>
          <p:cNvPicPr>
            <a:picLocks noChangeAspect="1"/>
          </p:cNvPicPr>
          <p:nvPr/>
        </p:nvPicPr>
        <p:blipFill>
          <a:blip r:embed="rId2"/>
          <a:stretch>
            <a:fillRect/>
          </a:stretch>
        </p:blipFill>
        <p:spPr>
          <a:xfrm>
            <a:off x="7583141" y="1139723"/>
            <a:ext cx="3936488" cy="862656"/>
          </a:xfrm>
          <a:prstGeom prst="rect">
            <a:avLst/>
          </a:prstGeom>
        </p:spPr>
      </p:pic>
      <p:pic>
        <p:nvPicPr>
          <p:cNvPr id="9" name="Picture 8" descr="Chart, line chart&#10;&#10;Description automatically generated">
            <a:extLst>
              <a:ext uri="{FF2B5EF4-FFF2-40B4-BE49-F238E27FC236}">
                <a16:creationId xmlns:a16="http://schemas.microsoft.com/office/drawing/2014/main" id="{D405C4A1-45ED-4DE4-80E1-4F2581CC7E57}"/>
              </a:ext>
            </a:extLst>
          </p:cNvPr>
          <p:cNvPicPr>
            <a:picLocks noChangeAspect="1"/>
          </p:cNvPicPr>
          <p:nvPr/>
        </p:nvPicPr>
        <p:blipFill>
          <a:blip r:embed="rId3"/>
          <a:stretch>
            <a:fillRect/>
          </a:stretch>
        </p:blipFill>
        <p:spPr>
          <a:xfrm>
            <a:off x="7116033" y="2994128"/>
            <a:ext cx="4403595" cy="3170589"/>
          </a:xfrm>
          <a:prstGeom prst="rect">
            <a:avLst/>
          </a:prstGeom>
        </p:spPr>
      </p:pic>
    </p:spTree>
    <p:extLst>
      <p:ext uri="{BB962C8B-B14F-4D97-AF65-F5344CB8AC3E}">
        <p14:creationId xmlns:p14="http://schemas.microsoft.com/office/powerpoint/2010/main" val="1265261767"/>
      </p:ext>
    </p:extLst>
  </p:cSld>
  <p:clrMapOvr>
    <a:overrideClrMapping bg1="dk1" tx1="lt1" bg2="dk2" tx2="lt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descr="Chart&#10;&#10;Description automatically generated">
            <a:extLst>
              <a:ext uri="{FF2B5EF4-FFF2-40B4-BE49-F238E27FC236}">
                <a16:creationId xmlns:a16="http://schemas.microsoft.com/office/drawing/2014/main" id="{49CE5193-F8AA-4037-A3B3-1A6808E222D9}"/>
              </a:ext>
            </a:extLst>
          </p:cNvPr>
          <p:cNvPicPr>
            <a:picLocks noChangeAspect="1"/>
          </p:cNvPicPr>
          <p:nvPr/>
        </p:nvPicPr>
        <p:blipFill>
          <a:blip r:embed="rId2"/>
          <a:stretch>
            <a:fillRect/>
          </a:stretch>
        </p:blipFill>
        <p:spPr>
          <a:xfrm>
            <a:off x="1187533" y="321734"/>
            <a:ext cx="3966101" cy="2905170"/>
          </a:xfrm>
          <a:prstGeom prst="rect">
            <a:avLst/>
          </a:prstGeom>
        </p:spPr>
      </p:pic>
      <p:pic>
        <p:nvPicPr>
          <p:cNvPr id="9" name="Picture 8" descr="Text, letter&#10;&#10;Description automatically generated">
            <a:extLst>
              <a:ext uri="{FF2B5EF4-FFF2-40B4-BE49-F238E27FC236}">
                <a16:creationId xmlns:a16="http://schemas.microsoft.com/office/drawing/2014/main" id="{DC0C7DD1-57A3-4089-B22D-888424EED031}"/>
              </a:ext>
            </a:extLst>
          </p:cNvPr>
          <p:cNvPicPr>
            <a:picLocks noChangeAspect="1"/>
          </p:cNvPicPr>
          <p:nvPr/>
        </p:nvPicPr>
        <p:blipFill>
          <a:blip r:embed="rId3"/>
          <a:stretch>
            <a:fillRect/>
          </a:stretch>
        </p:blipFill>
        <p:spPr>
          <a:xfrm>
            <a:off x="457201" y="4393438"/>
            <a:ext cx="5426764" cy="1235876"/>
          </a:xfrm>
          <a:prstGeom prst="rect">
            <a:avLst/>
          </a:prstGeom>
        </p:spPr>
      </p:pic>
      <p:sp>
        <p:nvSpPr>
          <p:cNvPr id="14" name="Rectangle 13">
            <a:extLst>
              <a:ext uri="{FF2B5EF4-FFF2-40B4-BE49-F238E27FC236}">
                <a16:creationId xmlns:a16="http://schemas.microsoft.com/office/drawing/2014/main" id="{799448F2-0E5B-42DA-B2D1-11A14E947B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50280" y="0"/>
            <a:ext cx="9144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4E8A7552-20E1-4F34-ADAB-C1DB6634D4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83280"/>
            <a:ext cx="6126480" cy="9144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Table&#10;&#10;Description automatically generated">
            <a:extLst>
              <a:ext uri="{FF2B5EF4-FFF2-40B4-BE49-F238E27FC236}">
                <a16:creationId xmlns:a16="http://schemas.microsoft.com/office/drawing/2014/main" id="{7514B9E1-1964-46C5-B1B2-DCB4A19F1628}"/>
              </a:ext>
            </a:extLst>
          </p:cNvPr>
          <p:cNvPicPr>
            <a:picLocks noChangeAspect="1"/>
          </p:cNvPicPr>
          <p:nvPr/>
        </p:nvPicPr>
        <p:blipFill>
          <a:blip r:embed="rId4"/>
          <a:stretch>
            <a:fillRect/>
          </a:stretch>
        </p:blipFill>
        <p:spPr>
          <a:xfrm>
            <a:off x="6308034" y="795623"/>
            <a:ext cx="5426764" cy="5122143"/>
          </a:xfrm>
          <a:prstGeom prst="rect">
            <a:avLst/>
          </a:prstGeom>
        </p:spPr>
      </p:pic>
    </p:spTree>
    <p:extLst>
      <p:ext uri="{BB962C8B-B14F-4D97-AF65-F5344CB8AC3E}">
        <p14:creationId xmlns:p14="http://schemas.microsoft.com/office/powerpoint/2010/main" val="38653248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6678691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45695063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A995B374-CE49-44DA-81B0-061BB64518AA}"/>
              </a:ext>
            </a:extLst>
          </p:cNvPr>
          <p:cNvCxnSpPr/>
          <p:nvPr/>
        </p:nvCxnSpPr>
        <p:spPr>
          <a:xfrm>
            <a:off x="1533525" y="373063"/>
            <a:ext cx="0" cy="690562"/>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1267" name="TextBox 3">
            <a:extLst>
              <a:ext uri="{FF2B5EF4-FFF2-40B4-BE49-F238E27FC236}">
                <a16:creationId xmlns:a16="http://schemas.microsoft.com/office/drawing/2014/main" id="{26D49C46-DE52-44E7-9E89-507ED82376BA}"/>
              </a:ext>
            </a:extLst>
          </p:cNvPr>
          <p:cNvSpPr txBox="1">
            <a:spLocks noChangeArrowheads="1"/>
          </p:cNvSpPr>
          <p:nvPr/>
        </p:nvSpPr>
        <p:spPr bwMode="auto">
          <a:xfrm>
            <a:off x="1727200" y="355600"/>
            <a:ext cx="795365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4000" dirty="0"/>
              <a:t>Computational Models of Institutions</a:t>
            </a:r>
          </a:p>
        </p:txBody>
      </p:sp>
      <p:sp>
        <p:nvSpPr>
          <p:cNvPr id="58" name="Rectangle 57">
            <a:extLst>
              <a:ext uri="{FF2B5EF4-FFF2-40B4-BE49-F238E27FC236}">
                <a16:creationId xmlns:a16="http://schemas.microsoft.com/office/drawing/2014/main" id="{10106B6F-8E06-4079-8D43-4159E7C68781}"/>
              </a:ext>
            </a:extLst>
          </p:cNvPr>
          <p:cNvSpPr/>
          <p:nvPr/>
        </p:nvSpPr>
        <p:spPr>
          <a:xfrm>
            <a:off x="1400520" y="1614294"/>
            <a:ext cx="9721493" cy="365592"/>
          </a:xfrm>
          <a:prstGeom prst="rect">
            <a:avLst/>
          </a:prstGeom>
          <a:solidFill>
            <a:schemeClr val="tx1"/>
          </a:solidFill>
          <a:ln>
            <a:solidFill>
              <a:srgbClr val="C000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800" dirty="0"/>
              <a:t>STATE of WORLD (s)</a:t>
            </a:r>
          </a:p>
        </p:txBody>
      </p:sp>
      <p:sp>
        <p:nvSpPr>
          <p:cNvPr id="87" name="TextBox 6">
            <a:extLst>
              <a:ext uri="{FF2B5EF4-FFF2-40B4-BE49-F238E27FC236}">
                <a16:creationId xmlns:a16="http://schemas.microsoft.com/office/drawing/2014/main" id="{0D499A23-D543-4AAB-A4D8-BF5FCFC56F1E}"/>
              </a:ext>
            </a:extLst>
          </p:cNvPr>
          <p:cNvSpPr txBox="1">
            <a:spLocks noChangeArrowheads="1"/>
          </p:cNvSpPr>
          <p:nvPr/>
        </p:nvSpPr>
        <p:spPr bwMode="auto">
          <a:xfrm>
            <a:off x="1533523" y="2376693"/>
            <a:ext cx="9924698"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3200" dirty="0"/>
              <a:t>Ownership Rights:  Who own what.</a:t>
            </a:r>
          </a:p>
          <a:p>
            <a:pPr eaLnBrk="1" hangingPunct="1">
              <a:lnSpc>
                <a:spcPct val="100000"/>
              </a:lnSpc>
              <a:spcBef>
                <a:spcPct val="0"/>
              </a:spcBef>
              <a:buFontTx/>
              <a:buNone/>
            </a:pPr>
            <a:r>
              <a:rPr lang="en-US" altLang="en-US" sz="3200" dirty="0"/>
              <a:t>Property Rights:  What can people do with what they own.</a:t>
            </a:r>
          </a:p>
          <a:p>
            <a:pPr eaLnBrk="1" hangingPunct="1">
              <a:lnSpc>
                <a:spcPct val="100000"/>
              </a:lnSpc>
              <a:spcBef>
                <a:spcPct val="0"/>
              </a:spcBef>
              <a:buFontTx/>
              <a:buNone/>
            </a:pPr>
            <a:r>
              <a:rPr lang="en-US" altLang="en-US" sz="3200" dirty="0"/>
              <a:t>Preferences:  How people value what they own.</a:t>
            </a:r>
          </a:p>
        </p:txBody>
      </p:sp>
      <p:sp>
        <p:nvSpPr>
          <p:cNvPr id="6" name="TextBox 6">
            <a:extLst>
              <a:ext uri="{FF2B5EF4-FFF2-40B4-BE49-F238E27FC236}">
                <a16:creationId xmlns:a16="http://schemas.microsoft.com/office/drawing/2014/main" id="{9D6289BE-51C7-45D9-8599-6A1F9278B4DA}"/>
              </a:ext>
            </a:extLst>
          </p:cNvPr>
          <p:cNvSpPr txBox="1">
            <a:spLocks noChangeArrowheads="1"/>
          </p:cNvSpPr>
          <p:nvPr/>
        </p:nvSpPr>
        <p:spPr bwMode="auto">
          <a:xfrm>
            <a:off x="1148669" y="4343160"/>
            <a:ext cx="10491202" cy="1569660"/>
          </a:xfrm>
          <a:prstGeom prst="rect">
            <a:avLst/>
          </a:prstGeom>
          <a:noFill/>
          <a:ln w="28575">
            <a:solidFill>
              <a:srgbClr val="000000"/>
            </a:solidFill>
            <a:prstDash val="dash"/>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3200" dirty="0">
                <a:solidFill>
                  <a:srgbClr val="FF0000"/>
                </a:solidFill>
              </a:rPr>
              <a:t>Participants</a:t>
            </a:r>
            <a:r>
              <a:rPr lang="en-US" altLang="en-US" sz="3200" dirty="0"/>
              <a:t>:  We assume the benefits from rights are personal and how these benefits are managed are `best` for that participant.</a:t>
            </a:r>
            <a:endParaRPr lang="en-US" altLang="en-US" sz="1800" dirty="0"/>
          </a:p>
        </p:txBody>
      </p:sp>
    </p:spTree>
    <p:extLst>
      <p:ext uri="{BB962C8B-B14F-4D97-AF65-F5344CB8AC3E}">
        <p14:creationId xmlns:p14="http://schemas.microsoft.com/office/powerpoint/2010/main" val="5164669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 grpId="0"/>
      <p:bldP spid="6"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A995B374-CE49-44DA-81B0-061BB64518AA}"/>
              </a:ext>
            </a:extLst>
          </p:cNvPr>
          <p:cNvCxnSpPr/>
          <p:nvPr/>
        </p:nvCxnSpPr>
        <p:spPr>
          <a:xfrm>
            <a:off x="1533525" y="373063"/>
            <a:ext cx="0" cy="690562"/>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1267" name="TextBox 3">
            <a:extLst>
              <a:ext uri="{FF2B5EF4-FFF2-40B4-BE49-F238E27FC236}">
                <a16:creationId xmlns:a16="http://schemas.microsoft.com/office/drawing/2014/main" id="{26D49C46-DE52-44E7-9E89-507ED82376BA}"/>
              </a:ext>
            </a:extLst>
          </p:cNvPr>
          <p:cNvSpPr txBox="1">
            <a:spLocks noChangeArrowheads="1"/>
          </p:cNvSpPr>
          <p:nvPr/>
        </p:nvSpPr>
        <p:spPr bwMode="auto">
          <a:xfrm>
            <a:off x="1727200" y="355600"/>
            <a:ext cx="7044557"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4000" dirty="0"/>
              <a:t>Functional Models of Institutions</a:t>
            </a:r>
          </a:p>
        </p:txBody>
      </p:sp>
      <p:cxnSp>
        <p:nvCxnSpPr>
          <p:cNvPr id="7" name="Straight Arrow Connector 6">
            <a:extLst>
              <a:ext uri="{FF2B5EF4-FFF2-40B4-BE49-F238E27FC236}">
                <a16:creationId xmlns:a16="http://schemas.microsoft.com/office/drawing/2014/main" id="{9E2DD42B-AA2A-479D-87C0-7058C950D3FB}"/>
              </a:ext>
            </a:extLst>
          </p:cNvPr>
          <p:cNvCxnSpPr>
            <a:cxnSpLocks/>
          </p:cNvCxnSpPr>
          <p:nvPr/>
        </p:nvCxnSpPr>
        <p:spPr>
          <a:xfrm>
            <a:off x="1997639" y="2192692"/>
            <a:ext cx="0" cy="1395397"/>
          </a:xfrm>
          <a:prstGeom prst="straightConnector1">
            <a:avLst/>
          </a:prstGeom>
          <a:ln w="25400">
            <a:solidFill>
              <a:schemeClr val="tx1"/>
            </a:solidFill>
            <a:tailEnd type="triangle"/>
          </a:ln>
        </p:spPr>
        <p:style>
          <a:lnRef idx="3">
            <a:schemeClr val="accent2"/>
          </a:lnRef>
          <a:fillRef idx="0">
            <a:schemeClr val="accent2"/>
          </a:fillRef>
          <a:effectRef idx="2">
            <a:schemeClr val="accent2"/>
          </a:effectRef>
          <a:fontRef idx="minor">
            <a:schemeClr val="tx1"/>
          </a:fontRef>
        </p:style>
      </p:cxnSp>
      <p:sp>
        <p:nvSpPr>
          <p:cNvPr id="8" name="TextBox 6">
            <a:extLst>
              <a:ext uri="{FF2B5EF4-FFF2-40B4-BE49-F238E27FC236}">
                <a16:creationId xmlns:a16="http://schemas.microsoft.com/office/drawing/2014/main" id="{3FC9AB6A-F94D-4686-92A8-6A71E6DC259F}"/>
              </a:ext>
            </a:extLst>
          </p:cNvPr>
          <p:cNvSpPr txBox="1">
            <a:spLocks noChangeArrowheads="1"/>
          </p:cNvSpPr>
          <p:nvPr/>
        </p:nvSpPr>
        <p:spPr bwMode="auto">
          <a:xfrm>
            <a:off x="1153286" y="3880728"/>
            <a:ext cx="2346269" cy="175432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1800" dirty="0"/>
              <a:t>Participants:</a:t>
            </a:r>
          </a:p>
          <a:p>
            <a:pPr algn="ctr" eaLnBrk="1" hangingPunct="1">
              <a:lnSpc>
                <a:spcPct val="100000"/>
              </a:lnSpc>
              <a:spcBef>
                <a:spcPct val="0"/>
              </a:spcBef>
              <a:buFontTx/>
              <a:buNone/>
            </a:pPr>
            <a:r>
              <a:rPr lang="en-US" altLang="en-US" sz="1800" dirty="0"/>
              <a:t>Believe different states will produce different</a:t>
            </a:r>
          </a:p>
          <a:p>
            <a:pPr algn="ctr" eaLnBrk="1" hangingPunct="1">
              <a:lnSpc>
                <a:spcPct val="100000"/>
              </a:lnSpc>
              <a:spcBef>
                <a:spcPct val="0"/>
              </a:spcBef>
              <a:buFontTx/>
              <a:buNone/>
            </a:pPr>
            <a:r>
              <a:rPr lang="en-US" altLang="en-US" sz="1800" dirty="0"/>
              <a:t>expected benefits and join institutions to try to change state.</a:t>
            </a:r>
          </a:p>
        </p:txBody>
      </p:sp>
      <p:grpSp>
        <p:nvGrpSpPr>
          <p:cNvPr id="5" name="Group 4">
            <a:extLst>
              <a:ext uri="{FF2B5EF4-FFF2-40B4-BE49-F238E27FC236}">
                <a16:creationId xmlns:a16="http://schemas.microsoft.com/office/drawing/2014/main" id="{2D01C1F8-5633-44B1-8F69-0A2A691B8A7A}"/>
              </a:ext>
            </a:extLst>
          </p:cNvPr>
          <p:cNvGrpSpPr/>
          <p:nvPr/>
        </p:nvGrpSpPr>
        <p:grpSpPr>
          <a:xfrm>
            <a:off x="8053774" y="4156708"/>
            <a:ext cx="1989959" cy="2248806"/>
            <a:chOff x="8235955" y="3880727"/>
            <a:chExt cx="1989959" cy="2248806"/>
          </a:xfrm>
        </p:grpSpPr>
        <p:sp>
          <p:nvSpPr>
            <p:cNvPr id="9" name="Rectangle 8">
              <a:extLst>
                <a:ext uri="{FF2B5EF4-FFF2-40B4-BE49-F238E27FC236}">
                  <a16:creationId xmlns:a16="http://schemas.microsoft.com/office/drawing/2014/main" id="{321FFEE7-2115-4057-BEB4-749BEA4139C4}"/>
                </a:ext>
              </a:extLst>
            </p:cNvPr>
            <p:cNvSpPr/>
            <p:nvPr/>
          </p:nvSpPr>
          <p:spPr>
            <a:xfrm>
              <a:off x="8235955" y="3880727"/>
              <a:ext cx="1989959" cy="2248806"/>
            </a:xfrm>
            <a:prstGeom prst="rect">
              <a:avLst/>
            </a:prstGeom>
            <a:noFill/>
            <a:ln w="381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 name="TextBox 6">
              <a:extLst>
                <a:ext uri="{FF2B5EF4-FFF2-40B4-BE49-F238E27FC236}">
                  <a16:creationId xmlns:a16="http://schemas.microsoft.com/office/drawing/2014/main" id="{536B0582-8FD0-462B-A834-0392DF60D096}"/>
                </a:ext>
              </a:extLst>
            </p:cNvPr>
            <p:cNvSpPr txBox="1">
              <a:spLocks noChangeArrowheads="1"/>
            </p:cNvSpPr>
            <p:nvPr/>
          </p:nvSpPr>
          <p:spPr bwMode="auto">
            <a:xfrm>
              <a:off x="8416944" y="4013304"/>
              <a:ext cx="162797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1800" dirty="0"/>
                <a:t>Message Space</a:t>
              </a:r>
            </a:p>
          </p:txBody>
        </p:sp>
        <p:sp>
          <p:nvSpPr>
            <p:cNvPr id="11" name="Oval 10">
              <a:extLst>
                <a:ext uri="{FF2B5EF4-FFF2-40B4-BE49-F238E27FC236}">
                  <a16:creationId xmlns:a16="http://schemas.microsoft.com/office/drawing/2014/main" id="{D229390A-C6F6-40A4-8860-603A54B77FAF}"/>
                </a:ext>
              </a:extLst>
            </p:cNvPr>
            <p:cNvSpPr/>
            <p:nvPr/>
          </p:nvSpPr>
          <p:spPr>
            <a:xfrm>
              <a:off x="8569514" y="4493457"/>
              <a:ext cx="214488" cy="181839"/>
            </a:xfrm>
            <a:prstGeom prst="ellipse">
              <a:avLst/>
            </a:prstGeom>
            <a:solidFill>
              <a:schemeClr val="bg2">
                <a:lumMod val="5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83E1BD04-60FC-4837-AFEA-191E0E372C85}"/>
                </a:ext>
              </a:extLst>
            </p:cNvPr>
            <p:cNvSpPr/>
            <p:nvPr/>
          </p:nvSpPr>
          <p:spPr>
            <a:xfrm>
              <a:off x="8903073" y="4493456"/>
              <a:ext cx="214488" cy="181839"/>
            </a:xfrm>
            <a:prstGeom prst="ellipse">
              <a:avLst/>
            </a:prstGeom>
            <a:solidFill>
              <a:schemeClr val="bg2">
                <a:lumMod val="5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2F00EABA-64CD-4755-9B22-6A0DBDDDFF2D}"/>
                </a:ext>
              </a:extLst>
            </p:cNvPr>
            <p:cNvSpPr/>
            <p:nvPr/>
          </p:nvSpPr>
          <p:spPr>
            <a:xfrm>
              <a:off x="9290470" y="4493456"/>
              <a:ext cx="214488" cy="181839"/>
            </a:xfrm>
            <a:prstGeom prst="ellipse">
              <a:avLst/>
            </a:prstGeom>
            <a:solidFill>
              <a:schemeClr val="bg2">
                <a:lumMod val="5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083B304E-40AC-426A-B066-7109762DABC4}"/>
                </a:ext>
              </a:extLst>
            </p:cNvPr>
            <p:cNvSpPr/>
            <p:nvPr/>
          </p:nvSpPr>
          <p:spPr>
            <a:xfrm>
              <a:off x="9650948" y="4493456"/>
              <a:ext cx="214488" cy="181839"/>
            </a:xfrm>
            <a:prstGeom prst="ellipse">
              <a:avLst/>
            </a:prstGeom>
            <a:solidFill>
              <a:schemeClr val="bg2">
                <a:lumMod val="5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933A2FA7-1D46-4FDC-9B5D-F4F898358FFB}"/>
                </a:ext>
              </a:extLst>
            </p:cNvPr>
            <p:cNvSpPr/>
            <p:nvPr/>
          </p:nvSpPr>
          <p:spPr>
            <a:xfrm>
              <a:off x="8562336" y="4796608"/>
              <a:ext cx="214488" cy="181839"/>
            </a:xfrm>
            <a:prstGeom prst="ellipse">
              <a:avLst/>
            </a:prstGeom>
            <a:solidFill>
              <a:schemeClr val="bg2">
                <a:lumMod val="5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28B5D0FE-61A8-44E5-AEEB-F9BFAE74E4AA}"/>
                </a:ext>
              </a:extLst>
            </p:cNvPr>
            <p:cNvSpPr/>
            <p:nvPr/>
          </p:nvSpPr>
          <p:spPr>
            <a:xfrm>
              <a:off x="8895895" y="4796607"/>
              <a:ext cx="214488" cy="181839"/>
            </a:xfrm>
            <a:prstGeom prst="ellipse">
              <a:avLst/>
            </a:prstGeom>
            <a:solidFill>
              <a:schemeClr val="bg2">
                <a:lumMod val="5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F6A590CC-BB31-4AB2-A704-D41B5C02D936}"/>
                </a:ext>
              </a:extLst>
            </p:cNvPr>
            <p:cNvSpPr/>
            <p:nvPr/>
          </p:nvSpPr>
          <p:spPr>
            <a:xfrm>
              <a:off x="9283292" y="4796607"/>
              <a:ext cx="214488" cy="181839"/>
            </a:xfrm>
            <a:prstGeom prst="ellipse">
              <a:avLst/>
            </a:prstGeom>
            <a:solidFill>
              <a:schemeClr val="bg2">
                <a:lumMod val="5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7C2B33B4-4126-4683-859B-F301640E0866}"/>
                </a:ext>
              </a:extLst>
            </p:cNvPr>
            <p:cNvSpPr/>
            <p:nvPr/>
          </p:nvSpPr>
          <p:spPr>
            <a:xfrm>
              <a:off x="9643770" y="4796607"/>
              <a:ext cx="214488" cy="181839"/>
            </a:xfrm>
            <a:prstGeom prst="ellipse">
              <a:avLst/>
            </a:prstGeom>
            <a:solidFill>
              <a:schemeClr val="bg2">
                <a:lumMod val="5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B76210CF-2C2D-4966-8453-D3586E07085F}"/>
                </a:ext>
              </a:extLst>
            </p:cNvPr>
            <p:cNvSpPr/>
            <p:nvPr/>
          </p:nvSpPr>
          <p:spPr>
            <a:xfrm>
              <a:off x="8549192" y="5129655"/>
              <a:ext cx="214488" cy="181839"/>
            </a:xfrm>
            <a:prstGeom prst="ellipse">
              <a:avLst/>
            </a:prstGeom>
            <a:solidFill>
              <a:schemeClr val="bg2">
                <a:lumMod val="5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5D9FEC00-4B8A-459A-8E99-090AE5B48D57}"/>
                </a:ext>
              </a:extLst>
            </p:cNvPr>
            <p:cNvSpPr/>
            <p:nvPr/>
          </p:nvSpPr>
          <p:spPr>
            <a:xfrm>
              <a:off x="8882751" y="5129654"/>
              <a:ext cx="214488" cy="181839"/>
            </a:xfrm>
            <a:prstGeom prst="ellipse">
              <a:avLst/>
            </a:prstGeom>
            <a:solidFill>
              <a:schemeClr val="bg2">
                <a:lumMod val="5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3F4AE99B-10C9-436A-9338-3E4A697CEB6D}"/>
                </a:ext>
              </a:extLst>
            </p:cNvPr>
            <p:cNvSpPr/>
            <p:nvPr/>
          </p:nvSpPr>
          <p:spPr>
            <a:xfrm>
              <a:off x="9270148" y="5129654"/>
              <a:ext cx="214488" cy="181839"/>
            </a:xfrm>
            <a:prstGeom prst="ellipse">
              <a:avLst/>
            </a:prstGeom>
            <a:solidFill>
              <a:schemeClr val="bg2">
                <a:lumMod val="5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BD4C6C35-C377-4D5A-8220-9DA72BA27CEF}"/>
                </a:ext>
              </a:extLst>
            </p:cNvPr>
            <p:cNvSpPr/>
            <p:nvPr/>
          </p:nvSpPr>
          <p:spPr>
            <a:xfrm>
              <a:off x="9630626" y="5129654"/>
              <a:ext cx="214488" cy="181839"/>
            </a:xfrm>
            <a:prstGeom prst="ellipse">
              <a:avLst/>
            </a:prstGeom>
            <a:solidFill>
              <a:schemeClr val="bg2">
                <a:lumMod val="5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90326E6E-1621-46A3-82EA-7512D8F4F935}"/>
                </a:ext>
              </a:extLst>
            </p:cNvPr>
            <p:cNvSpPr/>
            <p:nvPr/>
          </p:nvSpPr>
          <p:spPr>
            <a:xfrm>
              <a:off x="8549192" y="5422977"/>
              <a:ext cx="214488" cy="181839"/>
            </a:xfrm>
            <a:prstGeom prst="ellipse">
              <a:avLst/>
            </a:prstGeom>
            <a:solidFill>
              <a:schemeClr val="bg2">
                <a:lumMod val="5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AB748F87-5C15-488A-89B4-C8C46F2050AC}"/>
                </a:ext>
              </a:extLst>
            </p:cNvPr>
            <p:cNvSpPr/>
            <p:nvPr/>
          </p:nvSpPr>
          <p:spPr>
            <a:xfrm>
              <a:off x="8882751" y="5422976"/>
              <a:ext cx="214488" cy="181839"/>
            </a:xfrm>
            <a:prstGeom prst="ellipse">
              <a:avLst/>
            </a:prstGeom>
            <a:solidFill>
              <a:schemeClr val="bg2">
                <a:lumMod val="5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8F8F0D3F-148E-4BB2-AAF0-6E49DEE2A5C6}"/>
                </a:ext>
              </a:extLst>
            </p:cNvPr>
            <p:cNvSpPr/>
            <p:nvPr/>
          </p:nvSpPr>
          <p:spPr>
            <a:xfrm>
              <a:off x="9270148" y="5422976"/>
              <a:ext cx="214488" cy="181839"/>
            </a:xfrm>
            <a:prstGeom prst="ellipse">
              <a:avLst/>
            </a:prstGeom>
            <a:solidFill>
              <a:schemeClr val="bg2">
                <a:lumMod val="5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4237DCA8-CDEB-42E2-A6F7-F21990A2C4F9}"/>
                </a:ext>
              </a:extLst>
            </p:cNvPr>
            <p:cNvSpPr/>
            <p:nvPr/>
          </p:nvSpPr>
          <p:spPr>
            <a:xfrm>
              <a:off x="9630626" y="5422976"/>
              <a:ext cx="214488" cy="181839"/>
            </a:xfrm>
            <a:prstGeom prst="ellipse">
              <a:avLst/>
            </a:prstGeom>
            <a:solidFill>
              <a:schemeClr val="bg2">
                <a:lumMod val="5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7D6C286C-8ABD-4DB1-A563-71AE9F162B8E}"/>
                </a:ext>
              </a:extLst>
            </p:cNvPr>
            <p:cNvSpPr/>
            <p:nvPr/>
          </p:nvSpPr>
          <p:spPr>
            <a:xfrm>
              <a:off x="8546936" y="5725964"/>
              <a:ext cx="214488" cy="181839"/>
            </a:xfrm>
            <a:prstGeom prst="ellipse">
              <a:avLst/>
            </a:prstGeom>
            <a:solidFill>
              <a:schemeClr val="bg2">
                <a:lumMod val="5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2B569E18-C3A4-43B0-83F1-08243C52B0B2}"/>
                </a:ext>
              </a:extLst>
            </p:cNvPr>
            <p:cNvSpPr/>
            <p:nvPr/>
          </p:nvSpPr>
          <p:spPr>
            <a:xfrm>
              <a:off x="8880495" y="5725963"/>
              <a:ext cx="214488" cy="181839"/>
            </a:xfrm>
            <a:prstGeom prst="ellipse">
              <a:avLst/>
            </a:prstGeom>
            <a:solidFill>
              <a:schemeClr val="bg2">
                <a:lumMod val="5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1331B21A-64F5-4C11-97B8-BD6976C9D1B5}"/>
                </a:ext>
              </a:extLst>
            </p:cNvPr>
            <p:cNvSpPr/>
            <p:nvPr/>
          </p:nvSpPr>
          <p:spPr>
            <a:xfrm>
              <a:off x="9267892" y="5725963"/>
              <a:ext cx="214488" cy="181839"/>
            </a:xfrm>
            <a:prstGeom prst="ellipse">
              <a:avLst/>
            </a:prstGeom>
            <a:solidFill>
              <a:schemeClr val="bg2">
                <a:lumMod val="5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40A8237C-DC61-45A5-B2E5-8BA6ED5053E9}"/>
                </a:ext>
              </a:extLst>
            </p:cNvPr>
            <p:cNvSpPr/>
            <p:nvPr/>
          </p:nvSpPr>
          <p:spPr>
            <a:xfrm>
              <a:off x="9628370" y="5725963"/>
              <a:ext cx="214488" cy="181839"/>
            </a:xfrm>
            <a:prstGeom prst="ellipse">
              <a:avLst/>
            </a:prstGeom>
            <a:solidFill>
              <a:schemeClr val="bg2">
                <a:lumMod val="5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1" name="TextBox 6">
            <a:extLst>
              <a:ext uri="{FF2B5EF4-FFF2-40B4-BE49-F238E27FC236}">
                <a16:creationId xmlns:a16="http://schemas.microsoft.com/office/drawing/2014/main" id="{BCBF5B73-6A1F-49C1-B0F7-11292CEB73C8}"/>
              </a:ext>
            </a:extLst>
          </p:cNvPr>
          <p:cNvSpPr txBox="1">
            <a:spLocks noChangeArrowheads="1"/>
          </p:cNvSpPr>
          <p:nvPr/>
        </p:nvSpPr>
        <p:spPr bwMode="auto">
          <a:xfrm>
            <a:off x="5101020" y="3896663"/>
            <a:ext cx="2346269" cy="175432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1800" dirty="0"/>
              <a:t>Institutions:</a:t>
            </a:r>
          </a:p>
          <a:p>
            <a:pPr algn="ctr" eaLnBrk="1" hangingPunct="1">
              <a:lnSpc>
                <a:spcPct val="100000"/>
              </a:lnSpc>
              <a:spcBef>
                <a:spcPct val="0"/>
              </a:spcBef>
              <a:buFontTx/>
              <a:buNone/>
            </a:pPr>
            <a:r>
              <a:rPr lang="en-US" altLang="en-US" sz="1800" dirty="0"/>
              <a:t>Accept valid messages from participants and produce state changes based on these messages.  </a:t>
            </a:r>
          </a:p>
        </p:txBody>
      </p:sp>
      <p:cxnSp>
        <p:nvCxnSpPr>
          <p:cNvPr id="32" name="Straight Arrow Connector 31">
            <a:extLst>
              <a:ext uri="{FF2B5EF4-FFF2-40B4-BE49-F238E27FC236}">
                <a16:creationId xmlns:a16="http://schemas.microsoft.com/office/drawing/2014/main" id="{8D019DD6-DD5F-49FB-9C58-E49FD8DB8997}"/>
              </a:ext>
            </a:extLst>
          </p:cNvPr>
          <p:cNvCxnSpPr>
            <a:cxnSpLocks/>
          </p:cNvCxnSpPr>
          <p:nvPr/>
        </p:nvCxnSpPr>
        <p:spPr>
          <a:xfrm>
            <a:off x="3764350" y="4692891"/>
            <a:ext cx="1168894" cy="0"/>
          </a:xfrm>
          <a:prstGeom prst="straightConnector1">
            <a:avLst/>
          </a:prstGeom>
          <a:ln w="25400">
            <a:solidFill>
              <a:schemeClr val="tx1"/>
            </a:solidFill>
            <a:tailEnd type="triangle"/>
          </a:ln>
        </p:spPr>
        <p:style>
          <a:lnRef idx="3">
            <a:schemeClr val="accent2"/>
          </a:lnRef>
          <a:fillRef idx="0">
            <a:schemeClr val="accent2"/>
          </a:fillRef>
          <a:effectRef idx="2">
            <a:schemeClr val="accent2"/>
          </a:effectRef>
          <a:fontRef idx="minor">
            <a:schemeClr val="tx1"/>
          </a:fontRef>
        </p:style>
      </p:cxnSp>
      <p:sp>
        <p:nvSpPr>
          <p:cNvPr id="34" name="TextBox 6">
            <a:extLst>
              <a:ext uri="{FF2B5EF4-FFF2-40B4-BE49-F238E27FC236}">
                <a16:creationId xmlns:a16="http://schemas.microsoft.com/office/drawing/2014/main" id="{96DC8447-C66E-485D-AA4E-D768F56F2E31}"/>
              </a:ext>
            </a:extLst>
          </p:cNvPr>
          <p:cNvSpPr txBox="1">
            <a:spLocks noChangeArrowheads="1"/>
          </p:cNvSpPr>
          <p:nvPr/>
        </p:nvSpPr>
        <p:spPr bwMode="auto">
          <a:xfrm>
            <a:off x="3764350" y="4757891"/>
            <a:ext cx="1168894" cy="1046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1800" dirty="0"/>
              <a:t>Messages</a:t>
            </a:r>
          </a:p>
          <a:p>
            <a:pPr eaLnBrk="1" hangingPunct="1">
              <a:lnSpc>
                <a:spcPct val="100000"/>
              </a:lnSpc>
              <a:spcBef>
                <a:spcPct val="0"/>
              </a:spcBef>
              <a:buFontTx/>
              <a:buNone/>
            </a:pPr>
            <a:r>
              <a:rPr lang="en-US" altLang="en-US" sz="4400" dirty="0"/>
              <a:t> m</a:t>
            </a:r>
            <a:r>
              <a:rPr lang="en-US" altLang="en-US" sz="4400" baseline="30000" dirty="0"/>
              <a:t>t</a:t>
            </a:r>
            <a:endParaRPr lang="en-US" altLang="en-US" sz="4400" dirty="0"/>
          </a:p>
        </p:txBody>
      </p:sp>
      <p:sp>
        <p:nvSpPr>
          <p:cNvPr id="4" name="TextBox 3">
            <a:extLst>
              <a:ext uri="{FF2B5EF4-FFF2-40B4-BE49-F238E27FC236}">
                <a16:creationId xmlns:a16="http://schemas.microsoft.com/office/drawing/2014/main" id="{108BC62A-CB4B-4D00-83F0-5D00D68F9BFB}"/>
              </a:ext>
            </a:extLst>
          </p:cNvPr>
          <p:cNvSpPr txBox="1"/>
          <p:nvPr/>
        </p:nvSpPr>
        <p:spPr>
          <a:xfrm>
            <a:off x="2123480" y="2469491"/>
            <a:ext cx="526170" cy="769441"/>
          </a:xfrm>
          <a:prstGeom prst="rect">
            <a:avLst/>
          </a:prstGeom>
          <a:noFill/>
        </p:spPr>
        <p:txBody>
          <a:bodyPr wrap="none" rtlCol="0">
            <a:spAutoFit/>
          </a:bodyPr>
          <a:lstStyle/>
          <a:p>
            <a:r>
              <a:rPr lang="en-US" sz="4400" dirty="0" err="1"/>
              <a:t>s</a:t>
            </a:r>
            <a:r>
              <a:rPr lang="en-US" sz="4400" baseline="30000" dirty="0" err="1"/>
              <a:t>t</a:t>
            </a:r>
            <a:endParaRPr lang="en-US" sz="4400" dirty="0"/>
          </a:p>
        </p:txBody>
      </p:sp>
      <p:cxnSp>
        <p:nvCxnSpPr>
          <p:cNvPr id="36" name="Straight Arrow Connector 35">
            <a:extLst>
              <a:ext uri="{FF2B5EF4-FFF2-40B4-BE49-F238E27FC236}">
                <a16:creationId xmlns:a16="http://schemas.microsoft.com/office/drawing/2014/main" id="{0D1071C5-C076-43EC-BDF1-DFE2B6B81AE3}"/>
              </a:ext>
            </a:extLst>
          </p:cNvPr>
          <p:cNvCxnSpPr>
            <a:cxnSpLocks/>
          </p:cNvCxnSpPr>
          <p:nvPr/>
        </p:nvCxnSpPr>
        <p:spPr>
          <a:xfrm>
            <a:off x="5965683" y="2362025"/>
            <a:ext cx="0" cy="1395397"/>
          </a:xfrm>
          <a:prstGeom prst="straightConnector1">
            <a:avLst/>
          </a:prstGeom>
          <a:ln w="25400">
            <a:solidFill>
              <a:schemeClr val="tx1"/>
            </a:solidFill>
            <a:headEnd type="triangle"/>
            <a:tailEnd type="none"/>
          </a:ln>
        </p:spPr>
        <p:style>
          <a:lnRef idx="3">
            <a:schemeClr val="accent2"/>
          </a:lnRef>
          <a:fillRef idx="0">
            <a:schemeClr val="accent2"/>
          </a:fillRef>
          <a:effectRef idx="2">
            <a:schemeClr val="accent2"/>
          </a:effectRef>
          <a:fontRef idx="minor">
            <a:schemeClr val="tx1"/>
          </a:fontRef>
        </p:style>
      </p:cxnSp>
      <p:sp>
        <p:nvSpPr>
          <p:cNvPr id="37" name="TextBox 36">
            <a:extLst>
              <a:ext uri="{FF2B5EF4-FFF2-40B4-BE49-F238E27FC236}">
                <a16:creationId xmlns:a16="http://schemas.microsoft.com/office/drawing/2014/main" id="{72C31094-45AB-4D59-B7B1-D6330C7B3175}"/>
              </a:ext>
            </a:extLst>
          </p:cNvPr>
          <p:cNvSpPr txBox="1"/>
          <p:nvPr/>
        </p:nvSpPr>
        <p:spPr>
          <a:xfrm>
            <a:off x="6131184" y="2553287"/>
            <a:ext cx="3972085" cy="769441"/>
          </a:xfrm>
          <a:prstGeom prst="rect">
            <a:avLst/>
          </a:prstGeom>
          <a:noFill/>
        </p:spPr>
        <p:txBody>
          <a:bodyPr wrap="square" rtlCol="0">
            <a:spAutoFit/>
          </a:bodyPr>
          <a:lstStyle/>
          <a:p>
            <a:r>
              <a:rPr lang="en-US" sz="4400" dirty="0"/>
              <a:t>s</a:t>
            </a:r>
            <a:r>
              <a:rPr lang="en-US" sz="4400" baseline="30000" dirty="0"/>
              <a:t>t+1 </a:t>
            </a:r>
            <a:r>
              <a:rPr lang="en-US" sz="4400" dirty="0"/>
              <a:t>= f(</a:t>
            </a:r>
            <a:r>
              <a:rPr lang="en-US" sz="4400" dirty="0" err="1"/>
              <a:t>s</a:t>
            </a:r>
            <a:r>
              <a:rPr lang="en-US" sz="4400" baseline="30000" dirty="0" err="1"/>
              <a:t>t</a:t>
            </a:r>
            <a:r>
              <a:rPr lang="en-US" sz="4400" dirty="0"/>
              <a:t>, </a:t>
            </a:r>
            <a:r>
              <a:rPr lang="en-US" altLang="en-US" sz="4400" dirty="0"/>
              <a:t>m</a:t>
            </a:r>
            <a:r>
              <a:rPr lang="en-US" altLang="en-US" sz="4400" baseline="30000" dirty="0"/>
              <a:t>t</a:t>
            </a:r>
            <a:r>
              <a:rPr lang="en-US" sz="4400" dirty="0"/>
              <a:t>)</a:t>
            </a:r>
          </a:p>
        </p:txBody>
      </p:sp>
      <p:sp>
        <p:nvSpPr>
          <p:cNvPr id="38" name="Rectangle 37">
            <a:extLst>
              <a:ext uri="{FF2B5EF4-FFF2-40B4-BE49-F238E27FC236}">
                <a16:creationId xmlns:a16="http://schemas.microsoft.com/office/drawing/2014/main" id="{B50BA71C-9F6F-4965-A92B-09D2C233A135}"/>
              </a:ext>
            </a:extLst>
          </p:cNvPr>
          <p:cNvSpPr/>
          <p:nvPr/>
        </p:nvSpPr>
        <p:spPr>
          <a:xfrm>
            <a:off x="1400520" y="1614294"/>
            <a:ext cx="9721493" cy="365592"/>
          </a:xfrm>
          <a:prstGeom prst="rect">
            <a:avLst/>
          </a:prstGeom>
          <a:solidFill>
            <a:schemeClr val="tx1"/>
          </a:solidFill>
          <a:ln>
            <a:solidFill>
              <a:srgbClr val="C000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800" dirty="0"/>
              <a:t>STATE of WORLD (s)</a:t>
            </a:r>
          </a:p>
        </p:txBody>
      </p:sp>
    </p:spTree>
    <p:extLst>
      <p:ext uri="{BB962C8B-B14F-4D97-AF65-F5344CB8AC3E}">
        <p14:creationId xmlns:p14="http://schemas.microsoft.com/office/powerpoint/2010/main" val="32881028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31" grpId="0" animBg="1"/>
      <p:bldP spid="34"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Group 30">
            <a:extLst>
              <a:ext uri="{FF2B5EF4-FFF2-40B4-BE49-F238E27FC236}">
                <a16:creationId xmlns:a16="http://schemas.microsoft.com/office/drawing/2014/main" id="{5F72F9AC-C7D1-4EA6-A5F9-19D937509876}"/>
              </a:ext>
            </a:extLst>
          </p:cNvPr>
          <p:cNvGrpSpPr/>
          <p:nvPr/>
        </p:nvGrpSpPr>
        <p:grpSpPr>
          <a:xfrm>
            <a:off x="3085098" y="2942972"/>
            <a:ext cx="1989959" cy="2248806"/>
            <a:chOff x="8235955" y="3880727"/>
            <a:chExt cx="1989959" cy="2248806"/>
          </a:xfrm>
        </p:grpSpPr>
        <p:sp>
          <p:nvSpPr>
            <p:cNvPr id="32" name="Rectangle 31">
              <a:extLst>
                <a:ext uri="{FF2B5EF4-FFF2-40B4-BE49-F238E27FC236}">
                  <a16:creationId xmlns:a16="http://schemas.microsoft.com/office/drawing/2014/main" id="{3687CE28-6E81-47AC-A7FE-617B4226612A}"/>
                </a:ext>
              </a:extLst>
            </p:cNvPr>
            <p:cNvSpPr/>
            <p:nvPr/>
          </p:nvSpPr>
          <p:spPr>
            <a:xfrm>
              <a:off x="8235955" y="3880727"/>
              <a:ext cx="1989959" cy="2248806"/>
            </a:xfrm>
            <a:prstGeom prst="rect">
              <a:avLst/>
            </a:prstGeom>
            <a:noFill/>
            <a:ln w="381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3" name="TextBox 6">
              <a:extLst>
                <a:ext uri="{FF2B5EF4-FFF2-40B4-BE49-F238E27FC236}">
                  <a16:creationId xmlns:a16="http://schemas.microsoft.com/office/drawing/2014/main" id="{2DD31138-2C51-44B3-AF69-4250A16E48D2}"/>
                </a:ext>
              </a:extLst>
            </p:cNvPr>
            <p:cNvSpPr txBox="1">
              <a:spLocks noChangeArrowheads="1"/>
            </p:cNvSpPr>
            <p:nvPr/>
          </p:nvSpPr>
          <p:spPr bwMode="auto">
            <a:xfrm>
              <a:off x="8416944" y="4013304"/>
              <a:ext cx="162797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1800" dirty="0"/>
                <a:t>Message Space</a:t>
              </a:r>
            </a:p>
          </p:txBody>
        </p:sp>
        <p:sp>
          <p:nvSpPr>
            <p:cNvPr id="34" name="Oval 33">
              <a:extLst>
                <a:ext uri="{FF2B5EF4-FFF2-40B4-BE49-F238E27FC236}">
                  <a16:creationId xmlns:a16="http://schemas.microsoft.com/office/drawing/2014/main" id="{E6DC492E-60C8-4476-9EAF-668C7FF24C69}"/>
                </a:ext>
              </a:extLst>
            </p:cNvPr>
            <p:cNvSpPr/>
            <p:nvPr/>
          </p:nvSpPr>
          <p:spPr>
            <a:xfrm>
              <a:off x="8569514" y="4493457"/>
              <a:ext cx="214488" cy="181839"/>
            </a:xfrm>
            <a:prstGeom prst="ellipse">
              <a:avLst/>
            </a:prstGeom>
            <a:solidFill>
              <a:schemeClr val="bg2">
                <a:lumMod val="5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A4AAF9F2-F939-42F3-81B3-1F216274B7F2}"/>
                </a:ext>
              </a:extLst>
            </p:cNvPr>
            <p:cNvSpPr/>
            <p:nvPr/>
          </p:nvSpPr>
          <p:spPr>
            <a:xfrm>
              <a:off x="8903073" y="4493456"/>
              <a:ext cx="214488" cy="181839"/>
            </a:xfrm>
            <a:prstGeom prst="ellipse">
              <a:avLst/>
            </a:prstGeom>
            <a:solidFill>
              <a:schemeClr val="bg2">
                <a:lumMod val="5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9021EEC2-3324-425F-9808-57692774A52A}"/>
                </a:ext>
              </a:extLst>
            </p:cNvPr>
            <p:cNvSpPr/>
            <p:nvPr/>
          </p:nvSpPr>
          <p:spPr>
            <a:xfrm>
              <a:off x="9290470" y="4493456"/>
              <a:ext cx="214488" cy="181839"/>
            </a:xfrm>
            <a:prstGeom prst="ellipse">
              <a:avLst/>
            </a:prstGeom>
            <a:solidFill>
              <a:schemeClr val="bg2">
                <a:lumMod val="5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D10AEB3F-624E-4829-8090-C294C1857A79}"/>
                </a:ext>
              </a:extLst>
            </p:cNvPr>
            <p:cNvSpPr/>
            <p:nvPr/>
          </p:nvSpPr>
          <p:spPr>
            <a:xfrm>
              <a:off x="9650948" y="4493456"/>
              <a:ext cx="214488" cy="181839"/>
            </a:xfrm>
            <a:prstGeom prst="ellipse">
              <a:avLst/>
            </a:prstGeom>
            <a:solidFill>
              <a:schemeClr val="bg2">
                <a:lumMod val="5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a:extLst>
                <a:ext uri="{FF2B5EF4-FFF2-40B4-BE49-F238E27FC236}">
                  <a16:creationId xmlns:a16="http://schemas.microsoft.com/office/drawing/2014/main" id="{F4482627-78EA-4BEA-AB8A-AF07BD47468A}"/>
                </a:ext>
              </a:extLst>
            </p:cNvPr>
            <p:cNvSpPr/>
            <p:nvPr/>
          </p:nvSpPr>
          <p:spPr>
            <a:xfrm>
              <a:off x="8562336" y="4796608"/>
              <a:ext cx="214488" cy="181839"/>
            </a:xfrm>
            <a:prstGeom prst="ellipse">
              <a:avLst/>
            </a:prstGeom>
            <a:solidFill>
              <a:schemeClr val="bg2">
                <a:lumMod val="5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80B67B6E-0561-4E7D-8B63-E12C7ECA4520}"/>
                </a:ext>
              </a:extLst>
            </p:cNvPr>
            <p:cNvSpPr/>
            <p:nvPr/>
          </p:nvSpPr>
          <p:spPr>
            <a:xfrm>
              <a:off x="8895895" y="4796607"/>
              <a:ext cx="214488" cy="181839"/>
            </a:xfrm>
            <a:prstGeom prst="ellipse">
              <a:avLst/>
            </a:prstGeom>
            <a:solidFill>
              <a:schemeClr val="bg2">
                <a:lumMod val="5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a:extLst>
                <a:ext uri="{FF2B5EF4-FFF2-40B4-BE49-F238E27FC236}">
                  <a16:creationId xmlns:a16="http://schemas.microsoft.com/office/drawing/2014/main" id="{07C6A22E-C4AF-43EF-8E8A-0CB0BD103D01}"/>
                </a:ext>
              </a:extLst>
            </p:cNvPr>
            <p:cNvSpPr/>
            <p:nvPr/>
          </p:nvSpPr>
          <p:spPr>
            <a:xfrm>
              <a:off x="9283292" y="4796607"/>
              <a:ext cx="214488" cy="181839"/>
            </a:xfrm>
            <a:prstGeom prst="ellipse">
              <a:avLst/>
            </a:prstGeom>
            <a:solidFill>
              <a:schemeClr val="bg2">
                <a:lumMod val="5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8AA3F073-57C9-4D31-8F27-17BA410DDA69}"/>
                </a:ext>
              </a:extLst>
            </p:cNvPr>
            <p:cNvSpPr/>
            <p:nvPr/>
          </p:nvSpPr>
          <p:spPr>
            <a:xfrm>
              <a:off x="9643770" y="4796607"/>
              <a:ext cx="214488" cy="181839"/>
            </a:xfrm>
            <a:prstGeom prst="ellipse">
              <a:avLst/>
            </a:prstGeom>
            <a:solidFill>
              <a:schemeClr val="bg2">
                <a:lumMod val="5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8984267C-2B30-4FAC-9F04-883B9812E189}"/>
                </a:ext>
              </a:extLst>
            </p:cNvPr>
            <p:cNvSpPr/>
            <p:nvPr/>
          </p:nvSpPr>
          <p:spPr>
            <a:xfrm>
              <a:off x="8549192" y="5129655"/>
              <a:ext cx="214488" cy="181839"/>
            </a:xfrm>
            <a:prstGeom prst="ellipse">
              <a:avLst/>
            </a:prstGeom>
            <a:solidFill>
              <a:schemeClr val="bg2">
                <a:lumMod val="5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D50B8219-5843-4A3B-B08A-F3D3B2726B02}"/>
                </a:ext>
              </a:extLst>
            </p:cNvPr>
            <p:cNvSpPr/>
            <p:nvPr/>
          </p:nvSpPr>
          <p:spPr>
            <a:xfrm>
              <a:off x="8882751" y="5129654"/>
              <a:ext cx="214488" cy="181839"/>
            </a:xfrm>
            <a:prstGeom prst="ellipse">
              <a:avLst/>
            </a:prstGeom>
            <a:solidFill>
              <a:schemeClr val="bg2">
                <a:lumMod val="5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id="{2133DF3A-D9FD-4AC7-BFFA-CEF025A67817}"/>
                </a:ext>
              </a:extLst>
            </p:cNvPr>
            <p:cNvSpPr/>
            <p:nvPr/>
          </p:nvSpPr>
          <p:spPr>
            <a:xfrm>
              <a:off x="9270148" y="5129654"/>
              <a:ext cx="214488" cy="181839"/>
            </a:xfrm>
            <a:prstGeom prst="ellipse">
              <a:avLst/>
            </a:prstGeom>
            <a:solidFill>
              <a:schemeClr val="bg2">
                <a:lumMod val="5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a:extLst>
                <a:ext uri="{FF2B5EF4-FFF2-40B4-BE49-F238E27FC236}">
                  <a16:creationId xmlns:a16="http://schemas.microsoft.com/office/drawing/2014/main" id="{0CFDAEB6-76CA-4405-A77C-76C906A050F5}"/>
                </a:ext>
              </a:extLst>
            </p:cNvPr>
            <p:cNvSpPr/>
            <p:nvPr/>
          </p:nvSpPr>
          <p:spPr>
            <a:xfrm>
              <a:off x="9630626" y="5129654"/>
              <a:ext cx="214488" cy="181839"/>
            </a:xfrm>
            <a:prstGeom prst="ellipse">
              <a:avLst/>
            </a:prstGeom>
            <a:solidFill>
              <a:schemeClr val="bg2">
                <a:lumMod val="5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a:extLst>
                <a:ext uri="{FF2B5EF4-FFF2-40B4-BE49-F238E27FC236}">
                  <a16:creationId xmlns:a16="http://schemas.microsoft.com/office/drawing/2014/main" id="{B45FB9E4-9A47-4E93-B19A-65E49C42653F}"/>
                </a:ext>
              </a:extLst>
            </p:cNvPr>
            <p:cNvSpPr/>
            <p:nvPr/>
          </p:nvSpPr>
          <p:spPr>
            <a:xfrm>
              <a:off x="8549192" y="5422977"/>
              <a:ext cx="214488" cy="181839"/>
            </a:xfrm>
            <a:prstGeom prst="ellipse">
              <a:avLst/>
            </a:prstGeom>
            <a:solidFill>
              <a:schemeClr val="bg2">
                <a:lumMod val="5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a:extLst>
                <a:ext uri="{FF2B5EF4-FFF2-40B4-BE49-F238E27FC236}">
                  <a16:creationId xmlns:a16="http://schemas.microsoft.com/office/drawing/2014/main" id="{2B1F791E-129D-4D63-9DC5-C27AD00A0D0E}"/>
                </a:ext>
              </a:extLst>
            </p:cNvPr>
            <p:cNvSpPr/>
            <p:nvPr/>
          </p:nvSpPr>
          <p:spPr>
            <a:xfrm>
              <a:off x="8882751" y="5422976"/>
              <a:ext cx="214488" cy="181839"/>
            </a:xfrm>
            <a:prstGeom prst="ellipse">
              <a:avLst/>
            </a:prstGeom>
            <a:solidFill>
              <a:schemeClr val="bg2">
                <a:lumMod val="5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a:extLst>
                <a:ext uri="{FF2B5EF4-FFF2-40B4-BE49-F238E27FC236}">
                  <a16:creationId xmlns:a16="http://schemas.microsoft.com/office/drawing/2014/main" id="{5059EBC2-4727-4F92-B4A3-D1EDE2097703}"/>
                </a:ext>
              </a:extLst>
            </p:cNvPr>
            <p:cNvSpPr/>
            <p:nvPr/>
          </p:nvSpPr>
          <p:spPr>
            <a:xfrm>
              <a:off x="9270148" y="5422976"/>
              <a:ext cx="214488" cy="181839"/>
            </a:xfrm>
            <a:prstGeom prst="ellipse">
              <a:avLst/>
            </a:prstGeom>
            <a:solidFill>
              <a:schemeClr val="bg2">
                <a:lumMod val="5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a:extLst>
                <a:ext uri="{FF2B5EF4-FFF2-40B4-BE49-F238E27FC236}">
                  <a16:creationId xmlns:a16="http://schemas.microsoft.com/office/drawing/2014/main" id="{6FFCB714-369B-42F3-9FB9-4B0C7E4293C5}"/>
                </a:ext>
              </a:extLst>
            </p:cNvPr>
            <p:cNvSpPr/>
            <p:nvPr/>
          </p:nvSpPr>
          <p:spPr>
            <a:xfrm>
              <a:off x="9630626" y="5422976"/>
              <a:ext cx="214488" cy="181839"/>
            </a:xfrm>
            <a:prstGeom prst="ellipse">
              <a:avLst/>
            </a:prstGeom>
            <a:solidFill>
              <a:schemeClr val="bg2">
                <a:lumMod val="5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a:extLst>
                <a:ext uri="{FF2B5EF4-FFF2-40B4-BE49-F238E27FC236}">
                  <a16:creationId xmlns:a16="http://schemas.microsoft.com/office/drawing/2014/main" id="{1F65263E-BFA1-432B-9183-E350DF276EB6}"/>
                </a:ext>
              </a:extLst>
            </p:cNvPr>
            <p:cNvSpPr/>
            <p:nvPr/>
          </p:nvSpPr>
          <p:spPr>
            <a:xfrm>
              <a:off x="8546936" y="5725964"/>
              <a:ext cx="214488" cy="181839"/>
            </a:xfrm>
            <a:prstGeom prst="ellipse">
              <a:avLst/>
            </a:prstGeom>
            <a:solidFill>
              <a:schemeClr val="bg2">
                <a:lumMod val="5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64">
              <a:extLst>
                <a:ext uri="{FF2B5EF4-FFF2-40B4-BE49-F238E27FC236}">
                  <a16:creationId xmlns:a16="http://schemas.microsoft.com/office/drawing/2014/main" id="{DEDE5352-8C62-4F02-BF17-50FF27767608}"/>
                </a:ext>
              </a:extLst>
            </p:cNvPr>
            <p:cNvSpPr/>
            <p:nvPr/>
          </p:nvSpPr>
          <p:spPr>
            <a:xfrm>
              <a:off x="8880495" y="5725963"/>
              <a:ext cx="214488" cy="181839"/>
            </a:xfrm>
            <a:prstGeom prst="ellipse">
              <a:avLst/>
            </a:prstGeom>
            <a:solidFill>
              <a:schemeClr val="bg2">
                <a:lumMod val="5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Oval 65">
              <a:extLst>
                <a:ext uri="{FF2B5EF4-FFF2-40B4-BE49-F238E27FC236}">
                  <a16:creationId xmlns:a16="http://schemas.microsoft.com/office/drawing/2014/main" id="{8DD2F85C-6D9D-4560-AFB6-F13272AF0296}"/>
                </a:ext>
              </a:extLst>
            </p:cNvPr>
            <p:cNvSpPr/>
            <p:nvPr/>
          </p:nvSpPr>
          <p:spPr>
            <a:xfrm>
              <a:off x="9267892" y="5725963"/>
              <a:ext cx="214488" cy="181839"/>
            </a:xfrm>
            <a:prstGeom prst="ellipse">
              <a:avLst/>
            </a:prstGeom>
            <a:solidFill>
              <a:schemeClr val="bg2">
                <a:lumMod val="5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a:extLst>
                <a:ext uri="{FF2B5EF4-FFF2-40B4-BE49-F238E27FC236}">
                  <a16:creationId xmlns:a16="http://schemas.microsoft.com/office/drawing/2014/main" id="{3CEFF89A-9868-4E1F-A6FB-6BA430985E38}"/>
                </a:ext>
              </a:extLst>
            </p:cNvPr>
            <p:cNvSpPr/>
            <p:nvPr/>
          </p:nvSpPr>
          <p:spPr>
            <a:xfrm>
              <a:off x="9628370" y="5725963"/>
              <a:ext cx="214488" cy="181839"/>
            </a:xfrm>
            <a:prstGeom prst="ellipse">
              <a:avLst/>
            </a:prstGeom>
            <a:solidFill>
              <a:schemeClr val="bg2">
                <a:lumMod val="5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3" name="Straight Connector 2">
            <a:extLst>
              <a:ext uri="{FF2B5EF4-FFF2-40B4-BE49-F238E27FC236}">
                <a16:creationId xmlns:a16="http://schemas.microsoft.com/office/drawing/2014/main" id="{A995B374-CE49-44DA-81B0-061BB64518AA}"/>
              </a:ext>
            </a:extLst>
          </p:cNvPr>
          <p:cNvCxnSpPr/>
          <p:nvPr/>
        </p:nvCxnSpPr>
        <p:spPr>
          <a:xfrm>
            <a:off x="1533525" y="373063"/>
            <a:ext cx="0" cy="690562"/>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1267" name="TextBox 3">
            <a:extLst>
              <a:ext uri="{FF2B5EF4-FFF2-40B4-BE49-F238E27FC236}">
                <a16:creationId xmlns:a16="http://schemas.microsoft.com/office/drawing/2014/main" id="{26D49C46-DE52-44E7-9E89-507ED82376BA}"/>
              </a:ext>
            </a:extLst>
          </p:cNvPr>
          <p:cNvSpPr txBox="1">
            <a:spLocks noChangeArrowheads="1"/>
          </p:cNvSpPr>
          <p:nvPr/>
        </p:nvSpPr>
        <p:spPr bwMode="auto">
          <a:xfrm>
            <a:off x="1727200" y="355600"/>
            <a:ext cx="795365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4000" dirty="0"/>
              <a:t>Computational Models of Institutions</a:t>
            </a:r>
          </a:p>
        </p:txBody>
      </p:sp>
      <p:sp>
        <p:nvSpPr>
          <p:cNvPr id="38" name="TextBox 6">
            <a:extLst>
              <a:ext uri="{FF2B5EF4-FFF2-40B4-BE49-F238E27FC236}">
                <a16:creationId xmlns:a16="http://schemas.microsoft.com/office/drawing/2014/main" id="{1A692B05-131E-4835-A7BF-169AD6429E7F}"/>
              </a:ext>
            </a:extLst>
          </p:cNvPr>
          <p:cNvSpPr txBox="1">
            <a:spLocks noChangeArrowheads="1"/>
          </p:cNvSpPr>
          <p:nvPr/>
        </p:nvSpPr>
        <p:spPr bwMode="auto">
          <a:xfrm>
            <a:off x="989412" y="3422052"/>
            <a:ext cx="1632755" cy="1200329"/>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1800" dirty="0"/>
              <a:t>Participant k</a:t>
            </a:r>
          </a:p>
          <a:p>
            <a:pPr algn="ctr" eaLnBrk="1" hangingPunct="1">
              <a:lnSpc>
                <a:spcPct val="100000"/>
              </a:lnSpc>
              <a:spcBef>
                <a:spcPct val="0"/>
              </a:spcBef>
              <a:buFontTx/>
              <a:buNone/>
            </a:pPr>
            <a:r>
              <a:rPr lang="en-US" altLang="en-US" sz="1800" dirty="0" err="1"/>
              <a:t>U</a:t>
            </a:r>
            <a:r>
              <a:rPr lang="en-US" altLang="en-US" sz="1800" baseline="-25000" dirty="0" err="1"/>
              <a:t>k</a:t>
            </a:r>
            <a:r>
              <a:rPr lang="en-US" altLang="en-US" sz="1800" dirty="0"/>
              <a:t>(s)</a:t>
            </a:r>
          </a:p>
          <a:p>
            <a:pPr algn="ctr" eaLnBrk="1" hangingPunct="1">
              <a:lnSpc>
                <a:spcPct val="100000"/>
              </a:lnSpc>
              <a:spcBef>
                <a:spcPct val="0"/>
              </a:spcBef>
              <a:buFontTx/>
              <a:buNone/>
            </a:pPr>
            <a:r>
              <a:rPr lang="en-US" altLang="en-US" sz="1800" dirty="0"/>
              <a:t>Choose m in M</a:t>
            </a:r>
          </a:p>
          <a:p>
            <a:pPr algn="ctr" eaLnBrk="1" hangingPunct="1">
              <a:lnSpc>
                <a:spcPct val="100000"/>
              </a:lnSpc>
              <a:spcBef>
                <a:spcPct val="0"/>
              </a:spcBef>
              <a:buFontTx/>
              <a:buNone/>
            </a:pPr>
            <a:r>
              <a:rPr lang="en-US" altLang="en-US" sz="1800" dirty="0"/>
              <a:t>To send to I</a:t>
            </a:r>
          </a:p>
        </p:txBody>
      </p:sp>
      <p:sp>
        <p:nvSpPr>
          <p:cNvPr id="39" name="Rectangle 38">
            <a:extLst>
              <a:ext uri="{FF2B5EF4-FFF2-40B4-BE49-F238E27FC236}">
                <a16:creationId xmlns:a16="http://schemas.microsoft.com/office/drawing/2014/main" id="{59ADD090-DBF1-4EFC-8D6C-A8D4C5645DB4}"/>
              </a:ext>
            </a:extLst>
          </p:cNvPr>
          <p:cNvSpPr/>
          <p:nvPr/>
        </p:nvSpPr>
        <p:spPr>
          <a:xfrm>
            <a:off x="5847003" y="2927091"/>
            <a:ext cx="3534059" cy="2248806"/>
          </a:xfrm>
          <a:prstGeom prst="rect">
            <a:avLst/>
          </a:prstGeom>
          <a:noFill/>
          <a:ln w="381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0" name="TextBox 6">
            <a:extLst>
              <a:ext uri="{FF2B5EF4-FFF2-40B4-BE49-F238E27FC236}">
                <a16:creationId xmlns:a16="http://schemas.microsoft.com/office/drawing/2014/main" id="{5A76FC5B-A57B-469A-B347-A1A3C383B21B}"/>
              </a:ext>
            </a:extLst>
          </p:cNvPr>
          <p:cNvSpPr txBox="1">
            <a:spLocks noChangeArrowheads="1"/>
          </p:cNvSpPr>
          <p:nvPr/>
        </p:nvSpPr>
        <p:spPr bwMode="auto">
          <a:xfrm>
            <a:off x="5925458" y="2389305"/>
            <a:ext cx="115352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1800" dirty="0"/>
              <a:t>Institution</a:t>
            </a:r>
          </a:p>
        </p:txBody>
      </p:sp>
      <p:sp>
        <p:nvSpPr>
          <p:cNvPr id="4" name="Oval 3">
            <a:extLst>
              <a:ext uri="{FF2B5EF4-FFF2-40B4-BE49-F238E27FC236}">
                <a16:creationId xmlns:a16="http://schemas.microsoft.com/office/drawing/2014/main" id="{784B3575-27DF-45CB-A557-F3BAC3D0958F}"/>
              </a:ext>
            </a:extLst>
          </p:cNvPr>
          <p:cNvSpPr/>
          <p:nvPr/>
        </p:nvSpPr>
        <p:spPr>
          <a:xfrm>
            <a:off x="3759530" y="3838509"/>
            <a:ext cx="214488" cy="1818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Arc 4">
            <a:extLst>
              <a:ext uri="{FF2B5EF4-FFF2-40B4-BE49-F238E27FC236}">
                <a16:creationId xmlns:a16="http://schemas.microsoft.com/office/drawing/2014/main" id="{E03648D0-449B-43A9-A77C-D24E6D25A1BC}"/>
              </a:ext>
            </a:extLst>
          </p:cNvPr>
          <p:cNvSpPr/>
          <p:nvPr/>
        </p:nvSpPr>
        <p:spPr>
          <a:xfrm rot="8470103">
            <a:off x="969290" y="-1960355"/>
            <a:ext cx="10022043" cy="7911284"/>
          </a:xfrm>
          <a:prstGeom prst="arc">
            <a:avLst/>
          </a:prstGeom>
          <a:ln w="25400">
            <a:solidFill>
              <a:schemeClr val="accent6">
                <a:lumMod val="75000"/>
              </a:schemeClr>
            </a:solidFill>
            <a:headEnd type="none"/>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Rectangle 45">
            <a:extLst>
              <a:ext uri="{FF2B5EF4-FFF2-40B4-BE49-F238E27FC236}">
                <a16:creationId xmlns:a16="http://schemas.microsoft.com/office/drawing/2014/main" id="{E9E76738-EC53-485D-BE4D-08C1CE2E43FF}"/>
              </a:ext>
            </a:extLst>
          </p:cNvPr>
          <p:cNvSpPr/>
          <p:nvPr/>
        </p:nvSpPr>
        <p:spPr>
          <a:xfrm>
            <a:off x="5847003" y="2927091"/>
            <a:ext cx="1547215" cy="2248806"/>
          </a:xfrm>
          <a:prstGeom prst="rect">
            <a:avLst/>
          </a:prstGeom>
          <a:noFill/>
          <a:ln w="381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7" name="TextBox 6">
            <a:extLst>
              <a:ext uri="{FF2B5EF4-FFF2-40B4-BE49-F238E27FC236}">
                <a16:creationId xmlns:a16="http://schemas.microsoft.com/office/drawing/2014/main" id="{C3551B77-1708-4E17-980A-8EC522604733}"/>
              </a:ext>
            </a:extLst>
          </p:cNvPr>
          <p:cNvSpPr txBox="1">
            <a:spLocks noChangeArrowheads="1"/>
          </p:cNvSpPr>
          <p:nvPr/>
        </p:nvSpPr>
        <p:spPr bwMode="auto">
          <a:xfrm>
            <a:off x="6133526" y="3011622"/>
            <a:ext cx="100989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1800" dirty="0"/>
              <a:t>Message</a:t>
            </a:r>
          </a:p>
          <a:p>
            <a:pPr algn="ctr" eaLnBrk="1" hangingPunct="1">
              <a:lnSpc>
                <a:spcPct val="100000"/>
              </a:lnSpc>
              <a:spcBef>
                <a:spcPct val="0"/>
              </a:spcBef>
              <a:buFontTx/>
              <a:buNone/>
            </a:pPr>
            <a:r>
              <a:rPr lang="en-US" altLang="en-US" sz="1800" dirty="0"/>
              <a:t>Rules</a:t>
            </a:r>
          </a:p>
        </p:txBody>
      </p:sp>
      <p:sp>
        <p:nvSpPr>
          <p:cNvPr id="48" name="TextBox 6">
            <a:extLst>
              <a:ext uri="{FF2B5EF4-FFF2-40B4-BE49-F238E27FC236}">
                <a16:creationId xmlns:a16="http://schemas.microsoft.com/office/drawing/2014/main" id="{39A0AD52-1815-4CB8-A387-C3371D8DC26E}"/>
              </a:ext>
            </a:extLst>
          </p:cNvPr>
          <p:cNvSpPr txBox="1">
            <a:spLocks noChangeArrowheads="1"/>
          </p:cNvSpPr>
          <p:nvPr/>
        </p:nvSpPr>
        <p:spPr bwMode="auto">
          <a:xfrm>
            <a:off x="7829634" y="3059668"/>
            <a:ext cx="111601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1800" dirty="0"/>
              <a:t>Algorithm</a:t>
            </a:r>
          </a:p>
        </p:txBody>
      </p:sp>
      <p:cxnSp>
        <p:nvCxnSpPr>
          <p:cNvPr id="7" name="Straight Arrow Connector 6">
            <a:extLst>
              <a:ext uri="{FF2B5EF4-FFF2-40B4-BE49-F238E27FC236}">
                <a16:creationId xmlns:a16="http://schemas.microsoft.com/office/drawing/2014/main" id="{49F4FD44-3845-497C-B52E-179C7A6C4F1B}"/>
              </a:ext>
            </a:extLst>
          </p:cNvPr>
          <p:cNvCxnSpPr>
            <a:cxnSpLocks/>
          </p:cNvCxnSpPr>
          <p:nvPr/>
        </p:nvCxnSpPr>
        <p:spPr>
          <a:xfrm>
            <a:off x="6607461" y="3941498"/>
            <a:ext cx="1199030" cy="514798"/>
          </a:xfrm>
          <a:prstGeom prst="straightConnector1">
            <a:avLst/>
          </a:prstGeom>
          <a:ln w="22225">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9875E52F-6E25-4CB3-8600-44DF068B21ED}"/>
              </a:ext>
            </a:extLst>
          </p:cNvPr>
          <p:cNvCxnSpPr>
            <a:cxnSpLocks/>
          </p:cNvCxnSpPr>
          <p:nvPr/>
        </p:nvCxnSpPr>
        <p:spPr>
          <a:xfrm flipH="1">
            <a:off x="6015638" y="4067375"/>
            <a:ext cx="492077" cy="1228752"/>
          </a:xfrm>
          <a:prstGeom prst="straightConnector1">
            <a:avLst/>
          </a:prstGeom>
          <a:ln>
            <a:solidFill>
              <a:srgbClr val="C00000"/>
            </a:solidFill>
            <a:tailEnd type="triangle"/>
          </a:ln>
        </p:spPr>
        <p:style>
          <a:lnRef idx="3">
            <a:schemeClr val="accent2"/>
          </a:lnRef>
          <a:fillRef idx="0">
            <a:schemeClr val="accent2"/>
          </a:fillRef>
          <a:effectRef idx="2">
            <a:schemeClr val="accent2"/>
          </a:effectRef>
          <a:fontRef idx="minor">
            <a:schemeClr val="tx1"/>
          </a:fontRef>
        </p:style>
      </p:cxnSp>
      <p:sp>
        <p:nvSpPr>
          <p:cNvPr id="10" name="Rectangle 9">
            <a:extLst>
              <a:ext uri="{FF2B5EF4-FFF2-40B4-BE49-F238E27FC236}">
                <a16:creationId xmlns:a16="http://schemas.microsoft.com/office/drawing/2014/main" id="{3D36355F-9877-4626-B391-9A51055A5841}"/>
              </a:ext>
            </a:extLst>
          </p:cNvPr>
          <p:cNvSpPr/>
          <p:nvPr/>
        </p:nvSpPr>
        <p:spPr>
          <a:xfrm>
            <a:off x="5531764" y="5313979"/>
            <a:ext cx="970454" cy="620889"/>
          </a:xfrm>
          <a:prstGeom prst="rect">
            <a:avLst/>
          </a:prstGeom>
          <a:solidFill>
            <a:srgbClr val="C00000"/>
          </a:solidFill>
          <a:ln>
            <a:solidFill>
              <a:srgbClr val="C000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Discard</a:t>
            </a:r>
          </a:p>
        </p:txBody>
      </p:sp>
      <p:sp>
        <p:nvSpPr>
          <p:cNvPr id="56" name="Rectangle 55">
            <a:extLst>
              <a:ext uri="{FF2B5EF4-FFF2-40B4-BE49-F238E27FC236}">
                <a16:creationId xmlns:a16="http://schemas.microsoft.com/office/drawing/2014/main" id="{1BECA4FA-40A1-40AB-ADA5-DADA3F999586}"/>
              </a:ext>
            </a:extLst>
          </p:cNvPr>
          <p:cNvSpPr/>
          <p:nvPr/>
        </p:nvSpPr>
        <p:spPr>
          <a:xfrm>
            <a:off x="7896683" y="4244564"/>
            <a:ext cx="1134725" cy="620889"/>
          </a:xfrm>
          <a:prstGeom prst="rect">
            <a:avLst/>
          </a:prstGeom>
          <a:solidFill>
            <a:schemeClr val="accent6">
              <a:lumMod val="75000"/>
            </a:schemeClr>
          </a:solidFill>
          <a:ln>
            <a:solidFill>
              <a:srgbClr val="C000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Process</a:t>
            </a:r>
          </a:p>
        </p:txBody>
      </p:sp>
      <p:sp>
        <p:nvSpPr>
          <p:cNvPr id="57" name="Rectangle 56">
            <a:extLst>
              <a:ext uri="{FF2B5EF4-FFF2-40B4-BE49-F238E27FC236}">
                <a16:creationId xmlns:a16="http://schemas.microsoft.com/office/drawing/2014/main" id="{2CF141E8-756D-46F5-A1FB-794CE5BEBA42}"/>
              </a:ext>
            </a:extLst>
          </p:cNvPr>
          <p:cNvSpPr/>
          <p:nvPr/>
        </p:nvSpPr>
        <p:spPr>
          <a:xfrm>
            <a:off x="7467387" y="3429001"/>
            <a:ext cx="1823364" cy="365592"/>
          </a:xfrm>
          <a:prstGeom prst="rect">
            <a:avLst/>
          </a:prstGeom>
          <a:solidFill>
            <a:schemeClr val="tx1"/>
          </a:solidFill>
          <a:ln>
            <a:solidFill>
              <a:srgbClr val="C000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STATE</a:t>
            </a:r>
          </a:p>
        </p:txBody>
      </p:sp>
      <p:cxnSp>
        <p:nvCxnSpPr>
          <p:cNvPr id="59" name="Straight Arrow Connector 58">
            <a:extLst>
              <a:ext uri="{FF2B5EF4-FFF2-40B4-BE49-F238E27FC236}">
                <a16:creationId xmlns:a16="http://schemas.microsoft.com/office/drawing/2014/main" id="{FB9DD2C6-CB2F-4562-A9FD-810F2283A8BE}"/>
              </a:ext>
            </a:extLst>
          </p:cNvPr>
          <p:cNvCxnSpPr>
            <a:cxnSpLocks/>
          </p:cNvCxnSpPr>
          <p:nvPr/>
        </p:nvCxnSpPr>
        <p:spPr>
          <a:xfrm>
            <a:off x="1828305" y="2202600"/>
            <a:ext cx="0" cy="988469"/>
          </a:xfrm>
          <a:prstGeom prst="straightConnector1">
            <a:avLst/>
          </a:prstGeom>
          <a:ln>
            <a:solidFill>
              <a:schemeClr val="tx1"/>
            </a:solidFill>
            <a:tailEnd type="triangle"/>
          </a:ln>
        </p:spPr>
        <p:style>
          <a:lnRef idx="3">
            <a:schemeClr val="accent2"/>
          </a:lnRef>
          <a:fillRef idx="0">
            <a:schemeClr val="accent2"/>
          </a:fillRef>
          <a:effectRef idx="2">
            <a:schemeClr val="accent2"/>
          </a:effectRef>
          <a:fontRef idx="minor">
            <a:schemeClr val="tx1"/>
          </a:fontRef>
        </p:style>
      </p:cxnSp>
      <p:cxnSp>
        <p:nvCxnSpPr>
          <p:cNvPr id="61" name="Straight Arrow Connector 60">
            <a:extLst>
              <a:ext uri="{FF2B5EF4-FFF2-40B4-BE49-F238E27FC236}">
                <a16:creationId xmlns:a16="http://schemas.microsoft.com/office/drawing/2014/main" id="{86DC262D-709D-4C6F-B7DF-8A6F69C0D25F}"/>
              </a:ext>
            </a:extLst>
          </p:cNvPr>
          <p:cNvCxnSpPr>
            <a:cxnSpLocks/>
          </p:cNvCxnSpPr>
          <p:nvPr/>
        </p:nvCxnSpPr>
        <p:spPr>
          <a:xfrm flipV="1">
            <a:off x="8666342" y="3885511"/>
            <a:ext cx="0" cy="347764"/>
          </a:xfrm>
          <a:prstGeom prst="straightConnector1">
            <a:avLst/>
          </a:prstGeom>
          <a:ln w="22225">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E03AD5DD-DED2-4BC1-B49E-EF3EF62A180E}"/>
              </a:ext>
            </a:extLst>
          </p:cNvPr>
          <p:cNvCxnSpPr>
            <a:cxnSpLocks/>
          </p:cNvCxnSpPr>
          <p:nvPr/>
        </p:nvCxnSpPr>
        <p:spPr>
          <a:xfrm>
            <a:off x="7740700" y="2117363"/>
            <a:ext cx="7868" cy="1228817"/>
          </a:xfrm>
          <a:prstGeom prst="straightConnector1">
            <a:avLst/>
          </a:prstGeom>
          <a:ln>
            <a:solidFill>
              <a:schemeClr val="tx1"/>
            </a:solidFill>
            <a:tailEnd type="triangle"/>
          </a:ln>
        </p:spPr>
        <p:style>
          <a:lnRef idx="3">
            <a:schemeClr val="accent2"/>
          </a:lnRef>
          <a:fillRef idx="0">
            <a:schemeClr val="accent2"/>
          </a:fillRef>
          <a:effectRef idx="2">
            <a:schemeClr val="accent2"/>
          </a:effectRef>
          <a:fontRef idx="minor">
            <a:schemeClr val="tx1"/>
          </a:fontRef>
        </p:style>
      </p:cxnSp>
      <p:cxnSp>
        <p:nvCxnSpPr>
          <p:cNvPr id="69" name="Straight Arrow Connector 68">
            <a:extLst>
              <a:ext uri="{FF2B5EF4-FFF2-40B4-BE49-F238E27FC236}">
                <a16:creationId xmlns:a16="http://schemas.microsoft.com/office/drawing/2014/main" id="{06D952B5-7447-4DB2-8CAB-A8A236ECFDB2}"/>
              </a:ext>
            </a:extLst>
          </p:cNvPr>
          <p:cNvCxnSpPr>
            <a:cxnSpLocks/>
          </p:cNvCxnSpPr>
          <p:nvPr/>
        </p:nvCxnSpPr>
        <p:spPr>
          <a:xfrm>
            <a:off x="8085788" y="3858366"/>
            <a:ext cx="0" cy="374909"/>
          </a:xfrm>
          <a:prstGeom prst="straightConnector1">
            <a:avLst/>
          </a:prstGeom>
          <a:ln>
            <a:solidFill>
              <a:schemeClr val="tx1"/>
            </a:solidFill>
            <a:tailEnd type="triangle"/>
          </a:ln>
        </p:spPr>
        <p:style>
          <a:lnRef idx="3">
            <a:schemeClr val="accent2"/>
          </a:lnRef>
          <a:fillRef idx="0">
            <a:schemeClr val="accent2"/>
          </a:fillRef>
          <a:effectRef idx="2">
            <a:schemeClr val="accent2"/>
          </a:effectRef>
          <a:fontRef idx="minor">
            <a:schemeClr val="tx1"/>
          </a:fontRef>
        </p:style>
      </p:cxnSp>
      <p:sp>
        <p:nvSpPr>
          <p:cNvPr id="72" name="Rectangle 71">
            <a:extLst>
              <a:ext uri="{FF2B5EF4-FFF2-40B4-BE49-F238E27FC236}">
                <a16:creationId xmlns:a16="http://schemas.microsoft.com/office/drawing/2014/main" id="{CAF80627-B9EA-4ED2-A421-D3BFE204DB2C}"/>
              </a:ext>
            </a:extLst>
          </p:cNvPr>
          <p:cNvSpPr/>
          <p:nvPr/>
        </p:nvSpPr>
        <p:spPr>
          <a:xfrm>
            <a:off x="9834852" y="2927091"/>
            <a:ext cx="1687198" cy="2248806"/>
          </a:xfrm>
          <a:prstGeom prst="rect">
            <a:avLst/>
          </a:prstGeom>
          <a:noFill/>
          <a:ln w="381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3" name="TextBox 6">
            <a:extLst>
              <a:ext uri="{FF2B5EF4-FFF2-40B4-BE49-F238E27FC236}">
                <a16:creationId xmlns:a16="http://schemas.microsoft.com/office/drawing/2014/main" id="{2657C013-0DB5-495C-8950-DEC2AE992A53}"/>
              </a:ext>
            </a:extLst>
          </p:cNvPr>
          <p:cNvSpPr txBox="1">
            <a:spLocks noChangeArrowheads="1"/>
          </p:cNvSpPr>
          <p:nvPr/>
        </p:nvSpPr>
        <p:spPr bwMode="auto">
          <a:xfrm>
            <a:off x="9933884" y="3042666"/>
            <a:ext cx="138029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1800" dirty="0"/>
              <a:t>Technology</a:t>
            </a:r>
          </a:p>
        </p:txBody>
      </p:sp>
      <p:sp>
        <p:nvSpPr>
          <p:cNvPr id="74" name="Oval 73">
            <a:extLst>
              <a:ext uri="{FF2B5EF4-FFF2-40B4-BE49-F238E27FC236}">
                <a16:creationId xmlns:a16="http://schemas.microsoft.com/office/drawing/2014/main" id="{DB8306C9-C769-4FE9-817B-51F208779D10}"/>
              </a:ext>
            </a:extLst>
          </p:cNvPr>
          <p:cNvSpPr/>
          <p:nvPr/>
        </p:nvSpPr>
        <p:spPr>
          <a:xfrm>
            <a:off x="6531228" y="3850579"/>
            <a:ext cx="214488" cy="1818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7" name="Straight Arrow Connector 76">
            <a:extLst>
              <a:ext uri="{FF2B5EF4-FFF2-40B4-BE49-F238E27FC236}">
                <a16:creationId xmlns:a16="http://schemas.microsoft.com/office/drawing/2014/main" id="{F96682D3-3C30-4452-B287-2F8B9AACE1F6}"/>
              </a:ext>
            </a:extLst>
          </p:cNvPr>
          <p:cNvCxnSpPr>
            <a:cxnSpLocks/>
          </p:cNvCxnSpPr>
          <p:nvPr/>
        </p:nvCxnSpPr>
        <p:spPr>
          <a:xfrm>
            <a:off x="9166313" y="4545971"/>
            <a:ext cx="1013494" cy="0"/>
          </a:xfrm>
          <a:prstGeom prst="straightConnector1">
            <a:avLst/>
          </a:prstGeom>
          <a:ln w="22225">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C116B9BC-9710-475C-BF83-60DEC90962DB}"/>
              </a:ext>
            </a:extLst>
          </p:cNvPr>
          <p:cNvCxnSpPr>
            <a:cxnSpLocks/>
          </p:cNvCxnSpPr>
          <p:nvPr/>
        </p:nvCxnSpPr>
        <p:spPr>
          <a:xfrm flipH="1">
            <a:off x="9621304" y="3657953"/>
            <a:ext cx="866074" cy="0"/>
          </a:xfrm>
          <a:prstGeom prst="straightConnector1">
            <a:avLst/>
          </a:prstGeom>
          <a:ln w="22225">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76E4CC71-9770-4EEA-A683-2B0166368767}"/>
              </a:ext>
            </a:extLst>
          </p:cNvPr>
          <p:cNvCxnSpPr>
            <a:cxnSpLocks/>
          </p:cNvCxnSpPr>
          <p:nvPr/>
        </p:nvCxnSpPr>
        <p:spPr>
          <a:xfrm flipH="1" flipV="1">
            <a:off x="10618939" y="2202600"/>
            <a:ext cx="5090" cy="529171"/>
          </a:xfrm>
          <a:prstGeom prst="straightConnector1">
            <a:avLst/>
          </a:prstGeom>
          <a:ln>
            <a:solidFill>
              <a:schemeClr val="tx1"/>
            </a:solidFill>
            <a:tailEnd type="triangle"/>
          </a:ln>
        </p:spPr>
        <p:style>
          <a:lnRef idx="3">
            <a:schemeClr val="accent2"/>
          </a:lnRef>
          <a:fillRef idx="0">
            <a:schemeClr val="accent2"/>
          </a:fillRef>
          <a:effectRef idx="2">
            <a:schemeClr val="accent2"/>
          </a:effectRef>
          <a:fontRef idx="minor">
            <a:schemeClr val="tx1"/>
          </a:fontRef>
        </p:style>
      </p:cxnSp>
      <p:sp>
        <p:nvSpPr>
          <p:cNvPr id="2" name="Arc 1">
            <a:extLst>
              <a:ext uri="{FF2B5EF4-FFF2-40B4-BE49-F238E27FC236}">
                <a16:creationId xmlns:a16="http://schemas.microsoft.com/office/drawing/2014/main" id="{3BD90136-1A84-47A3-B118-1379DF24B597}"/>
              </a:ext>
            </a:extLst>
          </p:cNvPr>
          <p:cNvSpPr/>
          <p:nvPr/>
        </p:nvSpPr>
        <p:spPr>
          <a:xfrm>
            <a:off x="3907905" y="3518439"/>
            <a:ext cx="2623324" cy="820718"/>
          </a:xfrm>
          <a:prstGeom prst="arc">
            <a:avLst>
              <a:gd name="adj1" fmla="val 11228643"/>
              <a:gd name="adj2" fmla="val 21509110"/>
            </a:avLst>
          </a:prstGeom>
          <a:ln w="25400">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8" name="Arc 67">
            <a:extLst>
              <a:ext uri="{FF2B5EF4-FFF2-40B4-BE49-F238E27FC236}">
                <a16:creationId xmlns:a16="http://schemas.microsoft.com/office/drawing/2014/main" id="{45DA9955-5335-4029-8D9F-D8616A0C695C}"/>
              </a:ext>
            </a:extLst>
          </p:cNvPr>
          <p:cNvSpPr/>
          <p:nvPr/>
        </p:nvSpPr>
        <p:spPr>
          <a:xfrm rot="20751005">
            <a:off x="1918881" y="3557864"/>
            <a:ext cx="1970880" cy="1343866"/>
          </a:xfrm>
          <a:prstGeom prst="arc">
            <a:avLst>
              <a:gd name="adj1" fmla="val 12191996"/>
              <a:gd name="adj2" fmla="val 21051828"/>
            </a:avLst>
          </a:prstGeom>
          <a:ln w="25400">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0" name="Rectangle 69">
            <a:extLst>
              <a:ext uri="{FF2B5EF4-FFF2-40B4-BE49-F238E27FC236}">
                <a16:creationId xmlns:a16="http://schemas.microsoft.com/office/drawing/2014/main" id="{BA455F34-C3FE-41F6-99CA-8987FF061117}"/>
              </a:ext>
            </a:extLst>
          </p:cNvPr>
          <p:cNvSpPr/>
          <p:nvPr/>
        </p:nvSpPr>
        <p:spPr>
          <a:xfrm>
            <a:off x="1494867" y="1763556"/>
            <a:ext cx="9721493" cy="365592"/>
          </a:xfrm>
          <a:prstGeom prst="rect">
            <a:avLst/>
          </a:prstGeom>
          <a:solidFill>
            <a:schemeClr val="tx1"/>
          </a:solidFill>
          <a:ln>
            <a:solidFill>
              <a:srgbClr val="C000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800" dirty="0"/>
              <a:t>STATE of WORLD (s)</a:t>
            </a:r>
          </a:p>
        </p:txBody>
      </p:sp>
    </p:spTree>
    <p:extLst>
      <p:ext uri="{BB962C8B-B14F-4D97-AF65-F5344CB8AC3E}">
        <p14:creationId xmlns:p14="http://schemas.microsoft.com/office/powerpoint/2010/main" val="41739475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39" grpId="0" animBg="1"/>
      <p:bldP spid="40" grpId="0"/>
      <p:bldP spid="46" grpId="0" animBg="1"/>
      <p:bldP spid="47" grpId="0"/>
      <p:bldP spid="48" grpId="0"/>
      <p:bldP spid="72" grpId="0" animBg="1"/>
      <p:bldP spid="73"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Group 30">
            <a:extLst>
              <a:ext uri="{FF2B5EF4-FFF2-40B4-BE49-F238E27FC236}">
                <a16:creationId xmlns:a16="http://schemas.microsoft.com/office/drawing/2014/main" id="{5F72F9AC-C7D1-4EA6-A5F9-19D937509876}"/>
              </a:ext>
            </a:extLst>
          </p:cNvPr>
          <p:cNvGrpSpPr/>
          <p:nvPr/>
        </p:nvGrpSpPr>
        <p:grpSpPr>
          <a:xfrm>
            <a:off x="1112853" y="2908430"/>
            <a:ext cx="1989959" cy="2248806"/>
            <a:chOff x="8235955" y="3880727"/>
            <a:chExt cx="1989959" cy="2248806"/>
          </a:xfrm>
        </p:grpSpPr>
        <p:sp>
          <p:nvSpPr>
            <p:cNvPr id="32" name="Rectangle 31">
              <a:extLst>
                <a:ext uri="{FF2B5EF4-FFF2-40B4-BE49-F238E27FC236}">
                  <a16:creationId xmlns:a16="http://schemas.microsoft.com/office/drawing/2014/main" id="{3687CE28-6E81-47AC-A7FE-617B4226612A}"/>
                </a:ext>
              </a:extLst>
            </p:cNvPr>
            <p:cNvSpPr/>
            <p:nvPr/>
          </p:nvSpPr>
          <p:spPr>
            <a:xfrm>
              <a:off x="8235955" y="3880727"/>
              <a:ext cx="1989959" cy="2248806"/>
            </a:xfrm>
            <a:prstGeom prst="rect">
              <a:avLst/>
            </a:prstGeom>
            <a:noFill/>
            <a:ln w="381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3" name="TextBox 6">
              <a:extLst>
                <a:ext uri="{FF2B5EF4-FFF2-40B4-BE49-F238E27FC236}">
                  <a16:creationId xmlns:a16="http://schemas.microsoft.com/office/drawing/2014/main" id="{2DD31138-2C51-44B3-AF69-4250A16E48D2}"/>
                </a:ext>
              </a:extLst>
            </p:cNvPr>
            <p:cNvSpPr txBox="1">
              <a:spLocks noChangeArrowheads="1"/>
            </p:cNvSpPr>
            <p:nvPr/>
          </p:nvSpPr>
          <p:spPr bwMode="auto">
            <a:xfrm>
              <a:off x="8416944" y="4013304"/>
              <a:ext cx="162797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1800" dirty="0"/>
                <a:t>Message Space</a:t>
              </a:r>
            </a:p>
          </p:txBody>
        </p:sp>
        <p:sp>
          <p:nvSpPr>
            <p:cNvPr id="34" name="Oval 33">
              <a:extLst>
                <a:ext uri="{FF2B5EF4-FFF2-40B4-BE49-F238E27FC236}">
                  <a16:creationId xmlns:a16="http://schemas.microsoft.com/office/drawing/2014/main" id="{E6DC492E-60C8-4476-9EAF-668C7FF24C69}"/>
                </a:ext>
              </a:extLst>
            </p:cNvPr>
            <p:cNvSpPr/>
            <p:nvPr/>
          </p:nvSpPr>
          <p:spPr>
            <a:xfrm>
              <a:off x="8569514" y="4493457"/>
              <a:ext cx="214488" cy="181839"/>
            </a:xfrm>
            <a:prstGeom prst="ellipse">
              <a:avLst/>
            </a:prstGeom>
            <a:solidFill>
              <a:schemeClr val="bg2">
                <a:lumMod val="5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A4AAF9F2-F939-42F3-81B3-1F216274B7F2}"/>
                </a:ext>
              </a:extLst>
            </p:cNvPr>
            <p:cNvSpPr/>
            <p:nvPr/>
          </p:nvSpPr>
          <p:spPr>
            <a:xfrm>
              <a:off x="8903073" y="4493456"/>
              <a:ext cx="214488" cy="181839"/>
            </a:xfrm>
            <a:prstGeom prst="ellipse">
              <a:avLst/>
            </a:prstGeom>
            <a:solidFill>
              <a:schemeClr val="bg2">
                <a:lumMod val="5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9021EEC2-3324-425F-9808-57692774A52A}"/>
                </a:ext>
              </a:extLst>
            </p:cNvPr>
            <p:cNvSpPr/>
            <p:nvPr/>
          </p:nvSpPr>
          <p:spPr>
            <a:xfrm>
              <a:off x="9290470" y="4493456"/>
              <a:ext cx="214488" cy="181839"/>
            </a:xfrm>
            <a:prstGeom prst="ellipse">
              <a:avLst/>
            </a:prstGeom>
            <a:solidFill>
              <a:schemeClr val="bg2">
                <a:lumMod val="5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D10AEB3F-624E-4829-8090-C294C1857A79}"/>
                </a:ext>
              </a:extLst>
            </p:cNvPr>
            <p:cNvSpPr/>
            <p:nvPr/>
          </p:nvSpPr>
          <p:spPr>
            <a:xfrm>
              <a:off x="9650948" y="4493456"/>
              <a:ext cx="214488" cy="181839"/>
            </a:xfrm>
            <a:prstGeom prst="ellipse">
              <a:avLst/>
            </a:prstGeom>
            <a:solidFill>
              <a:schemeClr val="bg2">
                <a:lumMod val="5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a:extLst>
                <a:ext uri="{FF2B5EF4-FFF2-40B4-BE49-F238E27FC236}">
                  <a16:creationId xmlns:a16="http://schemas.microsoft.com/office/drawing/2014/main" id="{F4482627-78EA-4BEA-AB8A-AF07BD47468A}"/>
                </a:ext>
              </a:extLst>
            </p:cNvPr>
            <p:cNvSpPr/>
            <p:nvPr/>
          </p:nvSpPr>
          <p:spPr>
            <a:xfrm>
              <a:off x="8562336" y="4796608"/>
              <a:ext cx="214488" cy="181839"/>
            </a:xfrm>
            <a:prstGeom prst="ellipse">
              <a:avLst/>
            </a:prstGeom>
            <a:solidFill>
              <a:schemeClr val="bg2">
                <a:lumMod val="5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80B67B6E-0561-4E7D-8B63-E12C7ECA4520}"/>
                </a:ext>
              </a:extLst>
            </p:cNvPr>
            <p:cNvSpPr/>
            <p:nvPr/>
          </p:nvSpPr>
          <p:spPr>
            <a:xfrm>
              <a:off x="8895895" y="4796607"/>
              <a:ext cx="214488" cy="181839"/>
            </a:xfrm>
            <a:prstGeom prst="ellipse">
              <a:avLst/>
            </a:prstGeom>
            <a:solidFill>
              <a:schemeClr val="bg2">
                <a:lumMod val="5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a:extLst>
                <a:ext uri="{FF2B5EF4-FFF2-40B4-BE49-F238E27FC236}">
                  <a16:creationId xmlns:a16="http://schemas.microsoft.com/office/drawing/2014/main" id="{07C6A22E-C4AF-43EF-8E8A-0CB0BD103D01}"/>
                </a:ext>
              </a:extLst>
            </p:cNvPr>
            <p:cNvSpPr/>
            <p:nvPr/>
          </p:nvSpPr>
          <p:spPr>
            <a:xfrm>
              <a:off x="9283292" y="4796607"/>
              <a:ext cx="214488" cy="181839"/>
            </a:xfrm>
            <a:prstGeom prst="ellipse">
              <a:avLst/>
            </a:prstGeom>
            <a:solidFill>
              <a:schemeClr val="bg2">
                <a:lumMod val="5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8AA3F073-57C9-4D31-8F27-17BA410DDA69}"/>
                </a:ext>
              </a:extLst>
            </p:cNvPr>
            <p:cNvSpPr/>
            <p:nvPr/>
          </p:nvSpPr>
          <p:spPr>
            <a:xfrm>
              <a:off x="9643770" y="4796607"/>
              <a:ext cx="214488" cy="181839"/>
            </a:xfrm>
            <a:prstGeom prst="ellipse">
              <a:avLst/>
            </a:prstGeom>
            <a:solidFill>
              <a:schemeClr val="bg2">
                <a:lumMod val="5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8984267C-2B30-4FAC-9F04-883B9812E189}"/>
                </a:ext>
              </a:extLst>
            </p:cNvPr>
            <p:cNvSpPr/>
            <p:nvPr/>
          </p:nvSpPr>
          <p:spPr>
            <a:xfrm>
              <a:off x="8549192" y="5129655"/>
              <a:ext cx="214488" cy="181839"/>
            </a:xfrm>
            <a:prstGeom prst="ellipse">
              <a:avLst/>
            </a:prstGeom>
            <a:solidFill>
              <a:schemeClr val="bg2">
                <a:lumMod val="5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D50B8219-5843-4A3B-B08A-F3D3B2726B02}"/>
                </a:ext>
              </a:extLst>
            </p:cNvPr>
            <p:cNvSpPr/>
            <p:nvPr/>
          </p:nvSpPr>
          <p:spPr>
            <a:xfrm>
              <a:off x="8882751" y="5129654"/>
              <a:ext cx="214488" cy="181839"/>
            </a:xfrm>
            <a:prstGeom prst="ellipse">
              <a:avLst/>
            </a:prstGeom>
            <a:solidFill>
              <a:schemeClr val="bg2">
                <a:lumMod val="5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id="{2133DF3A-D9FD-4AC7-BFFA-CEF025A67817}"/>
                </a:ext>
              </a:extLst>
            </p:cNvPr>
            <p:cNvSpPr/>
            <p:nvPr/>
          </p:nvSpPr>
          <p:spPr>
            <a:xfrm>
              <a:off x="9270148" y="5129654"/>
              <a:ext cx="214488" cy="181839"/>
            </a:xfrm>
            <a:prstGeom prst="ellipse">
              <a:avLst/>
            </a:prstGeom>
            <a:solidFill>
              <a:schemeClr val="bg2">
                <a:lumMod val="5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a:extLst>
                <a:ext uri="{FF2B5EF4-FFF2-40B4-BE49-F238E27FC236}">
                  <a16:creationId xmlns:a16="http://schemas.microsoft.com/office/drawing/2014/main" id="{0CFDAEB6-76CA-4405-A77C-76C906A050F5}"/>
                </a:ext>
              </a:extLst>
            </p:cNvPr>
            <p:cNvSpPr/>
            <p:nvPr/>
          </p:nvSpPr>
          <p:spPr>
            <a:xfrm>
              <a:off x="9630626" y="5129654"/>
              <a:ext cx="214488" cy="181839"/>
            </a:xfrm>
            <a:prstGeom prst="ellipse">
              <a:avLst/>
            </a:prstGeom>
            <a:solidFill>
              <a:schemeClr val="bg2">
                <a:lumMod val="5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a:extLst>
                <a:ext uri="{FF2B5EF4-FFF2-40B4-BE49-F238E27FC236}">
                  <a16:creationId xmlns:a16="http://schemas.microsoft.com/office/drawing/2014/main" id="{B45FB9E4-9A47-4E93-B19A-65E49C42653F}"/>
                </a:ext>
              </a:extLst>
            </p:cNvPr>
            <p:cNvSpPr/>
            <p:nvPr/>
          </p:nvSpPr>
          <p:spPr>
            <a:xfrm>
              <a:off x="8549192" y="5422977"/>
              <a:ext cx="214488" cy="181839"/>
            </a:xfrm>
            <a:prstGeom prst="ellipse">
              <a:avLst/>
            </a:prstGeom>
            <a:solidFill>
              <a:schemeClr val="bg2">
                <a:lumMod val="5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a:extLst>
                <a:ext uri="{FF2B5EF4-FFF2-40B4-BE49-F238E27FC236}">
                  <a16:creationId xmlns:a16="http://schemas.microsoft.com/office/drawing/2014/main" id="{2B1F791E-129D-4D63-9DC5-C27AD00A0D0E}"/>
                </a:ext>
              </a:extLst>
            </p:cNvPr>
            <p:cNvSpPr/>
            <p:nvPr/>
          </p:nvSpPr>
          <p:spPr>
            <a:xfrm>
              <a:off x="8882751" y="5422976"/>
              <a:ext cx="214488" cy="181839"/>
            </a:xfrm>
            <a:prstGeom prst="ellipse">
              <a:avLst/>
            </a:prstGeom>
            <a:solidFill>
              <a:schemeClr val="bg2">
                <a:lumMod val="5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a:extLst>
                <a:ext uri="{FF2B5EF4-FFF2-40B4-BE49-F238E27FC236}">
                  <a16:creationId xmlns:a16="http://schemas.microsoft.com/office/drawing/2014/main" id="{5059EBC2-4727-4F92-B4A3-D1EDE2097703}"/>
                </a:ext>
              </a:extLst>
            </p:cNvPr>
            <p:cNvSpPr/>
            <p:nvPr/>
          </p:nvSpPr>
          <p:spPr>
            <a:xfrm>
              <a:off x="9270148" y="5422976"/>
              <a:ext cx="214488" cy="181839"/>
            </a:xfrm>
            <a:prstGeom prst="ellipse">
              <a:avLst/>
            </a:prstGeom>
            <a:solidFill>
              <a:schemeClr val="bg2">
                <a:lumMod val="5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a:extLst>
                <a:ext uri="{FF2B5EF4-FFF2-40B4-BE49-F238E27FC236}">
                  <a16:creationId xmlns:a16="http://schemas.microsoft.com/office/drawing/2014/main" id="{6FFCB714-369B-42F3-9FB9-4B0C7E4293C5}"/>
                </a:ext>
              </a:extLst>
            </p:cNvPr>
            <p:cNvSpPr/>
            <p:nvPr/>
          </p:nvSpPr>
          <p:spPr>
            <a:xfrm>
              <a:off x="9630626" y="5422976"/>
              <a:ext cx="214488" cy="181839"/>
            </a:xfrm>
            <a:prstGeom prst="ellipse">
              <a:avLst/>
            </a:prstGeom>
            <a:solidFill>
              <a:schemeClr val="bg2">
                <a:lumMod val="5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a:extLst>
                <a:ext uri="{FF2B5EF4-FFF2-40B4-BE49-F238E27FC236}">
                  <a16:creationId xmlns:a16="http://schemas.microsoft.com/office/drawing/2014/main" id="{1F65263E-BFA1-432B-9183-E350DF276EB6}"/>
                </a:ext>
              </a:extLst>
            </p:cNvPr>
            <p:cNvSpPr/>
            <p:nvPr/>
          </p:nvSpPr>
          <p:spPr>
            <a:xfrm>
              <a:off x="8546936" y="5725964"/>
              <a:ext cx="214488" cy="181839"/>
            </a:xfrm>
            <a:prstGeom prst="ellipse">
              <a:avLst/>
            </a:prstGeom>
            <a:solidFill>
              <a:schemeClr val="bg2">
                <a:lumMod val="5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64">
              <a:extLst>
                <a:ext uri="{FF2B5EF4-FFF2-40B4-BE49-F238E27FC236}">
                  <a16:creationId xmlns:a16="http://schemas.microsoft.com/office/drawing/2014/main" id="{DEDE5352-8C62-4F02-BF17-50FF27767608}"/>
                </a:ext>
              </a:extLst>
            </p:cNvPr>
            <p:cNvSpPr/>
            <p:nvPr/>
          </p:nvSpPr>
          <p:spPr>
            <a:xfrm>
              <a:off x="8880495" y="5725963"/>
              <a:ext cx="214488" cy="181839"/>
            </a:xfrm>
            <a:prstGeom prst="ellipse">
              <a:avLst/>
            </a:prstGeom>
            <a:solidFill>
              <a:schemeClr val="bg2">
                <a:lumMod val="5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Oval 65">
              <a:extLst>
                <a:ext uri="{FF2B5EF4-FFF2-40B4-BE49-F238E27FC236}">
                  <a16:creationId xmlns:a16="http://schemas.microsoft.com/office/drawing/2014/main" id="{8DD2F85C-6D9D-4560-AFB6-F13272AF0296}"/>
                </a:ext>
              </a:extLst>
            </p:cNvPr>
            <p:cNvSpPr/>
            <p:nvPr/>
          </p:nvSpPr>
          <p:spPr>
            <a:xfrm>
              <a:off x="9267892" y="5725963"/>
              <a:ext cx="214488" cy="181839"/>
            </a:xfrm>
            <a:prstGeom prst="ellipse">
              <a:avLst/>
            </a:prstGeom>
            <a:solidFill>
              <a:schemeClr val="bg2">
                <a:lumMod val="5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a:extLst>
                <a:ext uri="{FF2B5EF4-FFF2-40B4-BE49-F238E27FC236}">
                  <a16:creationId xmlns:a16="http://schemas.microsoft.com/office/drawing/2014/main" id="{3CEFF89A-9868-4E1F-A6FB-6BA430985E38}"/>
                </a:ext>
              </a:extLst>
            </p:cNvPr>
            <p:cNvSpPr/>
            <p:nvPr/>
          </p:nvSpPr>
          <p:spPr>
            <a:xfrm>
              <a:off x="9628370" y="5725963"/>
              <a:ext cx="214488" cy="181839"/>
            </a:xfrm>
            <a:prstGeom prst="ellipse">
              <a:avLst/>
            </a:prstGeom>
            <a:solidFill>
              <a:schemeClr val="bg2">
                <a:lumMod val="5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3" name="Straight Connector 2">
            <a:extLst>
              <a:ext uri="{FF2B5EF4-FFF2-40B4-BE49-F238E27FC236}">
                <a16:creationId xmlns:a16="http://schemas.microsoft.com/office/drawing/2014/main" id="{A995B374-CE49-44DA-81B0-061BB64518AA}"/>
              </a:ext>
            </a:extLst>
          </p:cNvPr>
          <p:cNvCxnSpPr/>
          <p:nvPr/>
        </p:nvCxnSpPr>
        <p:spPr>
          <a:xfrm>
            <a:off x="1533525" y="373063"/>
            <a:ext cx="0" cy="690562"/>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1267" name="TextBox 3">
            <a:extLst>
              <a:ext uri="{FF2B5EF4-FFF2-40B4-BE49-F238E27FC236}">
                <a16:creationId xmlns:a16="http://schemas.microsoft.com/office/drawing/2014/main" id="{26D49C46-DE52-44E7-9E89-507ED82376BA}"/>
              </a:ext>
            </a:extLst>
          </p:cNvPr>
          <p:cNvSpPr txBox="1">
            <a:spLocks noChangeArrowheads="1"/>
          </p:cNvSpPr>
          <p:nvPr/>
        </p:nvSpPr>
        <p:spPr bwMode="auto">
          <a:xfrm>
            <a:off x="1727200" y="355600"/>
            <a:ext cx="7739363"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4000" dirty="0"/>
              <a:t>Decomposition of Governance Rules</a:t>
            </a:r>
          </a:p>
        </p:txBody>
      </p:sp>
      <p:sp>
        <p:nvSpPr>
          <p:cNvPr id="39" name="Rectangle 38">
            <a:extLst>
              <a:ext uri="{FF2B5EF4-FFF2-40B4-BE49-F238E27FC236}">
                <a16:creationId xmlns:a16="http://schemas.microsoft.com/office/drawing/2014/main" id="{59ADD090-DBF1-4EFC-8D6C-A8D4C5645DB4}"/>
              </a:ext>
            </a:extLst>
          </p:cNvPr>
          <p:cNvSpPr/>
          <p:nvPr/>
        </p:nvSpPr>
        <p:spPr>
          <a:xfrm>
            <a:off x="3581762" y="2908430"/>
            <a:ext cx="5330130" cy="2248806"/>
          </a:xfrm>
          <a:prstGeom prst="rect">
            <a:avLst/>
          </a:prstGeom>
          <a:noFill/>
          <a:ln w="381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0" name="TextBox 6">
            <a:extLst>
              <a:ext uri="{FF2B5EF4-FFF2-40B4-BE49-F238E27FC236}">
                <a16:creationId xmlns:a16="http://schemas.microsoft.com/office/drawing/2014/main" id="{5A76FC5B-A57B-469A-B347-A1A3C383B21B}"/>
              </a:ext>
            </a:extLst>
          </p:cNvPr>
          <p:cNvSpPr txBox="1">
            <a:spLocks noChangeArrowheads="1"/>
          </p:cNvSpPr>
          <p:nvPr/>
        </p:nvSpPr>
        <p:spPr bwMode="auto">
          <a:xfrm>
            <a:off x="5312300" y="2379579"/>
            <a:ext cx="115352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1800" dirty="0"/>
              <a:t>Institution</a:t>
            </a:r>
          </a:p>
        </p:txBody>
      </p:sp>
      <p:sp>
        <p:nvSpPr>
          <p:cNvPr id="4" name="Oval 3">
            <a:extLst>
              <a:ext uri="{FF2B5EF4-FFF2-40B4-BE49-F238E27FC236}">
                <a16:creationId xmlns:a16="http://schemas.microsoft.com/office/drawing/2014/main" id="{784B3575-27DF-45CB-A557-F3BAC3D0958F}"/>
              </a:ext>
            </a:extLst>
          </p:cNvPr>
          <p:cNvSpPr/>
          <p:nvPr/>
        </p:nvSpPr>
        <p:spPr>
          <a:xfrm>
            <a:off x="1772793" y="3813818"/>
            <a:ext cx="214488" cy="1818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E9E76738-EC53-485D-BE4D-08C1CE2E43FF}"/>
              </a:ext>
            </a:extLst>
          </p:cNvPr>
          <p:cNvSpPr/>
          <p:nvPr/>
        </p:nvSpPr>
        <p:spPr>
          <a:xfrm>
            <a:off x="3583582" y="2924311"/>
            <a:ext cx="1547215" cy="2248806"/>
          </a:xfrm>
          <a:prstGeom prst="rect">
            <a:avLst/>
          </a:prstGeom>
          <a:noFill/>
          <a:ln w="381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7" name="TextBox 6">
            <a:extLst>
              <a:ext uri="{FF2B5EF4-FFF2-40B4-BE49-F238E27FC236}">
                <a16:creationId xmlns:a16="http://schemas.microsoft.com/office/drawing/2014/main" id="{C3551B77-1708-4E17-980A-8EC522604733}"/>
              </a:ext>
            </a:extLst>
          </p:cNvPr>
          <p:cNvSpPr txBox="1">
            <a:spLocks noChangeArrowheads="1"/>
          </p:cNvSpPr>
          <p:nvPr/>
        </p:nvSpPr>
        <p:spPr bwMode="auto">
          <a:xfrm>
            <a:off x="3757282" y="3006787"/>
            <a:ext cx="246118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1800" dirty="0"/>
              <a:t>Message Rules</a:t>
            </a:r>
          </a:p>
        </p:txBody>
      </p:sp>
      <p:sp>
        <p:nvSpPr>
          <p:cNvPr id="48" name="TextBox 6">
            <a:extLst>
              <a:ext uri="{FF2B5EF4-FFF2-40B4-BE49-F238E27FC236}">
                <a16:creationId xmlns:a16="http://schemas.microsoft.com/office/drawing/2014/main" id="{39A0AD52-1815-4CB8-A387-C3371D8DC26E}"/>
              </a:ext>
            </a:extLst>
          </p:cNvPr>
          <p:cNvSpPr txBox="1">
            <a:spLocks noChangeArrowheads="1"/>
          </p:cNvSpPr>
          <p:nvPr/>
        </p:nvSpPr>
        <p:spPr bwMode="auto">
          <a:xfrm>
            <a:off x="7324277" y="3092929"/>
            <a:ext cx="111601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1800" dirty="0"/>
              <a:t>Algorithm</a:t>
            </a:r>
          </a:p>
        </p:txBody>
      </p:sp>
      <p:cxnSp>
        <p:nvCxnSpPr>
          <p:cNvPr id="7" name="Straight Arrow Connector 6">
            <a:extLst>
              <a:ext uri="{FF2B5EF4-FFF2-40B4-BE49-F238E27FC236}">
                <a16:creationId xmlns:a16="http://schemas.microsoft.com/office/drawing/2014/main" id="{49F4FD44-3845-497C-B52E-179C7A6C4F1B}"/>
              </a:ext>
            </a:extLst>
          </p:cNvPr>
          <p:cNvCxnSpPr>
            <a:cxnSpLocks/>
          </p:cNvCxnSpPr>
          <p:nvPr/>
        </p:nvCxnSpPr>
        <p:spPr>
          <a:xfrm>
            <a:off x="6673195" y="4421792"/>
            <a:ext cx="648461" cy="0"/>
          </a:xfrm>
          <a:prstGeom prst="straightConnector1">
            <a:avLst/>
          </a:prstGeom>
          <a:ln w="22225">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9875E52F-6E25-4CB3-8600-44DF068B21ED}"/>
              </a:ext>
            </a:extLst>
          </p:cNvPr>
          <p:cNvCxnSpPr>
            <a:cxnSpLocks/>
          </p:cNvCxnSpPr>
          <p:nvPr/>
        </p:nvCxnSpPr>
        <p:spPr>
          <a:xfrm>
            <a:off x="4461474" y="4541598"/>
            <a:ext cx="0" cy="868292"/>
          </a:xfrm>
          <a:prstGeom prst="straightConnector1">
            <a:avLst/>
          </a:prstGeom>
          <a:ln w="38100">
            <a:solidFill>
              <a:schemeClr val="accent2">
                <a:lumMod val="75000"/>
              </a:schemeClr>
            </a:solidFill>
            <a:tailEnd type="triangle"/>
          </a:ln>
        </p:spPr>
        <p:style>
          <a:lnRef idx="3">
            <a:schemeClr val="accent2"/>
          </a:lnRef>
          <a:fillRef idx="0">
            <a:schemeClr val="accent2"/>
          </a:fillRef>
          <a:effectRef idx="2">
            <a:schemeClr val="accent2"/>
          </a:effectRef>
          <a:fontRef idx="minor">
            <a:schemeClr val="tx1"/>
          </a:fontRef>
        </p:style>
      </p:cxnSp>
      <p:sp>
        <p:nvSpPr>
          <p:cNvPr id="10" name="Rectangle 9">
            <a:extLst>
              <a:ext uri="{FF2B5EF4-FFF2-40B4-BE49-F238E27FC236}">
                <a16:creationId xmlns:a16="http://schemas.microsoft.com/office/drawing/2014/main" id="{3D36355F-9877-4626-B391-9A51055A5841}"/>
              </a:ext>
            </a:extLst>
          </p:cNvPr>
          <p:cNvSpPr/>
          <p:nvPr/>
        </p:nvSpPr>
        <p:spPr>
          <a:xfrm>
            <a:off x="3865923" y="5477931"/>
            <a:ext cx="970454" cy="620889"/>
          </a:xfrm>
          <a:prstGeom prst="rect">
            <a:avLst/>
          </a:prstGeom>
          <a:solidFill>
            <a:srgbClr val="C00000"/>
          </a:solidFill>
          <a:ln>
            <a:solidFill>
              <a:srgbClr val="C000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Discard</a:t>
            </a:r>
          </a:p>
        </p:txBody>
      </p:sp>
      <p:sp>
        <p:nvSpPr>
          <p:cNvPr id="56" name="Rectangle 55">
            <a:extLst>
              <a:ext uri="{FF2B5EF4-FFF2-40B4-BE49-F238E27FC236}">
                <a16:creationId xmlns:a16="http://schemas.microsoft.com/office/drawing/2014/main" id="{1BECA4FA-40A1-40AB-ADA5-DADA3F999586}"/>
              </a:ext>
            </a:extLst>
          </p:cNvPr>
          <p:cNvSpPr/>
          <p:nvPr/>
        </p:nvSpPr>
        <p:spPr>
          <a:xfrm>
            <a:off x="7391326" y="4277825"/>
            <a:ext cx="1134725" cy="620889"/>
          </a:xfrm>
          <a:prstGeom prst="rect">
            <a:avLst/>
          </a:prstGeom>
          <a:solidFill>
            <a:schemeClr val="accent6">
              <a:lumMod val="75000"/>
            </a:schemeClr>
          </a:solidFill>
          <a:ln>
            <a:solidFill>
              <a:srgbClr val="C000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Process</a:t>
            </a:r>
          </a:p>
        </p:txBody>
      </p:sp>
      <p:sp>
        <p:nvSpPr>
          <p:cNvPr id="57" name="Rectangle 56">
            <a:extLst>
              <a:ext uri="{FF2B5EF4-FFF2-40B4-BE49-F238E27FC236}">
                <a16:creationId xmlns:a16="http://schemas.microsoft.com/office/drawing/2014/main" id="{2CF141E8-756D-46F5-A1FB-794CE5BEBA42}"/>
              </a:ext>
            </a:extLst>
          </p:cNvPr>
          <p:cNvSpPr/>
          <p:nvPr/>
        </p:nvSpPr>
        <p:spPr>
          <a:xfrm>
            <a:off x="6962030" y="3462262"/>
            <a:ext cx="1823364" cy="365592"/>
          </a:xfrm>
          <a:prstGeom prst="rect">
            <a:avLst/>
          </a:prstGeom>
          <a:solidFill>
            <a:schemeClr val="tx1"/>
          </a:solidFill>
          <a:ln>
            <a:solidFill>
              <a:srgbClr val="C000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STATE</a:t>
            </a:r>
          </a:p>
        </p:txBody>
      </p:sp>
      <p:cxnSp>
        <p:nvCxnSpPr>
          <p:cNvPr id="61" name="Straight Arrow Connector 60">
            <a:extLst>
              <a:ext uri="{FF2B5EF4-FFF2-40B4-BE49-F238E27FC236}">
                <a16:creationId xmlns:a16="http://schemas.microsoft.com/office/drawing/2014/main" id="{86DC262D-709D-4C6F-B7DF-8A6F69C0D25F}"/>
              </a:ext>
            </a:extLst>
          </p:cNvPr>
          <p:cNvCxnSpPr>
            <a:cxnSpLocks/>
          </p:cNvCxnSpPr>
          <p:nvPr/>
        </p:nvCxnSpPr>
        <p:spPr>
          <a:xfrm flipV="1">
            <a:off x="8160985" y="3918772"/>
            <a:ext cx="0" cy="347764"/>
          </a:xfrm>
          <a:prstGeom prst="straightConnector1">
            <a:avLst/>
          </a:prstGeom>
          <a:ln w="22225">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E03AD5DD-DED2-4BC1-B49E-EF3EF62A180E}"/>
              </a:ext>
            </a:extLst>
          </p:cNvPr>
          <p:cNvCxnSpPr>
            <a:cxnSpLocks/>
          </p:cNvCxnSpPr>
          <p:nvPr/>
        </p:nvCxnSpPr>
        <p:spPr>
          <a:xfrm>
            <a:off x="7270827" y="2109988"/>
            <a:ext cx="7868" cy="1228817"/>
          </a:xfrm>
          <a:prstGeom prst="straightConnector1">
            <a:avLst/>
          </a:prstGeom>
          <a:ln>
            <a:solidFill>
              <a:schemeClr val="tx1"/>
            </a:solidFill>
            <a:tailEnd type="triangle"/>
          </a:ln>
        </p:spPr>
        <p:style>
          <a:lnRef idx="3">
            <a:schemeClr val="accent2"/>
          </a:lnRef>
          <a:fillRef idx="0">
            <a:schemeClr val="accent2"/>
          </a:fillRef>
          <a:effectRef idx="2">
            <a:schemeClr val="accent2"/>
          </a:effectRef>
          <a:fontRef idx="minor">
            <a:schemeClr val="tx1"/>
          </a:fontRef>
        </p:style>
      </p:cxnSp>
      <p:cxnSp>
        <p:nvCxnSpPr>
          <p:cNvPr id="69" name="Straight Arrow Connector 68">
            <a:extLst>
              <a:ext uri="{FF2B5EF4-FFF2-40B4-BE49-F238E27FC236}">
                <a16:creationId xmlns:a16="http://schemas.microsoft.com/office/drawing/2014/main" id="{06D952B5-7447-4DB2-8CAB-A8A236ECFDB2}"/>
              </a:ext>
            </a:extLst>
          </p:cNvPr>
          <p:cNvCxnSpPr>
            <a:cxnSpLocks/>
          </p:cNvCxnSpPr>
          <p:nvPr/>
        </p:nvCxnSpPr>
        <p:spPr>
          <a:xfrm>
            <a:off x="7580431" y="3891627"/>
            <a:ext cx="0" cy="374909"/>
          </a:xfrm>
          <a:prstGeom prst="straightConnector1">
            <a:avLst/>
          </a:prstGeom>
          <a:ln>
            <a:solidFill>
              <a:schemeClr val="tx1"/>
            </a:solidFill>
            <a:tailEnd type="triangle"/>
          </a:ln>
        </p:spPr>
        <p:style>
          <a:lnRef idx="3">
            <a:schemeClr val="accent2"/>
          </a:lnRef>
          <a:fillRef idx="0">
            <a:schemeClr val="accent2"/>
          </a:fillRef>
          <a:effectRef idx="2">
            <a:schemeClr val="accent2"/>
          </a:effectRef>
          <a:fontRef idx="minor">
            <a:schemeClr val="tx1"/>
          </a:fontRef>
        </p:style>
      </p:cxnSp>
      <p:sp>
        <p:nvSpPr>
          <p:cNvPr id="72" name="Rectangle 71">
            <a:extLst>
              <a:ext uri="{FF2B5EF4-FFF2-40B4-BE49-F238E27FC236}">
                <a16:creationId xmlns:a16="http://schemas.microsoft.com/office/drawing/2014/main" id="{CAF80627-B9EA-4ED2-A421-D3BFE204DB2C}"/>
              </a:ext>
            </a:extLst>
          </p:cNvPr>
          <p:cNvSpPr/>
          <p:nvPr/>
        </p:nvSpPr>
        <p:spPr>
          <a:xfrm>
            <a:off x="9680852" y="2798434"/>
            <a:ext cx="1687198" cy="2248806"/>
          </a:xfrm>
          <a:prstGeom prst="rect">
            <a:avLst/>
          </a:prstGeom>
          <a:noFill/>
          <a:ln w="381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3" name="TextBox 6">
            <a:extLst>
              <a:ext uri="{FF2B5EF4-FFF2-40B4-BE49-F238E27FC236}">
                <a16:creationId xmlns:a16="http://schemas.microsoft.com/office/drawing/2014/main" id="{2657C013-0DB5-495C-8950-DEC2AE992A53}"/>
              </a:ext>
            </a:extLst>
          </p:cNvPr>
          <p:cNvSpPr txBox="1">
            <a:spLocks noChangeArrowheads="1"/>
          </p:cNvSpPr>
          <p:nvPr/>
        </p:nvSpPr>
        <p:spPr bwMode="auto">
          <a:xfrm>
            <a:off x="9779884" y="2914009"/>
            <a:ext cx="138029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1800" dirty="0"/>
              <a:t>Technology</a:t>
            </a:r>
          </a:p>
        </p:txBody>
      </p:sp>
      <p:sp>
        <p:nvSpPr>
          <p:cNvPr id="74" name="Oval 73">
            <a:extLst>
              <a:ext uri="{FF2B5EF4-FFF2-40B4-BE49-F238E27FC236}">
                <a16:creationId xmlns:a16="http://schemas.microsoft.com/office/drawing/2014/main" id="{DB8306C9-C769-4FE9-817B-51F208779D10}"/>
              </a:ext>
            </a:extLst>
          </p:cNvPr>
          <p:cNvSpPr/>
          <p:nvPr/>
        </p:nvSpPr>
        <p:spPr>
          <a:xfrm>
            <a:off x="4476653" y="3983563"/>
            <a:ext cx="214488" cy="1818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7" name="Straight Arrow Connector 76">
            <a:extLst>
              <a:ext uri="{FF2B5EF4-FFF2-40B4-BE49-F238E27FC236}">
                <a16:creationId xmlns:a16="http://schemas.microsoft.com/office/drawing/2014/main" id="{F96682D3-3C30-4452-B287-2F8B9AACE1F6}"/>
              </a:ext>
            </a:extLst>
          </p:cNvPr>
          <p:cNvCxnSpPr>
            <a:cxnSpLocks/>
          </p:cNvCxnSpPr>
          <p:nvPr/>
        </p:nvCxnSpPr>
        <p:spPr>
          <a:xfrm>
            <a:off x="9106678" y="4527310"/>
            <a:ext cx="1138334" cy="0"/>
          </a:xfrm>
          <a:prstGeom prst="straightConnector1">
            <a:avLst/>
          </a:prstGeom>
          <a:ln w="22225">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C116B9BC-9710-475C-BF83-60DEC90962DB}"/>
              </a:ext>
            </a:extLst>
          </p:cNvPr>
          <p:cNvCxnSpPr>
            <a:cxnSpLocks/>
          </p:cNvCxnSpPr>
          <p:nvPr/>
        </p:nvCxnSpPr>
        <p:spPr>
          <a:xfrm flipH="1">
            <a:off x="9013371" y="3632286"/>
            <a:ext cx="1348000" cy="0"/>
          </a:xfrm>
          <a:prstGeom prst="straightConnector1">
            <a:avLst/>
          </a:prstGeom>
          <a:ln w="22225">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76E4CC71-9770-4EEA-A683-2B0166368767}"/>
              </a:ext>
            </a:extLst>
          </p:cNvPr>
          <p:cNvCxnSpPr>
            <a:cxnSpLocks/>
          </p:cNvCxnSpPr>
          <p:nvPr/>
        </p:nvCxnSpPr>
        <p:spPr>
          <a:xfrm flipH="1" flipV="1">
            <a:off x="10464939" y="2073943"/>
            <a:ext cx="5090" cy="529171"/>
          </a:xfrm>
          <a:prstGeom prst="straightConnector1">
            <a:avLst/>
          </a:prstGeom>
          <a:ln>
            <a:solidFill>
              <a:schemeClr val="tx1"/>
            </a:solidFill>
            <a:tailEnd type="triangle"/>
          </a:ln>
        </p:spPr>
        <p:style>
          <a:lnRef idx="3">
            <a:schemeClr val="accent2"/>
          </a:lnRef>
          <a:fillRef idx="0">
            <a:schemeClr val="accent2"/>
          </a:fillRef>
          <a:effectRef idx="2">
            <a:schemeClr val="accent2"/>
          </a:effectRef>
          <a:fontRef idx="minor">
            <a:schemeClr val="tx1"/>
          </a:fontRef>
        </p:style>
      </p:cxnSp>
      <p:sp>
        <p:nvSpPr>
          <p:cNvPr id="2" name="Arc 1">
            <a:extLst>
              <a:ext uri="{FF2B5EF4-FFF2-40B4-BE49-F238E27FC236}">
                <a16:creationId xmlns:a16="http://schemas.microsoft.com/office/drawing/2014/main" id="{3BD90136-1A84-47A3-B118-1379DF24B597}"/>
              </a:ext>
            </a:extLst>
          </p:cNvPr>
          <p:cNvSpPr/>
          <p:nvPr/>
        </p:nvSpPr>
        <p:spPr>
          <a:xfrm>
            <a:off x="2197714" y="4200357"/>
            <a:ext cx="2717353" cy="1209533"/>
          </a:xfrm>
          <a:prstGeom prst="arc">
            <a:avLst>
              <a:gd name="adj1" fmla="val 10689123"/>
              <a:gd name="adj2" fmla="val 19608201"/>
            </a:avLst>
          </a:prstGeom>
          <a:ln w="25400">
            <a:solidFill>
              <a:schemeClr val="accent2">
                <a:lumMod val="75000"/>
              </a:schemeClr>
            </a:solidFill>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5" name="Straight Connector 14">
            <a:extLst>
              <a:ext uri="{FF2B5EF4-FFF2-40B4-BE49-F238E27FC236}">
                <a16:creationId xmlns:a16="http://schemas.microsoft.com/office/drawing/2014/main" id="{3D96C13B-230D-4434-9B41-58B47A46BBD1}"/>
              </a:ext>
            </a:extLst>
          </p:cNvPr>
          <p:cNvCxnSpPr>
            <a:cxnSpLocks/>
          </p:cNvCxnSpPr>
          <p:nvPr/>
        </p:nvCxnSpPr>
        <p:spPr>
          <a:xfrm>
            <a:off x="6727323" y="2892549"/>
            <a:ext cx="6379" cy="2264687"/>
          </a:xfrm>
          <a:prstGeom prst="line">
            <a:avLst/>
          </a:prstGeom>
          <a:ln w="381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68" name="TextBox 6">
            <a:extLst>
              <a:ext uri="{FF2B5EF4-FFF2-40B4-BE49-F238E27FC236}">
                <a16:creationId xmlns:a16="http://schemas.microsoft.com/office/drawing/2014/main" id="{ED8949F4-033B-4903-9289-F9AFDA6901D7}"/>
              </a:ext>
            </a:extLst>
          </p:cNvPr>
          <p:cNvSpPr txBox="1">
            <a:spLocks noChangeArrowheads="1"/>
          </p:cNvSpPr>
          <p:nvPr/>
        </p:nvSpPr>
        <p:spPr bwMode="auto">
          <a:xfrm>
            <a:off x="3593297" y="4756228"/>
            <a:ext cx="96467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1800" dirty="0"/>
              <a:t>Validity</a:t>
            </a:r>
          </a:p>
        </p:txBody>
      </p:sp>
      <p:sp>
        <p:nvSpPr>
          <p:cNvPr id="70" name="TextBox 6">
            <a:extLst>
              <a:ext uri="{FF2B5EF4-FFF2-40B4-BE49-F238E27FC236}">
                <a16:creationId xmlns:a16="http://schemas.microsoft.com/office/drawing/2014/main" id="{FCE86958-86A2-41EF-97D4-41F813DDE7A5}"/>
              </a:ext>
            </a:extLst>
          </p:cNvPr>
          <p:cNvSpPr txBox="1">
            <a:spLocks noChangeArrowheads="1"/>
          </p:cNvSpPr>
          <p:nvPr/>
        </p:nvSpPr>
        <p:spPr bwMode="auto">
          <a:xfrm>
            <a:off x="5691527" y="4717540"/>
            <a:ext cx="100873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1800" dirty="0"/>
              <a:t>Order</a:t>
            </a:r>
          </a:p>
        </p:txBody>
      </p:sp>
      <p:sp>
        <p:nvSpPr>
          <p:cNvPr id="71" name="Oval 70">
            <a:extLst>
              <a:ext uri="{FF2B5EF4-FFF2-40B4-BE49-F238E27FC236}">
                <a16:creationId xmlns:a16="http://schemas.microsoft.com/office/drawing/2014/main" id="{8590A6FF-3E99-47B5-855A-2553612D4F55}"/>
              </a:ext>
            </a:extLst>
          </p:cNvPr>
          <p:cNvSpPr/>
          <p:nvPr/>
        </p:nvSpPr>
        <p:spPr>
          <a:xfrm>
            <a:off x="6263921" y="4277825"/>
            <a:ext cx="214488" cy="1818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Arc 74">
            <a:extLst>
              <a:ext uri="{FF2B5EF4-FFF2-40B4-BE49-F238E27FC236}">
                <a16:creationId xmlns:a16="http://schemas.microsoft.com/office/drawing/2014/main" id="{8ADF01AE-C9B8-46A3-BC14-14CF16D8DD3F}"/>
              </a:ext>
            </a:extLst>
          </p:cNvPr>
          <p:cNvSpPr/>
          <p:nvPr/>
        </p:nvSpPr>
        <p:spPr>
          <a:xfrm>
            <a:off x="4461474" y="3806441"/>
            <a:ext cx="1825880" cy="1129064"/>
          </a:xfrm>
          <a:prstGeom prst="arc">
            <a:avLst>
              <a:gd name="adj1" fmla="val 12323883"/>
              <a:gd name="adj2" fmla="val 21246720"/>
            </a:avLst>
          </a:prstGeom>
          <a:ln w="25400">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6" name="Arc 75">
            <a:extLst>
              <a:ext uri="{FF2B5EF4-FFF2-40B4-BE49-F238E27FC236}">
                <a16:creationId xmlns:a16="http://schemas.microsoft.com/office/drawing/2014/main" id="{F774F48D-3B6D-45C3-BD5A-FB9D50225D9E}"/>
              </a:ext>
            </a:extLst>
          </p:cNvPr>
          <p:cNvSpPr/>
          <p:nvPr/>
        </p:nvSpPr>
        <p:spPr>
          <a:xfrm rot="20751005">
            <a:off x="68262" y="3671116"/>
            <a:ext cx="1970880" cy="1343866"/>
          </a:xfrm>
          <a:prstGeom prst="arc">
            <a:avLst>
              <a:gd name="adj1" fmla="val 12191996"/>
              <a:gd name="adj2" fmla="val 21051828"/>
            </a:avLst>
          </a:prstGeom>
          <a:ln w="25400">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8" name="Arc 77">
            <a:extLst>
              <a:ext uri="{FF2B5EF4-FFF2-40B4-BE49-F238E27FC236}">
                <a16:creationId xmlns:a16="http://schemas.microsoft.com/office/drawing/2014/main" id="{9417F557-FD08-4FAC-8201-E5F332CCBE53}"/>
              </a:ext>
            </a:extLst>
          </p:cNvPr>
          <p:cNvSpPr/>
          <p:nvPr/>
        </p:nvSpPr>
        <p:spPr>
          <a:xfrm rot="20751005">
            <a:off x="436690" y="4663000"/>
            <a:ext cx="1970880" cy="1343866"/>
          </a:xfrm>
          <a:prstGeom prst="arc">
            <a:avLst>
              <a:gd name="adj1" fmla="val 12191996"/>
              <a:gd name="adj2" fmla="val 21051828"/>
            </a:avLst>
          </a:prstGeom>
          <a:ln w="25400">
            <a:solidFill>
              <a:schemeClr val="accent2">
                <a:lumMod val="75000"/>
              </a:schemeClr>
            </a:solidFill>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0" name="Oval 79">
            <a:extLst>
              <a:ext uri="{FF2B5EF4-FFF2-40B4-BE49-F238E27FC236}">
                <a16:creationId xmlns:a16="http://schemas.microsoft.com/office/drawing/2014/main" id="{E4EFF94D-6B0D-4949-B59D-E2360CD230C2}"/>
              </a:ext>
            </a:extLst>
          </p:cNvPr>
          <p:cNvSpPr/>
          <p:nvPr/>
        </p:nvSpPr>
        <p:spPr>
          <a:xfrm>
            <a:off x="4369409" y="4257195"/>
            <a:ext cx="214488" cy="181839"/>
          </a:xfrm>
          <a:prstGeom prst="ellipse">
            <a:avLst/>
          </a:prstGeom>
          <a:solidFill>
            <a:schemeClr val="accent2">
              <a:lumMod val="75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Oval 81">
            <a:extLst>
              <a:ext uri="{FF2B5EF4-FFF2-40B4-BE49-F238E27FC236}">
                <a16:creationId xmlns:a16="http://schemas.microsoft.com/office/drawing/2014/main" id="{3854B544-8181-41A0-BC85-ED1D5AF0B130}"/>
              </a:ext>
            </a:extLst>
          </p:cNvPr>
          <p:cNvSpPr/>
          <p:nvPr/>
        </p:nvSpPr>
        <p:spPr>
          <a:xfrm>
            <a:off x="2151710" y="4761859"/>
            <a:ext cx="214488" cy="181839"/>
          </a:xfrm>
          <a:prstGeom prst="ellipse">
            <a:avLst/>
          </a:prstGeom>
          <a:solidFill>
            <a:schemeClr val="accent2">
              <a:lumMod val="75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Arc 82">
            <a:extLst>
              <a:ext uri="{FF2B5EF4-FFF2-40B4-BE49-F238E27FC236}">
                <a16:creationId xmlns:a16="http://schemas.microsoft.com/office/drawing/2014/main" id="{A21B9ED6-02B3-4504-8053-167E66E254D6}"/>
              </a:ext>
            </a:extLst>
          </p:cNvPr>
          <p:cNvSpPr/>
          <p:nvPr/>
        </p:nvSpPr>
        <p:spPr>
          <a:xfrm rot="20751005">
            <a:off x="636600" y="3659483"/>
            <a:ext cx="2052650" cy="1343866"/>
          </a:xfrm>
          <a:prstGeom prst="arc">
            <a:avLst>
              <a:gd name="adj1" fmla="val 11038275"/>
              <a:gd name="adj2" fmla="val 21051828"/>
            </a:avLst>
          </a:prstGeom>
          <a:ln w="25400">
            <a:solidFill>
              <a:schemeClr val="accent6"/>
            </a:solidFill>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4" name="Oval 83">
            <a:extLst>
              <a:ext uri="{FF2B5EF4-FFF2-40B4-BE49-F238E27FC236}">
                <a16:creationId xmlns:a16="http://schemas.microsoft.com/office/drawing/2014/main" id="{EAD3F429-9E96-4EB8-A1D3-7B73E6AC353E}"/>
              </a:ext>
            </a:extLst>
          </p:cNvPr>
          <p:cNvSpPr/>
          <p:nvPr/>
        </p:nvSpPr>
        <p:spPr>
          <a:xfrm>
            <a:off x="2506909" y="3835041"/>
            <a:ext cx="214488" cy="181839"/>
          </a:xfrm>
          <a:prstGeom prst="ellipse">
            <a:avLst/>
          </a:prstGeom>
          <a:solidFill>
            <a:schemeClr val="accent6">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Arc 84">
            <a:extLst>
              <a:ext uri="{FF2B5EF4-FFF2-40B4-BE49-F238E27FC236}">
                <a16:creationId xmlns:a16="http://schemas.microsoft.com/office/drawing/2014/main" id="{0915E435-360F-4124-B3F7-3572E9CE82AD}"/>
              </a:ext>
            </a:extLst>
          </p:cNvPr>
          <p:cNvSpPr/>
          <p:nvPr/>
        </p:nvSpPr>
        <p:spPr>
          <a:xfrm>
            <a:off x="1739417" y="3570961"/>
            <a:ext cx="2866129" cy="1718852"/>
          </a:xfrm>
          <a:prstGeom prst="arc">
            <a:avLst>
              <a:gd name="adj1" fmla="val 12235653"/>
              <a:gd name="adj2" fmla="val 20497887"/>
            </a:avLst>
          </a:prstGeom>
          <a:ln w="25400">
            <a:solidFill>
              <a:schemeClr val="accent1"/>
            </a:solidFill>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6" name="Arc 85">
            <a:extLst>
              <a:ext uri="{FF2B5EF4-FFF2-40B4-BE49-F238E27FC236}">
                <a16:creationId xmlns:a16="http://schemas.microsoft.com/office/drawing/2014/main" id="{5C9CA980-2E9C-4870-8A23-614E640BF5C0}"/>
              </a:ext>
            </a:extLst>
          </p:cNvPr>
          <p:cNvSpPr/>
          <p:nvPr/>
        </p:nvSpPr>
        <p:spPr>
          <a:xfrm>
            <a:off x="2631773" y="3360790"/>
            <a:ext cx="2717353" cy="1209533"/>
          </a:xfrm>
          <a:prstGeom prst="arc">
            <a:avLst>
              <a:gd name="adj1" fmla="val 10689123"/>
              <a:gd name="adj2" fmla="val 19608201"/>
            </a:avLst>
          </a:prstGeom>
          <a:ln w="25400">
            <a:solidFill>
              <a:schemeClr val="accent6"/>
            </a:solidFill>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7" name="Oval 86">
            <a:extLst>
              <a:ext uri="{FF2B5EF4-FFF2-40B4-BE49-F238E27FC236}">
                <a16:creationId xmlns:a16="http://schemas.microsoft.com/office/drawing/2014/main" id="{97C373F6-B040-46F7-95AC-5457AB195E1C}"/>
              </a:ext>
            </a:extLst>
          </p:cNvPr>
          <p:cNvSpPr/>
          <p:nvPr/>
        </p:nvSpPr>
        <p:spPr>
          <a:xfrm>
            <a:off x="4700579" y="3452842"/>
            <a:ext cx="214488" cy="181839"/>
          </a:xfrm>
          <a:prstGeom prst="ellipse">
            <a:avLst/>
          </a:prstGeom>
          <a:solidFill>
            <a:schemeClr val="accent6">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Arc 87">
            <a:extLst>
              <a:ext uri="{FF2B5EF4-FFF2-40B4-BE49-F238E27FC236}">
                <a16:creationId xmlns:a16="http://schemas.microsoft.com/office/drawing/2014/main" id="{38A165F4-C578-4C13-BC63-CE5D09DC7C63}"/>
              </a:ext>
            </a:extLst>
          </p:cNvPr>
          <p:cNvSpPr/>
          <p:nvPr/>
        </p:nvSpPr>
        <p:spPr>
          <a:xfrm>
            <a:off x="4681302" y="3338541"/>
            <a:ext cx="1261997" cy="2248806"/>
          </a:xfrm>
          <a:prstGeom prst="arc">
            <a:avLst>
              <a:gd name="adj1" fmla="val 14807401"/>
              <a:gd name="adj2" fmla="val 20504833"/>
            </a:avLst>
          </a:prstGeom>
          <a:ln w="25400">
            <a:solidFill>
              <a:schemeClr val="accent6"/>
            </a:solidFill>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9" name="Oval 88">
            <a:extLst>
              <a:ext uri="{FF2B5EF4-FFF2-40B4-BE49-F238E27FC236}">
                <a16:creationId xmlns:a16="http://schemas.microsoft.com/office/drawing/2014/main" id="{FA038D2A-D6D8-4834-8CA0-DB2BABF5F2D8}"/>
              </a:ext>
            </a:extLst>
          </p:cNvPr>
          <p:cNvSpPr/>
          <p:nvPr/>
        </p:nvSpPr>
        <p:spPr>
          <a:xfrm>
            <a:off x="5833736" y="4284965"/>
            <a:ext cx="214488" cy="181839"/>
          </a:xfrm>
          <a:prstGeom prst="ellipse">
            <a:avLst/>
          </a:prstGeom>
          <a:solidFill>
            <a:schemeClr val="accent6">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Rectangle 89">
            <a:extLst>
              <a:ext uri="{FF2B5EF4-FFF2-40B4-BE49-F238E27FC236}">
                <a16:creationId xmlns:a16="http://schemas.microsoft.com/office/drawing/2014/main" id="{FE628D6E-A2C4-4CA0-A38C-B700946941F5}"/>
              </a:ext>
            </a:extLst>
          </p:cNvPr>
          <p:cNvSpPr/>
          <p:nvPr/>
        </p:nvSpPr>
        <p:spPr>
          <a:xfrm>
            <a:off x="1510418" y="1663696"/>
            <a:ext cx="9721493" cy="365592"/>
          </a:xfrm>
          <a:prstGeom prst="rect">
            <a:avLst/>
          </a:prstGeom>
          <a:solidFill>
            <a:schemeClr val="tx1"/>
          </a:solidFill>
          <a:ln>
            <a:solidFill>
              <a:srgbClr val="C000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800" dirty="0"/>
              <a:t>STATE of WORLD (s)</a:t>
            </a:r>
          </a:p>
        </p:txBody>
      </p:sp>
    </p:spTree>
    <p:extLst>
      <p:ext uri="{BB962C8B-B14F-4D97-AF65-F5344CB8AC3E}">
        <p14:creationId xmlns:p14="http://schemas.microsoft.com/office/powerpoint/2010/main" val="36670279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40" grpId="0"/>
      <p:bldP spid="46" grpId="0" animBg="1"/>
      <p:bldP spid="47" grpId="0"/>
      <p:bldP spid="48" grpId="0"/>
      <p:bldP spid="72" grpId="0" animBg="1"/>
      <p:bldP spid="73" grpId="0"/>
      <p:bldP spid="68" grpId="0"/>
      <p:bldP spid="7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A18E531E-6DAC-48BF-A22E-1C33B4DC413D}"/>
              </a:ext>
            </a:extLst>
          </p:cNvPr>
          <p:cNvCxnSpPr/>
          <p:nvPr/>
        </p:nvCxnSpPr>
        <p:spPr>
          <a:xfrm>
            <a:off x="1533525" y="373063"/>
            <a:ext cx="0" cy="690562"/>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 name="TextBox 3">
            <a:extLst>
              <a:ext uri="{FF2B5EF4-FFF2-40B4-BE49-F238E27FC236}">
                <a16:creationId xmlns:a16="http://schemas.microsoft.com/office/drawing/2014/main" id="{8B644D7F-20F2-4FD5-94D1-1EE5E0A73B47}"/>
              </a:ext>
            </a:extLst>
          </p:cNvPr>
          <p:cNvSpPr txBox="1">
            <a:spLocks noChangeArrowheads="1"/>
          </p:cNvSpPr>
          <p:nvPr/>
        </p:nvSpPr>
        <p:spPr bwMode="auto">
          <a:xfrm>
            <a:off x="1713952" y="373063"/>
            <a:ext cx="5536709"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4000" dirty="0"/>
              <a:t>The Exchange Transaction</a:t>
            </a:r>
          </a:p>
        </p:txBody>
      </p:sp>
      <p:sp>
        <p:nvSpPr>
          <p:cNvPr id="5" name="Oval 4">
            <a:extLst>
              <a:ext uri="{FF2B5EF4-FFF2-40B4-BE49-F238E27FC236}">
                <a16:creationId xmlns:a16="http://schemas.microsoft.com/office/drawing/2014/main" id="{28A467C7-D2E2-4345-BBA9-EC366F0B9459}"/>
              </a:ext>
            </a:extLst>
          </p:cNvPr>
          <p:cNvSpPr/>
          <p:nvPr/>
        </p:nvSpPr>
        <p:spPr>
          <a:xfrm>
            <a:off x="772497" y="1640082"/>
            <a:ext cx="3354388" cy="364648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b="1"/>
          </a:p>
        </p:txBody>
      </p:sp>
      <p:sp>
        <p:nvSpPr>
          <p:cNvPr id="6" name="Text Box 2">
            <a:extLst>
              <a:ext uri="{FF2B5EF4-FFF2-40B4-BE49-F238E27FC236}">
                <a16:creationId xmlns:a16="http://schemas.microsoft.com/office/drawing/2014/main" id="{C08AD48C-1EAB-4885-9972-E6FEBEAD2569}"/>
              </a:ext>
            </a:extLst>
          </p:cNvPr>
          <p:cNvSpPr txBox="1">
            <a:spLocks noChangeArrowheads="1"/>
          </p:cNvSpPr>
          <p:nvPr/>
        </p:nvSpPr>
        <p:spPr bwMode="auto">
          <a:xfrm>
            <a:off x="1450360" y="4002282"/>
            <a:ext cx="2020887" cy="10618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50000"/>
              </a:spcBef>
              <a:buFontTx/>
              <a:buNone/>
            </a:pPr>
            <a:endParaRPr lang="en-US" altLang="en-US" sz="1800" b="1"/>
          </a:p>
          <a:p>
            <a:pPr algn="ctr">
              <a:lnSpc>
                <a:spcPct val="100000"/>
              </a:lnSpc>
              <a:spcBef>
                <a:spcPct val="50000"/>
              </a:spcBef>
              <a:buFontTx/>
              <a:buNone/>
            </a:pPr>
            <a:r>
              <a:rPr lang="en-US" altLang="en-US" sz="1800" b="1"/>
              <a:t>The Exchange Transaction</a:t>
            </a:r>
          </a:p>
        </p:txBody>
      </p:sp>
      <p:sp>
        <p:nvSpPr>
          <p:cNvPr id="7" name="Freeform 8">
            <a:extLst>
              <a:ext uri="{FF2B5EF4-FFF2-40B4-BE49-F238E27FC236}">
                <a16:creationId xmlns:a16="http://schemas.microsoft.com/office/drawing/2014/main" id="{54381014-B4F6-4C3A-8DC2-F2E8FAF4260F}"/>
              </a:ext>
            </a:extLst>
          </p:cNvPr>
          <p:cNvSpPr>
            <a:spLocks/>
          </p:cNvSpPr>
          <p:nvPr/>
        </p:nvSpPr>
        <p:spPr bwMode="auto">
          <a:xfrm>
            <a:off x="1507510" y="2189357"/>
            <a:ext cx="1820862" cy="725487"/>
          </a:xfrm>
          <a:custGeom>
            <a:avLst/>
            <a:gdLst>
              <a:gd name="T0" fmla="*/ 0 w 992"/>
              <a:gd name="T1" fmla="*/ 2147483646 h 218"/>
              <a:gd name="T2" fmla="*/ 2147483646 w 992"/>
              <a:gd name="T3" fmla="*/ 2147483646 h 218"/>
              <a:gd name="T4" fmla="*/ 2147483646 w 992"/>
              <a:gd name="T5" fmla="*/ 2147483646 h 218"/>
              <a:gd name="T6" fmla="*/ 0 60000 65536"/>
              <a:gd name="T7" fmla="*/ 0 60000 65536"/>
              <a:gd name="T8" fmla="*/ 0 60000 65536"/>
              <a:gd name="T9" fmla="*/ 0 w 992"/>
              <a:gd name="T10" fmla="*/ 0 h 218"/>
              <a:gd name="T11" fmla="*/ 992 w 992"/>
              <a:gd name="T12" fmla="*/ 218 h 218"/>
            </a:gdLst>
            <a:ahLst/>
            <a:cxnLst>
              <a:cxn ang="T6">
                <a:pos x="T0" y="T1"/>
              </a:cxn>
              <a:cxn ang="T7">
                <a:pos x="T2" y="T3"/>
              </a:cxn>
              <a:cxn ang="T8">
                <a:pos x="T4" y="T5"/>
              </a:cxn>
            </a:cxnLst>
            <a:rect l="T9" t="T10" r="T11" b="T12"/>
            <a:pathLst>
              <a:path w="992" h="218">
                <a:moveTo>
                  <a:pt x="0" y="206"/>
                </a:moveTo>
                <a:cubicBezTo>
                  <a:pt x="183" y="103"/>
                  <a:pt x="367" y="0"/>
                  <a:pt x="532" y="2"/>
                </a:cubicBezTo>
                <a:cubicBezTo>
                  <a:pt x="697" y="4"/>
                  <a:pt x="913" y="180"/>
                  <a:pt x="992" y="218"/>
                </a:cubicBezTo>
              </a:path>
            </a:pathLst>
          </a:custGeom>
          <a:noFill/>
          <a:ln w="38100">
            <a:solidFill>
              <a:schemeClr val="tx1"/>
            </a:solidFill>
            <a:round/>
            <a:headEnd type="none" w="sm" len="sm"/>
            <a:tailEnd type="triangle" w="lg" len="lg"/>
          </a:ln>
          <a:extLst>
            <a:ext uri="{909E8E84-426E-40DD-AFC4-6F175D3DCCD1}">
              <a14:hiddenFill xmlns:a14="http://schemas.microsoft.com/office/drawing/2010/main">
                <a:solidFill>
                  <a:srgbClr val="FFFFFF"/>
                </a:solidFill>
              </a14:hiddenFill>
            </a:ext>
          </a:extLst>
        </p:spPr>
        <p:txBody>
          <a:bodyPr wrap="none" anchor="ctr"/>
          <a:lstStyle/>
          <a:p>
            <a:endParaRPr lang="en-US" b="1"/>
          </a:p>
        </p:txBody>
      </p:sp>
      <p:sp>
        <p:nvSpPr>
          <p:cNvPr id="8" name="Freeform 10">
            <a:extLst>
              <a:ext uri="{FF2B5EF4-FFF2-40B4-BE49-F238E27FC236}">
                <a16:creationId xmlns:a16="http://schemas.microsoft.com/office/drawing/2014/main" id="{8FFF891B-3597-4849-B2A3-7A1D43D7491F}"/>
              </a:ext>
            </a:extLst>
          </p:cNvPr>
          <p:cNvSpPr>
            <a:spLocks/>
          </p:cNvSpPr>
          <p:nvPr/>
        </p:nvSpPr>
        <p:spPr bwMode="auto">
          <a:xfrm>
            <a:off x="1450360" y="3278382"/>
            <a:ext cx="1878012" cy="674687"/>
          </a:xfrm>
          <a:custGeom>
            <a:avLst/>
            <a:gdLst>
              <a:gd name="T0" fmla="*/ 2147483646 w 1022"/>
              <a:gd name="T1" fmla="*/ 2147483646 h 203"/>
              <a:gd name="T2" fmla="*/ 2147483646 w 1022"/>
              <a:gd name="T3" fmla="*/ 2147483646 h 203"/>
              <a:gd name="T4" fmla="*/ 0 w 1022"/>
              <a:gd name="T5" fmla="*/ 0 h 203"/>
              <a:gd name="T6" fmla="*/ 0 60000 65536"/>
              <a:gd name="T7" fmla="*/ 0 60000 65536"/>
              <a:gd name="T8" fmla="*/ 0 60000 65536"/>
              <a:gd name="T9" fmla="*/ 0 w 1022"/>
              <a:gd name="T10" fmla="*/ 0 h 203"/>
              <a:gd name="T11" fmla="*/ 1022 w 1022"/>
              <a:gd name="T12" fmla="*/ 203 h 203"/>
            </a:gdLst>
            <a:ahLst/>
            <a:cxnLst>
              <a:cxn ang="T6">
                <a:pos x="T0" y="T1"/>
              </a:cxn>
              <a:cxn ang="T7">
                <a:pos x="T2" y="T3"/>
              </a:cxn>
              <a:cxn ang="T8">
                <a:pos x="T4" y="T5"/>
              </a:cxn>
            </a:cxnLst>
            <a:rect l="T9" t="T10" r="T11" b="T12"/>
            <a:pathLst>
              <a:path w="1022" h="203">
                <a:moveTo>
                  <a:pt x="1022" y="16"/>
                </a:moveTo>
                <a:cubicBezTo>
                  <a:pt x="848" y="109"/>
                  <a:pt x="674" y="203"/>
                  <a:pt x="504" y="200"/>
                </a:cubicBezTo>
                <a:cubicBezTo>
                  <a:pt x="334" y="197"/>
                  <a:pt x="167" y="98"/>
                  <a:pt x="0" y="0"/>
                </a:cubicBezTo>
              </a:path>
            </a:pathLst>
          </a:custGeom>
          <a:noFill/>
          <a:ln w="38100">
            <a:solidFill>
              <a:schemeClr val="tx1"/>
            </a:solidFill>
            <a:round/>
            <a:headEnd/>
            <a:tailEnd type="triangle" w="lg" len="lg"/>
          </a:ln>
          <a:extLst>
            <a:ext uri="{909E8E84-426E-40DD-AFC4-6F175D3DCCD1}">
              <a14:hiddenFill xmlns:a14="http://schemas.microsoft.com/office/drawing/2010/main">
                <a:solidFill>
                  <a:srgbClr val="FFFFFF"/>
                </a:solidFill>
              </a14:hiddenFill>
            </a:ext>
          </a:extLst>
        </p:spPr>
        <p:txBody>
          <a:bodyPr wrap="none" anchor="ctr"/>
          <a:lstStyle/>
          <a:p>
            <a:endParaRPr lang="en-US" b="1"/>
          </a:p>
        </p:txBody>
      </p:sp>
      <p:sp>
        <p:nvSpPr>
          <p:cNvPr id="9" name="Text Box 11">
            <a:extLst>
              <a:ext uri="{FF2B5EF4-FFF2-40B4-BE49-F238E27FC236}">
                <a16:creationId xmlns:a16="http://schemas.microsoft.com/office/drawing/2014/main" id="{966019E0-7E6E-4CE2-9C0A-ABB1A2E29242}"/>
              </a:ext>
            </a:extLst>
          </p:cNvPr>
          <p:cNvSpPr txBox="1">
            <a:spLocks noChangeArrowheads="1"/>
          </p:cNvSpPr>
          <p:nvPr/>
        </p:nvSpPr>
        <p:spPr bwMode="auto">
          <a:xfrm>
            <a:off x="2198072" y="3929257"/>
            <a:ext cx="330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50000"/>
              </a:spcBef>
              <a:buFontTx/>
              <a:buNone/>
            </a:pPr>
            <a:r>
              <a:rPr lang="en-US" altLang="en-US" sz="1800" b="1"/>
              <a:t>H</a:t>
            </a:r>
          </a:p>
        </p:txBody>
      </p:sp>
      <p:sp>
        <p:nvSpPr>
          <p:cNvPr id="10" name="Text Box 12">
            <a:extLst>
              <a:ext uri="{FF2B5EF4-FFF2-40B4-BE49-F238E27FC236}">
                <a16:creationId xmlns:a16="http://schemas.microsoft.com/office/drawing/2014/main" id="{78002990-59F3-47A4-8B17-18CEA923F1F5}"/>
              </a:ext>
            </a:extLst>
          </p:cNvPr>
          <p:cNvSpPr txBox="1">
            <a:spLocks noChangeArrowheads="1"/>
          </p:cNvSpPr>
          <p:nvPr/>
        </p:nvSpPr>
        <p:spPr bwMode="auto">
          <a:xfrm>
            <a:off x="2326660" y="4010219"/>
            <a:ext cx="66198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50000"/>
              </a:spcBef>
              <a:buFontTx/>
              <a:buNone/>
            </a:pPr>
            <a:r>
              <a:rPr lang="en-US" altLang="en-US" sz="1800" b="1"/>
              <a:t>t+1</a:t>
            </a:r>
          </a:p>
        </p:txBody>
      </p:sp>
      <p:sp>
        <p:nvSpPr>
          <p:cNvPr id="11" name="Text Box 13">
            <a:extLst>
              <a:ext uri="{FF2B5EF4-FFF2-40B4-BE49-F238E27FC236}">
                <a16:creationId xmlns:a16="http://schemas.microsoft.com/office/drawing/2014/main" id="{BD818611-C8D4-4916-BD41-B4A3A7E4FABB}"/>
              </a:ext>
            </a:extLst>
          </p:cNvPr>
          <p:cNvSpPr txBox="1">
            <a:spLocks noChangeArrowheads="1"/>
          </p:cNvSpPr>
          <p:nvPr/>
        </p:nvSpPr>
        <p:spPr bwMode="auto">
          <a:xfrm>
            <a:off x="2237760" y="1719457"/>
            <a:ext cx="3683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50000"/>
              </a:spcBef>
              <a:buFontTx/>
              <a:buNone/>
            </a:pPr>
            <a:r>
              <a:rPr lang="en-US" altLang="en-US" sz="1800" b="1"/>
              <a:t>G</a:t>
            </a:r>
            <a:endParaRPr lang="en-US" altLang="en-US" sz="1800" b="1" baseline="-25000"/>
          </a:p>
        </p:txBody>
      </p:sp>
      <p:sp>
        <p:nvSpPr>
          <p:cNvPr id="12" name="Text Box 14">
            <a:extLst>
              <a:ext uri="{FF2B5EF4-FFF2-40B4-BE49-F238E27FC236}">
                <a16:creationId xmlns:a16="http://schemas.microsoft.com/office/drawing/2014/main" id="{93B3FA16-B44A-4B0A-9AAD-87DAB5BFB337}"/>
              </a:ext>
            </a:extLst>
          </p:cNvPr>
          <p:cNvSpPr txBox="1">
            <a:spLocks noChangeArrowheads="1"/>
          </p:cNvSpPr>
          <p:nvPr/>
        </p:nvSpPr>
        <p:spPr bwMode="auto">
          <a:xfrm>
            <a:off x="2391747" y="1819469"/>
            <a:ext cx="35877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50000"/>
              </a:spcBef>
              <a:buFontTx/>
              <a:buNone/>
            </a:pPr>
            <a:r>
              <a:rPr lang="en-US" altLang="en-US" sz="1800" b="1"/>
              <a:t>t</a:t>
            </a:r>
          </a:p>
        </p:txBody>
      </p:sp>
      <p:sp>
        <p:nvSpPr>
          <p:cNvPr id="13" name="TextBox 30">
            <a:extLst>
              <a:ext uri="{FF2B5EF4-FFF2-40B4-BE49-F238E27FC236}">
                <a16:creationId xmlns:a16="http://schemas.microsoft.com/office/drawing/2014/main" id="{444E21FA-2F7B-4A5F-8C62-D24974CC40F7}"/>
              </a:ext>
            </a:extLst>
          </p:cNvPr>
          <p:cNvSpPr txBox="1">
            <a:spLocks noChangeArrowheads="1"/>
          </p:cNvSpPr>
          <p:nvPr/>
        </p:nvSpPr>
        <p:spPr bwMode="auto">
          <a:xfrm>
            <a:off x="1277322" y="2908494"/>
            <a:ext cx="32412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1800" b="1"/>
              <a:t>A</a:t>
            </a:r>
          </a:p>
        </p:txBody>
      </p:sp>
      <p:sp>
        <p:nvSpPr>
          <p:cNvPr id="14" name="TextBox 31">
            <a:extLst>
              <a:ext uri="{FF2B5EF4-FFF2-40B4-BE49-F238E27FC236}">
                <a16:creationId xmlns:a16="http://schemas.microsoft.com/office/drawing/2014/main" id="{8A21DDE5-3039-47B8-B27F-9E765176F65E}"/>
              </a:ext>
            </a:extLst>
          </p:cNvPr>
          <p:cNvSpPr txBox="1">
            <a:spLocks noChangeArrowheads="1"/>
          </p:cNvSpPr>
          <p:nvPr/>
        </p:nvSpPr>
        <p:spPr bwMode="auto">
          <a:xfrm>
            <a:off x="3288685" y="2914844"/>
            <a:ext cx="31451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1800" b="1"/>
              <a:t>B</a:t>
            </a:r>
          </a:p>
        </p:txBody>
      </p:sp>
      <p:sp>
        <p:nvSpPr>
          <p:cNvPr id="15" name="TextBox 35">
            <a:extLst>
              <a:ext uri="{FF2B5EF4-FFF2-40B4-BE49-F238E27FC236}">
                <a16:creationId xmlns:a16="http://schemas.microsoft.com/office/drawing/2014/main" id="{FB4FC19A-3841-400F-A96E-1261D9C090BC}"/>
              </a:ext>
            </a:extLst>
          </p:cNvPr>
          <p:cNvSpPr txBox="1">
            <a:spLocks noChangeArrowheads="1"/>
          </p:cNvSpPr>
          <p:nvPr/>
        </p:nvSpPr>
        <p:spPr bwMode="auto">
          <a:xfrm>
            <a:off x="1970277" y="2928273"/>
            <a:ext cx="83817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1800" b="1" dirty="0"/>
              <a:t>People</a:t>
            </a:r>
          </a:p>
        </p:txBody>
      </p:sp>
      <p:sp>
        <p:nvSpPr>
          <p:cNvPr id="16" name="Text Box 5">
            <a:extLst>
              <a:ext uri="{FF2B5EF4-FFF2-40B4-BE49-F238E27FC236}">
                <a16:creationId xmlns:a16="http://schemas.microsoft.com/office/drawing/2014/main" id="{9F3AF2BA-7FB1-44E7-9185-65947560F2B5}"/>
              </a:ext>
            </a:extLst>
          </p:cNvPr>
          <p:cNvSpPr txBox="1">
            <a:spLocks noChangeArrowheads="1"/>
          </p:cNvSpPr>
          <p:nvPr/>
        </p:nvSpPr>
        <p:spPr bwMode="auto">
          <a:xfrm>
            <a:off x="4874597" y="1113101"/>
            <a:ext cx="7109279" cy="6063198"/>
          </a:xfrm>
          <a:prstGeom prst="rect">
            <a:avLst/>
          </a:prstGeom>
          <a:noFill/>
          <a:ln w="9525">
            <a:noFill/>
            <a:miter lim="800000"/>
            <a:headEnd/>
            <a:tailEnd/>
          </a:ln>
        </p:spPr>
        <p:txBody>
          <a:bodyPr wrap="square">
            <a:spAutoFit/>
          </a:bodyPr>
          <a:lstStyle/>
          <a:p>
            <a:pPr>
              <a:defRPr/>
            </a:pPr>
            <a:r>
              <a:rPr lang="en-US" sz="2800" u="sng" dirty="0">
                <a:latin typeface="Calibri" panose="020F0502020204030204" pitchFamily="34" charset="0"/>
                <a:cs typeface="Calibri" panose="020F0502020204030204" pitchFamily="34" charset="0"/>
              </a:rPr>
              <a:t>Observable Narrative</a:t>
            </a:r>
            <a:r>
              <a:rPr lang="en-US" sz="2800" dirty="0">
                <a:latin typeface="Calibri" panose="020F0502020204030204" pitchFamily="34" charset="0"/>
                <a:cs typeface="Calibri" panose="020F0502020204030204" pitchFamily="34" charset="0"/>
              </a:rPr>
              <a:t> 	   	</a:t>
            </a:r>
            <a:endParaRPr lang="en-US" sz="2800" u="sng" dirty="0">
              <a:latin typeface="Calibri" panose="020F0502020204030204" pitchFamily="34" charset="0"/>
              <a:cs typeface="Calibri" panose="020F0502020204030204" pitchFamily="34" charset="0"/>
            </a:endParaRPr>
          </a:p>
          <a:p>
            <a:pPr>
              <a:defRPr/>
            </a:pPr>
            <a:r>
              <a:rPr lang="en-US" sz="1200" dirty="0">
                <a:latin typeface="Calibri" panose="020F0502020204030204" pitchFamily="34" charset="0"/>
                <a:cs typeface="Calibri" panose="020F0502020204030204" pitchFamily="34" charset="0"/>
              </a:rPr>
              <a:t>  </a:t>
            </a:r>
            <a:endParaRPr lang="en-US" sz="2800" dirty="0">
              <a:latin typeface="Calibri" panose="020F0502020204030204" pitchFamily="34" charset="0"/>
              <a:cs typeface="Calibri" panose="020F0502020204030204" pitchFamily="34" charset="0"/>
            </a:endParaRPr>
          </a:p>
          <a:p>
            <a:pPr>
              <a:defRPr/>
            </a:pPr>
            <a:r>
              <a:rPr lang="en-US" sz="2800" dirty="0">
                <a:latin typeface="Calibri" panose="020F0502020204030204" pitchFamily="34" charset="0"/>
                <a:cs typeface="Calibri" panose="020F0502020204030204" pitchFamily="34" charset="0"/>
              </a:rPr>
              <a:t>Person A gives person B the item G at time t.</a:t>
            </a:r>
          </a:p>
          <a:p>
            <a:pPr>
              <a:defRPr/>
            </a:pPr>
            <a:r>
              <a:rPr lang="en-US" sz="2800" dirty="0">
                <a:latin typeface="Calibri" panose="020F0502020204030204" pitchFamily="34" charset="0"/>
                <a:cs typeface="Calibri" panose="020F0502020204030204" pitchFamily="34" charset="0"/>
              </a:rPr>
              <a:t>Person B gives person A the item H at time t+1.</a:t>
            </a:r>
          </a:p>
          <a:p>
            <a:pPr>
              <a:defRPr/>
            </a:pPr>
            <a:endParaRPr lang="en-US" sz="2800" dirty="0">
              <a:latin typeface="Calibri" panose="020F0502020204030204" pitchFamily="34" charset="0"/>
              <a:cs typeface="Calibri" panose="020F0502020204030204" pitchFamily="34" charset="0"/>
            </a:endParaRPr>
          </a:p>
          <a:p>
            <a:pPr>
              <a:defRPr/>
            </a:pPr>
            <a:r>
              <a:rPr lang="en-US" sz="2800" u="sng" dirty="0">
                <a:latin typeface="Calibri" panose="020F0502020204030204" pitchFamily="34" charset="0"/>
                <a:cs typeface="Calibri" panose="020F0502020204030204" pitchFamily="34" charset="0"/>
              </a:rPr>
              <a:t>Theory Narrative (aspects may be observable)</a:t>
            </a:r>
          </a:p>
          <a:p>
            <a:pPr>
              <a:defRPr/>
            </a:pPr>
            <a:endParaRPr lang="en-US" sz="1200" dirty="0">
              <a:latin typeface="Calibri" panose="020F0502020204030204" pitchFamily="34" charset="0"/>
              <a:cs typeface="Calibri" panose="020F0502020204030204" pitchFamily="34" charset="0"/>
            </a:endParaRPr>
          </a:p>
          <a:p>
            <a:pPr>
              <a:defRPr/>
            </a:pPr>
            <a:r>
              <a:rPr lang="en-US" sz="2800" dirty="0">
                <a:latin typeface="Calibri" panose="020F0502020204030204" pitchFamily="34" charset="0"/>
                <a:cs typeface="Calibri" panose="020F0502020204030204" pitchFamily="34" charset="0"/>
              </a:rPr>
              <a:t>Persons A and B </a:t>
            </a:r>
            <a:r>
              <a:rPr lang="en-US" sz="2800" dirty="0">
                <a:solidFill>
                  <a:srgbClr val="FF0000"/>
                </a:solidFill>
                <a:latin typeface="Calibri" panose="020F0502020204030204" pitchFamily="34" charset="0"/>
                <a:cs typeface="Calibri" panose="020F0502020204030204" pitchFamily="34" charset="0"/>
              </a:rPr>
              <a:t>meet</a:t>
            </a:r>
            <a:r>
              <a:rPr lang="en-US" sz="2800" dirty="0">
                <a:latin typeface="Calibri" panose="020F0502020204030204" pitchFamily="34" charset="0"/>
                <a:cs typeface="Calibri" panose="020F0502020204030204" pitchFamily="34" charset="0"/>
              </a:rPr>
              <a:t>. </a:t>
            </a:r>
          </a:p>
          <a:p>
            <a:pPr>
              <a:defRPr/>
            </a:pPr>
            <a:r>
              <a:rPr lang="en-US" sz="2800" dirty="0">
                <a:latin typeface="Calibri" panose="020F0502020204030204" pitchFamily="34" charset="0"/>
                <a:cs typeface="Calibri" panose="020F0502020204030204" pitchFamily="34" charset="0"/>
              </a:rPr>
              <a:t>They </a:t>
            </a:r>
            <a:r>
              <a:rPr lang="en-US" sz="2800" dirty="0">
                <a:solidFill>
                  <a:srgbClr val="FF0000"/>
                </a:solidFill>
                <a:latin typeface="Calibri" panose="020F0502020204030204" pitchFamily="34" charset="0"/>
                <a:cs typeface="Calibri" panose="020F0502020204030204" pitchFamily="34" charset="0"/>
              </a:rPr>
              <a:t>agree</a:t>
            </a:r>
            <a:r>
              <a:rPr lang="en-US" sz="2800" dirty="0">
                <a:latin typeface="Calibri" panose="020F0502020204030204" pitchFamily="34" charset="0"/>
                <a:cs typeface="Calibri" panose="020F0502020204030204" pitchFamily="34" charset="0"/>
              </a:rPr>
              <a:t> to a trade (G for H, may be implicit)</a:t>
            </a:r>
          </a:p>
          <a:p>
            <a:pPr>
              <a:defRPr/>
            </a:pPr>
            <a:r>
              <a:rPr lang="en-US" sz="2800" dirty="0">
                <a:latin typeface="Calibri" panose="020F0502020204030204" pitchFamily="34" charset="0"/>
                <a:cs typeface="Calibri" panose="020F0502020204030204" pitchFamily="34" charset="0"/>
              </a:rPr>
              <a:t>A </a:t>
            </a:r>
            <a:r>
              <a:rPr lang="en-US" sz="2800" dirty="0">
                <a:solidFill>
                  <a:srgbClr val="FF0000"/>
                </a:solidFill>
                <a:latin typeface="Calibri" panose="020F0502020204030204" pitchFamily="34" charset="0"/>
                <a:cs typeface="Calibri" panose="020F0502020204030204" pitchFamily="34" charset="0"/>
              </a:rPr>
              <a:t>gives</a:t>
            </a:r>
            <a:r>
              <a:rPr lang="en-US" sz="2800" dirty="0">
                <a:latin typeface="Calibri" panose="020F0502020204030204" pitchFamily="34" charset="0"/>
                <a:cs typeface="Calibri" panose="020F0502020204030204" pitchFamily="34" charset="0"/>
              </a:rPr>
              <a:t> G at t (believing B will reciprocate).</a:t>
            </a:r>
          </a:p>
          <a:p>
            <a:pPr>
              <a:defRPr/>
            </a:pPr>
            <a:r>
              <a:rPr lang="en-US" sz="2800" dirty="0">
                <a:latin typeface="Calibri" panose="020F0502020204030204" pitchFamily="34" charset="0"/>
                <a:cs typeface="Calibri" panose="020F0502020204030204" pitchFamily="34" charset="0"/>
              </a:rPr>
              <a:t>B </a:t>
            </a:r>
            <a:r>
              <a:rPr lang="en-US" sz="2800" dirty="0">
                <a:solidFill>
                  <a:srgbClr val="FF0000"/>
                </a:solidFill>
                <a:latin typeface="Calibri" panose="020F0502020204030204" pitchFamily="34" charset="0"/>
                <a:cs typeface="Calibri" panose="020F0502020204030204" pitchFamily="34" charset="0"/>
              </a:rPr>
              <a:t>gives</a:t>
            </a:r>
            <a:r>
              <a:rPr lang="en-US" sz="2800" dirty="0">
                <a:latin typeface="Calibri" panose="020F0502020204030204" pitchFamily="34" charset="0"/>
                <a:cs typeface="Calibri" panose="020F0502020204030204" pitchFamily="34" charset="0"/>
              </a:rPr>
              <a:t> H at t+1 (completing the agreement )</a:t>
            </a:r>
          </a:p>
          <a:p>
            <a:pPr>
              <a:defRPr/>
            </a:pPr>
            <a:r>
              <a:rPr lang="en-US" sz="2800" dirty="0">
                <a:latin typeface="Calibri" panose="020F0502020204030204" pitchFamily="34" charset="0"/>
                <a:cs typeface="Calibri" panose="020F0502020204030204" pitchFamily="34" charset="0"/>
              </a:rPr>
              <a:t>If exchange is voluntary, and nothing changes between t and t+1,  then A and B are </a:t>
            </a:r>
            <a:r>
              <a:rPr lang="en-US" sz="2800" dirty="0">
                <a:solidFill>
                  <a:srgbClr val="FF0000"/>
                </a:solidFill>
                <a:latin typeface="Calibri" panose="020F0502020204030204" pitchFamily="34" charset="0"/>
                <a:cs typeface="Calibri" panose="020F0502020204030204" pitchFamily="34" charset="0"/>
              </a:rPr>
              <a:t>both better off</a:t>
            </a:r>
            <a:r>
              <a:rPr lang="en-US" sz="2800" dirty="0">
                <a:latin typeface="Calibri" panose="020F0502020204030204" pitchFamily="34" charset="0"/>
                <a:cs typeface="Calibri" panose="020F0502020204030204" pitchFamily="34" charset="0"/>
              </a:rPr>
              <a:t>. (motivation got trade)</a:t>
            </a:r>
          </a:p>
          <a:p>
            <a:pPr>
              <a:defRPr/>
            </a:pPr>
            <a:r>
              <a:rPr lang="en-US" sz="2800" dirty="0">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166089706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Rectangle: Rounded Corners 48">
            <a:extLst>
              <a:ext uri="{FF2B5EF4-FFF2-40B4-BE49-F238E27FC236}">
                <a16:creationId xmlns:a16="http://schemas.microsoft.com/office/drawing/2014/main" id="{97147DCB-1F4D-42FC-80F2-219FC4352266}"/>
              </a:ext>
            </a:extLst>
          </p:cNvPr>
          <p:cNvSpPr/>
          <p:nvPr/>
        </p:nvSpPr>
        <p:spPr>
          <a:xfrm>
            <a:off x="811213" y="3803650"/>
            <a:ext cx="8350250" cy="3295419"/>
          </a:xfrm>
          <a:prstGeom prst="round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cxnSp>
        <p:nvCxnSpPr>
          <p:cNvPr id="3" name="Straight Connector 2">
            <a:extLst>
              <a:ext uri="{FF2B5EF4-FFF2-40B4-BE49-F238E27FC236}">
                <a16:creationId xmlns:a16="http://schemas.microsoft.com/office/drawing/2014/main" id="{9462F9BC-B49E-4F03-9332-4FF177FE180A}"/>
              </a:ext>
            </a:extLst>
          </p:cNvPr>
          <p:cNvCxnSpPr/>
          <p:nvPr/>
        </p:nvCxnSpPr>
        <p:spPr>
          <a:xfrm>
            <a:off x="1533525" y="373063"/>
            <a:ext cx="0" cy="690562"/>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4340" name="TextBox 3">
            <a:extLst>
              <a:ext uri="{FF2B5EF4-FFF2-40B4-BE49-F238E27FC236}">
                <a16:creationId xmlns:a16="http://schemas.microsoft.com/office/drawing/2014/main" id="{D9DAFD1E-8D24-4B5D-ADBD-54A98D0269E3}"/>
              </a:ext>
            </a:extLst>
          </p:cNvPr>
          <p:cNvSpPr txBox="1">
            <a:spLocks noChangeArrowheads="1"/>
          </p:cNvSpPr>
          <p:nvPr/>
        </p:nvSpPr>
        <p:spPr bwMode="auto">
          <a:xfrm>
            <a:off x="1727200" y="355600"/>
            <a:ext cx="9282156"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4000" dirty="0"/>
              <a:t>Transaction Costs are Found in the Process</a:t>
            </a:r>
          </a:p>
        </p:txBody>
      </p:sp>
      <p:cxnSp>
        <p:nvCxnSpPr>
          <p:cNvPr id="5" name="Straight Arrow Connector 4">
            <a:extLst>
              <a:ext uri="{FF2B5EF4-FFF2-40B4-BE49-F238E27FC236}">
                <a16:creationId xmlns:a16="http://schemas.microsoft.com/office/drawing/2014/main" id="{3A3E4F9A-2CDF-4C1E-A346-F007E5B5F723}"/>
              </a:ext>
            </a:extLst>
          </p:cNvPr>
          <p:cNvCxnSpPr>
            <a:cxnSpLocks/>
          </p:cNvCxnSpPr>
          <p:nvPr/>
        </p:nvCxnSpPr>
        <p:spPr>
          <a:xfrm flipV="1">
            <a:off x="1757074" y="2943225"/>
            <a:ext cx="0" cy="1041400"/>
          </a:xfrm>
          <a:prstGeom prst="straightConnector1">
            <a:avLst/>
          </a:prstGeom>
          <a:ln w="50800">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C567FD8E-5ACF-4846-84D5-D3A84E1BB160}"/>
              </a:ext>
            </a:extLst>
          </p:cNvPr>
          <p:cNvCxnSpPr>
            <a:cxnSpLocks/>
          </p:cNvCxnSpPr>
          <p:nvPr/>
        </p:nvCxnSpPr>
        <p:spPr>
          <a:xfrm flipH="1" flipV="1">
            <a:off x="3596174" y="2897982"/>
            <a:ext cx="19050" cy="2052638"/>
          </a:xfrm>
          <a:prstGeom prst="straightConnector1">
            <a:avLst/>
          </a:prstGeom>
          <a:ln w="50800">
            <a:tailEnd type="arrow"/>
          </a:ln>
        </p:spPr>
        <p:style>
          <a:lnRef idx="1">
            <a:schemeClr val="accent1"/>
          </a:lnRef>
          <a:fillRef idx="0">
            <a:schemeClr val="accent1"/>
          </a:fillRef>
          <a:effectRef idx="0">
            <a:schemeClr val="accent1"/>
          </a:effectRef>
          <a:fontRef idx="minor">
            <a:schemeClr val="tx1"/>
          </a:fontRef>
        </p:style>
      </p:cxnSp>
      <p:sp>
        <p:nvSpPr>
          <p:cNvPr id="14343" name="TextBox 23">
            <a:extLst>
              <a:ext uri="{FF2B5EF4-FFF2-40B4-BE49-F238E27FC236}">
                <a16:creationId xmlns:a16="http://schemas.microsoft.com/office/drawing/2014/main" id="{B8087B64-8925-4852-9897-09884ACD8055}"/>
              </a:ext>
            </a:extLst>
          </p:cNvPr>
          <p:cNvSpPr txBox="1">
            <a:spLocks noChangeArrowheads="1"/>
          </p:cNvSpPr>
          <p:nvPr/>
        </p:nvSpPr>
        <p:spPr bwMode="auto">
          <a:xfrm>
            <a:off x="1269884" y="1901499"/>
            <a:ext cx="138640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2400" b="1" dirty="0"/>
              <a:t>Matching</a:t>
            </a:r>
          </a:p>
        </p:txBody>
      </p:sp>
      <p:sp>
        <p:nvSpPr>
          <p:cNvPr id="25" name="Callout: Right Arrow 24">
            <a:extLst>
              <a:ext uri="{FF2B5EF4-FFF2-40B4-BE49-F238E27FC236}">
                <a16:creationId xmlns:a16="http://schemas.microsoft.com/office/drawing/2014/main" id="{31A08E89-423C-4922-AEA5-DADAC17B9C79}"/>
              </a:ext>
            </a:extLst>
          </p:cNvPr>
          <p:cNvSpPr/>
          <p:nvPr/>
        </p:nvSpPr>
        <p:spPr>
          <a:xfrm>
            <a:off x="3003924" y="1525588"/>
            <a:ext cx="2034801" cy="1260475"/>
          </a:xfrm>
          <a:prstGeom prst="rightArrowCallou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4345" name="TextBox 25">
            <a:extLst>
              <a:ext uri="{FF2B5EF4-FFF2-40B4-BE49-F238E27FC236}">
                <a16:creationId xmlns:a16="http://schemas.microsoft.com/office/drawing/2014/main" id="{CFE71B6A-F23C-4807-AA19-A46C7117F7D9}"/>
              </a:ext>
            </a:extLst>
          </p:cNvPr>
          <p:cNvSpPr txBox="1">
            <a:spLocks noChangeArrowheads="1"/>
          </p:cNvSpPr>
          <p:nvPr/>
        </p:nvSpPr>
        <p:spPr bwMode="auto">
          <a:xfrm>
            <a:off x="3033205" y="1901498"/>
            <a:ext cx="169520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2400" b="1" dirty="0"/>
              <a:t>Negotiation</a:t>
            </a:r>
          </a:p>
        </p:txBody>
      </p:sp>
      <p:sp>
        <p:nvSpPr>
          <p:cNvPr id="27" name="Callout: Right Arrow 26">
            <a:extLst>
              <a:ext uri="{FF2B5EF4-FFF2-40B4-BE49-F238E27FC236}">
                <a16:creationId xmlns:a16="http://schemas.microsoft.com/office/drawing/2014/main" id="{228035D0-9580-4D3A-8A92-C30C2A536F35}"/>
              </a:ext>
            </a:extLst>
          </p:cNvPr>
          <p:cNvSpPr/>
          <p:nvPr/>
        </p:nvSpPr>
        <p:spPr>
          <a:xfrm>
            <a:off x="5126038" y="1525588"/>
            <a:ext cx="1828187" cy="1260475"/>
          </a:xfrm>
          <a:prstGeom prst="rightArrowCallou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4347" name="TextBox 27">
            <a:extLst>
              <a:ext uri="{FF2B5EF4-FFF2-40B4-BE49-F238E27FC236}">
                <a16:creationId xmlns:a16="http://schemas.microsoft.com/office/drawing/2014/main" id="{88FF29C7-5A22-49E8-A413-47529497176C}"/>
              </a:ext>
            </a:extLst>
          </p:cNvPr>
          <p:cNvSpPr txBox="1">
            <a:spLocks noChangeArrowheads="1"/>
          </p:cNvSpPr>
          <p:nvPr/>
        </p:nvSpPr>
        <p:spPr bwMode="auto">
          <a:xfrm>
            <a:off x="5150644" y="1918791"/>
            <a:ext cx="15651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2400" b="1" dirty="0"/>
              <a:t>Fulfillment</a:t>
            </a:r>
          </a:p>
        </p:txBody>
      </p:sp>
      <p:sp>
        <p:nvSpPr>
          <p:cNvPr id="14348" name="TextBox 28">
            <a:extLst>
              <a:ext uri="{FF2B5EF4-FFF2-40B4-BE49-F238E27FC236}">
                <a16:creationId xmlns:a16="http://schemas.microsoft.com/office/drawing/2014/main" id="{361EAE31-7EEE-479E-8648-C6776E65B9BB}"/>
              </a:ext>
            </a:extLst>
          </p:cNvPr>
          <p:cNvSpPr txBox="1">
            <a:spLocks noChangeArrowheads="1"/>
          </p:cNvSpPr>
          <p:nvPr/>
        </p:nvSpPr>
        <p:spPr bwMode="auto">
          <a:xfrm>
            <a:off x="7046300" y="1927225"/>
            <a:ext cx="155074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2400" b="1"/>
              <a:t>Resolution</a:t>
            </a:r>
          </a:p>
        </p:txBody>
      </p:sp>
      <p:sp>
        <p:nvSpPr>
          <p:cNvPr id="30" name="Callout: Down Arrow 29">
            <a:extLst>
              <a:ext uri="{FF2B5EF4-FFF2-40B4-BE49-F238E27FC236}">
                <a16:creationId xmlns:a16="http://schemas.microsoft.com/office/drawing/2014/main" id="{0245D6B9-14D7-42A5-B28C-A7EB71901532}"/>
              </a:ext>
            </a:extLst>
          </p:cNvPr>
          <p:cNvSpPr/>
          <p:nvPr/>
        </p:nvSpPr>
        <p:spPr>
          <a:xfrm>
            <a:off x="7003438" y="1525588"/>
            <a:ext cx="1511376" cy="1903412"/>
          </a:xfrm>
          <a:prstGeom prst="downArrowCallou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35" name="Callout: Right Arrow 34">
            <a:extLst>
              <a:ext uri="{FF2B5EF4-FFF2-40B4-BE49-F238E27FC236}">
                <a16:creationId xmlns:a16="http://schemas.microsoft.com/office/drawing/2014/main" id="{25E86C90-D0AB-4247-A9B4-C36E8F9699A1}"/>
              </a:ext>
            </a:extLst>
          </p:cNvPr>
          <p:cNvSpPr/>
          <p:nvPr/>
        </p:nvSpPr>
        <p:spPr>
          <a:xfrm>
            <a:off x="1330699" y="1525588"/>
            <a:ext cx="1595437" cy="1260475"/>
          </a:xfrm>
          <a:prstGeom prst="rightArrowCallou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38" name="Arrow: Up 37">
            <a:extLst>
              <a:ext uri="{FF2B5EF4-FFF2-40B4-BE49-F238E27FC236}">
                <a16:creationId xmlns:a16="http://schemas.microsoft.com/office/drawing/2014/main" id="{CCBFCF65-112D-4B54-8DE6-6F3037E0AA5F}"/>
              </a:ext>
            </a:extLst>
          </p:cNvPr>
          <p:cNvSpPr/>
          <p:nvPr/>
        </p:nvSpPr>
        <p:spPr>
          <a:xfrm rot="5400000">
            <a:off x="704430" y="1850232"/>
            <a:ext cx="485775" cy="611187"/>
          </a:xfrm>
          <a:prstGeom prst="up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166" name="TextBox 39">
            <a:extLst>
              <a:ext uri="{FF2B5EF4-FFF2-40B4-BE49-F238E27FC236}">
                <a16:creationId xmlns:a16="http://schemas.microsoft.com/office/drawing/2014/main" id="{4863DF59-494E-4436-A3B2-8A4A248D1401}"/>
              </a:ext>
            </a:extLst>
          </p:cNvPr>
          <p:cNvSpPr txBox="1">
            <a:spLocks noChangeArrowheads="1"/>
          </p:cNvSpPr>
          <p:nvPr/>
        </p:nvSpPr>
        <p:spPr bwMode="auto">
          <a:xfrm>
            <a:off x="963613" y="4081463"/>
            <a:ext cx="2380011"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2400" b="1" dirty="0"/>
              <a:t>Search Costs for </a:t>
            </a:r>
          </a:p>
          <a:p>
            <a:pPr eaLnBrk="1" hangingPunct="1">
              <a:lnSpc>
                <a:spcPct val="100000"/>
              </a:lnSpc>
              <a:spcBef>
                <a:spcPct val="0"/>
              </a:spcBef>
              <a:buFontTx/>
              <a:buNone/>
            </a:pPr>
            <a:r>
              <a:rPr lang="en-US" altLang="en-US" sz="2400" b="1" dirty="0"/>
              <a:t>Finding Exchange</a:t>
            </a:r>
          </a:p>
          <a:p>
            <a:pPr eaLnBrk="1" hangingPunct="1">
              <a:lnSpc>
                <a:spcPct val="100000"/>
              </a:lnSpc>
              <a:spcBef>
                <a:spcPct val="0"/>
              </a:spcBef>
              <a:buFontTx/>
              <a:buNone/>
            </a:pPr>
            <a:r>
              <a:rPr lang="en-US" altLang="en-US" sz="2400" b="1" dirty="0"/>
              <a:t>Partner.</a:t>
            </a:r>
          </a:p>
        </p:txBody>
      </p:sp>
      <p:sp>
        <p:nvSpPr>
          <p:cNvPr id="6167" name="TextBox 42">
            <a:extLst>
              <a:ext uri="{FF2B5EF4-FFF2-40B4-BE49-F238E27FC236}">
                <a16:creationId xmlns:a16="http://schemas.microsoft.com/office/drawing/2014/main" id="{33492321-15C3-42BA-AC81-9AD9BFDC992E}"/>
              </a:ext>
            </a:extLst>
          </p:cNvPr>
          <p:cNvSpPr txBox="1">
            <a:spLocks noChangeArrowheads="1"/>
          </p:cNvSpPr>
          <p:nvPr/>
        </p:nvSpPr>
        <p:spPr bwMode="auto">
          <a:xfrm>
            <a:off x="2508062" y="4991303"/>
            <a:ext cx="2232753"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2400" b="1" dirty="0">
                <a:solidFill>
                  <a:srgbClr val="FF0000"/>
                </a:solidFill>
              </a:rPr>
              <a:t>Negotiation Costs for Finding a Mutual Contract</a:t>
            </a:r>
          </a:p>
        </p:txBody>
      </p:sp>
      <p:cxnSp>
        <p:nvCxnSpPr>
          <p:cNvPr id="45" name="Straight Arrow Connector 44">
            <a:extLst>
              <a:ext uri="{FF2B5EF4-FFF2-40B4-BE49-F238E27FC236}">
                <a16:creationId xmlns:a16="http://schemas.microsoft.com/office/drawing/2014/main" id="{496411B7-BF14-406E-9CB0-E6F03E448840}"/>
              </a:ext>
            </a:extLst>
          </p:cNvPr>
          <p:cNvCxnSpPr>
            <a:cxnSpLocks/>
          </p:cNvCxnSpPr>
          <p:nvPr/>
        </p:nvCxnSpPr>
        <p:spPr>
          <a:xfrm flipV="1">
            <a:off x="7172176" y="2839243"/>
            <a:ext cx="19050" cy="2024063"/>
          </a:xfrm>
          <a:prstGeom prst="straightConnector1">
            <a:avLst/>
          </a:prstGeom>
          <a:ln w="50800">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C24E7A69-9095-49AF-84FF-CF2E6422A852}"/>
              </a:ext>
            </a:extLst>
          </p:cNvPr>
          <p:cNvCxnSpPr>
            <a:cxnSpLocks/>
          </p:cNvCxnSpPr>
          <p:nvPr/>
        </p:nvCxnSpPr>
        <p:spPr>
          <a:xfrm flipV="1">
            <a:off x="5565876" y="2884488"/>
            <a:ext cx="0" cy="1039813"/>
          </a:xfrm>
          <a:prstGeom prst="straightConnector1">
            <a:avLst/>
          </a:prstGeom>
          <a:ln w="50800">
            <a:tailEnd type="arrow"/>
          </a:ln>
        </p:spPr>
        <p:style>
          <a:lnRef idx="1">
            <a:schemeClr val="accent1"/>
          </a:lnRef>
          <a:fillRef idx="0">
            <a:schemeClr val="accent1"/>
          </a:fillRef>
          <a:effectRef idx="0">
            <a:schemeClr val="accent1"/>
          </a:effectRef>
          <a:fontRef idx="minor">
            <a:schemeClr val="tx1"/>
          </a:fontRef>
        </p:style>
      </p:cxnSp>
      <p:sp>
        <p:nvSpPr>
          <p:cNvPr id="6170" name="TextBox 46">
            <a:extLst>
              <a:ext uri="{FF2B5EF4-FFF2-40B4-BE49-F238E27FC236}">
                <a16:creationId xmlns:a16="http://schemas.microsoft.com/office/drawing/2014/main" id="{C2B2CC7F-1D64-48AE-BBD5-BAFF9EA629C4}"/>
              </a:ext>
            </a:extLst>
          </p:cNvPr>
          <p:cNvSpPr txBox="1">
            <a:spLocks noChangeArrowheads="1"/>
          </p:cNvSpPr>
          <p:nvPr/>
        </p:nvSpPr>
        <p:spPr bwMode="auto">
          <a:xfrm>
            <a:off x="4683428" y="3919538"/>
            <a:ext cx="1716757"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2400" b="1" dirty="0"/>
              <a:t>Costs of Ensuring</a:t>
            </a:r>
          </a:p>
          <a:p>
            <a:pPr eaLnBrk="1" hangingPunct="1">
              <a:lnSpc>
                <a:spcPct val="100000"/>
              </a:lnSpc>
              <a:spcBef>
                <a:spcPct val="0"/>
              </a:spcBef>
              <a:buFontTx/>
              <a:buNone/>
            </a:pPr>
            <a:r>
              <a:rPr lang="en-US" altLang="en-US" sz="2400" b="1" dirty="0"/>
              <a:t>Contract Will Be Executed</a:t>
            </a:r>
          </a:p>
        </p:txBody>
      </p:sp>
      <p:sp>
        <p:nvSpPr>
          <p:cNvPr id="6171" name="TextBox 47">
            <a:extLst>
              <a:ext uri="{FF2B5EF4-FFF2-40B4-BE49-F238E27FC236}">
                <a16:creationId xmlns:a16="http://schemas.microsoft.com/office/drawing/2014/main" id="{F09A849E-55A6-4B12-9BCD-E3AF228EEB06}"/>
              </a:ext>
            </a:extLst>
          </p:cNvPr>
          <p:cNvSpPr txBox="1">
            <a:spLocks noChangeArrowheads="1"/>
          </p:cNvSpPr>
          <p:nvPr/>
        </p:nvSpPr>
        <p:spPr bwMode="auto">
          <a:xfrm>
            <a:off x="6631700" y="4926042"/>
            <a:ext cx="2553969"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2400" b="1" dirty="0"/>
              <a:t>Costs of Resolving </a:t>
            </a:r>
          </a:p>
          <a:p>
            <a:pPr eaLnBrk="1" hangingPunct="1">
              <a:lnSpc>
                <a:spcPct val="100000"/>
              </a:lnSpc>
              <a:spcBef>
                <a:spcPct val="0"/>
              </a:spcBef>
              <a:buFontTx/>
              <a:buNone/>
            </a:pPr>
            <a:r>
              <a:rPr lang="en-US" altLang="en-US" sz="2400" b="1" dirty="0"/>
              <a:t>Disputes</a:t>
            </a:r>
          </a:p>
        </p:txBody>
      </p:sp>
      <p:sp>
        <p:nvSpPr>
          <p:cNvPr id="14358" name="TextBox 49">
            <a:extLst>
              <a:ext uri="{FF2B5EF4-FFF2-40B4-BE49-F238E27FC236}">
                <a16:creationId xmlns:a16="http://schemas.microsoft.com/office/drawing/2014/main" id="{9FCE2BAC-B506-44F0-8D88-8257C434DD19}"/>
              </a:ext>
            </a:extLst>
          </p:cNvPr>
          <p:cNvSpPr txBox="1">
            <a:spLocks noChangeArrowheads="1"/>
          </p:cNvSpPr>
          <p:nvPr/>
        </p:nvSpPr>
        <p:spPr bwMode="auto">
          <a:xfrm>
            <a:off x="9688513" y="4221163"/>
            <a:ext cx="1860550" cy="95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a:t>Transaction</a:t>
            </a:r>
          </a:p>
          <a:p>
            <a:pPr algn="ctr" eaLnBrk="1" hangingPunct="1">
              <a:lnSpc>
                <a:spcPct val="100000"/>
              </a:lnSpc>
              <a:spcBef>
                <a:spcPct val="0"/>
              </a:spcBef>
              <a:buFontTx/>
              <a:buNone/>
            </a:pPr>
            <a:r>
              <a:rPr lang="en-US" altLang="en-US"/>
              <a:t>Costs</a:t>
            </a:r>
          </a:p>
        </p:txBody>
      </p:sp>
      <p:sp>
        <p:nvSpPr>
          <p:cNvPr id="51" name="Arrow: Up 50">
            <a:extLst>
              <a:ext uri="{FF2B5EF4-FFF2-40B4-BE49-F238E27FC236}">
                <a16:creationId xmlns:a16="http://schemas.microsoft.com/office/drawing/2014/main" id="{DCAA0A5D-3FD6-428F-9280-04763BE2918B}"/>
              </a:ext>
            </a:extLst>
          </p:cNvPr>
          <p:cNvSpPr/>
          <p:nvPr/>
        </p:nvSpPr>
        <p:spPr>
          <a:xfrm rot="16200000">
            <a:off x="9345613" y="4568825"/>
            <a:ext cx="484188" cy="611187"/>
          </a:xfrm>
          <a:prstGeom prst="up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6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16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17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6"/>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4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1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66" grpId="0"/>
      <p:bldP spid="6167" grpId="0"/>
      <p:bldP spid="6170" grpId="0"/>
      <p:bldP spid="6171"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A995B374-CE49-44DA-81B0-061BB64518AA}"/>
              </a:ext>
            </a:extLst>
          </p:cNvPr>
          <p:cNvCxnSpPr/>
          <p:nvPr/>
        </p:nvCxnSpPr>
        <p:spPr>
          <a:xfrm>
            <a:off x="1533525" y="373063"/>
            <a:ext cx="0" cy="690562"/>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1267" name="TextBox 3">
            <a:extLst>
              <a:ext uri="{FF2B5EF4-FFF2-40B4-BE49-F238E27FC236}">
                <a16:creationId xmlns:a16="http://schemas.microsoft.com/office/drawing/2014/main" id="{26D49C46-DE52-44E7-9E89-507ED82376BA}"/>
              </a:ext>
            </a:extLst>
          </p:cNvPr>
          <p:cNvSpPr txBox="1">
            <a:spLocks noChangeArrowheads="1"/>
          </p:cNvSpPr>
          <p:nvPr/>
        </p:nvSpPr>
        <p:spPr bwMode="auto">
          <a:xfrm>
            <a:off x="1727200" y="355600"/>
            <a:ext cx="8474115"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4000" dirty="0"/>
              <a:t>Organizations Own/Manage Institutions</a:t>
            </a:r>
          </a:p>
        </p:txBody>
      </p:sp>
      <p:sp>
        <p:nvSpPr>
          <p:cNvPr id="34" name="Rectangle 33">
            <a:extLst>
              <a:ext uri="{FF2B5EF4-FFF2-40B4-BE49-F238E27FC236}">
                <a16:creationId xmlns:a16="http://schemas.microsoft.com/office/drawing/2014/main" id="{A8E119A2-29F5-4EA8-9777-3C47313ECBB6}"/>
              </a:ext>
            </a:extLst>
          </p:cNvPr>
          <p:cNvSpPr/>
          <p:nvPr/>
        </p:nvSpPr>
        <p:spPr>
          <a:xfrm>
            <a:off x="5776022" y="3254179"/>
            <a:ext cx="1774144" cy="2248806"/>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5" name="Rectangle 34">
            <a:extLst>
              <a:ext uri="{FF2B5EF4-FFF2-40B4-BE49-F238E27FC236}">
                <a16:creationId xmlns:a16="http://schemas.microsoft.com/office/drawing/2014/main" id="{8687C8F3-0C84-4677-8857-6348CE0119AC}"/>
              </a:ext>
            </a:extLst>
          </p:cNvPr>
          <p:cNvSpPr/>
          <p:nvPr/>
        </p:nvSpPr>
        <p:spPr>
          <a:xfrm>
            <a:off x="2993477" y="2069318"/>
            <a:ext cx="8049014" cy="3716694"/>
          </a:xfrm>
          <a:prstGeom prst="rect">
            <a:avLst/>
          </a:prstGeom>
          <a:noFill/>
          <a:ln w="381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6" name="TextBox 6">
            <a:extLst>
              <a:ext uri="{FF2B5EF4-FFF2-40B4-BE49-F238E27FC236}">
                <a16:creationId xmlns:a16="http://schemas.microsoft.com/office/drawing/2014/main" id="{0C024987-46A3-4174-BCAE-658B048C85BB}"/>
              </a:ext>
            </a:extLst>
          </p:cNvPr>
          <p:cNvSpPr txBox="1">
            <a:spLocks noChangeArrowheads="1"/>
          </p:cNvSpPr>
          <p:nvPr/>
        </p:nvSpPr>
        <p:spPr bwMode="auto">
          <a:xfrm>
            <a:off x="2993477" y="1277215"/>
            <a:ext cx="2302426"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3200" dirty="0"/>
              <a:t>Organization</a:t>
            </a:r>
          </a:p>
        </p:txBody>
      </p:sp>
      <p:sp>
        <p:nvSpPr>
          <p:cNvPr id="37" name="Rectangle 36">
            <a:extLst>
              <a:ext uri="{FF2B5EF4-FFF2-40B4-BE49-F238E27FC236}">
                <a16:creationId xmlns:a16="http://schemas.microsoft.com/office/drawing/2014/main" id="{302AB18B-7AAD-457B-9C76-C4C8B437E475}"/>
              </a:ext>
            </a:extLst>
          </p:cNvPr>
          <p:cNvSpPr/>
          <p:nvPr/>
        </p:nvSpPr>
        <p:spPr>
          <a:xfrm>
            <a:off x="551968" y="2066210"/>
            <a:ext cx="1729075" cy="3716694"/>
          </a:xfrm>
          <a:prstGeom prst="rect">
            <a:avLst/>
          </a:prstGeom>
          <a:noFill/>
          <a:ln w="381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8" name="TextBox 6">
            <a:extLst>
              <a:ext uri="{FF2B5EF4-FFF2-40B4-BE49-F238E27FC236}">
                <a16:creationId xmlns:a16="http://schemas.microsoft.com/office/drawing/2014/main" id="{1A692B05-131E-4835-A7BF-169AD6429E7F}"/>
              </a:ext>
            </a:extLst>
          </p:cNvPr>
          <p:cNvSpPr txBox="1">
            <a:spLocks noChangeArrowheads="1"/>
          </p:cNvSpPr>
          <p:nvPr/>
        </p:nvSpPr>
        <p:spPr bwMode="auto">
          <a:xfrm>
            <a:off x="658663" y="2258375"/>
            <a:ext cx="1689886"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3200" dirty="0"/>
              <a:t>Decision </a:t>
            </a:r>
          </a:p>
          <a:p>
            <a:pPr algn="ctr" eaLnBrk="1" hangingPunct="1">
              <a:lnSpc>
                <a:spcPct val="100000"/>
              </a:lnSpc>
              <a:spcBef>
                <a:spcPct val="0"/>
              </a:spcBef>
              <a:buFontTx/>
              <a:buNone/>
            </a:pPr>
            <a:r>
              <a:rPr lang="en-US" altLang="en-US" sz="3200" dirty="0"/>
              <a:t>Makers</a:t>
            </a:r>
          </a:p>
        </p:txBody>
      </p:sp>
      <p:sp>
        <p:nvSpPr>
          <p:cNvPr id="39" name="Rectangle 38">
            <a:extLst>
              <a:ext uri="{FF2B5EF4-FFF2-40B4-BE49-F238E27FC236}">
                <a16:creationId xmlns:a16="http://schemas.microsoft.com/office/drawing/2014/main" id="{59ADD090-DBF1-4EFC-8D6C-A8D4C5645DB4}"/>
              </a:ext>
            </a:extLst>
          </p:cNvPr>
          <p:cNvSpPr/>
          <p:nvPr/>
        </p:nvSpPr>
        <p:spPr>
          <a:xfrm>
            <a:off x="3357178" y="3254179"/>
            <a:ext cx="1774144" cy="2248806"/>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0" name="TextBox 6">
            <a:extLst>
              <a:ext uri="{FF2B5EF4-FFF2-40B4-BE49-F238E27FC236}">
                <a16:creationId xmlns:a16="http://schemas.microsoft.com/office/drawing/2014/main" id="{5A76FC5B-A57B-469A-B347-A1A3C383B21B}"/>
              </a:ext>
            </a:extLst>
          </p:cNvPr>
          <p:cNvSpPr txBox="1">
            <a:spLocks noChangeArrowheads="1"/>
          </p:cNvSpPr>
          <p:nvPr/>
        </p:nvSpPr>
        <p:spPr bwMode="auto">
          <a:xfrm>
            <a:off x="3446724" y="4573164"/>
            <a:ext cx="1595052"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2400" dirty="0"/>
              <a:t>Entrance</a:t>
            </a:r>
          </a:p>
          <a:p>
            <a:pPr algn="ctr" eaLnBrk="1" hangingPunct="1">
              <a:lnSpc>
                <a:spcPct val="100000"/>
              </a:lnSpc>
              <a:spcBef>
                <a:spcPct val="0"/>
              </a:spcBef>
              <a:buFontTx/>
              <a:buNone/>
            </a:pPr>
            <a:r>
              <a:rPr lang="en-US" altLang="en-US" sz="2400" dirty="0"/>
              <a:t>Institutions</a:t>
            </a:r>
          </a:p>
        </p:txBody>
      </p:sp>
      <p:sp>
        <p:nvSpPr>
          <p:cNvPr id="41" name="TextBox 6">
            <a:extLst>
              <a:ext uri="{FF2B5EF4-FFF2-40B4-BE49-F238E27FC236}">
                <a16:creationId xmlns:a16="http://schemas.microsoft.com/office/drawing/2014/main" id="{A53E17BC-342E-4915-BCE8-C46295E8E53F}"/>
              </a:ext>
            </a:extLst>
          </p:cNvPr>
          <p:cNvSpPr txBox="1">
            <a:spLocks noChangeArrowheads="1"/>
          </p:cNvSpPr>
          <p:nvPr/>
        </p:nvSpPr>
        <p:spPr bwMode="auto">
          <a:xfrm>
            <a:off x="5768864" y="4533469"/>
            <a:ext cx="1691938"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2400" dirty="0"/>
              <a:t>Governance</a:t>
            </a:r>
          </a:p>
          <a:p>
            <a:pPr algn="ctr" eaLnBrk="1" hangingPunct="1">
              <a:lnSpc>
                <a:spcPct val="100000"/>
              </a:lnSpc>
              <a:spcBef>
                <a:spcPct val="0"/>
              </a:spcBef>
              <a:buFontTx/>
              <a:buNone/>
            </a:pPr>
            <a:r>
              <a:rPr lang="en-US" altLang="en-US" sz="2400" dirty="0"/>
              <a:t>Institutions</a:t>
            </a:r>
          </a:p>
        </p:txBody>
      </p:sp>
      <p:sp>
        <p:nvSpPr>
          <p:cNvPr id="42" name="Rectangle 41">
            <a:extLst>
              <a:ext uri="{FF2B5EF4-FFF2-40B4-BE49-F238E27FC236}">
                <a16:creationId xmlns:a16="http://schemas.microsoft.com/office/drawing/2014/main" id="{B9FD6DEB-1547-4AA0-96AF-B2B54873F50D}"/>
              </a:ext>
            </a:extLst>
          </p:cNvPr>
          <p:cNvSpPr/>
          <p:nvPr/>
        </p:nvSpPr>
        <p:spPr>
          <a:xfrm>
            <a:off x="8126465" y="3254179"/>
            <a:ext cx="1774144" cy="2248806"/>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3" name="TextBox 6">
            <a:extLst>
              <a:ext uri="{FF2B5EF4-FFF2-40B4-BE49-F238E27FC236}">
                <a16:creationId xmlns:a16="http://schemas.microsoft.com/office/drawing/2014/main" id="{675BA6DD-F6F1-4727-AD76-C4C852DBCF95}"/>
              </a:ext>
            </a:extLst>
          </p:cNvPr>
          <p:cNvSpPr txBox="1">
            <a:spLocks noChangeArrowheads="1"/>
          </p:cNvSpPr>
          <p:nvPr/>
        </p:nvSpPr>
        <p:spPr bwMode="auto">
          <a:xfrm>
            <a:off x="8194866" y="4551258"/>
            <a:ext cx="1595052"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2400" dirty="0"/>
              <a:t>Production</a:t>
            </a:r>
          </a:p>
          <a:p>
            <a:pPr algn="ctr" eaLnBrk="1" hangingPunct="1">
              <a:lnSpc>
                <a:spcPct val="100000"/>
              </a:lnSpc>
              <a:spcBef>
                <a:spcPct val="0"/>
              </a:spcBef>
              <a:buFontTx/>
              <a:buNone/>
            </a:pPr>
            <a:r>
              <a:rPr lang="en-US" altLang="en-US" sz="2400" dirty="0"/>
              <a:t>Institutions</a:t>
            </a:r>
          </a:p>
        </p:txBody>
      </p:sp>
      <p:sp>
        <p:nvSpPr>
          <p:cNvPr id="14" name="Rectangle 13">
            <a:extLst>
              <a:ext uri="{FF2B5EF4-FFF2-40B4-BE49-F238E27FC236}">
                <a16:creationId xmlns:a16="http://schemas.microsoft.com/office/drawing/2014/main" id="{0F0141BA-9E1E-4423-B7F5-3DDDE1FA2189}"/>
              </a:ext>
            </a:extLst>
          </p:cNvPr>
          <p:cNvSpPr/>
          <p:nvPr/>
        </p:nvSpPr>
        <p:spPr>
          <a:xfrm>
            <a:off x="3265718" y="2229095"/>
            <a:ext cx="7571615" cy="365592"/>
          </a:xfrm>
          <a:prstGeom prst="rect">
            <a:avLst/>
          </a:prstGeom>
          <a:solidFill>
            <a:schemeClr val="tx1"/>
          </a:solidFill>
          <a:ln>
            <a:solidFill>
              <a:srgbClr val="C000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400" dirty="0"/>
              <a:t>State of Organization (z)</a:t>
            </a:r>
          </a:p>
        </p:txBody>
      </p:sp>
      <p:sp>
        <p:nvSpPr>
          <p:cNvPr id="15" name="TextBox 6">
            <a:extLst>
              <a:ext uri="{FF2B5EF4-FFF2-40B4-BE49-F238E27FC236}">
                <a16:creationId xmlns:a16="http://schemas.microsoft.com/office/drawing/2014/main" id="{7EEDB7A7-3FEF-45C1-B19F-7BF88C85CA97}"/>
              </a:ext>
            </a:extLst>
          </p:cNvPr>
          <p:cNvSpPr txBox="1">
            <a:spLocks noChangeArrowheads="1"/>
          </p:cNvSpPr>
          <p:nvPr/>
        </p:nvSpPr>
        <p:spPr bwMode="auto">
          <a:xfrm>
            <a:off x="4260014" y="2580490"/>
            <a:ext cx="496234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3200" dirty="0"/>
              <a:t>Rights:  Who has what roles.</a:t>
            </a:r>
          </a:p>
        </p:txBody>
      </p:sp>
      <p:sp>
        <p:nvSpPr>
          <p:cNvPr id="16" name="Oval 15">
            <a:extLst>
              <a:ext uri="{FF2B5EF4-FFF2-40B4-BE49-F238E27FC236}">
                <a16:creationId xmlns:a16="http://schemas.microsoft.com/office/drawing/2014/main" id="{0B5ED780-EB17-4208-9B3F-EB909157E421}"/>
              </a:ext>
            </a:extLst>
          </p:cNvPr>
          <p:cNvSpPr/>
          <p:nvPr/>
        </p:nvSpPr>
        <p:spPr>
          <a:xfrm>
            <a:off x="1282812" y="4246387"/>
            <a:ext cx="214488" cy="1818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2B27EA22-5E91-4B7E-ABBB-CE515D3FC069}"/>
              </a:ext>
            </a:extLst>
          </p:cNvPr>
          <p:cNvSpPr/>
          <p:nvPr/>
        </p:nvSpPr>
        <p:spPr>
          <a:xfrm>
            <a:off x="4045526" y="4256588"/>
            <a:ext cx="214488" cy="1818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Arc 17">
            <a:extLst>
              <a:ext uri="{FF2B5EF4-FFF2-40B4-BE49-F238E27FC236}">
                <a16:creationId xmlns:a16="http://schemas.microsoft.com/office/drawing/2014/main" id="{9599FAF6-D250-4EDE-9C55-DDA4E2D545B7}"/>
              </a:ext>
            </a:extLst>
          </p:cNvPr>
          <p:cNvSpPr/>
          <p:nvPr/>
        </p:nvSpPr>
        <p:spPr>
          <a:xfrm>
            <a:off x="1422202" y="3924448"/>
            <a:ext cx="2717353" cy="820718"/>
          </a:xfrm>
          <a:prstGeom prst="arc">
            <a:avLst>
              <a:gd name="adj1" fmla="val 11228643"/>
              <a:gd name="adj2" fmla="val 21246719"/>
            </a:avLst>
          </a:prstGeom>
          <a:ln w="25400">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9" name="Rectangle 18">
            <a:extLst>
              <a:ext uri="{FF2B5EF4-FFF2-40B4-BE49-F238E27FC236}">
                <a16:creationId xmlns:a16="http://schemas.microsoft.com/office/drawing/2014/main" id="{3A92FFC6-1137-4549-8061-B4C9D7919F6D}"/>
              </a:ext>
            </a:extLst>
          </p:cNvPr>
          <p:cNvSpPr/>
          <p:nvPr/>
        </p:nvSpPr>
        <p:spPr>
          <a:xfrm>
            <a:off x="3357178" y="3270762"/>
            <a:ext cx="1774144" cy="365592"/>
          </a:xfrm>
          <a:prstGeom prst="rect">
            <a:avLst/>
          </a:prstGeom>
          <a:solidFill>
            <a:schemeClr val="tx1"/>
          </a:solidFill>
          <a:ln>
            <a:solidFill>
              <a:srgbClr val="C000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400" dirty="0"/>
              <a:t>STATE</a:t>
            </a:r>
          </a:p>
        </p:txBody>
      </p:sp>
      <p:sp>
        <p:nvSpPr>
          <p:cNvPr id="20" name="Rectangle 19">
            <a:extLst>
              <a:ext uri="{FF2B5EF4-FFF2-40B4-BE49-F238E27FC236}">
                <a16:creationId xmlns:a16="http://schemas.microsoft.com/office/drawing/2014/main" id="{92E79B7C-448B-4CB9-AA3B-AEA3CBD69C70}"/>
              </a:ext>
            </a:extLst>
          </p:cNvPr>
          <p:cNvSpPr/>
          <p:nvPr/>
        </p:nvSpPr>
        <p:spPr>
          <a:xfrm>
            <a:off x="5783048" y="3246736"/>
            <a:ext cx="1774144" cy="365592"/>
          </a:xfrm>
          <a:prstGeom prst="rect">
            <a:avLst/>
          </a:prstGeom>
          <a:solidFill>
            <a:schemeClr val="tx1"/>
          </a:solidFill>
          <a:ln>
            <a:solidFill>
              <a:srgbClr val="C000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400" dirty="0"/>
              <a:t>STATE</a:t>
            </a:r>
          </a:p>
        </p:txBody>
      </p:sp>
      <p:sp>
        <p:nvSpPr>
          <p:cNvPr id="21" name="Rectangle 20">
            <a:extLst>
              <a:ext uri="{FF2B5EF4-FFF2-40B4-BE49-F238E27FC236}">
                <a16:creationId xmlns:a16="http://schemas.microsoft.com/office/drawing/2014/main" id="{850616A0-5B1D-4F18-9F26-82E8B82FF3E0}"/>
              </a:ext>
            </a:extLst>
          </p:cNvPr>
          <p:cNvSpPr/>
          <p:nvPr/>
        </p:nvSpPr>
        <p:spPr>
          <a:xfrm>
            <a:off x="8133491" y="3254179"/>
            <a:ext cx="1774144" cy="365592"/>
          </a:xfrm>
          <a:prstGeom prst="rect">
            <a:avLst/>
          </a:prstGeom>
          <a:solidFill>
            <a:schemeClr val="tx1"/>
          </a:solidFill>
          <a:ln>
            <a:solidFill>
              <a:srgbClr val="C000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400" dirty="0"/>
              <a:t>STATE</a:t>
            </a:r>
          </a:p>
        </p:txBody>
      </p:sp>
      <p:cxnSp>
        <p:nvCxnSpPr>
          <p:cNvPr id="22" name="Straight Arrow Connector 21">
            <a:extLst>
              <a:ext uri="{FF2B5EF4-FFF2-40B4-BE49-F238E27FC236}">
                <a16:creationId xmlns:a16="http://schemas.microsoft.com/office/drawing/2014/main" id="{BD86CB5F-B4B3-438F-B192-FA72C00C1F53}"/>
              </a:ext>
            </a:extLst>
          </p:cNvPr>
          <p:cNvCxnSpPr>
            <a:cxnSpLocks/>
          </p:cNvCxnSpPr>
          <p:nvPr/>
        </p:nvCxnSpPr>
        <p:spPr>
          <a:xfrm flipH="1" flipV="1">
            <a:off x="3896162" y="2640218"/>
            <a:ext cx="5090" cy="529171"/>
          </a:xfrm>
          <a:prstGeom prst="straightConnector1">
            <a:avLst/>
          </a:prstGeom>
          <a:ln>
            <a:solidFill>
              <a:schemeClr val="tx1"/>
            </a:solidFill>
            <a:tailEnd type="triangle"/>
          </a:ln>
        </p:spPr>
        <p:style>
          <a:lnRef idx="3">
            <a:schemeClr val="accent2"/>
          </a:lnRef>
          <a:fillRef idx="0">
            <a:schemeClr val="accent2"/>
          </a:fillRef>
          <a:effectRef idx="2">
            <a:schemeClr val="accent2"/>
          </a:effectRef>
          <a:fontRef idx="minor">
            <a:schemeClr val="tx1"/>
          </a:fontRef>
        </p:style>
      </p:cxnSp>
      <p:cxnSp>
        <p:nvCxnSpPr>
          <p:cNvPr id="23" name="Straight Arrow Connector 22">
            <a:extLst>
              <a:ext uri="{FF2B5EF4-FFF2-40B4-BE49-F238E27FC236}">
                <a16:creationId xmlns:a16="http://schemas.microsoft.com/office/drawing/2014/main" id="{2595271C-8FAF-4769-80B6-BB906F61E624}"/>
              </a:ext>
            </a:extLst>
          </p:cNvPr>
          <p:cNvCxnSpPr>
            <a:cxnSpLocks/>
          </p:cNvCxnSpPr>
          <p:nvPr/>
        </p:nvCxnSpPr>
        <p:spPr>
          <a:xfrm flipV="1">
            <a:off x="7322607" y="2580490"/>
            <a:ext cx="0" cy="813268"/>
          </a:xfrm>
          <a:prstGeom prst="straightConnector1">
            <a:avLst/>
          </a:prstGeom>
          <a:ln w="22225">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A337D02B-3F43-443A-B346-CB50C0E4D366}"/>
              </a:ext>
            </a:extLst>
          </p:cNvPr>
          <p:cNvCxnSpPr>
            <a:cxnSpLocks/>
          </p:cNvCxnSpPr>
          <p:nvPr/>
        </p:nvCxnSpPr>
        <p:spPr>
          <a:xfrm>
            <a:off x="9584545" y="2364347"/>
            <a:ext cx="0" cy="846090"/>
          </a:xfrm>
          <a:prstGeom prst="straightConnector1">
            <a:avLst/>
          </a:prstGeom>
          <a:ln>
            <a:solidFill>
              <a:schemeClr val="tx1"/>
            </a:solidFill>
            <a:tailEnd type="triangle"/>
          </a:ln>
        </p:spPr>
        <p:style>
          <a:lnRef idx="3">
            <a:schemeClr val="accent2"/>
          </a:lnRef>
          <a:fillRef idx="0">
            <a:schemeClr val="accent2"/>
          </a:fillRef>
          <a:effectRef idx="2">
            <a:schemeClr val="accent2"/>
          </a:effectRef>
          <a:fontRef idx="minor">
            <a:schemeClr val="tx1"/>
          </a:fontRef>
        </p:style>
      </p:cxnSp>
      <p:cxnSp>
        <p:nvCxnSpPr>
          <p:cNvPr id="28" name="Straight Arrow Connector 27">
            <a:extLst>
              <a:ext uri="{FF2B5EF4-FFF2-40B4-BE49-F238E27FC236}">
                <a16:creationId xmlns:a16="http://schemas.microsoft.com/office/drawing/2014/main" id="{40B758A6-88EB-4F35-B455-0B3E028B8F36}"/>
              </a:ext>
            </a:extLst>
          </p:cNvPr>
          <p:cNvCxnSpPr>
            <a:cxnSpLocks/>
            <a:stCxn id="42" idx="2"/>
          </p:cNvCxnSpPr>
          <p:nvPr/>
        </p:nvCxnSpPr>
        <p:spPr>
          <a:xfrm>
            <a:off x="9013537" y="5502985"/>
            <a:ext cx="7026" cy="531905"/>
          </a:xfrm>
          <a:prstGeom prst="straightConnector1">
            <a:avLst/>
          </a:prstGeom>
          <a:ln w="22225">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59A1B9D7-9D8C-43E4-B77C-076B51677552}"/>
              </a:ext>
            </a:extLst>
          </p:cNvPr>
          <p:cNvCxnSpPr>
            <a:cxnSpLocks/>
            <a:stCxn id="34" idx="2"/>
          </p:cNvCxnSpPr>
          <p:nvPr/>
        </p:nvCxnSpPr>
        <p:spPr>
          <a:xfrm>
            <a:off x="6663094" y="5502985"/>
            <a:ext cx="33207" cy="490355"/>
          </a:xfrm>
          <a:prstGeom prst="straightConnector1">
            <a:avLst/>
          </a:prstGeom>
          <a:ln w="22225">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3FE9DAFE-40CE-4AE2-A43F-AFB39CFB3129}"/>
              </a:ext>
            </a:extLst>
          </p:cNvPr>
          <p:cNvCxnSpPr>
            <a:cxnSpLocks/>
          </p:cNvCxnSpPr>
          <p:nvPr/>
        </p:nvCxnSpPr>
        <p:spPr>
          <a:xfrm flipH="1" flipV="1">
            <a:off x="1722110" y="5651361"/>
            <a:ext cx="5090" cy="529171"/>
          </a:xfrm>
          <a:prstGeom prst="straightConnector1">
            <a:avLst/>
          </a:prstGeom>
          <a:ln>
            <a:solidFill>
              <a:schemeClr val="tx1"/>
            </a:solidFill>
            <a:tailEnd type="triangle"/>
          </a:ln>
        </p:spPr>
        <p:style>
          <a:lnRef idx="3">
            <a:schemeClr val="accent2"/>
          </a:lnRef>
          <a:fillRef idx="0">
            <a:schemeClr val="accent2"/>
          </a:fillRef>
          <a:effectRef idx="2">
            <a:schemeClr val="accent2"/>
          </a:effectRef>
          <a:fontRef idx="minor">
            <a:schemeClr val="tx1"/>
          </a:fontRef>
        </p:style>
      </p:cxnSp>
      <p:sp>
        <p:nvSpPr>
          <p:cNvPr id="29" name="Rectangle 28">
            <a:extLst>
              <a:ext uri="{FF2B5EF4-FFF2-40B4-BE49-F238E27FC236}">
                <a16:creationId xmlns:a16="http://schemas.microsoft.com/office/drawing/2014/main" id="{B476DCE7-CF6E-494C-9EDB-0BBB7C8A8BCF}"/>
              </a:ext>
            </a:extLst>
          </p:cNvPr>
          <p:cNvSpPr/>
          <p:nvPr/>
        </p:nvSpPr>
        <p:spPr>
          <a:xfrm>
            <a:off x="1416505" y="6270377"/>
            <a:ext cx="9721493" cy="365592"/>
          </a:xfrm>
          <a:prstGeom prst="rect">
            <a:avLst/>
          </a:prstGeom>
          <a:solidFill>
            <a:schemeClr val="tx1"/>
          </a:solidFill>
          <a:ln>
            <a:solidFill>
              <a:srgbClr val="C000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800" dirty="0"/>
              <a:t>STATE of WORLD (s)</a:t>
            </a:r>
          </a:p>
        </p:txBody>
      </p:sp>
    </p:spTree>
    <p:extLst>
      <p:ext uri="{BB962C8B-B14F-4D97-AF65-F5344CB8AC3E}">
        <p14:creationId xmlns:p14="http://schemas.microsoft.com/office/powerpoint/2010/main" val="7634210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35" grpId="0" animBg="1"/>
      <p:bldP spid="36" grpId="0"/>
      <p:bldP spid="37" grpId="0" animBg="1"/>
      <p:bldP spid="38" grpId="0"/>
      <p:bldP spid="39" grpId="0" animBg="1"/>
      <p:bldP spid="40" grpId="0"/>
      <p:bldP spid="41" grpId="0"/>
      <p:bldP spid="42" grpId="0" animBg="1"/>
      <p:bldP spid="43" grpId="0"/>
      <p:bldP spid="15"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A995B374-CE49-44DA-81B0-061BB64518AA}"/>
              </a:ext>
            </a:extLst>
          </p:cNvPr>
          <p:cNvCxnSpPr/>
          <p:nvPr/>
        </p:nvCxnSpPr>
        <p:spPr>
          <a:xfrm>
            <a:off x="1533525" y="373063"/>
            <a:ext cx="0" cy="690562"/>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1267" name="TextBox 3">
            <a:extLst>
              <a:ext uri="{FF2B5EF4-FFF2-40B4-BE49-F238E27FC236}">
                <a16:creationId xmlns:a16="http://schemas.microsoft.com/office/drawing/2014/main" id="{26D49C46-DE52-44E7-9E89-507ED82376BA}"/>
              </a:ext>
            </a:extLst>
          </p:cNvPr>
          <p:cNvSpPr txBox="1">
            <a:spLocks noChangeArrowheads="1"/>
          </p:cNvSpPr>
          <p:nvPr/>
        </p:nvSpPr>
        <p:spPr bwMode="auto">
          <a:xfrm>
            <a:off x="1727200" y="355600"/>
            <a:ext cx="3632598"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4000" dirty="0"/>
              <a:t>Search for value </a:t>
            </a:r>
          </a:p>
        </p:txBody>
      </p:sp>
      <p:sp>
        <p:nvSpPr>
          <p:cNvPr id="4" name="TextBox 3">
            <a:extLst>
              <a:ext uri="{FF2B5EF4-FFF2-40B4-BE49-F238E27FC236}">
                <a16:creationId xmlns:a16="http://schemas.microsoft.com/office/drawing/2014/main" id="{A97E2E59-90DA-47BE-8070-5E8595673390}"/>
              </a:ext>
            </a:extLst>
          </p:cNvPr>
          <p:cNvSpPr txBox="1">
            <a:spLocks noChangeArrowheads="1"/>
          </p:cNvSpPr>
          <p:nvPr/>
        </p:nvSpPr>
        <p:spPr bwMode="auto">
          <a:xfrm>
            <a:off x="1727200" y="1497045"/>
            <a:ext cx="10271967"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4000" dirty="0"/>
              <a:t>Strategy for Market Exchange – Find something</a:t>
            </a:r>
          </a:p>
          <a:p>
            <a:pPr eaLnBrk="1" hangingPunct="1">
              <a:lnSpc>
                <a:spcPct val="100000"/>
              </a:lnSpc>
              <a:spcBef>
                <a:spcPct val="0"/>
              </a:spcBef>
              <a:buFontTx/>
              <a:buNone/>
            </a:pPr>
            <a:r>
              <a:rPr lang="en-US" altLang="en-US" sz="4000" dirty="0"/>
              <a:t>of relatively low value to the people who own it and sell it to people who value it more highly, or more concisely </a:t>
            </a:r>
            <a:r>
              <a:rPr lang="en-US" altLang="en-US" sz="4000" dirty="0">
                <a:solidFill>
                  <a:srgbClr val="FF0000"/>
                </a:solidFill>
              </a:rPr>
              <a:t>“Buy low, sell high”</a:t>
            </a:r>
            <a:r>
              <a:rPr lang="en-US" altLang="en-US" sz="4000" dirty="0"/>
              <a:t>. </a:t>
            </a:r>
          </a:p>
        </p:txBody>
      </p:sp>
      <p:sp>
        <p:nvSpPr>
          <p:cNvPr id="5" name="TextBox 4">
            <a:extLst>
              <a:ext uri="{FF2B5EF4-FFF2-40B4-BE49-F238E27FC236}">
                <a16:creationId xmlns:a16="http://schemas.microsoft.com/office/drawing/2014/main" id="{9385D02F-307B-426B-9C8A-DE0B38F22925}"/>
              </a:ext>
            </a:extLst>
          </p:cNvPr>
          <p:cNvSpPr txBox="1">
            <a:spLocks noChangeArrowheads="1"/>
          </p:cNvSpPr>
          <p:nvPr/>
        </p:nvSpPr>
        <p:spPr bwMode="auto">
          <a:xfrm>
            <a:off x="1727200" y="4204979"/>
            <a:ext cx="10271967" cy="2123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4000" dirty="0"/>
              <a:t>Produce the item at a lower cost than what people are willing to pay for the item.</a:t>
            </a:r>
          </a:p>
          <a:p>
            <a:pPr eaLnBrk="1" hangingPunct="1">
              <a:lnSpc>
                <a:spcPct val="100000"/>
              </a:lnSpc>
              <a:spcBef>
                <a:spcPct val="0"/>
              </a:spcBef>
              <a:buFontTx/>
              <a:buNone/>
            </a:pPr>
            <a:endParaRPr lang="en-US" altLang="en-US" sz="1200" dirty="0"/>
          </a:p>
          <a:p>
            <a:pPr eaLnBrk="1" hangingPunct="1">
              <a:lnSpc>
                <a:spcPct val="100000"/>
              </a:lnSpc>
              <a:spcBef>
                <a:spcPct val="0"/>
              </a:spcBef>
              <a:buFontTx/>
              <a:buNone/>
            </a:pPr>
            <a:r>
              <a:rPr lang="en-US" altLang="en-US" sz="4000" dirty="0"/>
              <a:t>Find the surplus and reallocate it.</a:t>
            </a:r>
          </a:p>
        </p:txBody>
      </p:sp>
    </p:spTree>
    <p:extLst>
      <p:ext uri="{BB962C8B-B14F-4D97-AF65-F5344CB8AC3E}">
        <p14:creationId xmlns:p14="http://schemas.microsoft.com/office/powerpoint/2010/main" val="57168674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2" name="Group 81">
            <a:extLst>
              <a:ext uri="{FF2B5EF4-FFF2-40B4-BE49-F238E27FC236}">
                <a16:creationId xmlns:a16="http://schemas.microsoft.com/office/drawing/2014/main" id="{92B0BAE8-EE60-4A10-9A34-6F3BC39B8251}"/>
              </a:ext>
            </a:extLst>
          </p:cNvPr>
          <p:cNvGrpSpPr/>
          <p:nvPr/>
        </p:nvGrpSpPr>
        <p:grpSpPr>
          <a:xfrm>
            <a:off x="5454094" y="1460408"/>
            <a:ext cx="6151409" cy="4699458"/>
            <a:chOff x="5076958" y="1648884"/>
            <a:chExt cx="4364687" cy="3411818"/>
          </a:xfrm>
        </p:grpSpPr>
        <p:sp>
          <p:nvSpPr>
            <p:cNvPr id="2" name="Text Box 9">
              <a:extLst>
                <a:ext uri="{FF2B5EF4-FFF2-40B4-BE49-F238E27FC236}">
                  <a16:creationId xmlns:a16="http://schemas.microsoft.com/office/drawing/2014/main" id="{2329538F-D641-414D-896C-48820A1BD0F1}"/>
                </a:ext>
              </a:extLst>
            </p:cNvPr>
            <p:cNvSpPr txBox="1">
              <a:spLocks noChangeArrowheads="1"/>
            </p:cNvSpPr>
            <p:nvPr/>
          </p:nvSpPr>
          <p:spPr bwMode="auto">
            <a:xfrm>
              <a:off x="5286509" y="1941778"/>
              <a:ext cx="364202" cy="276999"/>
            </a:xfrm>
            <a:prstGeom prst="rect">
              <a:avLst/>
            </a:prstGeom>
            <a:noFill/>
            <a:ln w="9525">
              <a:noFill/>
              <a:miter lim="800000"/>
              <a:headEnd/>
              <a:tailEnd/>
            </a:ln>
            <a:effectLst/>
          </p:spPr>
          <p:txBody>
            <a:bodyPr wrap="none">
              <a:spAutoFit/>
            </a:bodyPr>
            <a:lstStyle/>
            <a:p>
              <a:r>
                <a:rPr lang="en-US" sz="1200">
                  <a:latin typeface="Times New Roman" pitchFamily="18" charset="0"/>
                </a:rPr>
                <a:t>B1</a:t>
              </a:r>
            </a:p>
          </p:txBody>
        </p:sp>
        <p:sp>
          <p:nvSpPr>
            <p:cNvPr id="3" name="Text Box 10">
              <a:extLst>
                <a:ext uri="{FF2B5EF4-FFF2-40B4-BE49-F238E27FC236}">
                  <a16:creationId xmlns:a16="http://schemas.microsoft.com/office/drawing/2014/main" id="{BD57E6E5-F006-4831-8515-89F0496C025B}"/>
                </a:ext>
              </a:extLst>
            </p:cNvPr>
            <p:cNvSpPr txBox="1">
              <a:spLocks noChangeArrowheads="1"/>
            </p:cNvSpPr>
            <p:nvPr/>
          </p:nvSpPr>
          <p:spPr bwMode="auto">
            <a:xfrm>
              <a:off x="5629409" y="2203716"/>
              <a:ext cx="364202" cy="276999"/>
            </a:xfrm>
            <a:prstGeom prst="rect">
              <a:avLst/>
            </a:prstGeom>
            <a:noFill/>
            <a:ln w="9525">
              <a:noFill/>
              <a:miter lim="800000"/>
              <a:headEnd/>
              <a:tailEnd/>
            </a:ln>
            <a:effectLst/>
          </p:spPr>
          <p:txBody>
            <a:bodyPr wrap="none">
              <a:spAutoFit/>
            </a:bodyPr>
            <a:lstStyle/>
            <a:p>
              <a:r>
                <a:rPr lang="en-US" sz="1200">
                  <a:latin typeface="Times New Roman" pitchFamily="18" charset="0"/>
                </a:rPr>
                <a:t>B2</a:t>
              </a:r>
            </a:p>
          </p:txBody>
        </p:sp>
        <p:sp>
          <p:nvSpPr>
            <p:cNvPr id="4" name="Text Box 11">
              <a:extLst>
                <a:ext uri="{FF2B5EF4-FFF2-40B4-BE49-F238E27FC236}">
                  <a16:creationId xmlns:a16="http://schemas.microsoft.com/office/drawing/2014/main" id="{54E254EA-CC82-4ECE-87FF-6BF83466F9C5}"/>
                </a:ext>
              </a:extLst>
            </p:cNvPr>
            <p:cNvSpPr txBox="1">
              <a:spLocks noChangeArrowheads="1"/>
            </p:cNvSpPr>
            <p:nvPr/>
          </p:nvSpPr>
          <p:spPr bwMode="auto">
            <a:xfrm>
              <a:off x="5972309" y="2489466"/>
              <a:ext cx="364202" cy="276999"/>
            </a:xfrm>
            <a:prstGeom prst="rect">
              <a:avLst/>
            </a:prstGeom>
            <a:noFill/>
            <a:ln w="9525">
              <a:noFill/>
              <a:miter lim="800000"/>
              <a:headEnd/>
              <a:tailEnd/>
            </a:ln>
            <a:effectLst/>
          </p:spPr>
          <p:txBody>
            <a:bodyPr wrap="none">
              <a:spAutoFit/>
            </a:bodyPr>
            <a:lstStyle/>
            <a:p>
              <a:r>
                <a:rPr lang="en-US" sz="1200">
                  <a:latin typeface="Times New Roman" pitchFamily="18" charset="0"/>
                </a:rPr>
                <a:t>B3</a:t>
              </a:r>
            </a:p>
          </p:txBody>
        </p:sp>
        <p:sp>
          <p:nvSpPr>
            <p:cNvPr id="5" name="Text Box 12">
              <a:extLst>
                <a:ext uri="{FF2B5EF4-FFF2-40B4-BE49-F238E27FC236}">
                  <a16:creationId xmlns:a16="http://schemas.microsoft.com/office/drawing/2014/main" id="{92FA5107-9921-4C2C-8EB5-3564FD51CCDF}"/>
                </a:ext>
              </a:extLst>
            </p:cNvPr>
            <p:cNvSpPr txBox="1">
              <a:spLocks noChangeArrowheads="1"/>
            </p:cNvSpPr>
            <p:nvPr/>
          </p:nvSpPr>
          <p:spPr bwMode="auto">
            <a:xfrm>
              <a:off x="6342592" y="2741878"/>
              <a:ext cx="364202" cy="276999"/>
            </a:xfrm>
            <a:prstGeom prst="rect">
              <a:avLst/>
            </a:prstGeom>
            <a:noFill/>
            <a:ln w="9525">
              <a:noFill/>
              <a:miter lim="800000"/>
              <a:headEnd/>
              <a:tailEnd/>
            </a:ln>
            <a:effectLst/>
          </p:spPr>
          <p:txBody>
            <a:bodyPr wrap="none">
              <a:spAutoFit/>
            </a:bodyPr>
            <a:lstStyle/>
            <a:p>
              <a:r>
                <a:rPr lang="en-US" sz="1200">
                  <a:latin typeface="Times New Roman" pitchFamily="18" charset="0"/>
                </a:rPr>
                <a:t>B1</a:t>
              </a:r>
            </a:p>
          </p:txBody>
        </p:sp>
        <p:sp>
          <p:nvSpPr>
            <p:cNvPr id="6" name="Text Box 13">
              <a:extLst>
                <a:ext uri="{FF2B5EF4-FFF2-40B4-BE49-F238E27FC236}">
                  <a16:creationId xmlns:a16="http://schemas.microsoft.com/office/drawing/2014/main" id="{B5CD9F93-4C98-4E2B-BB09-00067C95B2CC}"/>
                </a:ext>
              </a:extLst>
            </p:cNvPr>
            <p:cNvSpPr txBox="1">
              <a:spLocks noChangeArrowheads="1"/>
            </p:cNvSpPr>
            <p:nvPr/>
          </p:nvSpPr>
          <p:spPr bwMode="auto">
            <a:xfrm>
              <a:off x="6685492" y="3003816"/>
              <a:ext cx="364202" cy="276999"/>
            </a:xfrm>
            <a:prstGeom prst="rect">
              <a:avLst/>
            </a:prstGeom>
            <a:noFill/>
            <a:ln w="9525">
              <a:noFill/>
              <a:miter lim="800000"/>
              <a:headEnd/>
              <a:tailEnd/>
            </a:ln>
            <a:effectLst/>
          </p:spPr>
          <p:txBody>
            <a:bodyPr wrap="none">
              <a:spAutoFit/>
            </a:bodyPr>
            <a:lstStyle/>
            <a:p>
              <a:r>
                <a:rPr lang="en-US" sz="1200">
                  <a:latin typeface="Times New Roman" pitchFamily="18" charset="0"/>
                </a:rPr>
                <a:t>B2</a:t>
              </a:r>
            </a:p>
          </p:txBody>
        </p:sp>
        <p:sp>
          <p:nvSpPr>
            <p:cNvPr id="7" name="Text Box 14">
              <a:extLst>
                <a:ext uri="{FF2B5EF4-FFF2-40B4-BE49-F238E27FC236}">
                  <a16:creationId xmlns:a16="http://schemas.microsoft.com/office/drawing/2014/main" id="{D8BBCAE7-4CA7-49F2-A56C-13E9CF7143ED}"/>
                </a:ext>
              </a:extLst>
            </p:cNvPr>
            <p:cNvSpPr txBox="1">
              <a:spLocks noChangeArrowheads="1"/>
            </p:cNvSpPr>
            <p:nvPr/>
          </p:nvSpPr>
          <p:spPr bwMode="auto">
            <a:xfrm>
              <a:off x="7058159" y="3313378"/>
              <a:ext cx="364202" cy="276999"/>
            </a:xfrm>
            <a:prstGeom prst="rect">
              <a:avLst/>
            </a:prstGeom>
            <a:noFill/>
            <a:ln w="9525">
              <a:noFill/>
              <a:miter lim="800000"/>
              <a:headEnd/>
              <a:tailEnd/>
            </a:ln>
            <a:effectLst/>
          </p:spPr>
          <p:txBody>
            <a:bodyPr wrap="none">
              <a:spAutoFit/>
            </a:bodyPr>
            <a:lstStyle/>
            <a:p>
              <a:r>
                <a:rPr lang="en-US" sz="1200">
                  <a:latin typeface="Times New Roman" pitchFamily="18" charset="0"/>
                </a:rPr>
                <a:t>B3</a:t>
              </a:r>
            </a:p>
          </p:txBody>
        </p:sp>
        <p:sp>
          <p:nvSpPr>
            <p:cNvPr id="8" name="Text Box 15">
              <a:extLst>
                <a:ext uri="{FF2B5EF4-FFF2-40B4-BE49-F238E27FC236}">
                  <a16:creationId xmlns:a16="http://schemas.microsoft.com/office/drawing/2014/main" id="{291BFCCB-5D15-43E2-B215-A0C378896FB7}"/>
                </a:ext>
              </a:extLst>
            </p:cNvPr>
            <p:cNvSpPr txBox="1">
              <a:spLocks noChangeArrowheads="1"/>
            </p:cNvSpPr>
            <p:nvPr/>
          </p:nvSpPr>
          <p:spPr bwMode="auto">
            <a:xfrm>
              <a:off x="7371292" y="3575316"/>
              <a:ext cx="364202" cy="276999"/>
            </a:xfrm>
            <a:prstGeom prst="rect">
              <a:avLst/>
            </a:prstGeom>
            <a:noFill/>
            <a:ln w="9525">
              <a:noFill/>
              <a:miter lim="800000"/>
              <a:headEnd/>
              <a:tailEnd/>
            </a:ln>
            <a:effectLst/>
          </p:spPr>
          <p:txBody>
            <a:bodyPr wrap="none">
              <a:spAutoFit/>
            </a:bodyPr>
            <a:lstStyle/>
            <a:p>
              <a:r>
                <a:rPr lang="en-US" sz="1200">
                  <a:latin typeface="Times New Roman" pitchFamily="18" charset="0"/>
                </a:rPr>
                <a:t>B1</a:t>
              </a:r>
            </a:p>
          </p:txBody>
        </p:sp>
        <p:sp>
          <p:nvSpPr>
            <p:cNvPr id="9" name="Text Box 16">
              <a:extLst>
                <a:ext uri="{FF2B5EF4-FFF2-40B4-BE49-F238E27FC236}">
                  <a16:creationId xmlns:a16="http://schemas.microsoft.com/office/drawing/2014/main" id="{26205E04-105A-4F19-9CB8-7F803D5CE7A8}"/>
                </a:ext>
              </a:extLst>
            </p:cNvPr>
            <p:cNvSpPr txBox="1">
              <a:spLocks noChangeArrowheads="1"/>
            </p:cNvSpPr>
            <p:nvPr/>
          </p:nvSpPr>
          <p:spPr bwMode="auto">
            <a:xfrm>
              <a:off x="7743959" y="3861066"/>
              <a:ext cx="364202" cy="276999"/>
            </a:xfrm>
            <a:prstGeom prst="rect">
              <a:avLst/>
            </a:prstGeom>
            <a:noFill/>
            <a:ln w="9525">
              <a:noFill/>
              <a:miter lim="800000"/>
              <a:headEnd/>
              <a:tailEnd/>
            </a:ln>
            <a:effectLst/>
          </p:spPr>
          <p:txBody>
            <a:bodyPr wrap="none">
              <a:spAutoFit/>
            </a:bodyPr>
            <a:lstStyle/>
            <a:p>
              <a:r>
                <a:rPr lang="en-US" sz="1200">
                  <a:latin typeface="Times New Roman" pitchFamily="18" charset="0"/>
                </a:rPr>
                <a:t>B2</a:t>
              </a:r>
            </a:p>
          </p:txBody>
        </p:sp>
        <p:sp>
          <p:nvSpPr>
            <p:cNvPr id="10" name="Text Box 17">
              <a:extLst>
                <a:ext uri="{FF2B5EF4-FFF2-40B4-BE49-F238E27FC236}">
                  <a16:creationId xmlns:a16="http://schemas.microsoft.com/office/drawing/2014/main" id="{23D89169-D51D-414E-9960-82405F0DE98C}"/>
                </a:ext>
              </a:extLst>
            </p:cNvPr>
            <p:cNvSpPr txBox="1">
              <a:spLocks noChangeArrowheads="1"/>
            </p:cNvSpPr>
            <p:nvPr/>
          </p:nvSpPr>
          <p:spPr bwMode="auto">
            <a:xfrm>
              <a:off x="8086859" y="4113478"/>
              <a:ext cx="364202" cy="276999"/>
            </a:xfrm>
            <a:prstGeom prst="rect">
              <a:avLst/>
            </a:prstGeom>
            <a:noFill/>
            <a:ln w="9525">
              <a:noFill/>
              <a:miter lim="800000"/>
              <a:headEnd/>
              <a:tailEnd/>
            </a:ln>
            <a:effectLst/>
          </p:spPr>
          <p:txBody>
            <a:bodyPr wrap="none">
              <a:spAutoFit/>
            </a:bodyPr>
            <a:lstStyle/>
            <a:p>
              <a:r>
                <a:rPr lang="en-US" sz="1200">
                  <a:latin typeface="Times New Roman" pitchFamily="18" charset="0"/>
                </a:rPr>
                <a:t>B3</a:t>
              </a:r>
            </a:p>
          </p:txBody>
        </p:sp>
        <p:sp>
          <p:nvSpPr>
            <p:cNvPr id="11" name="Text Box 18">
              <a:extLst>
                <a:ext uri="{FF2B5EF4-FFF2-40B4-BE49-F238E27FC236}">
                  <a16:creationId xmlns:a16="http://schemas.microsoft.com/office/drawing/2014/main" id="{45810A9C-87A4-4F39-980C-BDECEB3E6936}"/>
                </a:ext>
              </a:extLst>
            </p:cNvPr>
            <p:cNvSpPr txBox="1">
              <a:spLocks noChangeArrowheads="1"/>
            </p:cNvSpPr>
            <p:nvPr/>
          </p:nvSpPr>
          <p:spPr bwMode="auto">
            <a:xfrm>
              <a:off x="5343658" y="4399228"/>
              <a:ext cx="346570" cy="276999"/>
            </a:xfrm>
            <a:prstGeom prst="rect">
              <a:avLst/>
            </a:prstGeom>
            <a:noFill/>
            <a:ln w="9525">
              <a:noFill/>
              <a:miter lim="800000"/>
              <a:headEnd/>
              <a:tailEnd/>
            </a:ln>
            <a:effectLst/>
          </p:spPr>
          <p:txBody>
            <a:bodyPr wrap="none">
              <a:spAutoFit/>
            </a:bodyPr>
            <a:lstStyle/>
            <a:p>
              <a:r>
                <a:rPr lang="en-US" sz="1200">
                  <a:latin typeface="Times New Roman" pitchFamily="18" charset="0"/>
                </a:rPr>
                <a:t>S1</a:t>
              </a:r>
            </a:p>
          </p:txBody>
        </p:sp>
        <p:sp>
          <p:nvSpPr>
            <p:cNvPr id="12" name="Text Box 19">
              <a:extLst>
                <a:ext uri="{FF2B5EF4-FFF2-40B4-BE49-F238E27FC236}">
                  <a16:creationId xmlns:a16="http://schemas.microsoft.com/office/drawing/2014/main" id="{810574A0-8B14-4515-A0A1-AE625268E846}"/>
                </a:ext>
              </a:extLst>
            </p:cNvPr>
            <p:cNvSpPr txBox="1">
              <a:spLocks noChangeArrowheads="1"/>
            </p:cNvSpPr>
            <p:nvPr/>
          </p:nvSpPr>
          <p:spPr bwMode="auto">
            <a:xfrm>
              <a:off x="5686558" y="4137291"/>
              <a:ext cx="346570" cy="276999"/>
            </a:xfrm>
            <a:prstGeom prst="rect">
              <a:avLst/>
            </a:prstGeom>
            <a:noFill/>
            <a:ln w="9525">
              <a:noFill/>
              <a:miter lim="800000"/>
              <a:headEnd/>
              <a:tailEnd/>
            </a:ln>
            <a:effectLst/>
          </p:spPr>
          <p:txBody>
            <a:bodyPr wrap="none">
              <a:spAutoFit/>
            </a:bodyPr>
            <a:lstStyle/>
            <a:p>
              <a:r>
                <a:rPr lang="en-US" sz="1200">
                  <a:latin typeface="Times New Roman" pitchFamily="18" charset="0"/>
                </a:rPr>
                <a:t>S2</a:t>
              </a:r>
            </a:p>
          </p:txBody>
        </p:sp>
        <p:sp>
          <p:nvSpPr>
            <p:cNvPr id="13" name="Text Box 20">
              <a:extLst>
                <a:ext uri="{FF2B5EF4-FFF2-40B4-BE49-F238E27FC236}">
                  <a16:creationId xmlns:a16="http://schemas.microsoft.com/office/drawing/2014/main" id="{6ABD63CF-D92C-4F00-843F-02CD28314EA3}"/>
                </a:ext>
              </a:extLst>
            </p:cNvPr>
            <p:cNvSpPr txBox="1">
              <a:spLocks noChangeArrowheads="1"/>
            </p:cNvSpPr>
            <p:nvPr/>
          </p:nvSpPr>
          <p:spPr bwMode="auto">
            <a:xfrm>
              <a:off x="6029458" y="3884878"/>
              <a:ext cx="346570" cy="276999"/>
            </a:xfrm>
            <a:prstGeom prst="rect">
              <a:avLst/>
            </a:prstGeom>
            <a:noFill/>
            <a:ln w="9525">
              <a:noFill/>
              <a:miter lim="800000"/>
              <a:headEnd/>
              <a:tailEnd/>
            </a:ln>
            <a:effectLst/>
          </p:spPr>
          <p:txBody>
            <a:bodyPr wrap="none">
              <a:spAutoFit/>
            </a:bodyPr>
            <a:lstStyle/>
            <a:p>
              <a:r>
                <a:rPr lang="en-US" sz="1200">
                  <a:latin typeface="Times New Roman" pitchFamily="18" charset="0"/>
                </a:rPr>
                <a:t>S3</a:t>
              </a:r>
            </a:p>
          </p:txBody>
        </p:sp>
        <p:sp>
          <p:nvSpPr>
            <p:cNvPr id="14" name="Text Box 21">
              <a:extLst>
                <a:ext uri="{FF2B5EF4-FFF2-40B4-BE49-F238E27FC236}">
                  <a16:creationId xmlns:a16="http://schemas.microsoft.com/office/drawing/2014/main" id="{3A63052D-7241-4BD4-A373-250DB466F9BB}"/>
                </a:ext>
              </a:extLst>
            </p:cNvPr>
            <p:cNvSpPr txBox="1">
              <a:spLocks noChangeArrowheads="1"/>
            </p:cNvSpPr>
            <p:nvPr/>
          </p:nvSpPr>
          <p:spPr bwMode="auto">
            <a:xfrm>
              <a:off x="6372358" y="3632466"/>
              <a:ext cx="346570" cy="276999"/>
            </a:xfrm>
            <a:prstGeom prst="rect">
              <a:avLst/>
            </a:prstGeom>
            <a:noFill/>
            <a:ln w="9525">
              <a:noFill/>
              <a:miter lim="800000"/>
              <a:headEnd/>
              <a:tailEnd/>
            </a:ln>
            <a:effectLst/>
          </p:spPr>
          <p:txBody>
            <a:bodyPr wrap="none">
              <a:spAutoFit/>
            </a:bodyPr>
            <a:lstStyle/>
            <a:p>
              <a:r>
                <a:rPr lang="en-US" sz="1200">
                  <a:latin typeface="Times New Roman" pitchFamily="18" charset="0"/>
                </a:rPr>
                <a:t>S1</a:t>
              </a:r>
            </a:p>
          </p:txBody>
        </p:sp>
        <p:sp>
          <p:nvSpPr>
            <p:cNvPr id="15" name="Text Box 22">
              <a:extLst>
                <a:ext uri="{FF2B5EF4-FFF2-40B4-BE49-F238E27FC236}">
                  <a16:creationId xmlns:a16="http://schemas.microsoft.com/office/drawing/2014/main" id="{E6659CB4-FAD0-4ED9-98A2-B8FEBDF48939}"/>
                </a:ext>
              </a:extLst>
            </p:cNvPr>
            <p:cNvSpPr txBox="1">
              <a:spLocks noChangeArrowheads="1"/>
            </p:cNvSpPr>
            <p:nvPr/>
          </p:nvSpPr>
          <p:spPr bwMode="auto">
            <a:xfrm>
              <a:off x="6702161" y="3346716"/>
              <a:ext cx="346570" cy="276999"/>
            </a:xfrm>
            <a:prstGeom prst="rect">
              <a:avLst/>
            </a:prstGeom>
            <a:noFill/>
            <a:ln w="9525">
              <a:noFill/>
              <a:miter lim="800000"/>
              <a:headEnd/>
              <a:tailEnd/>
            </a:ln>
            <a:effectLst/>
          </p:spPr>
          <p:txBody>
            <a:bodyPr wrap="none">
              <a:spAutoFit/>
            </a:bodyPr>
            <a:lstStyle/>
            <a:p>
              <a:r>
                <a:rPr lang="en-US" sz="1200">
                  <a:latin typeface="Times New Roman" pitchFamily="18" charset="0"/>
                </a:rPr>
                <a:t>S2</a:t>
              </a:r>
            </a:p>
          </p:txBody>
        </p:sp>
        <p:sp>
          <p:nvSpPr>
            <p:cNvPr id="16" name="Text Box 23">
              <a:extLst>
                <a:ext uri="{FF2B5EF4-FFF2-40B4-BE49-F238E27FC236}">
                  <a16:creationId xmlns:a16="http://schemas.microsoft.com/office/drawing/2014/main" id="{DFF1BE9E-9A8D-4C23-8CE7-B5944B8A0D88}"/>
                </a:ext>
              </a:extLst>
            </p:cNvPr>
            <p:cNvSpPr txBox="1">
              <a:spLocks noChangeArrowheads="1"/>
            </p:cNvSpPr>
            <p:nvPr/>
          </p:nvSpPr>
          <p:spPr bwMode="auto">
            <a:xfrm>
              <a:off x="7058158" y="3060966"/>
              <a:ext cx="346570" cy="276999"/>
            </a:xfrm>
            <a:prstGeom prst="rect">
              <a:avLst/>
            </a:prstGeom>
            <a:noFill/>
            <a:ln w="9525">
              <a:noFill/>
              <a:miter lim="800000"/>
              <a:headEnd/>
              <a:tailEnd/>
            </a:ln>
            <a:effectLst/>
          </p:spPr>
          <p:txBody>
            <a:bodyPr wrap="none">
              <a:spAutoFit/>
            </a:bodyPr>
            <a:lstStyle/>
            <a:p>
              <a:r>
                <a:rPr lang="en-US" sz="1200">
                  <a:latin typeface="Times New Roman" pitchFamily="18" charset="0"/>
                </a:rPr>
                <a:t>S3</a:t>
              </a:r>
            </a:p>
          </p:txBody>
        </p:sp>
        <p:sp>
          <p:nvSpPr>
            <p:cNvPr id="17" name="Text Box 24">
              <a:extLst>
                <a:ext uri="{FF2B5EF4-FFF2-40B4-BE49-F238E27FC236}">
                  <a16:creationId xmlns:a16="http://schemas.microsoft.com/office/drawing/2014/main" id="{803D790E-7453-4875-B1F2-2F30D11AFE3F}"/>
                </a:ext>
              </a:extLst>
            </p:cNvPr>
            <p:cNvSpPr txBox="1">
              <a:spLocks noChangeArrowheads="1"/>
            </p:cNvSpPr>
            <p:nvPr/>
          </p:nvSpPr>
          <p:spPr bwMode="auto">
            <a:xfrm>
              <a:off x="7401058" y="2799028"/>
              <a:ext cx="346570" cy="276999"/>
            </a:xfrm>
            <a:prstGeom prst="rect">
              <a:avLst/>
            </a:prstGeom>
            <a:noFill/>
            <a:ln w="9525">
              <a:noFill/>
              <a:miter lim="800000"/>
              <a:headEnd/>
              <a:tailEnd/>
            </a:ln>
            <a:effectLst/>
          </p:spPr>
          <p:txBody>
            <a:bodyPr wrap="none">
              <a:spAutoFit/>
            </a:bodyPr>
            <a:lstStyle/>
            <a:p>
              <a:r>
                <a:rPr lang="en-US" sz="1200">
                  <a:latin typeface="Times New Roman" pitchFamily="18" charset="0"/>
                </a:rPr>
                <a:t>S1</a:t>
              </a:r>
            </a:p>
          </p:txBody>
        </p:sp>
        <p:sp>
          <p:nvSpPr>
            <p:cNvPr id="18" name="Text Box 25">
              <a:extLst>
                <a:ext uri="{FF2B5EF4-FFF2-40B4-BE49-F238E27FC236}">
                  <a16:creationId xmlns:a16="http://schemas.microsoft.com/office/drawing/2014/main" id="{65F1D353-5240-4A45-83B1-DCA35D38E021}"/>
                </a:ext>
              </a:extLst>
            </p:cNvPr>
            <p:cNvSpPr txBox="1">
              <a:spLocks noChangeArrowheads="1"/>
            </p:cNvSpPr>
            <p:nvPr/>
          </p:nvSpPr>
          <p:spPr bwMode="auto">
            <a:xfrm>
              <a:off x="7743958" y="2546616"/>
              <a:ext cx="346570" cy="276999"/>
            </a:xfrm>
            <a:prstGeom prst="rect">
              <a:avLst/>
            </a:prstGeom>
            <a:noFill/>
            <a:ln w="9525">
              <a:noFill/>
              <a:miter lim="800000"/>
              <a:headEnd/>
              <a:tailEnd/>
            </a:ln>
            <a:effectLst/>
          </p:spPr>
          <p:txBody>
            <a:bodyPr wrap="none">
              <a:spAutoFit/>
            </a:bodyPr>
            <a:lstStyle/>
            <a:p>
              <a:r>
                <a:rPr lang="en-US" sz="1200">
                  <a:latin typeface="Times New Roman" pitchFamily="18" charset="0"/>
                </a:rPr>
                <a:t>S2</a:t>
              </a:r>
            </a:p>
          </p:txBody>
        </p:sp>
        <p:sp>
          <p:nvSpPr>
            <p:cNvPr id="19" name="Text Box 26">
              <a:extLst>
                <a:ext uri="{FF2B5EF4-FFF2-40B4-BE49-F238E27FC236}">
                  <a16:creationId xmlns:a16="http://schemas.microsoft.com/office/drawing/2014/main" id="{B2D1ADC6-8DB8-47D5-B3A1-040F84CDBED8}"/>
                </a:ext>
              </a:extLst>
            </p:cNvPr>
            <p:cNvSpPr txBox="1">
              <a:spLocks noChangeArrowheads="1"/>
            </p:cNvSpPr>
            <p:nvPr/>
          </p:nvSpPr>
          <p:spPr bwMode="auto">
            <a:xfrm>
              <a:off x="8086858" y="2260866"/>
              <a:ext cx="346570" cy="276999"/>
            </a:xfrm>
            <a:prstGeom prst="rect">
              <a:avLst/>
            </a:prstGeom>
            <a:noFill/>
            <a:ln w="9525">
              <a:noFill/>
              <a:miter lim="800000"/>
              <a:headEnd/>
              <a:tailEnd/>
            </a:ln>
            <a:effectLst/>
          </p:spPr>
          <p:txBody>
            <a:bodyPr wrap="none">
              <a:spAutoFit/>
            </a:bodyPr>
            <a:lstStyle/>
            <a:p>
              <a:r>
                <a:rPr lang="en-US" sz="1200">
                  <a:latin typeface="Times New Roman" pitchFamily="18" charset="0"/>
                </a:rPr>
                <a:t>S3</a:t>
              </a:r>
            </a:p>
          </p:txBody>
        </p:sp>
        <p:sp>
          <p:nvSpPr>
            <p:cNvPr id="20" name="Rectangle 27">
              <a:extLst>
                <a:ext uri="{FF2B5EF4-FFF2-40B4-BE49-F238E27FC236}">
                  <a16:creationId xmlns:a16="http://schemas.microsoft.com/office/drawing/2014/main" id="{4CE9D315-EE37-4D1B-880D-9788C1AC02D8}"/>
                </a:ext>
              </a:extLst>
            </p:cNvPr>
            <p:cNvSpPr>
              <a:spLocks noChangeArrowheads="1"/>
            </p:cNvSpPr>
            <p:nvPr/>
          </p:nvSpPr>
          <p:spPr bwMode="auto">
            <a:xfrm>
              <a:off x="5272222" y="1808428"/>
              <a:ext cx="3482578" cy="3238500"/>
            </a:xfrm>
            <a:prstGeom prst="rect">
              <a:avLst/>
            </a:prstGeom>
            <a:noFill/>
            <a:ln w="9525">
              <a:noFill/>
              <a:miter lim="800000"/>
              <a:headEnd/>
              <a:tailEnd/>
            </a:ln>
          </p:spPr>
          <p:txBody>
            <a:bodyPr/>
            <a:lstStyle/>
            <a:p>
              <a:endParaRPr lang="en-US" sz="1350"/>
            </a:p>
          </p:txBody>
        </p:sp>
        <p:sp>
          <p:nvSpPr>
            <p:cNvPr id="21" name="Line 28">
              <a:extLst>
                <a:ext uri="{FF2B5EF4-FFF2-40B4-BE49-F238E27FC236}">
                  <a16:creationId xmlns:a16="http://schemas.microsoft.com/office/drawing/2014/main" id="{B9AE7333-C122-459F-AAE9-65CAEA152BDA}"/>
                </a:ext>
              </a:extLst>
            </p:cNvPr>
            <p:cNvSpPr>
              <a:spLocks noChangeShapeType="1"/>
            </p:cNvSpPr>
            <p:nvPr/>
          </p:nvSpPr>
          <p:spPr bwMode="auto">
            <a:xfrm>
              <a:off x="5272222" y="4344459"/>
              <a:ext cx="3482578" cy="1191"/>
            </a:xfrm>
            <a:prstGeom prst="line">
              <a:avLst/>
            </a:prstGeom>
            <a:noFill/>
            <a:ln w="7938">
              <a:solidFill>
                <a:srgbClr val="000000"/>
              </a:solidFill>
              <a:prstDash val="sysDash"/>
              <a:round/>
              <a:headEnd/>
              <a:tailEnd/>
            </a:ln>
          </p:spPr>
          <p:txBody>
            <a:bodyPr/>
            <a:lstStyle/>
            <a:p>
              <a:endParaRPr lang="en-US" sz="1350"/>
            </a:p>
          </p:txBody>
        </p:sp>
        <p:sp>
          <p:nvSpPr>
            <p:cNvPr id="22" name="Line 29">
              <a:extLst>
                <a:ext uri="{FF2B5EF4-FFF2-40B4-BE49-F238E27FC236}">
                  <a16:creationId xmlns:a16="http://schemas.microsoft.com/office/drawing/2014/main" id="{7DB0DA32-B95D-436A-884D-0CF90475F634}"/>
                </a:ext>
              </a:extLst>
            </p:cNvPr>
            <p:cNvSpPr>
              <a:spLocks noChangeShapeType="1"/>
            </p:cNvSpPr>
            <p:nvPr/>
          </p:nvSpPr>
          <p:spPr bwMode="auto">
            <a:xfrm>
              <a:off x="5272222" y="4072997"/>
              <a:ext cx="3482578" cy="1191"/>
            </a:xfrm>
            <a:prstGeom prst="line">
              <a:avLst/>
            </a:prstGeom>
            <a:noFill/>
            <a:ln w="7938">
              <a:solidFill>
                <a:srgbClr val="000000"/>
              </a:solidFill>
              <a:prstDash val="sysDash"/>
              <a:round/>
              <a:headEnd/>
              <a:tailEnd/>
            </a:ln>
          </p:spPr>
          <p:txBody>
            <a:bodyPr/>
            <a:lstStyle/>
            <a:p>
              <a:endParaRPr lang="en-US" sz="1350"/>
            </a:p>
          </p:txBody>
        </p:sp>
        <p:sp>
          <p:nvSpPr>
            <p:cNvPr id="23" name="Line 30">
              <a:extLst>
                <a:ext uri="{FF2B5EF4-FFF2-40B4-BE49-F238E27FC236}">
                  <a16:creationId xmlns:a16="http://schemas.microsoft.com/office/drawing/2014/main" id="{B7F81A62-C682-4A96-B736-93F1556412BE}"/>
                </a:ext>
              </a:extLst>
            </p:cNvPr>
            <p:cNvSpPr>
              <a:spLocks noChangeShapeType="1"/>
            </p:cNvSpPr>
            <p:nvPr/>
          </p:nvSpPr>
          <p:spPr bwMode="auto">
            <a:xfrm>
              <a:off x="5272222" y="3809870"/>
              <a:ext cx="3482578" cy="1190"/>
            </a:xfrm>
            <a:prstGeom prst="line">
              <a:avLst/>
            </a:prstGeom>
            <a:noFill/>
            <a:ln w="7938">
              <a:solidFill>
                <a:srgbClr val="000000"/>
              </a:solidFill>
              <a:prstDash val="sysDash"/>
              <a:round/>
              <a:headEnd/>
              <a:tailEnd/>
            </a:ln>
          </p:spPr>
          <p:txBody>
            <a:bodyPr/>
            <a:lstStyle/>
            <a:p>
              <a:endParaRPr lang="en-US" sz="1350" dirty="0"/>
            </a:p>
          </p:txBody>
        </p:sp>
        <p:sp>
          <p:nvSpPr>
            <p:cNvPr id="24" name="Line 31">
              <a:extLst>
                <a:ext uri="{FF2B5EF4-FFF2-40B4-BE49-F238E27FC236}">
                  <a16:creationId xmlns:a16="http://schemas.microsoft.com/office/drawing/2014/main" id="{B6130B98-2FAD-4F0B-8B88-F0E93EA2F001}"/>
                </a:ext>
              </a:extLst>
            </p:cNvPr>
            <p:cNvSpPr>
              <a:spLocks noChangeShapeType="1"/>
            </p:cNvSpPr>
            <p:nvPr/>
          </p:nvSpPr>
          <p:spPr bwMode="auto">
            <a:xfrm>
              <a:off x="5272222" y="3538408"/>
              <a:ext cx="3482578" cy="1190"/>
            </a:xfrm>
            <a:prstGeom prst="line">
              <a:avLst/>
            </a:prstGeom>
            <a:noFill/>
            <a:ln w="7938">
              <a:solidFill>
                <a:srgbClr val="000000"/>
              </a:solidFill>
              <a:prstDash val="sysDash"/>
              <a:round/>
              <a:headEnd/>
              <a:tailEnd/>
            </a:ln>
          </p:spPr>
          <p:txBody>
            <a:bodyPr/>
            <a:lstStyle/>
            <a:p>
              <a:endParaRPr lang="en-US" sz="1350"/>
            </a:p>
          </p:txBody>
        </p:sp>
        <p:sp>
          <p:nvSpPr>
            <p:cNvPr id="25" name="Line 32">
              <a:extLst>
                <a:ext uri="{FF2B5EF4-FFF2-40B4-BE49-F238E27FC236}">
                  <a16:creationId xmlns:a16="http://schemas.microsoft.com/office/drawing/2014/main" id="{3706BA05-0358-42FA-A098-E6B8E5950DAC}"/>
                </a:ext>
              </a:extLst>
            </p:cNvPr>
            <p:cNvSpPr>
              <a:spLocks noChangeShapeType="1"/>
            </p:cNvSpPr>
            <p:nvPr/>
          </p:nvSpPr>
          <p:spPr bwMode="auto">
            <a:xfrm>
              <a:off x="5272222" y="3268134"/>
              <a:ext cx="3482578" cy="1191"/>
            </a:xfrm>
            <a:prstGeom prst="line">
              <a:avLst/>
            </a:prstGeom>
            <a:noFill/>
            <a:ln w="7938">
              <a:solidFill>
                <a:srgbClr val="000000"/>
              </a:solidFill>
              <a:prstDash val="sysDash"/>
              <a:round/>
              <a:headEnd/>
              <a:tailEnd/>
            </a:ln>
          </p:spPr>
          <p:txBody>
            <a:bodyPr/>
            <a:lstStyle/>
            <a:p>
              <a:endParaRPr lang="en-US" sz="1350"/>
            </a:p>
          </p:txBody>
        </p:sp>
        <p:sp>
          <p:nvSpPr>
            <p:cNvPr id="26" name="Line 33">
              <a:extLst>
                <a:ext uri="{FF2B5EF4-FFF2-40B4-BE49-F238E27FC236}">
                  <a16:creationId xmlns:a16="http://schemas.microsoft.com/office/drawing/2014/main" id="{FCA045F6-6501-4EE0-8853-A1696C67EEB4}"/>
                </a:ext>
              </a:extLst>
            </p:cNvPr>
            <p:cNvSpPr>
              <a:spLocks noChangeShapeType="1"/>
            </p:cNvSpPr>
            <p:nvPr/>
          </p:nvSpPr>
          <p:spPr bwMode="auto">
            <a:xfrm>
              <a:off x="5272222" y="2996672"/>
              <a:ext cx="3482578" cy="1191"/>
            </a:xfrm>
            <a:prstGeom prst="line">
              <a:avLst/>
            </a:prstGeom>
            <a:noFill/>
            <a:ln w="7938">
              <a:solidFill>
                <a:srgbClr val="000000"/>
              </a:solidFill>
              <a:prstDash val="sysDash"/>
              <a:round/>
              <a:headEnd/>
              <a:tailEnd/>
            </a:ln>
          </p:spPr>
          <p:txBody>
            <a:bodyPr/>
            <a:lstStyle/>
            <a:p>
              <a:endParaRPr lang="en-US" sz="1350"/>
            </a:p>
          </p:txBody>
        </p:sp>
        <p:sp>
          <p:nvSpPr>
            <p:cNvPr id="27" name="Line 34">
              <a:extLst>
                <a:ext uri="{FF2B5EF4-FFF2-40B4-BE49-F238E27FC236}">
                  <a16:creationId xmlns:a16="http://schemas.microsoft.com/office/drawing/2014/main" id="{AE6A0C0B-0F2A-4E07-B304-1981C16A490C}"/>
                </a:ext>
              </a:extLst>
            </p:cNvPr>
            <p:cNvSpPr>
              <a:spLocks noChangeShapeType="1"/>
            </p:cNvSpPr>
            <p:nvPr/>
          </p:nvSpPr>
          <p:spPr bwMode="auto">
            <a:xfrm>
              <a:off x="5272222" y="2725209"/>
              <a:ext cx="3482578" cy="1191"/>
            </a:xfrm>
            <a:prstGeom prst="line">
              <a:avLst/>
            </a:prstGeom>
            <a:noFill/>
            <a:ln w="7938">
              <a:solidFill>
                <a:srgbClr val="000000"/>
              </a:solidFill>
              <a:prstDash val="sysDash"/>
              <a:round/>
              <a:headEnd/>
              <a:tailEnd/>
            </a:ln>
          </p:spPr>
          <p:txBody>
            <a:bodyPr/>
            <a:lstStyle/>
            <a:p>
              <a:endParaRPr lang="en-US" sz="1350"/>
            </a:p>
          </p:txBody>
        </p:sp>
        <p:sp>
          <p:nvSpPr>
            <p:cNvPr id="28" name="Line 35">
              <a:extLst>
                <a:ext uri="{FF2B5EF4-FFF2-40B4-BE49-F238E27FC236}">
                  <a16:creationId xmlns:a16="http://schemas.microsoft.com/office/drawing/2014/main" id="{723E0928-DF6E-41C7-A4A2-1FE60F8E201E}"/>
                </a:ext>
              </a:extLst>
            </p:cNvPr>
            <p:cNvSpPr>
              <a:spLocks noChangeShapeType="1"/>
            </p:cNvSpPr>
            <p:nvPr/>
          </p:nvSpPr>
          <p:spPr bwMode="auto">
            <a:xfrm>
              <a:off x="5272222" y="2453747"/>
              <a:ext cx="3482578" cy="1191"/>
            </a:xfrm>
            <a:prstGeom prst="line">
              <a:avLst/>
            </a:prstGeom>
            <a:noFill/>
            <a:ln w="7938">
              <a:solidFill>
                <a:srgbClr val="000000"/>
              </a:solidFill>
              <a:prstDash val="sysDash"/>
              <a:round/>
              <a:headEnd/>
              <a:tailEnd/>
            </a:ln>
          </p:spPr>
          <p:txBody>
            <a:bodyPr/>
            <a:lstStyle/>
            <a:p>
              <a:endParaRPr lang="en-US" sz="1350"/>
            </a:p>
          </p:txBody>
        </p:sp>
        <p:sp>
          <p:nvSpPr>
            <p:cNvPr id="29" name="Line 36">
              <a:extLst>
                <a:ext uri="{FF2B5EF4-FFF2-40B4-BE49-F238E27FC236}">
                  <a16:creationId xmlns:a16="http://schemas.microsoft.com/office/drawing/2014/main" id="{717CC4ED-A310-4F39-894C-0B1A5D0C3A21}"/>
                </a:ext>
              </a:extLst>
            </p:cNvPr>
            <p:cNvSpPr>
              <a:spLocks noChangeShapeType="1"/>
            </p:cNvSpPr>
            <p:nvPr/>
          </p:nvSpPr>
          <p:spPr bwMode="auto">
            <a:xfrm>
              <a:off x="5272222" y="2190620"/>
              <a:ext cx="3482578" cy="1190"/>
            </a:xfrm>
            <a:prstGeom prst="line">
              <a:avLst/>
            </a:prstGeom>
            <a:noFill/>
            <a:ln w="7938">
              <a:solidFill>
                <a:srgbClr val="000000"/>
              </a:solidFill>
              <a:prstDash val="sysDash"/>
              <a:round/>
              <a:headEnd/>
              <a:tailEnd/>
            </a:ln>
          </p:spPr>
          <p:txBody>
            <a:bodyPr/>
            <a:lstStyle/>
            <a:p>
              <a:endParaRPr lang="en-US" sz="1350"/>
            </a:p>
          </p:txBody>
        </p:sp>
        <p:sp>
          <p:nvSpPr>
            <p:cNvPr id="30" name="Line 37">
              <a:extLst>
                <a:ext uri="{FF2B5EF4-FFF2-40B4-BE49-F238E27FC236}">
                  <a16:creationId xmlns:a16="http://schemas.microsoft.com/office/drawing/2014/main" id="{44D50396-93E5-48B2-8291-3A77BB805177}"/>
                </a:ext>
              </a:extLst>
            </p:cNvPr>
            <p:cNvSpPr>
              <a:spLocks noChangeShapeType="1"/>
            </p:cNvSpPr>
            <p:nvPr/>
          </p:nvSpPr>
          <p:spPr bwMode="auto">
            <a:xfrm flipH="1">
              <a:off x="5273412" y="2189429"/>
              <a:ext cx="50006" cy="2426494"/>
            </a:xfrm>
            <a:prstGeom prst="line">
              <a:avLst/>
            </a:prstGeom>
            <a:noFill/>
            <a:ln w="7938">
              <a:solidFill>
                <a:srgbClr val="000000"/>
              </a:solidFill>
              <a:round/>
              <a:headEnd/>
              <a:tailEnd/>
            </a:ln>
          </p:spPr>
          <p:txBody>
            <a:bodyPr/>
            <a:lstStyle/>
            <a:p>
              <a:endParaRPr lang="en-US" sz="1350"/>
            </a:p>
          </p:txBody>
        </p:sp>
        <p:sp>
          <p:nvSpPr>
            <p:cNvPr id="31" name="Line 38">
              <a:extLst>
                <a:ext uri="{FF2B5EF4-FFF2-40B4-BE49-F238E27FC236}">
                  <a16:creationId xmlns:a16="http://schemas.microsoft.com/office/drawing/2014/main" id="{7B60B054-0D24-4B1E-87C6-C49D6ACC1D58}"/>
                </a:ext>
              </a:extLst>
            </p:cNvPr>
            <p:cNvSpPr>
              <a:spLocks noChangeShapeType="1"/>
            </p:cNvSpPr>
            <p:nvPr/>
          </p:nvSpPr>
          <p:spPr bwMode="auto">
            <a:xfrm>
              <a:off x="5222216" y="4615922"/>
              <a:ext cx="50006" cy="1191"/>
            </a:xfrm>
            <a:prstGeom prst="line">
              <a:avLst/>
            </a:prstGeom>
            <a:noFill/>
            <a:ln w="7938">
              <a:solidFill>
                <a:srgbClr val="000000"/>
              </a:solidFill>
              <a:round/>
              <a:headEnd/>
              <a:tailEnd/>
            </a:ln>
          </p:spPr>
          <p:txBody>
            <a:bodyPr/>
            <a:lstStyle/>
            <a:p>
              <a:endParaRPr lang="en-US" sz="1350"/>
            </a:p>
          </p:txBody>
        </p:sp>
        <p:sp>
          <p:nvSpPr>
            <p:cNvPr id="32" name="Line 39">
              <a:extLst>
                <a:ext uri="{FF2B5EF4-FFF2-40B4-BE49-F238E27FC236}">
                  <a16:creationId xmlns:a16="http://schemas.microsoft.com/office/drawing/2014/main" id="{4CDD26D1-95B8-4B56-A57E-8897242EF824}"/>
                </a:ext>
              </a:extLst>
            </p:cNvPr>
            <p:cNvSpPr>
              <a:spLocks noChangeShapeType="1"/>
            </p:cNvSpPr>
            <p:nvPr/>
          </p:nvSpPr>
          <p:spPr bwMode="auto">
            <a:xfrm>
              <a:off x="5222216" y="4344459"/>
              <a:ext cx="50006" cy="1191"/>
            </a:xfrm>
            <a:prstGeom prst="line">
              <a:avLst/>
            </a:prstGeom>
            <a:noFill/>
            <a:ln w="7938">
              <a:solidFill>
                <a:srgbClr val="000000"/>
              </a:solidFill>
              <a:round/>
              <a:headEnd/>
              <a:tailEnd/>
            </a:ln>
          </p:spPr>
          <p:txBody>
            <a:bodyPr/>
            <a:lstStyle/>
            <a:p>
              <a:endParaRPr lang="en-US" sz="1350"/>
            </a:p>
          </p:txBody>
        </p:sp>
        <p:sp>
          <p:nvSpPr>
            <p:cNvPr id="33" name="Line 40">
              <a:extLst>
                <a:ext uri="{FF2B5EF4-FFF2-40B4-BE49-F238E27FC236}">
                  <a16:creationId xmlns:a16="http://schemas.microsoft.com/office/drawing/2014/main" id="{42DA04F4-4463-48F4-966A-5E5F9B60AE5F}"/>
                </a:ext>
              </a:extLst>
            </p:cNvPr>
            <p:cNvSpPr>
              <a:spLocks noChangeShapeType="1"/>
            </p:cNvSpPr>
            <p:nvPr/>
          </p:nvSpPr>
          <p:spPr bwMode="auto">
            <a:xfrm>
              <a:off x="5222216" y="4072997"/>
              <a:ext cx="50006" cy="1191"/>
            </a:xfrm>
            <a:prstGeom prst="line">
              <a:avLst/>
            </a:prstGeom>
            <a:noFill/>
            <a:ln w="7938">
              <a:solidFill>
                <a:srgbClr val="000000"/>
              </a:solidFill>
              <a:round/>
              <a:headEnd/>
              <a:tailEnd/>
            </a:ln>
          </p:spPr>
          <p:txBody>
            <a:bodyPr/>
            <a:lstStyle/>
            <a:p>
              <a:endParaRPr lang="en-US" sz="1350"/>
            </a:p>
          </p:txBody>
        </p:sp>
        <p:sp>
          <p:nvSpPr>
            <p:cNvPr id="34" name="Line 41">
              <a:extLst>
                <a:ext uri="{FF2B5EF4-FFF2-40B4-BE49-F238E27FC236}">
                  <a16:creationId xmlns:a16="http://schemas.microsoft.com/office/drawing/2014/main" id="{933D714D-A9E0-4817-920E-DC38E2BBFA6F}"/>
                </a:ext>
              </a:extLst>
            </p:cNvPr>
            <p:cNvSpPr>
              <a:spLocks noChangeShapeType="1"/>
            </p:cNvSpPr>
            <p:nvPr/>
          </p:nvSpPr>
          <p:spPr bwMode="auto">
            <a:xfrm>
              <a:off x="5222216" y="3809870"/>
              <a:ext cx="50006" cy="1190"/>
            </a:xfrm>
            <a:prstGeom prst="line">
              <a:avLst/>
            </a:prstGeom>
            <a:noFill/>
            <a:ln w="7938">
              <a:solidFill>
                <a:srgbClr val="000000"/>
              </a:solidFill>
              <a:round/>
              <a:headEnd/>
              <a:tailEnd/>
            </a:ln>
          </p:spPr>
          <p:txBody>
            <a:bodyPr/>
            <a:lstStyle/>
            <a:p>
              <a:endParaRPr lang="en-US" sz="1350"/>
            </a:p>
          </p:txBody>
        </p:sp>
        <p:sp>
          <p:nvSpPr>
            <p:cNvPr id="35" name="Line 42">
              <a:extLst>
                <a:ext uri="{FF2B5EF4-FFF2-40B4-BE49-F238E27FC236}">
                  <a16:creationId xmlns:a16="http://schemas.microsoft.com/office/drawing/2014/main" id="{F59299A7-EA7B-4850-AC00-ADEF624C6A3E}"/>
                </a:ext>
              </a:extLst>
            </p:cNvPr>
            <p:cNvSpPr>
              <a:spLocks noChangeShapeType="1"/>
            </p:cNvSpPr>
            <p:nvPr/>
          </p:nvSpPr>
          <p:spPr bwMode="auto">
            <a:xfrm>
              <a:off x="5222216" y="3538408"/>
              <a:ext cx="50006" cy="1190"/>
            </a:xfrm>
            <a:prstGeom prst="line">
              <a:avLst/>
            </a:prstGeom>
            <a:noFill/>
            <a:ln w="7938">
              <a:solidFill>
                <a:srgbClr val="000000"/>
              </a:solidFill>
              <a:round/>
              <a:headEnd/>
              <a:tailEnd/>
            </a:ln>
          </p:spPr>
          <p:txBody>
            <a:bodyPr/>
            <a:lstStyle/>
            <a:p>
              <a:endParaRPr lang="en-US" sz="1350"/>
            </a:p>
          </p:txBody>
        </p:sp>
        <p:sp>
          <p:nvSpPr>
            <p:cNvPr id="36" name="Line 43">
              <a:extLst>
                <a:ext uri="{FF2B5EF4-FFF2-40B4-BE49-F238E27FC236}">
                  <a16:creationId xmlns:a16="http://schemas.microsoft.com/office/drawing/2014/main" id="{D5C19E75-43B6-4C60-A9EE-C56B95C9924C}"/>
                </a:ext>
              </a:extLst>
            </p:cNvPr>
            <p:cNvSpPr>
              <a:spLocks noChangeShapeType="1"/>
            </p:cNvSpPr>
            <p:nvPr/>
          </p:nvSpPr>
          <p:spPr bwMode="auto">
            <a:xfrm>
              <a:off x="5222216" y="3268134"/>
              <a:ext cx="50006" cy="1191"/>
            </a:xfrm>
            <a:prstGeom prst="line">
              <a:avLst/>
            </a:prstGeom>
            <a:noFill/>
            <a:ln w="7938">
              <a:solidFill>
                <a:srgbClr val="000000"/>
              </a:solidFill>
              <a:round/>
              <a:headEnd/>
              <a:tailEnd/>
            </a:ln>
          </p:spPr>
          <p:txBody>
            <a:bodyPr/>
            <a:lstStyle/>
            <a:p>
              <a:endParaRPr lang="en-US" sz="1350"/>
            </a:p>
          </p:txBody>
        </p:sp>
        <p:sp>
          <p:nvSpPr>
            <p:cNvPr id="37" name="Line 44">
              <a:extLst>
                <a:ext uri="{FF2B5EF4-FFF2-40B4-BE49-F238E27FC236}">
                  <a16:creationId xmlns:a16="http://schemas.microsoft.com/office/drawing/2014/main" id="{D4BA2F03-1FEC-47D3-8E4E-5A0827C988D5}"/>
                </a:ext>
              </a:extLst>
            </p:cNvPr>
            <p:cNvSpPr>
              <a:spLocks noChangeShapeType="1"/>
            </p:cNvSpPr>
            <p:nvPr/>
          </p:nvSpPr>
          <p:spPr bwMode="auto">
            <a:xfrm>
              <a:off x="5222216" y="2996672"/>
              <a:ext cx="50006" cy="1191"/>
            </a:xfrm>
            <a:prstGeom prst="line">
              <a:avLst/>
            </a:prstGeom>
            <a:noFill/>
            <a:ln w="7938">
              <a:solidFill>
                <a:srgbClr val="000000"/>
              </a:solidFill>
              <a:round/>
              <a:headEnd/>
              <a:tailEnd/>
            </a:ln>
          </p:spPr>
          <p:txBody>
            <a:bodyPr/>
            <a:lstStyle/>
            <a:p>
              <a:endParaRPr lang="en-US" sz="1350"/>
            </a:p>
          </p:txBody>
        </p:sp>
        <p:sp>
          <p:nvSpPr>
            <p:cNvPr id="38" name="Line 45">
              <a:extLst>
                <a:ext uri="{FF2B5EF4-FFF2-40B4-BE49-F238E27FC236}">
                  <a16:creationId xmlns:a16="http://schemas.microsoft.com/office/drawing/2014/main" id="{43CB1728-427F-4BC5-8EDC-9C47595C1888}"/>
                </a:ext>
              </a:extLst>
            </p:cNvPr>
            <p:cNvSpPr>
              <a:spLocks noChangeShapeType="1"/>
            </p:cNvSpPr>
            <p:nvPr/>
          </p:nvSpPr>
          <p:spPr bwMode="auto">
            <a:xfrm>
              <a:off x="5222216" y="2725209"/>
              <a:ext cx="50006" cy="1191"/>
            </a:xfrm>
            <a:prstGeom prst="line">
              <a:avLst/>
            </a:prstGeom>
            <a:noFill/>
            <a:ln w="7938">
              <a:solidFill>
                <a:srgbClr val="000000"/>
              </a:solidFill>
              <a:round/>
              <a:headEnd/>
              <a:tailEnd/>
            </a:ln>
          </p:spPr>
          <p:txBody>
            <a:bodyPr/>
            <a:lstStyle/>
            <a:p>
              <a:endParaRPr lang="en-US" sz="1350"/>
            </a:p>
          </p:txBody>
        </p:sp>
        <p:sp>
          <p:nvSpPr>
            <p:cNvPr id="39" name="Line 46">
              <a:extLst>
                <a:ext uri="{FF2B5EF4-FFF2-40B4-BE49-F238E27FC236}">
                  <a16:creationId xmlns:a16="http://schemas.microsoft.com/office/drawing/2014/main" id="{B412A1C4-2152-4BD7-90B1-877841EACCA7}"/>
                </a:ext>
              </a:extLst>
            </p:cNvPr>
            <p:cNvSpPr>
              <a:spLocks noChangeShapeType="1"/>
            </p:cNvSpPr>
            <p:nvPr/>
          </p:nvSpPr>
          <p:spPr bwMode="auto">
            <a:xfrm>
              <a:off x="5222216" y="2453747"/>
              <a:ext cx="50006" cy="1191"/>
            </a:xfrm>
            <a:prstGeom prst="line">
              <a:avLst/>
            </a:prstGeom>
            <a:noFill/>
            <a:ln w="7938">
              <a:solidFill>
                <a:srgbClr val="000000"/>
              </a:solidFill>
              <a:round/>
              <a:headEnd/>
              <a:tailEnd/>
            </a:ln>
          </p:spPr>
          <p:txBody>
            <a:bodyPr/>
            <a:lstStyle/>
            <a:p>
              <a:endParaRPr lang="en-US" sz="1350"/>
            </a:p>
          </p:txBody>
        </p:sp>
        <p:sp>
          <p:nvSpPr>
            <p:cNvPr id="40" name="Line 47">
              <a:extLst>
                <a:ext uri="{FF2B5EF4-FFF2-40B4-BE49-F238E27FC236}">
                  <a16:creationId xmlns:a16="http://schemas.microsoft.com/office/drawing/2014/main" id="{9D8FFABE-9D4A-44FF-A554-0AAF7509193B}"/>
                </a:ext>
              </a:extLst>
            </p:cNvPr>
            <p:cNvSpPr>
              <a:spLocks noChangeShapeType="1"/>
            </p:cNvSpPr>
            <p:nvPr/>
          </p:nvSpPr>
          <p:spPr bwMode="auto">
            <a:xfrm>
              <a:off x="5222216" y="2190620"/>
              <a:ext cx="50006" cy="1190"/>
            </a:xfrm>
            <a:prstGeom prst="line">
              <a:avLst/>
            </a:prstGeom>
            <a:noFill/>
            <a:ln w="7938">
              <a:solidFill>
                <a:srgbClr val="000000"/>
              </a:solidFill>
              <a:round/>
              <a:headEnd/>
              <a:tailEnd/>
            </a:ln>
          </p:spPr>
          <p:txBody>
            <a:bodyPr/>
            <a:lstStyle/>
            <a:p>
              <a:endParaRPr lang="en-US" sz="1350"/>
            </a:p>
          </p:txBody>
        </p:sp>
        <p:sp>
          <p:nvSpPr>
            <p:cNvPr id="41" name="Line 48">
              <a:extLst>
                <a:ext uri="{FF2B5EF4-FFF2-40B4-BE49-F238E27FC236}">
                  <a16:creationId xmlns:a16="http://schemas.microsoft.com/office/drawing/2014/main" id="{0DD131CD-4609-4EC6-B664-0B51D5A7333F}"/>
                </a:ext>
              </a:extLst>
            </p:cNvPr>
            <p:cNvSpPr>
              <a:spLocks noChangeShapeType="1"/>
            </p:cNvSpPr>
            <p:nvPr/>
          </p:nvSpPr>
          <p:spPr bwMode="auto">
            <a:xfrm>
              <a:off x="5272222" y="4615922"/>
              <a:ext cx="3482578" cy="1191"/>
            </a:xfrm>
            <a:prstGeom prst="line">
              <a:avLst/>
            </a:prstGeom>
            <a:noFill/>
            <a:ln w="7938">
              <a:solidFill>
                <a:srgbClr val="000000"/>
              </a:solidFill>
              <a:round/>
              <a:headEnd/>
              <a:tailEnd/>
            </a:ln>
          </p:spPr>
          <p:txBody>
            <a:bodyPr/>
            <a:lstStyle/>
            <a:p>
              <a:endParaRPr lang="en-US" sz="1350"/>
            </a:p>
          </p:txBody>
        </p:sp>
        <p:sp>
          <p:nvSpPr>
            <p:cNvPr id="42" name="Line 49">
              <a:extLst>
                <a:ext uri="{FF2B5EF4-FFF2-40B4-BE49-F238E27FC236}">
                  <a16:creationId xmlns:a16="http://schemas.microsoft.com/office/drawing/2014/main" id="{FB84A9E3-7A90-496B-B473-7A93BA27D763}"/>
                </a:ext>
              </a:extLst>
            </p:cNvPr>
            <p:cNvSpPr>
              <a:spLocks noChangeShapeType="1"/>
            </p:cNvSpPr>
            <p:nvPr/>
          </p:nvSpPr>
          <p:spPr bwMode="auto">
            <a:xfrm flipV="1">
              <a:off x="5272222" y="4615922"/>
              <a:ext cx="1190" cy="66675"/>
            </a:xfrm>
            <a:prstGeom prst="line">
              <a:avLst/>
            </a:prstGeom>
            <a:noFill/>
            <a:ln w="7938">
              <a:solidFill>
                <a:srgbClr val="000000"/>
              </a:solidFill>
              <a:round/>
              <a:headEnd/>
              <a:tailEnd/>
            </a:ln>
          </p:spPr>
          <p:txBody>
            <a:bodyPr/>
            <a:lstStyle/>
            <a:p>
              <a:endParaRPr lang="en-US" sz="1350"/>
            </a:p>
          </p:txBody>
        </p:sp>
        <p:sp>
          <p:nvSpPr>
            <p:cNvPr id="43" name="Line 50">
              <a:extLst>
                <a:ext uri="{FF2B5EF4-FFF2-40B4-BE49-F238E27FC236}">
                  <a16:creationId xmlns:a16="http://schemas.microsoft.com/office/drawing/2014/main" id="{6EACAB69-7737-4778-9179-6818ECD65E67}"/>
                </a:ext>
              </a:extLst>
            </p:cNvPr>
            <p:cNvSpPr>
              <a:spLocks noChangeShapeType="1"/>
            </p:cNvSpPr>
            <p:nvPr/>
          </p:nvSpPr>
          <p:spPr bwMode="auto">
            <a:xfrm flipV="1">
              <a:off x="5621073" y="4615922"/>
              <a:ext cx="1191" cy="66675"/>
            </a:xfrm>
            <a:prstGeom prst="line">
              <a:avLst/>
            </a:prstGeom>
            <a:noFill/>
            <a:ln w="7938">
              <a:solidFill>
                <a:srgbClr val="000000"/>
              </a:solidFill>
              <a:round/>
              <a:headEnd/>
              <a:tailEnd/>
            </a:ln>
          </p:spPr>
          <p:txBody>
            <a:bodyPr/>
            <a:lstStyle/>
            <a:p>
              <a:endParaRPr lang="en-US" sz="1350"/>
            </a:p>
          </p:txBody>
        </p:sp>
        <p:sp>
          <p:nvSpPr>
            <p:cNvPr id="44" name="Line 51">
              <a:extLst>
                <a:ext uri="{FF2B5EF4-FFF2-40B4-BE49-F238E27FC236}">
                  <a16:creationId xmlns:a16="http://schemas.microsoft.com/office/drawing/2014/main" id="{88D12742-6B84-4CBA-80AD-9DB9D5721A40}"/>
                </a:ext>
              </a:extLst>
            </p:cNvPr>
            <p:cNvSpPr>
              <a:spLocks noChangeShapeType="1"/>
            </p:cNvSpPr>
            <p:nvPr/>
          </p:nvSpPr>
          <p:spPr bwMode="auto">
            <a:xfrm flipV="1">
              <a:off x="5968736" y="4615922"/>
              <a:ext cx="1191" cy="66675"/>
            </a:xfrm>
            <a:prstGeom prst="line">
              <a:avLst/>
            </a:prstGeom>
            <a:noFill/>
            <a:ln w="7938">
              <a:solidFill>
                <a:srgbClr val="000000"/>
              </a:solidFill>
              <a:round/>
              <a:headEnd/>
              <a:tailEnd/>
            </a:ln>
          </p:spPr>
          <p:txBody>
            <a:bodyPr/>
            <a:lstStyle/>
            <a:p>
              <a:endParaRPr lang="en-US" sz="1350"/>
            </a:p>
          </p:txBody>
        </p:sp>
        <p:sp>
          <p:nvSpPr>
            <p:cNvPr id="45" name="Line 52">
              <a:extLst>
                <a:ext uri="{FF2B5EF4-FFF2-40B4-BE49-F238E27FC236}">
                  <a16:creationId xmlns:a16="http://schemas.microsoft.com/office/drawing/2014/main" id="{493DAAF7-042E-4F51-9B12-A0A198F99595}"/>
                </a:ext>
              </a:extLst>
            </p:cNvPr>
            <p:cNvSpPr>
              <a:spLocks noChangeShapeType="1"/>
            </p:cNvSpPr>
            <p:nvPr/>
          </p:nvSpPr>
          <p:spPr bwMode="auto">
            <a:xfrm flipV="1">
              <a:off x="6317591" y="4615922"/>
              <a:ext cx="1190" cy="66675"/>
            </a:xfrm>
            <a:prstGeom prst="line">
              <a:avLst/>
            </a:prstGeom>
            <a:noFill/>
            <a:ln w="7938">
              <a:solidFill>
                <a:srgbClr val="000000"/>
              </a:solidFill>
              <a:round/>
              <a:headEnd/>
              <a:tailEnd/>
            </a:ln>
          </p:spPr>
          <p:txBody>
            <a:bodyPr/>
            <a:lstStyle/>
            <a:p>
              <a:endParaRPr lang="en-US" sz="1350"/>
            </a:p>
          </p:txBody>
        </p:sp>
        <p:sp>
          <p:nvSpPr>
            <p:cNvPr id="46" name="Line 53">
              <a:extLst>
                <a:ext uri="{FF2B5EF4-FFF2-40B4-BE49-F238E27FC236}">
                  <a16:creationId xmlns:a16="http://schemas.microsoft.com/office/drawing/2014/main" id="{4A285472-D210-470C-BA8B-43D4FE75C58A}"/>
                </a:ext>
              </a:extLst>
            </p:cNvPr>
            <p:cNvSpPr>
              <a:spLocks noChangeShapeType="1"/>
            </p:cNvSpPr>
            <p:nvPr/>
          </p:nvSpPr>
          <p:spPr bwMode="auto">
            <a:xfrm flipV="1">
              <a:off x="6665253" y="4615922"/>
              <a:ext cx="1190" cy="66675"/>
            </a:xfrm>
            <a:prstGeom prst="line">
              <a:avLst/>
            </a:prstGeom>
            <a:noFill/>
            <a:ln w="7938">
              <a:solidFill>
                <a:srgbClr val="000000"/>
              </a:solidFill>
              <a:round/>
              <a:headEnd/>
              <a:tailEnd/>
            </a:ln>
          </p:spPr>
          <p:txBody>
            <a:bodyPr/>
            <a:lstStyle/>
            <a:p>
              <a:endParaRPr lang="en-US" sz="1350"/>
            </a:p>
          </p:txBody>
        </p:sp>
        <p:sp>
          <p:nvSpPr>
            <p:cNvPr id="47" name="Line 54">
              <a:extLst>
                <a:ext uri="{FF2B5EF4-FFF2-40B4-BE49-F238E27FC236}">
                  <a16:creationId xmlns:a16="http://schemas.microsoft.com/office/drawing/2014/main" id="{8C0BD533-0CF8-486E-AE8B-237AEADC6970}"/>
                </a:ext>
              </a:extLst>
            </p:cNvPr>
            <p:cNvSpPr>
              <a:spLocks noChangeShapeType="1"/>
            </p:cNvSpPr>
            <p:nvPr/>
          </p:nvSpPr>
          <p:spPr bwMode="auto">
            <a:xfrm flipV="1">
              <a:off x="7012916" y="4615922"/>
              <a:ext cx="1190" cy="66675"/>
            </a:xfrm>
            <a:prstGeom prst="line">
              <a:avLst/>
            </a:prstGeom>
            <a:noFill/>
            <a:ln w="7938">
              <a:solidFill>
                <a:srgbClr val="000000"/>
              </a:solidFill>
              <a:round/>
              <a:headEnd/>
              <a:tailEnd/>
            </a:ln>
          </p:spPr>
          <p:txBody>
            <a:bodyPr/>
            <a:lstStyle/>
            <a:p>
              <a:endParaRPr lang="en-US" sz="1350"/>
            </a:p>
          </p:txBody>
        </p:sp>
        <p:sp>
          <p:nvSpPr>
            <p:cNvPr id="48" name="Line 55">
              <a:extLst>
                <a:ext uri="{FF2B5EF4-FFF2-40B4-BE49-F238E27FC236}">
                  <a16:creationId xmlns:a16="http://schemas.microsoft.com/office/drawing/2014/main" id="{7A764A04-C7AE-492F-AB9F-D3AE2F578815}"/>
                </a:ext>
              </a:extLst>
            </p:cNvPr>
            <p:cNvSpPr>
              <a:spLocks noChangeShapeType="1"/>
            </p:cNvSpPr>
            <p:nvPr/>
          </p:nvSpPr>
          <p:spPr bwMode="auto">
            <a:xfrm flipV="1">
              <a:off x="7361767" y="4615922"/>
              <a:ext cx="1191" cy="66675"/>
            </a:xfrm>
            <a:prstGeom prst="line">
              <a:avLst/>
            </a:prstGeom>
            <a:noFill/>
            <a:ln w="7938">
              <a:solidFill>
                <a:srgbClr val="000000"/>
              </a:solidFill>
              <a:round/>
              <a:headEnd/>
              <a:tailEnd/>
            </a:ln>
          </p:spPr>
          <p:txBody>
            <a:bodyPr/>
            <a:lstStyle/>
            <a:p>
              <a:endParaRPr lang="en-US" sz="1350"/>
            </a:p>
          </p:txBody>
        </p:sp>
        <p:sp>
          <p:nvSpPr>
            <p:cNvPr id="49" name="Line 56">
              <a:extLst>
                <a:ext uri="{FF2B5EF4-FFF2-40B4-BE49-F238E27FC236}">
                  <a16:creationId xmlns:a16="http://schemas.microsoft.com/office/drawing/2014/main" id="{DA7CD1F4-5B74-4110-B8B8-EBBA0FC80FB4}"/>
                </a:ext>
              </a:extLst>
            </p:cNvPr>
            <p:cNvSpPr>
              <a:spLocks noChangeShapeType="1"/>
            </p:cNvSpPr>
            <p:nvPr/>
          </p:nvSpPr>
          <p:spPr bwMode="auto">
            <a:xfrm flipV="1">
              <a:off x="7709430" y="4615922"/>
              <a:ext cx="1191" cy="66675"/>
            </a:xfrm>
            <a:prstGeom prst="line">
              <a:avLst/>
            </a:prstGeom>
            <a:noFill/>
            <a:ln w="7938">
              <a:solidFill>
                <a:srgbClr val="000000"/>
              </a:solidFill>
              <a:round/>
              <a:headEnd/>
              <a:tailEnd/>
            </a:ln>
          </p:spPr>
          <p:txBody>
            <a:bodyPr/>
            <a:lstStyle/>
            <a:p>
              <a:endParaRPr lang="en-US" sz="1350"/>
            </a:p>
          </p:txBody>
        </p:sp>
        <p:sp>
          <p:nvSpPr>
            <p:cNvPr id="50" name="Line 57">
              <a:extLst>
                <a:ext uri="{FF2B5EF4-FFF2-40B4-BE49-F238E27FC236}">
                  <a16:creationId xmlns:a16="http://schemas.microsoft.com/office/drawing/2014/main" id="{8DEBFE2B-3CD9-467A-9C4A-98BCCFAA5530}"/>
                </a:ext>
              </a:extLst>
            </p:cNvPr>
            <p:cNvSpPr>
              <a:spLocks noChangeShapeType="1"/>
            </p:cNvSpPr>
            <p:nvPr/>
          </p:nvSpPr>
          <p:spPr bwMode="auto">
            <a:xfrm flipV="1">
              <a:off x="8058284" y="4615922"/>
              <a:ext cx="1190" cy="66675"/>
            </a:xfrm>
            <a:prstGeom prst="line">
              <a:avLst/>
            </a:prstGeom>
            <a:noFill/>
            <a:ln w="7938">
              <a:solidFill>
                <a:srgbClr val="000000"/>
              </a:solidFill>
              <a:round/>
              <a:headEnd/>
              <a:tailEnd/>
            </a:ln>
          </p:spPr>
          <p:txBody>
            <a:bodyPr/>
            <a:lstStyle/>
            <a:p>
              <a:endParaRPr lang="en-US" sz="1350"/>
            </a:p>
          </p:txBody>
        </p:sp>
        <p:sp>
          <p:nvSpPr>
            <p:cNvPr id="51" name="Line 58">
              <a:extLst>
                <a:ext uri="{FF2B5EF4-FFF2-40B4-BE49-F238E27FC236}">
                  <a16:creationId xmlns:a16="http://schemas.microsoft.com/office/drawing/2014/main" id="{02FEC517-84C0-4D94-BF24-2F7B806444F6}"/>
                </a:ext>
              </a:extLst>
            </p:cNvPr>
            <p:cNvSpPr>
              <a:spLocks noChangeShapeType="1"/>
            </p:cNvSpPr>
            <p:nvPr/>
          </p:nvSpPr>
          <p:spPr bwMode="auto">
            <a:xfrm flipV="1">
              <a:off x="8405947" y="4615922"/>
              <a:ext cx="1190" cy="66675"/>
            </a:xfrm>
            <a:prstGeom prst="line">
              <a:avLst/>
            </a:prstGeom>
            <a:noFill/>
            <a:ln w="7938">
              <a:solidFill>
                <a:srgbClr val="000000"/>
              </a:solidFill>
              <a:round/>
              <a:headEnd/>
              <a:tailEnd/>
            </a:ln>
          </p:spPr>
          <p:txBody>
            <a:bodyPr/>
            <a:lstStyle/>
            <a:p>
              <a:endParaRPr lang="en-US" sz="1350"/>
            </a:p>
          </p:txBody>
        </p:sp>
        <p:sp>
          <p:nvSpPr>
            <p:cNvPr id="52" name="Line 59">
              <a:extLst>
                <a:ext uri="{FF2B5EF4-FFF2-40B4-BE49-F238E27FC236}">
                  <a16:creationId xmlns:a16="http://schemas.microsoft.com/office/drawing/2014/main" id="{526E3A06-390D-46A9-A89C-B8B02B954845}"/>
                </a:ext>
              </a:extLst>
            </p:cNvPr>
            <p:cNvSpPr>
              <a:spLocks noChangeShapeType="1"/>
            </p:cNvSpPr>
            <p:nvPr/>
          </p:nvSpPr>
          <p:spPr bwMode="auto">
            <a:xfrm flipV="1">
              <a:off x="8754798" y="4615922"/>
              <a:ext cx="1191" cy="66675"/>
            </a:xfrm>
            <a:prstGeom prst="line">
              <a:avLst/>
            </a:prstGeom>
            <a:noFill/>
            <a:ln w="7938">
              <a:solidFill>
                <a:srgbClr val="000000"/>
              </a:solidFill>
              <a:round/>
              <a:headEnd/>
              <a:tailEnd/>
            </a:ln>
          </p:spPr>
          <p:txBody>
            <a:bodyPr/>
            <a:lstStyle/>
            <a:p>
              <a:endParaRPr lang="en-US" sz="1350"/>
            </a:p>
          </p:txBody>
        </p:sp>
        <p:sp>
          <p:nvSpPr>
            <p:cNvPr id="53" name="Freeform 60">
              <a:extLst>
                <a:ext uri="{FF2B5EF4-FFF2-40B4-BE49-F238E27FC236}">
                  <a16:creationId xmlns:a16="http://schemas.microsoft.com/office/drawing/2014/main" id="{21B42DA0-C789-4B77-93E9-19D9E598166E}"/>
                </a:ext>
              </a:extLst>
            </p:cNvPr>
            <p:cNvSpPr>
              <a:spLocks/>
            </p:cNvSpPr>
            <p:nvPr/>
          </p:nvSpPr>
          <p:spPr bwMode="auto">
            <a:xfrm>
              <a:off x="5272221" y="1648884"/>
              <a:ext cx="3133725" cy="2695575"/>
            </a:xfrm>
            <a:custGeom>
              <a:avLst/>
              <a:gdLst/>
              <a:ahLst/>
              <a:cxnLst>
                <a:cxn ang="0">
                  <a:pos x="0" y="318"/>
                </a:cxn>
                <a:cxn ang="0">
                  <a:pos x="55" y="318"/>
                </a:cxn>
                <a:cxn ang="0">
                  <a:pos x="55" y="286"/>
                </a:cxn>
                <a:cxn ang="0">
                  <a:pos x="110" y="286"/>
                </a:cxn>
                <a:cxn ang="0">
                  <a:pos x="110" y="255"/>
                </a:cxn>
                <a:cxn ang="0">
                  <a:pos x="165" y="255"/>
                </a:cxn>
                <a:cxn ang="0">
                  <a:pos x="165" y="223"/>
                </a:cxn>
                <a:cxn ang="0">
                  <a:pos x="220" y="223"/>
                </a:cxn>
                <a:cxn ang="0">
                  <a:pos x="220" y="191"/>
                </a:cxn>
                <a:cxn ang="0">
                  <a:pos x="275" y="191"/>
                </a:cxn>
                <a:cxn ang="0">
                  <a:pos x="275" y="159"/>
                </a:cxn>
                <a:cxn ang="0">
                  <a:pos x="330" y="159"/>
                </a:cxn>
                <a:cxn ang="0">
                  <a:pos x="330" y="127"/>
                </a:cxn>
                <a:cxn ang="0">
                  <a:pos x="385" y="127"/>
                </a:cxn>
                <a:cxn ang="0">
                  <a:pos x="385" y="95"/>
                </a:cxn>
                <a:cxn ang="0">
                  <a:pos x="440" y="95"/>
                </a:cxn>
                <a:cxn ang="0">
                  <a:pos x="440" y="64"/>
                </a:cxn>
                <a:cxn ang="0">
                  <a:pos x="495" y="64"/>
                </a:cxn>
                <a:cxn ang="0">
                  <a:pos x="495" y="0"/>
                </a:cxn>
              </a:cxnLst>
              <a:rect l="0" t="0" r="r" b="b"/>
              <a:pathLst>
                <a:path w="495" h="318">
                  <a:moveTo>
                    <a:pt x="0" y="318"/>
                  </a:moveTo>
                  <a:lnTo>
                    <a:pt x="55" y="318"/>
                  </a:lnTo>
                  <a:lnTo>
                    <a:pt x="55" y="286"/>
                  </a:lnTo>
                  <a:lnTo>
                    <a:pt x="110" y="286"/>
                  </a:lnTo>
                  <a:lnTo>
                    <a:pt x="110" y="255"/>
                  </a:lnTo>
                  <a:lnTo>
                    <a:pt x="165" y="255"/>
                  </a:lnTo>
                  <a:lnTo>
                    <a:pt x="165" y="223"/>
                  </a:lnTo>
                  <a:lnTo>
                    <a:pt x="220" y="223"/>
                  </a:lnTo>
                  <a:lnTo>
                    <a:pt x="220" y="191"/>
                  </a:lnTo>
                  <a:lnTo>
                    <a:pt x="275" y="191"/>
                  </a:lnTo>
                  <a:lnTo>
                    <a:pt x="275" y="159"/>
                  </a:lnTo>
                  <a:lnTo>
                    <a:pt x="330" y="159"/>
                  </a:lnTo>
                  <a:lnTo>
                    <a:pt x="330" y="127"/>
                  </a:lnTo>
                  <a:lnTo>
                    <a:pt x="385" y="127"/>
                  </a:lnTo>
                  <a:lnTo>
                    <a:pt x="385" y="95"/>
                  </a:lnTo>
                  <a:lnTo>
                    <a:pt x="440" y="95"/>
                  </a:lnTo>
                  <a:lnTo>
                    <a:pt x="440" y="64"/>
                  </a:lnTo>
                  <a:lnTo>
                    <a:pt x="495" y="64"/>
                  </a:lnTo>
                  <a:lnTo>
                    <a:pt x="495" y="0"/>
                  </a:lnTo>
                </a:path>
              </a:pathLst>
            </a:custGeom>
            <a:noFill/>
            <a:ln w="25400">
              <a:solidFill>
                <a:srgbClr val="00B050"/>
              </a:solidFill>
              <a:prstDash val="solid"/>
              <a:round/>
              <a:headEnd/>
              <a:tailEnd/>
            </a:ln>
          </p:spPr>
          <p:txBody>
            <a:bodyPr/>
            <a:lstStyle/>
            <a:p>
              <a:endParaRPr lang="en-US" sz="1350"/>
            </a:p>
          </p:txBody>
        </p:sp>
        <p:sp>
          <p:nvSpPr>
            <p:cNvPr id="54" name="Freeform 61">
              <a:extLst>
                <a:ext uri="{FF2B5EF4-FFF2-40B4-BE49-F238E27FC236}">
                  <a16:creationId xmlns:a16="http://schemas.microsoft.com/office/drawing/2014/main" id="{A57E9B6B-11D9-4FE7-938B-5FC055B3308E}"/>
                </a:ext>
              </a:extLst>
            </p:cNvPr>
            <p:cNvSpPr>
              <a:spLocks/>
            </p:cNvSpPr>
            <p:nvPr/>
          </p:nvSpPr>
          <p:spPr bwMode="auto">
            <a:xfrm>
              <a:off x="5272221" y="2190620"/>
              <a:ext cx="3133725" cy="2425303"/>
            </a:xfrm>
            <a:custGeom>
              <a:avLst/>
              <a:gdLst/>
              <a:ahLst/>
              <a:cxnLst>
                <a:cxn ang="0">
                  <a:pos x="0" y="0"/>
                </a:cxn>
                <a:cxn ang="0">
                  <a:pos x="55" y="0"/>
                </a:cxn>
                <a:cxn ang="0">
                  <a:pos x="55" y="31"/>
                </a:cxn>
                <a:cxn ang="0">
                  <a:pos x="110" y="31"/>
                </a:cxn>
                <a:cxn ang="0">
                  <a:pos x="110" y="63"/>
                </a:cxn>
                <a:cxn ang="0">
                  <a:pos x="165" y="63"/>
                </a:cxn>
                <a:cxn ang="0">
                  <a:pos x="165" y="95"/>
                </a:cxn>
                <a:cxn ang="0">
                  <a:pos x="220" y="95"/>
                </a:cxn>
                <a:cxn ang="0">
                  <a:pos x="220" y="127"/>
                </a:cxn>
                <a:cxn ang="0">
                  <a:pos x="275" y="127"/>
                </a:cxn>
                <a:cxn ang="0">
                  <a:pos x="275" y="159"/>
                </a:cxn>
                <a:cxn ang="0">
                  <a:pos x="330" y="159"/>
                </a:cxn>
                <a:cxn ang="0">
                  <a:pos x="330" y="191"/>
                </a:cxn>
                <a:cxn ang="0">
                  <a:pos x="385" y="191"/>
                </a:cxn>
                <a:cxn ang="0">
                  <a:pos x="385" y="222"/>
                </a:cxn>
                <a:cxn ang="0">
                  <a:pos x="440" y="222"/>
                </a:cxn>
                <a:cxn ang="0">
                  <a:pos x="440" y="254"/>
                </a:cxn>
                <a:cxn ang="0">
                  <a:pos x="495" y="254"/>
                </a:cxn>
                <a:cxn ang="0">
                  <a:pos x="495" y="286"/>
                </a:cxn>
              </a:cxnLst>
              <a:rect l="0" t="0" r="r" b="b"/>
              <a:pathLst>
                <a:path w="495" h="286">
                  <a:moveTo>
                    <a:pt x="0" y="0"/>
                  </a:moveTo>
                  <a:lnTo>
                    <a:pt x="55" y="0"/>
                  </a:lnTo>
                  <a:lnTo>
                    <a:pt x="55" y="31"/>
                  </a:lnTo>
                  <a:lnTo>
                    <a:pt x="110" y="31"/>
                  </a:lnTo>
                  <a:lnTo>
                    <a:pt x="110" y="63"/>
                  </a:lnTo>
                  <a:lnTo>
                    <a:pt x="165" y="63"/>
                  </a:lnTo>
                  <a:lnTo>
                    <a:pt x="165" y="95"/>
                  </a:lnTo>
                  <a:lnTo>
                    <a:pt x="220" y="95"/>
                  </a:lnTo>
                  <a:lnTo>
                    <a:pt x="220" y="127"/>
                  </a:lnTo>
                  <a:lnTo>
                    <a:pt x="275" y="127"/>
                  </a:lnTo>
                  <a:lnTo>
                    <a:pt x="275" y="159"/>
                  </a:lnTo>
                  <a:lnTo>
                    <a:pt x="330" y="159"/>
                  </a:lnTo>
                  <a:lnTo>
                    <a:pt x="330" y="191"/>
                  </a:lnTo>
                  <a:lnTo>
                    <a:pt x="385" y="191"/>
                  </a:lnTo>
                  <a:lnTo>
                    <a:pt x="385" y="222"/>
                  </a:lnTo>
                  <a:lnTo>
                    <a:pt x="440" y="222"/>
                  </a:lnTo>
                  <a:lnTo>
                    <a:pt x="440" y="254"/>
                  </a:lnTo>
                  <a:lnTo>
                    <a:pt x="495" y="254"/>
                  </a:lnTo>
                  <a:lnTo>
                    <a:pt x="495" y="286"/>
                  </a:lnTo>
                </a:path>
              </a:pathLst>
            </a:custGeom>
            <a:noFill/>
            <a:ln w="25400">
              <a:solidFill>
                <a:srgbClr val="000080"/>
              </a:solidFill>
              <a:prstDash val="solid"/>
              <a:round/>
              <a:headEnd/>
              <a:tailEnd/>
            </a:ln>
          </p:spPr>
          <p:txBody>
            <a:bodyPr/>
            <a:lstStyle/>
            <a:p>
              <a:endParaRPr lang="en-US" sz="1350"/>
            </a:p>
          </p:txBody>
        </p:sp>
        <p:sp>
          <p:nvSpPr>
            <p:cNvPr id="55" name="Rectangle 62">
              <a:extLst>
                <a:ext uri="{FF2B5EF4-FFF2-40B4-BE49-F238E27FC236}">
                  <a16:creationId xmlns:a16="http://schemas.microsoft.com/office/drawing/2014/main" id="{C7A120DB-CEF4-4A88-BD37-B174342D3A16}"/>
                </a:ext>
              </a:extLst>
            </p:cNvPr>
            <p:cNvSpPr>
              <a:spLocks noChangeArrowheads="1"/>
            </p:cNvSpPr>
            <p:nvPr/>
          </p:nvSpPr>
          <p:spPr bwMode="auto">
            <a:xfrm>
              <a:off x="5076958" y="4513528"/>
              <a:ext cx="100990" cy="242374"/>
            </a:xfrm>
            <a:prstGeom prst="rect">
              <a:avLst/>
            </a:prstGeom>
            <a:noFill/>
            <a:ln w="9525">
              <a:noFill/>
              <a:miter lim="800000"/>
              <a:headEnd/>
              <a:tailEnd/>
            </a:ln>
          </p:spPr>
          <p:txBody>
            <a:bodyPr wrap="none" lIns="0" tIns="0" rIns="0" bIns="0">
              <a:spAutoFit/>
            </a:bodyPr>
            <a:lstStyle/>
            <a:p>
              <a:r>
                <a:rPr lang="en-US" sz="1575" b="1">
                  <a:solidFill>
                    <a:srgbClr val="000000"/>
                  </a:solidFill>
                  <a:latin typeface="Times New Roman" pitchFamily="18" charset="0"/>
                </a:rPr>
                <a:t>0</a:t>
              </a:r>
              <a:endParaRPr lang="en-US" sz="1350"/>
            </a:p>
          </p:txBody>
        </p:sp>
        <p:sp>
          <p:nvSpPr>
            <p:cNvPr id="56" name="Rectangle 63">
              <a:extLst>
                <a:ext uri="{FF2B5EF4-FFF2-40B4-BE49-F238E27FC236}">
                  <a16:creationId xmlns:a16="http://schemas.microsoft.com/office/drawing/2014/main" id="{AF8469B6-1D1D-4517-849D-BE0BA258A59B}"/>
                </a:ext>
              </a:extLst>
            </p:cNvPr>
            <p:cNvSpPr>
              <a:spLocks noChangeArrowheads="1"/>
            </p:cNvSpPr>
            <p:nvPr/>
          </p:nvSpPr>
          <p:spPr bwMode="auto">
            <a:xfrm>
              <a:off x="5076958" y="4242066"/>
              <a:ext cx="100990" cy="242374"/>
            </a:xfrm>
            <a:prstGeom prst="rect">
              <a:avLst/>
            </a:prstGeom>
            <a:noFill/>
            <a:ln w="9525">
              <a:noFill/>
              <a:miter lim="800000"/>
              <a:headEnd/>
              <a:tailEnd/>
            </a:ln>
          </p:spPr>
          <p:txBody>
            <a:bodyPr wrap="none" lIns="0" tIns="0" rIns="0" bIns="0">
              <a:spAutoFit/>
            </a:bodyPr>
            <a:lstStyle/>
            <a:p>
              <a:r>
                <a:rPr lang="en-US" sz="1575" b="1">
                  <a:solidFill>
                    <a:srgbClr val="000000"/>
                  </a:solidFill>
                  <a:latin typeface="Times New Roman" pitchFamily="18" charset="0"/>
                </a:rPr>
                <a:t>1</a:t>
              </a:r>
              <a:endParaRPr lang="en-US" sz="1350"/>
            </a:p>
          </p:txBody>
        </p:sp>
        <p:sp>
          <p:nvSpPr>
            <p:cNvPr id="57" name="Rectangle 64">
              <a:extLst>
                <a:ext uri="{FF2B5EF4-FFF2-40B4-BE49-F238E27FC236}">
                  <a16:creationId xmlns:a16="http://schemas.microsoft.com/office/drawing/2014/main" id="{10E08892-3118-45C7-8E68-864A0E4DAACA}"/>
                </a:ext>
              </a:extLst>
            </p:cNvPr>
            <p:cNvSpPr>
              <a:spLocks noChangeArrowheads="1"/>
            </p:cNvSpPr>
            <p:nvPr/>
          </p:nvSpPr>
          <p:spPr bwMode="auto">
            <a:xfrm>
              <a:off x="5076958" y="3970603"/>
              <a:ext cx="100990" cy="242374"/>
            </a:xfrm>
            <a:prstGeom prst="rect">
              <a:avLst/>
            </a:prstGeom>
            <a:noFill/>
            <a:ln w="9525">
              <a:noFill/>
              <a:miter lim="800000"/>
              <a:headEnd/>
              <a:tailEnd/>
            </a:ln>
          </p:spPr>
          <p:txBody>
            <a:bodyPr wrap="none" lIns="0" tIns="0" rIns="0" bIns="0">
              <a:spAutoFit/>
            </a:bodyPr>
            <a:lstStyle/>
            <a:p>
              <a:r>
                <a:rPr lang="en-US" sz="1575" b="1">
                  <a:solidFill>
                    <a:srgbClr val="000000"/>
                  </a:solidFill>
                  <a:latin typeface="Times New Roman" pitchFamily="18" charset="0"/>
                </a:rPr>
                <a:t>2</a:t>
              </a:r>
              <a:endParaRPr lang="en-US" sz="1350"/>
            </a:p>
          </p:txBody>
        </p:sp>
        <p:sp>
          <p:nvSpPr>
            <p:cNvPr id="58" name="Rectangle 65">
              <a:extLst>
                <a:ext uri="{FF2B5EF4-FFF2-40B4-BE49-F238E27FC236}">
                  <a16:creationId xmlns:a16="http://schemas.microsoft.com/office/drawing/2014/main" id="{0CA47592-CEE7-46D5-8BDE-66C4FC73C13D}"/>
                </a:ext>
              </a:extLst>
            </p:cNvPr>
            <p:cNvSpPr>
              <a:spLocks noChangeArrowheads="1"/>
            </p:cNvSpPr>
            <p:nvPr/>
          </p:nvSpPr>
          <p:spPr bwMode="auto">
            <a:xfrm>
              <a:off x="5076958" y="3708666"/>
              <a:ext cx="100990" cy="242374"/>
            </a:xfrm>
            <a:prstGeom prst="rect">
              <a:avLst/>
            </a:prstGeom>
            <a:noFill/>
            <a:ln w="9525">
              <a:noFill/>
              <a:miter lim="800000"/>
              <a:headEnd/>
              <a:tailEnd/>
            </a:ln>
          </p:spPr>
          <p:txBody>
            <a:bodyPr wrap="none" lIns="0" tIns="0" rIns="0" bIns="0">
              <a:spAutoFit/>
            </a:bodyPr>
            <a:lstStyle/>
            <a:p>
              <a:r>
                <a:rPr lang="en-US" sz="1575" b="1">
                  <a:solidFill>
                    <a:srgbClr val="000000"/>
                  </a:solidFill>
                  <a:latin typeface="Times New Roman" pitchFamily="18" charset="0"/>
                </a:rPr>
                <a:t>3</a:t>
              </a:r>
              <a:endParaRPr lang="en-US" sz="1350"/>
            </a:p>
          </p:txBody>
        </p:sp>
        <p:sp>
          <p:nvSpPr>
            <p:cNvPr id="59" name="Rectangle 66">
              <a:extLst>
                <a:ext uri="{FF2B5EF4-FFF2-40B4-BE49-F238E27FC236}">
                  <a16:creationId xmlns:a16="http://schemas.microsoft.com/office/drawing/2014/main" id="{A3E695BD-9126-425D-99AE-43ED4FE85DFD}"/>
                </a:ext>
              </a:extLst>
            </p:cNvPr>
            <p:cNvSpPr>
              <a:spLocks noChangeArrowheads="1"/>
            </p:cNvSpPr>
            <p:nvPr/>
          </p:nvSpPr>
          <p:spPr bwMode="auto">
            <a:xfrm>
              <a:off x="5076958" y="3437203"/>
              <a:ext cx="100990" cy="242374"/>
            </a:xfrm>
            <a:prstGeom prst="rect">
              <a:avLst/>
            </a:prstGeom>
            <a:noFill/>
            <a:ln w="9525">
              <a:noFill/>
              <a:miter lim="800000"/>
              <a:headEnd/>
              <a:tailEnd/>
            </a:ln>
          </p:spPr>
          <p:txBody>
            <a:bodyPr wrap="none" lIns="0" tIns="0" rIns="0" bIns="0">
              <a:spAutoFit/>
            </a:bodyPr>
            <a:lstStyle/>
            <a:p>
              <a:r>
                <a:rPr lang="en-US" sz="1575" b="1">
                  <a:solidFill>
                    <a:srgbClr val="000000"/>
                  </a:solidFill>
                  <a:latin typeface="Times New Roman" pitchFamily="18" charset="0"/>
                </a:rPr>
                <a:t>4</a:t>
              </a:r>
              <a:endParaRPr lang="en-US" sz="1350"/>
            </a:p>
          </p:txBody>
        </p:sp>
        <p:sp>
          <p:nvSpPr>
            <p:cNvPr id="60" name="Rectangle 67">
              <a:extLst>
                <a:ext uri="{FF2B5EF4-FFF2-40B4-BE49-F238E27FC236}">
                  <a16:creationId xmlns:a16="http://schemas.microsoft.com/office/drawing/2014/main" id="{7867A10D-9681-4527-BB49-9202AD322FD9}"/>
                </a:ext>
              </a:extLst>
            </p:cNvPr>
            <p:cNvSpPr>
              <a:spLocks noChangeArrowheads="1"/>
            </p:cNvSpPr>
            <p:nvPr/>
          </p:nvSpPr>
          <p:spPr bwMode="auto">
            <a:xfrm>
              <a:off x="5076958" y="3165741"/>
              <a:ext cx="100990" cy="242374"/>
            </a:xfrm>
            <a:prstGeom prst="rect">
              <a:avLst/>
            </a:prstGeom>
            <a:noFill/>
            <a:ln w="9525">
              <a:noFill/>
              <a:miter lim="800000"/>
              <a:headEnd/>
              <a:tailEnd/>
            </a:ln>
          </p:spPr>
          <p:txBody>
            <a:bodyPr wrap="none" lIns="0" tIns="0" rIns="0" bIns="0">
              <a:spAutoFit/>
            </a:bodyPr>
            <a:lstStyle/>
            <a:p>
              <a:r>
                <a:rPr lang="en-US" sz="1575" b="1">
                  <a:solidFill>
                    <a:srgbClr val="000000"/>
                  </a:solidFill>
                  <a:latin typeface="Times New Roman" pitchFamily="18" charset="0"/>
                </a:rPr>
                <a:t>5</a:t>
              </a:r>
              <a:endParaRPr lang="en-US" sz="1350"/>
            </a:p>
          </p:txBody>
        </p:sp>
        <p:sp>
          <p:nvSpPr>
            <p:cNvPr id="61" name="Rectangle 68">
              <a:extLst>
                <a:ext uri="{FF2B5EF4-FFF2-40B4-BE49-F238E27FC236}">
                  <a16:creationId xmlns:a16="http://schemas.microsoft.com/office/drawing/2014/main" id="{CBFCB8CC-A331-4BA1-98D7-1E0DA25C21DF}"/>
                </a:ext>
              </a:extLst>
            </p:cNvPr>
            <p:cNvSpPr>
              <a:spLocks noChangeArrowheads="1"/>
            </p:cNvSpPr>
            <p:nvPr/>
          </p:nvSpPr>
          <p:spPr bwMode="auto">
            <a:xfrm>
              <a:off x="5076958" y="2894278"/>
              <a:ext cx="100990" cy="242374"/>
            </a:xfrm>
            <a:prstGeom prst="rect">
              <a:avLst/>
            </a:prstGeom>
            <a:noFill/>
            <a:ln w="9525">
              <a:noFill/>
              <a:miter lim="800000"/>
              <a:headEnd/>
              <a:tailEnd/>
            </a:ln>
          </p:spPr>
          <p:txBody>
            <a:bodyPr wrap="none" lIns="0" tIns="0" rIns="0" bIns="0">
              <a:spAutoFit/>
            </a:bodyPr>
            <a:lstStyle/>
            <a:p>
              <a:r>
                <a:rPr lang="en-US" sz="1575" b="1">
                  <a:solidFill>
                    <a:srgbClr val="000000"/>
                  </a:solidFill>
                  <a:latin typeface="Times New Roman" pitchFamily="18" charset="0"/>
                </a:rPr>
                <a:t>6</a:t>
              </a:r>
              <a:endParaRPr lang="en-US" sz="1350"/>
            </a:p>
          </p:txBody>
        </p:sp>
        <p:sp>
          <p:nvSpPr>
            <p:cNvPr id="62" name="Rectangle 69">
              <a:extLst>
                <a:ext uri="{FF2B5EF4-FFF2-40B4-BE49-F238E27FC236}">
                  <a16:creationId xmlns:a16="http://schemas.microsoft.com/office/drawing/2014/main" id="{14199DD4-4183-4DE5-BBDA-AF3ECDFEE748}"/>
                </a:ext>
              </a:extLst>
            </p:cNvPr>
            <p:cNvSpPr>
              <a:spLocks noChangeArrowheads="1"/>
            </p:cNvSpPr>
            <p:nvPr/>
          </p:nvSpPr>
          <p:spPr bwMode="auto">
            <a:xfrm>
              <a:off x="5076958" y="2622816"/>
              <a:ext cx="100990" cy="242374"/>
            </a:xfrm>
            <a:prstGeom prst="rect">
              <a:avLst/>
            </a:prstGeom>
            <a:noFill/>
            <a:ln w="9525">
              <a:noFill/>
              <a:miter lim="800000"/>
              <a:headEnd/>
              <a:tailEnd/>
            </a:ln>
          </p:spPr>
          <p:txBody>
            <a:bodyPr wrap="none" lIns="0" tIns="0" rIns="0" bIns="0">
              <a:spAutoFit/>
            </a:bodyPr>
            <a:lstStyle/>
            <a:p>
              <a:r>
                <a:rPr lang="en-US" sz="1575" b="1">
                  <a:solidFill>
                    <a:srgbClr val="000000"/>
                  </a:solidFill>
                  <a:latin typeface="Times New Roman" pitchFamily="18" charset="0"/>
                </a:rPr>
                <a:t>7</a:t>
              </a:r>
              <a:endParaRPr lang="en-US" sz="1350"/>
            </a:p>
          </p:txBody>
        </p:sp>
        <p:sp>
          <p:nvSpPr>
            <p:cNvPr id="63" name="Rectangle 70">
              <a:extLst>
                <a:ext uri="{FF2B5EF4-FFF2-40B4-BE49-F238E27FC236}">
                  <a16:creationId xmlns:a16="http://schemas.microsoft.com/office/drawing/2014/main" id="{21E1843D-5DBA-46DE-A513-CA3C108100D6}"/>
                </a:ext>
              </a:extLst>
            </p:cNvPr>
            <p:cNvSpPr>
              <a:spLocks noChangeArrowheads="1"/>
            </p:cNvSpPr>
            <p:nvPr/>
          </p:nvSpPr>
          <p:spPr bwMode="auto">
            <a:xfrm>
              <a:off x="5076958" y="2352544"/>
              <a:ext cx="100990" cy="242374"/>
            </a:xfrm>
            <a:prstGeom prst="rect">
              <a:avLst/>
            </a:prstGeom>
            <a:noFill/>
            <a:ln w="9525">
              <a:noFill/>
              <a:miter lim="800000"/>
              <a:headEnd/>
              <a:tailEnd/>
            </a:ln>
          </p:spPr>
          <p:txBody>
            <a:bodyPr wrap="none" lIns="0" tIns="0" rIns="0" bIns="0">
              <a:spAutoFit/>
            </a:bodyPr>
            <a:lstStyle/>
            <a:p>
              <a:r>
                <a:rPr lang="en-US" sz="1575" b="1">
                  <a:solidFill>
                    <a:srgbClr val="000000"/>
                  </a:solidFill>
                  <a:latin typeface="Times New Roman" pitchFamily="18" charset="0"/>
                </a:rPr>
                <a:t>8</a:t>
              </a:r>
              <a:endParaRPr lang="en-US" sz="1350"/>
            </a:p>
          </p:txBody>
        </p:sp>
        <p:sp>
          <p:nvSpPr>
            <p:cNvPr id="64" name="Rectangle 71">
              <a:extLst>
                <a:ext uri="{FF2B5EF4-FFF2-40B4-BE49-F238E27FC236}">
                  <a16:creationId xmlns:a16="http://schemas.microsoft.com/office/drawing/2014/main" id="{1BEB5AA0-A550-41CE-805A-B9C7087910BA}"/>
                </a:ext>
              </a:extLst>
            </p:cNvPr>
            <p:cNvSpPr>
              <a:spLocks noChangeArrowheads="1"/>
            </p:cNvSpPr>
            <p:nvPr/>
          </p:nvSpPr>
          <p:spPr bwMode="auto">
            <a:xfrm>
              <a:off x="5076958" y="2089416"/>
              <a:ext cx="100990" cy="242374"/>
            </a:xfrm>
            <a:prstGeom prst="rect">
              <a:avLst/>
            </a:prstGeom>
            <a:noFill/>
            <a:ln w="9525">
              <a:noFill/>
              <a:miter lim="800000"/>
              <a:headEnd/>
              <a:tailEnd/>
            </a:ln>
          </p:spPr>
          <p:txBody>
            <a:bodyPr wrap="none" lIns="0" tIns="0" rIns="0" bIns="0">
              <a:spAutoFit/>
            </a:bodyPr>
            <a:lstStyle/>
            <a:p>
              <a:r>
                <a:rPr lang="en-US" sz="1575" b="1">
                  <a:solidFill>
                    <a:srgbClr val="000000"/>
                  </a:solidFill>
                  <a:latin typeface="Times New Roman" pitchFamily="18" charset="0"/>
                </a:rPr>
                <a:t>9</a:t>
              </a:r>
              <a:endParaRPr lang="en-US" sz="1350"/>
            </a:p>
          </p:txBody>
        </p:sp>
        <p:sp>
          <p:nvSpPr>
            <p:cNvPr id="65" name="Rectangle 72">
              <a:extLst>
                <a:ext uri="{FF2B5EF4-FFF2-40B4-BE49-F238E27FC236}">
                  <a16:creationId xmlns:a16="http://schemas.microsoft.com/office/drawing/2014/main" id="{1EA53F2F-A800-4AA6-8A43-24A0BB6D7114}"/>
                </a:ext>
              </a:extLst>
            </p:cNvPr>
            <p:cNvSpPr>
              <a:spLocks noChangeArrowheads="1"/>
            </p:cNvSpPr>
            <p:nvPr/>
          </p:nvSpPr>
          <p:spPr bwMode="auto">
            <a:xfrm>
              <a:off x="5234120" y="4818328"/>
              <a:ext cx="100990" cy="242374"/>
            </a:xfrm>
            <a:prstGeom prst="rect">
              <a:avLst/>
            </a:prstGeom>
            <a:noFill/>
            <a:ln w="9525">
              <a:noFill/>
              <a:miter lim="800000"/>
              <a:headEnd/>
              <a:tailEnd/>
            </a:ln>
          </p:spPr>
          <p:txBody>
            <a:bodyPr wrap="none" lIns="0" tIns="0" rIns="0" bIns="0">
              <a:spAutoFit/>
            </a:bodyPr>
            <a:lstStyle/>
            <a:p>
              <a:r>
                <a:rPr lang="en-US" sz="1575" b="1">
                  <a:solidFill>
                    <a:srgbClr val="000000"/>
                  </a:solidFill>
                  <a:latin typeface="Times New Roman" pitchFamily="18" charset="0"/>
                </a:rPr>
                <a:t>0</a:t>
              </a:r>
              <a:endParaRPr lang="en-US" sz="1350"/>
            </a:p>
          </p:txBody>
        </p:sp>
        <p:sp>
          <p:nvSpPr>
            <p:cNvPr id="66" name="Rectangle 73">
              <a:extLst>
                <a:ext uri="{FF2B5EF4-FFF2-40B4-BE49-F238E27FC236}">
                  <a16:creationId xmlns:a16="http://schemas.microsoft.com/office/drawing/2014/main" id="{025D3362-6144-41B8-9C58-EEB323A5B1EE}"/>
                </a:ext>
              </a:extLst>
            </p:cNvPr>
            <p:cNvSpPr>
              <a:spLocks noChangeArrowheads="1"/>
            </p:cNvSpPr>
            <p:nvPr/>
          </p:nvSpPr>
          <p:spPr bwMode="auto">
            <a:xfrm>
              <a:off x="5582973" y="4818328"/>
              <a:ext cx="100990" cy="242374"/>
            </a:xfrm>
            <a:prstGeom prst="rect">
              <a:avLst/>
            </a:prstGeom>
            <a:noFill/>
            <a:ln w="9525">
              <a:noFill/>
              <a:miter lim="800000"/>
              <a:headEnd/>
              <a:tailEnd/>
            </a:ln>
          </p:spPr>
          <p:txBody>
            <a:bodyPr wrap="none" lIns="0" tIns="0" rIns="0" bIns="0">
              <a:spAutoFit/>
            </a:bodyPr>
            <a:lstStyle/>
            <a:p>
              <a:r>
                <a:rPr lang="en-US" sz="1575" b="1">
                  <a:solidFill>
                    <a:srgbClr val="000000"/>
                  </a:solidFill>
                  <a:latin typeface="Times New Roman" pitchFamily="18" charset="0"/>
                </a:rPr>
                <a:t>1</a:t>
              </a:r>
              <a:endParaRPr lang="en-US" sz="1350"/>
            </a:p>
          </p:txBody>
        </p:sp>
        <p:sp>
          <p:nvSpPr>
            <p:cNvPr id="67" name="Rectangle 74">
              <a:extLst>
                <a:ext uri="{FF2B5EF4-FFF2-40B4-BE49-F238E27FC236}">
                  <a16:creationId xmlns:a16="http://schemas.microsoft.com/office/drawing/2014/main" id="{EB082CAB-3E8F-4D91-8552-A1C00399CB7A}"/>
                </a:ext>
              </a:extLst>
            </p:cNvPr>
            <p:cNvSpPr>
              <a:spLocks noChangeArrowheads="1"/>
            </p:cNvSpPr>
            <p:nvPr/>
          </p:nvSpPr>
          <p:spPr bwMode="auto">
            <a:xfrm>
              <a:off x="5930636" y="4818328"/>
              <a:ext cx="100990" cy="242374"/>
            </a:xfrm>
            <a:prstGeom prst="rect">
              <a:avLst/>
            </a:prstGeom>
            <a:noFill/>
            <a:ln w="9525">
              <a:noFill/>
              <a:miter lim="800000"/>
              <a:headEnd/>
              <a:tailEnd/>
            </a:ln>
          </p:spPr>
          <p:txBody>
            <a:bodyPr wrap="none" lIns="0" tIns="0" rIns="0" bIns="0">
              <a:spAutoFit/>
            </a:bodyPr>
            <a:lstStyle/>
            <a:p>
              <a:r>
                <a:rPr lang="en-US" sz="1575" b="1">
                  <a:solidFill>
                    <a:srgbClr val="000000"/>
                  </a:solidFill>
                  <a:latin typeface="Times New Roman" pitchFamily="18" charset="0"/>
                </a:rPr>
                <a:t>2</a:t>
              </a:r>
              <a:endParaRPr lang="en-US" sz="1350"/>
            </a:p>
          </p:txBody>
        </p:sp>
        <p:sp>
          <p:nvSpPr>
            <p:cNvPr id="68" name="Rectangle 75">
              <a:extLst>
                <a:ext uri="{FF2B5EF4-FFF2-40B4-BE49-F238E27FC236}">
                  <a16:creationId xmlns:a16="http://schemas.microsoft.com/office/drawing/2014/main" id="{59895324-34EB-491A-8B7C-62FB70FC97EB}"/>
                </a:ext>
              </a:extLst>
            </p:cNvPr>
            <p:cNvSpPr>
              <a:spLocks noChangeArrowheads="1"/>
            </p:cNvSpPr>
            <p:nvPr/>
          </p:nvSpPr>
          <p:spPr bwMode="auto">
            <a:xfrm>
              <a:off x="6279489" y="4818328"/>
              <a:ext cx="100990" cy="242374"/>
            </a:xfrm>
            <a:prstGeom prst="rect">
              <a:avLst/>
            </a:prstGeom>
            <a:noFill/>
            <a:ln w="9525">
              <a:noFill/>
              <a:miter lim="800000"/>
              <a:headEnd/>
              <a:tailEnd/>
            </a:ln>
          </p:spPr>
          <p:txBody>
            <a:bodyPr wrap="none" lIns="0" tIns="0" rIns="0" bIns="0">
              <a:spAutoFit/>
            </a:bodyPr>
            <a:lstStyle/>
            <a:p>
              <a:r>
                <a:rPr lang="en-US" sz="1575" b="1">
                  <a:solidFill>
                    <a:srgbClr val="000000"/>
                  </a:solidFill>
                  <a:latin typeface="Times New Roman" pitchFamily="18" charset="0"/>
                </a:rPr>
                <a:t>3</a:t>
              </a:r>
              <a:endParaRPr lang="en-US" sz="1350"/>
            </a:p>
          </p:txBody>
        </p:sp>
        <p:sp>
          <p:nvSpPr>
            <p:cNvPr id="69" name="Rectangle 76">
              <a:extLst>
                <a:ext uri="{FF2B5EF4-FFF2-40B4-BE49-F238E27FC236}">
                  <a16:creationId xmlns:a16="http://schemas.microsoft.com/office/drawing/2014/main" id="{5DD0942F-8EC6-4326-937E-723E6541CBA2}"/>
                </a:ext>
              </a:extLst>
            </p:cNvPr>
            <p:cNvSpPr>
              <a:spLocks noChangeArrowheads="1"/>
            </p:cNvSpPr>
            <p:nvPr/>
          </p:nvSpPr>
          <p:spPr bwMode="auto">
            <a:xfrm>
              <a:off x="6627152" y="4818328"/>
              <a:ext cx="100990" cy="242374"/>
            </a:xfrm>
            <a:prstGeom prst="rect">
              <a:avLst/>
            </a:prstGeom>
            <a:noFill/>
            <a:ln w="9525">
              <a:noFill/>
              <a:miter lim="800000"/>
              <a:headEnd/>
              <a:tailEnd/>
            </a:ln>
          </p:spPr>
          <p:txBody>
            <a:bodyPr wrap="none" lIns="0" tIns="0" rIns="0" bIns="0">
              <a:spAutoFit/>
            </a:bodyPr>
            <a:lstStyle/>
            <a:p>
              <a:r>
                <a:rPr lang="en-US" sz="1575" b="1">
                  <a:solidFill>
                    <a:srgbClr val="000000"/>
                  </a:solidFill>
                  <a:latin typeface="Times New Roman" pitchFamily="18" charset="0"/>
                </a:rPr>
                <a:t>4</a:t>
              </a:r>
              <a:endParaRPr lang="en-US" sz="1350"/>
            </a:p>
          </p:txBody>
        </p:sp>
        <p:sp>
          <p:nvSpPr>
            <p:cNvPr id="70" name="Rectangle 77">
              <a:extLst>
                <a:ext uri="{FF2B5EF4-FFF2-40B4-BE49-F238E27FC236}">
                  <a16:creationId xmlns:a16="http://schemas.microsoft.com/office/drawing/2014/main" id="{901E3A9E-9F9B-46FF-B43B-C6C40F87DBF7}"/>
                </a:ext>
              </a:extLst>
            </p:cNvPr>
            <p:cNvSpPr>
              <a:spLocks noChangeArrowheads="1"/>
            </p:cNvSpPr>
            <p:nvPr/>
          </p:nvSpPr>
          <p:spPr bwMode="auto">
            <a:xfrm>
              <a:off x="6976004" y="4818328"/>
              <a:ext cx="100990" cy="242374"/>
            </a:xfrm>
            <a:prstGeom prst="rect">
              <a:avLst/>
            </a:prstGeom>
            <a:noFill/>
            <a:ln w="9525">
              <a:noFill/>
              <a:miter lim="800000"/>
              <a:headEnd/>
              <a:tailEnd/>
            </a:ln>
          </p:spPr>
          <p:txBody>
            <a:bodyPr wrap="none" lIns="0" tIns="0" rIns="0" bIns="0">
              <a:spAutoFit/>
            </a:bodyPr>
            <a:lstStyle/>
            <a:p>
              <a:r>
                <a:rPr lang="en-US" sz="1575" b="1">
                  <a:solidFill>
                    <a:srgbClr val="000000"/>
                  </a:solidFill>
                  <a:latin typeface="Times New Roman" pitchFamily="18" charset="0"/>
                </a:rPr>
                <a:t>5</a:t>
              </a:r>
              <a:endParaRPr lang="en-US" sz="1350"/>
            </a:p>
          </p:txBody>
        </p:sp>
        <p:sp>
          <p:nvSpPr>
            <p:cNvPr id="71" name="Rectangle 78">
              <a:extLst>
                <a:ext uri="{FF2B5EF4-FFF2-40B4-BE49-F238E27FC236}">
                  <a16:creationId xmlns:a16="http://schemas.microsoft.com/office/drawing/2014/main" id="{BAA53BBE-DCF1-418B-9F68-541047E30D08}"/>
                </a:ext>
              </a:extLst>
            </p:cNvPr>
            <p:cNvSpPr>
              <a:spLocks noChangeArrowheads="1"/>
            </p:cNvSpPr>
            <p:nvPr/>
          </p:nvSpPr>
          <p:spPr bwMode="auto">
            <a:xfrm>
              <a:off x="7323667" y="4818328"/>
              <a:ext cx="100990" cy="242374"/>
            </a:xfrm>
            <a:prstGeom prst="rect">
              <a:avLst/>
            </a:prstGeom>
            <a:noFill/>
            <a:ln w="9525">
              <a:noFill/>
              <a:miter lim="800000"/>
              <a:headEnd/>
              <a:tailEnd/>
            </a:ln>
          </p:spPr>
          <p:txBody>
            <a:bodyPr wrap="none" lIns="0" tIns="0" rIns="0" bIns="0">
              <a:spAutoFit/>
            </a:bodyPr>
            <a:lstStyle/>
            <a:p>
              <a:r>
                <a:rPr lang="en-US" sz="1575" b="1">
                  <a:solidFill>
                    <a:srgbClr val="000000"/>
                  </a:solidFill>
                  <a:latin typeface="Times New Roman" pitchFamily="18" charset="0"/>
                </a:rPr>
                <a:t>6</a:t>
              </a:r>
              <a:endParaRPr lang="en-US" sz="1350"/>
            </a:p>
          </p:txBody>
        </p:sp>
        <p:sp>
          <p:nvSpPr>
            <p:cNvPr id="72" name="Rectangle 79">
              <a:extLst>
                <a:ext uri="{FF2B5EF4-FFF2-40B4-BE49-F238E27FC236}">
                  <a16:creationId xmlns:a16="http://schemas.microsoft.com/office/drawing/2014/main" id="{45646E8C-5733-4CDD-8D16-9F7CBC94C3A5}"/>
                </a:ext>
              </a:extLst>
            </p:cNvPr>
            <p:cNvSpPr>
              <a:spLocks noChangeArrowheads="1"/>
            </p:cNvSpPr>
            <p:nvPr/>
          </p:nvSpPr>
          <p:spPr bwMode="auto">
            <a:xfrm>
              <a:off x="7671329" y="4818328"/>
              <a:ext cx="100990" cy="242374"/>
            </a:xfrm>
            <a:prstGeom prst="rect">
              <a:avLst/>
            </a:prstGeom>
            <a:noFill/>
            <a:ln w="9525">
              <a:noFill/>
              <a:miter lim="800000"/>
              <a:headEnd/>
              <a:tailEnd/>
            </a:ln>
          </p:spPr>
          <p:txBody>
            <a:bodyPr wrap="none" lIns="0" tIns="0" rIns="0" bIns="0">
              <a:spAutoFit/>
            </a:bodyPr>
            <a:lstStyle/>
            <a:p>
              <a:r>
                <a:rPr lang="en-US" sz="1575" b="1">
                  <a:solidFill>
                    <a:srgbClr val="000000"/>
                  </a:solidFill>
                  <a:latin typeface="Times New Roman" pitchFamily="18" charset="0"/>
                </a:rPr>
                <a:t>7</a:t>
              </a:r>
              <a:endParaRPr lang="en-US" sz="1350"/>
            </a:p>
          </p:txBody>
        </p:sp>
        <p:sp>
          <p:nvSpPr>
            <p:cNvPr id="73" name="Rectangle 80">
              <a:extLst>
                <a:ext uri="{FF2B5EF4-FFF2-40B4-BE49-F238E27FC236}">
                  <a16:creationId xmlns:a16="http://schemas.microsoft.com/office/drawing/2014/main" id="{C4919826-3D9D-468A-BACF-E2AC69E0E04C}"/>
                </a:ext>
              </a:extLst>
            </p:cNvPr>
            <p:cNvSpPr>
              <a:spLocks noChangeArrowheads="1"/>
            </p:cNvSpPr>
            <p:nvPr/>
          </p:nvSpPr>
          <p:spPr bwMode="auto">
            <a:xfrm>
              <a:off x="8020183" y="4818328"/>
              <a:ext cx="100990" cy="242374"/>
            </a:xfrm>
            <a:prstGeom prst="rect">
              <a:avLst/>
            </a:prstGeom>
            <a:noFill/>
            <a:ln w="9525">
              <a:noFill/>
              <a:miter lim="800000"/>
              <a:headEnd/>
              <a:tailEnd/>
            </a:ln>
          </p:spPr>
          <p:txBody>
            <a:bodyPr wrap="none" lIns="0" tIns="0" rIns="0" bIns="0">
              <a:spAutoFit/>
            </a:bodyPr>
            <a:lstStyle/>
            <a:p>
              <a:r>
                <a:rPr lang="en-US" sz="1575" b="1">
                  <a:solidFill>
                    <a:srgbClr val="000000"/>
                  </a:solidFill>
                  <a:latin typeface="Times New Roman" pitchFamily="18" charset="0"/>
                </a:rPr>
                <a:t>8</a:t>
              </a:r>
              <a:endParaRPr lang="en-US" sz="1350"/>
            </a:p>
          </p:txBody>
        </p:sp>
        <p:sp>
          <p:nvSpPr>
            <p:cNvPr id="74" name="Rectangle 81">
              <a:extLst>
                <a:ext uri="{FF2B5EF4-FFF2-40B4-BE49-F238E27FC236}">
                  <a16:creationId xmlns:a16="http://schemas.microsoft.com/office/drawing/2014/main" id="{E8A79FD3-C63D-4A8F-B38B-49B71DF3DCA3}"/>
                </a:ext>
              </a:extLst>
            </p:cNvPr>
            <p:cNvSpPr>
              <a:spLocks noChangeArrowheads="1"/>
            </p:cNvSpPr>
            <p:nvPr/>
          </p:nvSpPr>
          <p:spPr bwMode="auto">
            <a:xfrm>
              <a:off x="8367845" y="4818328"/>
              <a:ext cx="100990" cy="242374"/>
            </a:xfrm>
            <a:prstGeom prst="rect">
              <a:avLst/>
            </a:prstGeom>
            <a:noFill/>
            <a:ln w="9525">
              <a:noFill/>
              <a:miter lim="800000"/>
              <a:headEnd/>
              <a:tailEnd/>
            </a:ln>
          </p:spPr>
          <p:txBody>
            <a:bodyPr wrap="none" lIns="0" tIns="0" rIns="0" bIns="0">
              <a:spAutoFit/>
            </a:bodyPr>
            <a:lstStyle/>
            <a:p>
              <a:r>
                <a:rPr lang="en-US" sz="1575" b="1">
                  <a:solidFill>
                    <a:srgbClr val="000000"/>
                  </a:solidFill>
                  <a:latin typeface="Times New Roman" pitchFamily="18" charset="0"/>
                </a:rPr>
                <a:t>9</a:t>
              </a:r>
              <a:endParaRPr lang="en-US" sz="1350"/>
            </a:p>
          </p:txBody>
        </p:sp>
        <p:sp>
          <p:nvSpPr>
            <p:cNvPr id="75" name="Rectangle 82">
              <a:extLst>
                <a:ext uri="{FF2B5EF4-FFF2-40B4-BE49-F238E27FC236}">
                  <a16:creationId xmlns:a16="http://schemas.microsoft.com/office/drawing/2014/main" id="{BA0E5F43-ACEE-4D09-BD16-3CF4C6706C91}"/>
                </a:ext>
              </a:extLst>
            </p:cNvPr>
            <p:cNvSpPr>
              <a:spLocks noChangeArrowheads="1"/>
            </p:cNvSpPr>
            <p:nvPr/>
          </p:nvSpPr>
          <p:spPr bwMode="auto">
            <a:xfrm>
              <a:off x="8678598" y="4818328"/>
              <a:ext cx="201978" cy="242374"/>
            </a:xfrm>
            <a:prstGeom prst="rect">
              <a:avLst/>
            </a:prstGeom>
            <a:noFill/>
            <a:ln w="9525">
              <a:noFill/>
              <a:miter lim="800000"/>
              <a:headEnd/>
              <a:tailEnd/>
            </a:ln>
          </p:spPr>
          <p:txBody>
            <a:bodyPr wrap="none" lIns="0" tIns="0" rIns="0" bIns="0">
              <a:spAutoFit/>
            </a:bodyPr>
            <a:lstStyle/>
            <a:p>
              <a:r>
                <a:rPr lang="en-US" sz="1575" b="1">
                  <a:solidFill>
                    <a:srgbClr val="000000"/>
                  </a:solidFill>
                  <a:latin typeface="Times New Roman" pitchFamily="18" charset="0"/>
                </a:rPr>
                <a:t>10</a:t>
              </a:r>
              <a:endParaRPr lang="en-US" sz="1350"/>
            </a:p>
          </p:txBody>
        </p:sp>
        <p:sp>
          <p:nvSpPr>
            <p:cNvPr id="76" name="Text Box 83">
              <a:extLst>
                <a:ext uri="{FF2B5EF4-FFF2-40B4-BE49-F238E27FC236}">
                  <a16:creationId xmlns:a16="http://schemas.microsoft.com/office/drawing/2014/main" id="{30F3C724-FE39-4961-9A08-1CF3AC7D83C8}"/>
                </a:ext>
              </a:extLst>
            </p:cNvPr>
            <p:cNvSpPr txBox="1">
              <a:spLocks noChangeArrowheads="1"/>
            </p:cNvSpPr>
            <p:nvPr/>
          </p:nvSpPr>
          <p:spPr bwMode="auto">
            <a:xfrm>
              <a:off x="8466667" y="1706035"/>
              <a:ext cx="797544" cy="368687"/>
            </a:xfrm>
            <a:prstGeom prst="rect">
              <a:avLst/>
            </a:prstGeom>
            <a:noFill/>
            <a:ln w="9525">
              <a:noFill/>
              <a:miter lim="800000"/>
              <a:headEnd/>
              <a:tailEnd/>
            </a:ln>
            <a:effectLst/>
          </p:spPr>
          <p:txBody>
            <a:bodyPr wrap="none">
              <a:spAutoFit/>
            </a:bodyPr>
            <a:lstStyle/>
            <a:p>
              <a:r>
                <a:rPr lang="en-US" sz="2700" dirty="0"/>
                <a:t>Supply</a:t>
              </a:r>
            </a:p>
          </p:txBody>
        </p:sp>
        <p:sp>
          <p:nvSpPr>
            <p:cNvPr id="77" name="Text Box 84">
              <a:extLst>
                <a:ext uri="{FF2B5EF4-FFF2-40B4-BE49-F238E27FC236}">
                  <a16:creationId xmlns:a16="http://schemas.microsoft.com/office/drawing/2014/main" id="{755F9195-DB7C-4D95-8E5A-FCA6B9F5EDA0}"/>
                </a:ext>
              </a:extLst>
            </p:cNvPr>
            <p:cNvSpPr txBox="1">
              <a:spLocks noChangeArrowheads="1"/>
            </p:cNvSpPr>
            <p:nvPr/>
          </p:nvSpPr>
          <p:spPr bwMode="auto">
            <a:xfrm>
              <a:off x="8466667" y="4196823"/>
              <a:ext cx="974978" cy="368687"/>
            </a:xfrm>
            <a:prstGeom prst="rect">
              <a:avLst/>
            </a:prstGeom>
            <a:noFill/>
            <a:ln w="9525">
              <a:noFill/>
              <a:miter lim="800000"/>
              <a:headEnd/>
              <a:tailEnd/>
            </a:ln>
            <a:effectLst/>
          </p:spPr>
          <p:txBody>
            <a:bodyPr wrap="none">
              <a:spAutoFit/>
            </a:bodyPr>
            <a:lstStyle/>
            <a:p>
              <a:r>
                <a:rPr lang="en-US" sz="2700" dirty="0"/>
                <a:t>Demand</a:t>
              </a:r>
            </a:p>
          </p:txBody>
        </p:sp>
      </p:grpSp>
      <p:sp>
        <p:nvSpPr>
          <p:cNvPr id="78" name="Text Box 85">
            <a:extLst>
              <a:ext uri="{FF2B5EF4-FFF2-40B4-BE49-F238E27FC236}">
                <a16:creationId xmlns:a16="http://schemas.microsoft.com/office/drawing/2014/main" id="{9B4CE648-3C84-447B-9660-995F24609E1C}"/>
              </a:ext>
            </a:extLst>
          </p:cNvPr>
          <p:cNvSpPr txBox="1">
            <a:spLocks noChangeArrowheads="1"/>
          </p:cNvSpPr>
          <p:nvPr/>
        </p:nvSpPr>
        <p:spPr bwMode="auto">
          <a:xfrm>
            <a:off x="1238211" y="1460408"/>
            <a:ext cx="3195256" cy="5632311"/>
          </a:xfrm>
          <a:prstGeom prst="rect">
            <a:avLst/>
          </a:prstGeom>
          <a:noFill/>
          <a:ln w="9525">
            <a:noFill/>
            <a:miter lim="800000"/>
            <a:headEnd/>
            <a:tailEnd/>
          </a:ln>
          <a:effectLst/>
        </p:spPr>
        <p:txBody>
          <a:bodyPr wrap="square">
            <a:spAutoFit/>
          </a:bodyPr>
          <a:lstStyle/>
          <a:p>
            <a:r>
              <a:rPr lang="en-US" dirty="0">
                <a:latin typeface="Times New Roman" pitchFamily="18" charset="0"/>
              </a:rPr>
              <a:t>Buyers are assigned values, e.g.,</a:t>
            </a:r>
          </a:p>
          <a:p>
            <a:r>
              <a:rPr lang="en-US" dirty="0">
                <a:latin typeface="Times New Roman" pitchFamily="18" charset="0"/>
              </a:rPr>
              <a:t>B1 has values of $9, $6, $3.  Diminishing marginal value.</a:t>
            </a:r>
          </a:p>
          <a:p>
            <a:endParaRPr lang="en-US" dirty="0">
              <a:latin typeface="Times New Roman" pitchFamily="18" charset="0"/>
            </a:endParaRPr>
          </a:p>
          <a:p>
            <a:r>
              <a:rPr lang="en-US" dirty="0">
                <a:latin typeface="Times New Roman" pitchFamily="18" charset="0"/>
              </a:rPr>
              <a:t>Buyers receive payoffs of </a:t>
            </a:r>
          </a:p>
          <a:p>
            <a:r>
              <a:rPr lang="en-US" dirty="0">
                <a:latin typeface="Times New Roman" pitchFamily="18" charset="0"/>
              </a:rPr>
              <a:t>           value – price </a:t>
            </a:r>
          </a:p>
          <a:p>
            <a:r>
              <a:rPr lang="en-US" dirty="0">
                <a:latin typeface="Times New Roman" pitchFamily="18" charset="0"/>
              </a:rPr>
              <a:t>starting with their highest value</a:t>
            </a:r>
          </a:p>
          <a:p>
            <a:r>
              <a:rPr lang="en-US" dirty="0">
                <a:latin typeface="Times New Roman" pitchFamily="18" charset="0"/>
              </a:rPr>
              <a:t>and working down.</a:t>
            </a:r>
          </a:p>
          <a:p>
            <a:endParaRPr lang="en-US" dirty="0">
              <a:latin typeface="Times New Roman" pitchFamily="18" charset="0"/>
            </a:endParaRPr>
          </a:p>
          <a:p>
            <a:r>
              <a:rPr lang="en-US" dirty="0">
                <a:latin typeface="Times New Roman" pitchFamily="18" charset="0"/>
              </a:rPr>
              <a:t>Sellers are assigned costs, e.g., S1 has costs $1, $4, $7.  Increasing costs.</a:t>
            </a:r>
          </a:p>
          <a:p>
            <a:endParaRPr lang="en-US" dirty="0">
              <a:latin typeface="Times New Roman" pitchFamily="18" charset="0"/>
            </a:endParaRPr>
          </a:p>
          <a:p>
            <a:r>
              <a:rPr lang="en-US" dirty="0">
                <a:latin typeface="Times New Roman" pitchFamily="18" charset="0"/>
              </a:rPr>
              <a:t>Sellers receive payoffs of </a:t>
            </a:r>
          </a:p>
          <a:p>
            <a:r>
              <a:rPr lang="en-US" dirty="0">
                <a:latin typeface="Times New Roman" pitchFamily="18" charset="0"/>
              </a:rPr>
              <a:t>           price – cost </a:t>
            </a:r>
          </a:p>
          <a:p>
            <a:r>
              <a:rPr lang="en-US" dirty="0">
                <a:latin typeface="Times New Roman" pitchFamily="18" charset="0"/>
              </a:rPr>
              <a:t>starting with their lowest cost</a:t>
            </a:r>
          </a:p>
          <a:p>
            <a:r>
              <a:rPr lang="en-US" dirty="0">
                <a:latin typeface="Times New Roman" pitchFamily="18" charset="0"/>
              </a:rPr>
              <a:t>and working up.</a:t>
            </a:r>
          </a:p>
          <a:p>
            <a:endParaRPr lang="en-US" dirty="0">
              <a:latin typeface="Times New Roman" pitchFamily="18" charset="0"/>
            </a:endParaRPr>
          </a:p>
          <a:p>
            <a:endParaRPr lang="en-US" dirty="0">
              <a:latin typeface="Times New Roman" pitchFamily="18" charset="0"/>
            </a:endParaRPr>
          </a:p>
          <a:p>
            <a:endParaRPr lang="en-US" dirty="0">
              <a:latin typeface="Times New Roman" pitchFamily="18" charset="0"/>
            </a:endParaRPr>
          </a:p>
        </p:txBody>
      </p:sp>
      <p:cxnSp>
        <p:nvCxnSpPr>
          <p:cNvPr id="80" name="Straight Connector 79">
            <a:extLst>
              <a:ext uri="{FF2B5EF4-FFF2-40B4-BE49-F238E27FC236}">
                <a16:creationId xmlns:a16="http://schemas.microsoft.com/office/drawing/2014/main" id="{685F95D2-1A5E-4E16-AD41-058174ADD62F}"/>
              </a:ext>
            </a:extLst>
          </p:cNvPr>
          <p:cNvCxnSpPr/>
          <p:nvPr/>
        </p:nvCxnSpPr>
        <p:spPr>
          <a:xfrm>
            <a:off x="1533525" y="373063"/>
            <a:ext cx="0" cy="690562"/>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81" name="TextBox 3">
            <a:extLst>
              <a:ext uri="{FF2B5EF4-FFF2-40B4-BE49-F238E27FC236}">
                <a16:creationId xmlns:a16="http://schemas.microsoft.com/office/drawing/2014/main" id="{9F11AE86-C360-430B-8BC0-E88E9ED801D7}"/>
              </a:ext>
            </a:extLst>
          </p:cNvPr>
          <p:cNvSpPr txBox="1">
            <a:spLocks noChangeArrowheads="1"/>
          </p:cNvSpPr>
          <p:nvPr/>
        </p:nvSpPr>
        <p:spPr bwMode="auto">
          <a:xfrm>
            <a:off x="1727200" y="355600"/>
            <a:ext cx="4679743"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4000" dirty="0"/>
              <a:t>Market Centralization</a:t>
            </a:r>
          </a:p>
        </p:txBody>
      </p:sp>
      <p:sp>
        <p:nvSpPr>
          <p:cNvPr id="83" name="TextBox 82">
            <a:extLst>
              <a:ext uri="{FF2B5EF4-FFF2-40B4-BE49-F238E27FC236}">
                <a16:creationId xmlns:a16="http://schemas.microsoft.com/office/drawing/2014/main" id="{DAD63DB3-B473-4819-A3A3-8BBDBADC816E}"/>
              </a:ext>
            </a:extLst>
          </p:cNvPr>
          <p:cNvSpPr txBox="1"/>
          <p:nvPr/>
        </p:nvSpPr>
        <p:spPr>
          <a:xfrm>
            <a:off x="5151329" y="1587780"/>
            <a:ext cx="367408" cy="523220"/>
          </a:xfrm>
          <a:prstGeom prst="rect">
            <a:avLst/>
          </a:prstGeom>
          <a:noFill/>
        </p:spPr>
        <p:txBody>
          <a:bodyPr wrap="none" rtlCol="0">
            <a:spAutoFit/>
          </a:bodyPr>
          <a:lstStyle/>
          <a:p>
            <a:r>
              <a:rPr lang="en-US" sz="2800" b="1" dirty="0"/>
              <a:t>$</a:t>
            </a:r>
          </a:p>
        </p:txBody>
      </p:sp>
      <p:sp>
        <p:nvSpPr>
          <p:cNvPr id="84" name="TextBox 83">
            <a:extLst>
              <a:ext uri="{FF2B5EF4-FFF2-40B4-BE49-F238E27FC236}">
                <a16:creationId xmlns:a16="http://schemas.microsoft.com/office/drawing/2014/main" id="{401D05B6-A146-4664-B7C3-C1560E9F2796}"/>
              </a:ext>
            </a:extLst>
          </p:cNvPr>
          <p:cNvSpPr txBox="1"/>
          <p:nvPr/>
        </p:nvSpPr>
        <p:spPr>
          <a:xfrm>
            <a:off x="6921269" y="6196372"/>
            <a:ext cx="2242922" cy="523220"/>
          </a:xfrm>
          <a:prstGeom prst="rect">
            <a:avLst/>
          </a:prstGeom>
          <a:noFill/>
        </p:spPr>
        <p:txBody>
          <a:bodyPr wrap="none" rtlCol="0">
            <a:spAutoFit/>
          </a:bodyPr>
          <a:lstStyle/>
          <a:p>
            <a:r>
              <a:rPr lang="en-US" sz="2800" b="1" dirty="0"/>
              <a:t>Units of Good</a:t>
            </a:r>
          </a:p>
        </p:txBody>
      </p:sp>
    </p:spTree>
    <p:extLst>
      <p:ext uri="{BB962C8B-B14F-4D97-AF65-F5344CB8AC3E}">
        <p14:creationId xmlns:p14="http://schemas.microsoft.com/office/powerpoint/2010/main" val="21938022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8"/>
                                        </p:tgtEl>
                                        <p:attrNameLst>
                                          <p:attrName>style.visibility</p:attrName>
                                        </p:attrNameLst>
                                      </p:cBhvr>
                                      <p:to>
                                        <p:strVal val="visible"/>
                                      </p:to>
                                    </p:set>
                                    <p:anim calcmode="lin" valueType="num">
                                      <p:cBhvr additive="base">
                                        <p:cTn id="7" dur="500" fill="hold"/>
                                        <p:tgtEl>
                                          <p:spTgt spid="78"/>
                                        </p:tgtEl>
                                        <p:attrNameLst>
                                          <p:attrName>ppt_x</p:attrName>
                                        </p:attrNameLst>
                                      </p:cBhvr>
                                      <p:tavLst>
                                        <p:tav tm="0">
                                          <p:val>
                                            <p:strVal val="0-#ppt_w/2"/>
                                          </p:val>
                                        </p:tav>
                                        <p:tav tm="100000">
                                          <p:val>
                                            <p:strVal val="#ppt_x"/>
                                          </p:val>
                                        </p:tav>
                                      </p:tavLst>
                                    </p:anim>
                                    <p:anim calcmode="lin" valueType="num">
                                      <p:cBhvr additive="base">
                                        <p:cTn id="8" dur="500" fill="hold"/>
                                        <p:tgtEl>
                                          <p:spTgt spid="7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 grpId="0"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2" name="Group 81">
            <a:extLst>
              <a:ext uri="{FF2B5EF4-FFF2-40B4-BE49-F238E27FC236}">
                <a16:creationId xmlns:a16="http://schemas.microsoft.com/office/drawing/2014/main" id="{92B0BAE8-EE60-4A10-9A34-6F3BC39B8251}"/>
              </a:ext>
            </a:extLst>
          </p:cNvPr>
          <p:cNvGrpSpPr/>
          <p:nvPr/>
        </p:nvGrpSpPr>
        <p:grpSpPr>
          <a:xfrm>
            <a:off x="5454094" y="1460408"/>
            <a:ext cx="6151409" cy="4699458"/>
            <a:chOff x="5076958" y="1648884"/>
            <a:chExt cx="4364687" cy="3411818"/>
          </a:xfrm>
        </p:grpSpPr>
        <p:sp>
          <p:nvSpPr>
            <p:cNvPr id="2" name="Text Box 9">
              <a:extLst>
                <a:ext uri="{FF2B5EF4-FFF2-40B4-BE49-F238E27FC236}">
                  <a16:creationId xmlns:a16="http://schemas.microsoft.com/office/drawing/2014/main" id="{2329538F-D641-414D-896C-48820A1BD0F1}"/>
                </a:ext>
              </a:extLst>
            </p:cNvPr>
            <p:cNvSpPr txBox="1">
              <a:spLocks noChangeArrowheads="1"/>
            </p:cNvSpPr>
            <p:nvPr/>
          </p:nvSpPr>
          <p:spPr bwMode="auto">
            <a:xfrm>
              <a:off x="5286509" y="1941778"/>
              <a:ext cx="364202" cy="276999"/>
            </a:xfrm>
            <a:prstGeom prst="rect">
              <a:avLst/>
            </a:prstGeom>
            <a:noFill/>
            <a:ln w="9525">
              <a:noFill/>
              <a:miter lim="800000"/>
              <a:headEnd/>
              <a:tailEnd/>
            </a:ln>
            <a:effectLst/>
          </p:spPr>
          <p:txBody>
            <a:bodyPr wrap="none">
              <a:spAutoFit/>
            </a:bodyPr>
            <a:lstStyle/>
            <a:p>
              <a:r>
                <a:rPr lang="en-US" sz="1200">
                  <a:latin typeface="Times New Roman" pitchFamily="18" charset="0"/>
                </a:rPr>
                <a:t>B1</a:t>
              </a:r>
            </a:p>
          </p:txBody>
        </p:sp>
        <p:sp>
          <p:nvSpPr>
            <p:cNvPr id="3" name="Text Box 10">
              <a:extLst>
                <a:ext uri="{FF2B5EF4-FFF2-40B4-BE49-F238E27FC236}">
                  <a16:creationId xmlns:a16="http://schemas.microsoft.com/office/drawing/2014/main" id="{BD57E6E5-F006-4831-8515-89F0496C025B}"/>
                </a:ext>
              </a:extLst>
            </p:cNvPr>
            <p:cNvSpPr txBox="1">
              <a:spLocks noChangeArrowheads="1"/>
            </p:cNvSpPr>
            <p:nvPr/>
          </p:nvSpPr>
          <p:spPr bwMode="auto">
            <a:xfrm>
              <a:off x="5629409" y="2203716"/>
              <a:ext cx="364202" cy="276999"/>
            </a:xfrm>
            <a:prstGeom prst="rect">
              <a:avLst/>
            </a:prstGeom>
            <a:noFill/>
            <a:ln w="9525">
              <a:noFill/>
              <a:miter lim="800000"/>
              <a:headEnd/>
              <a:tailEnd/>
            </a:ln>
            <a:effectLst/>
          </p:spPr>
          <p:txBody>
            <a:bodyPr wrap="none">
              <a:spAutoFit/>
            </a:bodyPr>
            <a:lstStyle/>
            <a:p>
              <a:r>
                <a:rPr lang="en-US" sz="1200">
                  <a:latin typeface="Times New Roman" pitchFamily="18" charset="0"/>
                </a:rPr>
                <a:t>B2</a:t>
              </a:r>
            </a:p>
          </p:txBody>
        </p:sp>
        <p:sp>
          <p:nvSpPr>
            <p:cNvPr id="4" name="Text Box 11">
              <a:extLst>
                <a:ext uri="{FF2B5EF4-FFF2-40B4-BE49-F238E27FC236}">
                  <a16:creationId xmlns:a16="http://schemas.microsoft.com/office/drawing/2014/main" id="{54E254EA-CC82-4ECE-87FF-6BF83466F9C5}"/>
                </a:ext>
              </a:extLst>
            </p:cNvPr>
            <p:cNvSpPr txBox="1">
              <a:spLocks noChangeArrowheads="1"/>
            </p:cNvSpPr>
            <p:nvPr/>
          </p:nvSpPr>
          <p:spPr bwMode="auto">
            <a:xfrm>
              <a:off x="5972309" y="2489466"/>
              <a:ext cx="364202" cy="276999"/>
            </a:xfrm>
            <a:prstGeom prst="rect">
              <a:avLst/>
            </a:prstGeom>
            <a:noFill/>
            <a:ln w="9525">
              <a:noFill/>
              <a:miter lim="800000"/>
              <a:headEnd/>
              <a:tailEnd/>
            </a:ln>
            <a:effectLst/>
          </p:spPr>
          <p:txBody>
            <a:bodyPr wrap="none">
              <a:spAutoFit/>
            </a:bodyPr>
            <a:lstStyle/>
            <a:p>
              <a:r>
                <a:rPr lang="en-US" sz="1200">
                  <a:latin typeface="Times New Roman" pitchFamily="18" charset="0"/>
                </a:rPr>
                <a:t>B3</a:t>
              </a:r>
            </a:p>
          </p:txBody>
        </p:sp>
        <p:sp>
          <p:nvSpPr>
            <p:cNvPr id="5" name="Text Box 12">
              <a:extLst>
                <a:ext uri="{FF2B5EF4-FFF2-40B4-BE49-F238E27FC236}">
                  <a16:creationId xmlns:a16="http://schemas.microsoft.com/office/drawing/2014/main" id="{92FA5107-9921-4C2C-8EB5-3564FD51CCDF}"/>
                </a:ext>
              </a:extLst>
            </p:cNvPr>
            <p:cNvSpPr txBox="1">
              <a:spLocks noChangeArrowheads="1"/>
            </p:cNvSpPr>
            <p:nvPr/>
          </p:nvSpPr>
          <p:spPr bwMode="auto">
            <a:xfrm>
              <a:off x="6342592" y="2741878"/>
              <a:ext cx="364202" cy="276999"/>
            </a:xfrm>
            <a:prstGeom prst="rect">
              <a:avLst/>
            </a:prstGeom>
            <a:noFill/>
            <a:ln w="9525">
              <a:noFill/>
              <a:miter lim="800000"/>
              <a:headEnd/>
              <a:tailEnd/>
            </a:ln>
            <a:effectLst/>
          </p:spPr>
          <p:txBody>
            <a:bodyPr wrap="none">
              <a:spAutoFit/>
            </a:bodyPr>
            <a:lstStyle/>
            <a:p>
              <a:r>
                <a:rPr lang="en-US" sz="1200">
                  <a:latin typeface="Times New Roman" pitchFamily="18" charset="0"/>
                </a:rPr>
                <a:t>B1</a:t>
              </a:r>
            </a:p>
          </p:txBody>
        </p:sp>
        <p:sp>
          <p:nvSpPr>
            <p:cNvPr id="6" name="Text Box 13">
              <a:extLst>
                <a:ext uri="{FF2B5EF4-FFF2-40B4-BE49-F238E27FC236}">
                  <a16:creationId xmlns:a16="http://schemas.microsoft.com/office/drawing/2014/main" id="{B5CD9F93-4C98-4E2B-BB09-00067C95B2CC}"/>
                </a:ext>
              </a:extLst>
            </p:cNvPr>
            <p:cNvSpPr txBox="1">
              <a:spLocks noChangeArrowheads="1"/>
            </p:cNvSpPr>
            <p:nvPr/>
          </p:nvSpPr>
          <p:spPr bwMode="auto">
            <a:xfrm>
              <a:off x="6685492" y="3003816"/>
              <a:ext cx="364202" cy="276999"/>
            </a:xfrm>
            <a:prstGeom prst="rect">
              <a:avLst/>
            </a:prstGeom>
            <a:noFill/>
            <a:ln w="9525">
              <a:noFill/>
              <a:miter lim="800000"/>
              <a:headEnd/>
              <a:tailEnd/>
            </a:ln>
            <a:effectLst/>
          </p:spPr>
          <p:txBody>
            <a:bodyPr wrap="none">
              <a:spAutoFit/>
            </a:bodyPr>
            <a:lstStyle/>
            <a:p>
              <a:r>
                <a:rPr lang="en-US" sz="1200">
                  <a:latin typeface="Times New Roman" pitchFamily="18" charset="0"/>
                </a:rPr>
                <a:t>B2</a:t>
              </a:r>
            </a:p>
          </p:txBody>
        </p:sp>
        <p:sp>
          <p:nvSpPr>
            <p:cNvPr id="7" name="Text Box 14">
              <a:extLst>
                <a:ext uri="{FF2B5EF4-FFF2-40B4-BE49-F238E27FC236}">
                  <a16:creationId xmlns:a16="http://schemas.microsoft.com/office/drawing/2014/main" id="{D8BBCAE7-4CA7-49F2-A56C-13E9CF7143ED}"/>
                </a:ext>
              </a:extLst>
            </p:cNvPr>
            <p:cNvSpPr txBox="1">
              <a:spLocks noChangeArrowheads="1"/>
            </p:cNvSpPr>
            <p:nvPr/>
          </p:nvSpPr>
          <p:spPr bwMode="auto">
            <a:xfrm>
              <a:off x="7058159" y="3313378"/>
              <a:ext cx="364202" cy="276999"/>
            </a:xfrm>
            <a:prstGeom prst="rect">
              <a:avLst/>
            </a:prstGeom>
            <a:noFill/>
            <a:ln w="9525">
              <a:noFill/>
              <a:miter lim="800000"/>
              <a:headEnd/>
              <a:tailEnd/>
            </a:ln>
            <a:effectLst/>
          </p:spPr>
          <p:txBody>
            <a:bodyPr wrap="none">
              <a:spAutoFit/>
            </a:bodyPr>
            <a:lstStyle/>
            <a:p>
              <a:r>
                <a:rPr lang="en-US" sz="1200">
                  <a:latin typeface="Times New Roman" pitchFamily="18" charset="0"/>
                </a:rPr>
                <a:t>B3</a:t>
              </a:r>
            </a:p>
          </p:txBody>
        </p:sp>
        <p:sp>
          <p:nvSpPr>
            <p:cNvPr id="8" name="Text Box 15">
              <a:extLst>
                <a:ext uri="{FF2B5EF4-FFF2-40B4-BE49-F238E27FC236}">
                  <a16:creationId xmlns:a16="http://schemas.microsoft.com/office/drawing/2014/main" id="{291BFCCB-5D15-43E2-B215-A0C378896FB7}"/>
                </a:ext>
              </a:extLst>
            </p:cNvPr>
            <p:cNvSpPr txBox="1">
              <a:spLocks noChangeArrowheads="1"/>
            </p:cNvSpPr>
            <p:nvPr/>
          </p:nvSpPr>
          <p:spPr bwMode="auto">
            <a:xfrm>
              <a:off x="7371292" y="3575316"/>
              <a:ext cx="364202" cy="276999"/>
            </a:xfrm>
            <a:prstGeom prst="rect">
              <a:avLst/>
            </a:prstGeom>
            <a:noFill/>
            <a:ln w="9525">
              <a:noFill/>
              <a:miter lim="800000"/>
              <a:headEnd/>
              <a:tailEnd/>
            </a:ln>
            <a:effectLst/>
          </p:spPr>
          <p:txBody>
            <a:bodyPr wrap="none">
              <a:spAutoFit/>
            </a:bodyPr>
            <a:lstStyle/>
            <a:p>
              <a:r>
                <a:rPr lang="en-US" sz="1200">
                  <a:latin typeface="Times New Roman" pitchFamily="18" charset="0"/>
                </a:rPr>
                <a:t>B1</a:t>
              </a:r>
            </a:p>
          </p:txBody>
        </p:sp>
        <p:sp>
          <p:nvSpPr>
            <p:cNvPr id="9" name="Text Box 16">
              <a:extLst>
                <a:ext uri="{FF2B5EF4-FFF2-40B4-BE49-F238E27FC236}">
                  <a16:creationId xmlns:a16="http://schemas.microsoft.com/office/drawing/2014/main" id="{26205E04-105A-4F19-9CB8-7F803D5CE7A8}"/>
                </a:ext>
              </a:extLst>
            </p:cNvPr>
            <p:cNvSpPr txBox="1">
              <a:spLocks noChangeArrowheads="1"/>
            </p:cNvSpPr>
            <p:nvPr/>
          </p:nvSpPr>
          <p:spPr bwMode="auto">
            <a:xfrm>
              <a:off x="7743959" y="3861066"/>
              <a:ext cx="364202" cy="276999"/>
            </a:xfrm>
            <a:prstGeom prst="rect">
              <a:avLst/>
            </a:prstGeom>
            <a:noFill/>
            <a:ln w="9525">
              <a:noFill/>
              <a:miter lim="800000"/>
              <a:headEnd/>
              <a:tailEnd/>
            </a:ln>
            <a:effectLst/>
          </p:spPr>
          <p:txBody>
            <a:bodyPr wrap="none">
              <a:spAutoFit/>
            </a:bodyPr>
            <a:lstStyle/>
            <a:p>
              <a:r>
                <a:rPr lang="en-US" sz="1200">
                  <a:latin typeface="Times New Roman" pitchFamily="18" charset="0"/>
                </a:rPr>
                <a:t>B2</a:t>
              </a:r>
            </a:p>
          </p:txBody>
        </p:sp>
        <p:sp>
          <p:nvSpPr>
            <p:cNvPr id="10" name="Text Box 17">
              <a:extLst>
                <a:ext uri="{FF2B5EF4-FFF2-40B4-BE49-F238E27FC236}">
                  <a16:creationId xmlns:a16="http://schemas.microsoft.com/office/drawing/2014/main" id="{23D89169-D51D-414E-9960-82405F0DE98C}"/>
                </a:ext>
              </a:extLst>
            </p:cNvPr>
            <p:cNvSpPr txBox="1">
              <a:spLocks noChangeArrowheads="1"/>
            </p:cNvSpPr>
            <p:nvPr/>
          </p:nvSpPr>
          <p:spPr bwMode="auto">
            <a:xfrm>
              <a:off x="8086859" y="4113478"/>
              <a:ext cx="364202" cy="276999"/>
            </a:xfrm>
            <a:prstGeom prst="rect">
              <a:avLst/>
            </a:prstGeom>
            <a:noFill/>
            <a:ln w="9525">
              <a:noFill/>
              <a:miter lim="800000"/>
              <a:headEnd/>
              <a:tailEnd/>
            </a:ln>
            <a:effectLst/>
          </p:spPr>
          <p:txBody>
            <a:bodyPr wrap="none">
              <a:spAutoFit/>
            </a:bodyPr>
            <a:lstStyle/>
            <a:p>
              <a:r>
                <a:rPr lang="en-US" sz="1200">
                  <a:latin typeface="Times New Roman" pitchFamily="18" charset="0"/>
                </a:rPr>
                <a:t>B3</a:t>
              </a:r>
            </a:p>
          </p:txBody>
        </p:sp>
        <p:sp>
          <p:nvSpPr>
            <p:cNvPr id="11" name="Text Box 18">
              <a:extLst>
                <a:ext uri="{FF2B5EF4-FFF2-40B4-BE49-F238E27FC236}">
                  <a16:creationId xmlns:a16="http://schemas.microsoft.com/office/drawing/2014/main" id="{45810A9C-87A4-4F39-980C-BDECEB3E6936}"/>
                </a:ext>
              </a:extLst>
            </p:cNvPr>
            <p:cNvSpPr txBox="1">
              <a:spLocks noChangeArrowheads="1"/>
            </p:cNvSpPr>
            <p:nvPr/>
          </p:nvSpPr>
          <p:spPr bwMode="auto">
            <a:xfrm>
              <a:off x="5343658" y="4399228"/>
              <a:ext cx="346570" cy="276999"/>
            </a:xfrm>
            <a:prstGeom prst="rect">
              <a:avLst/>
            </a:prstGeom>
            <a:noFill/>
            <a:ln w="9525">
              <a:noFill/>
              <a:miter lim="800000"/>
              <a:headEnd/>
              <a:tailEnd/>
            </a:ln>
            <a:effectLst/>
          </p:spPr>
          <p:txBody>
            <a:bodyPr wrap="none">
              <a:spAutoFit/>
            </a:bodyPr>
            <a:lstStyle/>
            <a:p>
              <a:r>
                <a:rPr lang="en-US" sz="1200">
                  <a:latin typeface="Times New Roman" pitchFamily="18" charset="0"/>
                </a:rPr>
                <a:t>S1</a:t>
              </a:r>
            </a:p>
          </p:txBody>
        </p:sp>
        <p:sp>
          <p:nvSpPr>
            <p:cNvPr id="12" name="Text Box 19">
              <a:extLst>
                <a:ext uri="{FF2B5EF4-FFF2-40B4-BE49-F238E27FC236}">
                  <a16:creationId xmlns:a16="http://schemas.microsoft.com/office/drawing/2014/main" id="{810574A0-8B14-4515-A0A1-AE625268E846}"/>
                </a:ext>
              </a:extLst>
            </p:cNvPr>
            <p:cNvSpPr txBox="1">
              <a:spLocks noChangeArrowheads="1"/>
            </p:cNvSpPr>
            <p:nvPr/>
          </p:nvSpPr>
          <p:spPr bwMode="auto">
            <a:xfrm>
              <a:off x="5686558" y="4137291"/>
              <a:ext cx="346570" cy="276999"/>
            </a:xfrm>
            <a:prstGeom prst="rect">
              <a:avLst/>
            </a:prstGeom>
            <a:noFill/>
            <a:ln w="9525">
              <a:noFill/>
              <a:miter lim="800000"/>
              <a:headEnd/>
              <a:tailEnd/>
            </a:ln>
            <a:effectLst/>
          </p:spPr>
          <p:txBody>
            <a:bodyPr wrap="none">
              <a:spAutoFit/>
            </a:bodyPr>
            <a:lstStyle/>
            <a:p>
              <a:r>
                <a:rPr lang="en-US" sz="1200">
                  <a:latin typeface="Times New Roman" pitchFamily="18" charset="0"/>
                </a:rPr>
                <a:t>S2</a:t>
              </a:r>
            </a:p>
          </p:txBody>
        </p:sp>
        <p:sp>
          <p:nvSpPr>
            <p:cNvPr id="13" name="Text Box 20">
              <a:extLst>
                <a:ext uri="{FF2B5EF4-FFF2-40B4-BE49-F238E27FC236}">
                  <a16:creationId xmlns:a16="http://schemas.microsoft.com/office/drawing/2014/main" id="{6ABD63CF-D92C-4F00-843F-02CD28314EA3}"/>
                </a:ext>
              </a:extLst>
            </p:cNvPr>
            <p:cNvSpPr txBox="1">
              <a:spLocks noChangeArrowheads="1"/>
            </p:cNvSpPr>
            <p:nvPr/>
          </p:nvSpPr>
          <p:spPr bwMode="auto">
            <a:xfrm>
              <a:off x="6029458" y="3884878"/>
              <a:ext cx="346570" cy="276999"/>
            </a:xfrm>
            <a:prstGeom prst="rect">
              <a:avLst/>
            </a:prstGeom>
            <a:noFill/>
            <a:ln w="9525">
              <a:noFill/>
              <a:miter lim="800000"/>
              <a:headEnd/>
              <a:tailEnd/>
            </a:ln>
            <a:effectLst/>
          </p:spPr>
          <p:txBody>
            <a:bodyPr wrap="none">
              <a:spAutoFit/>
            </a:bodyPr>
            <a:lstStyle/>
            <a:p>
              <a:r>
                <a:rPr lang="en-US" sz="1200">
                  <a:latin typeface="Times New Roman" pitchFamily="18" charset="0"/>
                </a:rPr>
                <a:t>S3</a:t>
              </a:r>
            </a:p>
          </p:txBody>
        </p:sp>
        <p:sp>
          <p:nvSpPr>
            <p:cNvPr id="14" name="Text Box 21">
              <a:extLst>
                <a:ext uri="{FF2B5EF4-FFF2-40B4-BE49-F238E27FC236}">
                  <a16:creationId xmlns:a16="http://schemas.microsoft.com/office/drawing/2014/main" id="{3A63052D-7241-4BD4-A373-250DB466F9BB}"/>
                </a:ext>
              </a:extLst>
            </p:cNvPr>
            <p:cNvSpPr txBox="1">
              <a:spLocks noChangeArrowheads="1"/>
            </p:cNvSpPr>
            <p:nvPr/>
          </p:nvSpPr>
          <p:spPr bwMode="auto">
            <a:xfrm>
              <a:off x="6372358" y="3632466"/>
              <a:ext cx="346570" cy="276999"/>
            </a:xfrm>
            <a:prstGeom prst="rect">
              <a:avLst/>
            </a:prstGeom>
            <a:noFill/>
            <a:ln w="9525">
              <a:noFill/>
              <a:miter lim="800000"/>
              <a:headEnd/>
              <a:tailEnd/>
            </a:ln>
            <a:effectLst/>
          </p:spPr>
          <p:txBody>
            <a:bodyPr wrap="none">
              <a:spAutoFit/>
            </a:bodyPr>
            <a:lstStyle/>
            <a:p>
              <a:r>
                <a:rPr lang="en-US" sz="1200">
                  <a:latin typeface="Times New Roman" pitchFamily="18" charset="0"/>
                </a:rPr>
                <a:t>S1</a:t>
              </a:r>
            </a:p>
          </p:txBody>
        </p:sp>
        <p:sp>
          <p:nvSpPr>
            <p:cNvPr id="15" name="Text Box 22">
              <a:extLst>
                <a:ext uri="{FF2B5EF4-FFF2-40B4-BE49-F238E27FC236}">
                  <a16:creationId xmlns:a16="http://schemas.microsoft.com/office/drawing/2014/main" id="{E6659CB4-FAD0-4ED9-98A2-B8FEBDF48939}"/>
                </a:ext>
              </a:extLst>
            </p:cNvPr>
            <p:cNvSpPr txBox="1">
              <a:spLocks noChangeArrowheads="1"/>
            </p:cNvSpPr>
            <p:nvPr/>
          </p:nvSpPr>
          <p:spPr bwMode="auto">
            <a:xfrm>
              <a:off x="6702161" y="3346716"/>
              <a:ext cx="346570" cy="276999"/>
            </a:xfrm>
            <a:prstGeom prst="rect">
              <a:avLst/>
            </a:prstGeom>
            <a:noFill/>
            <a:ln w="9525">
              <a:noFill/>
              <a:miter lim="800000"/>
              <a:headEnd/>
              <a:tailEnd/>
            </a:ln>
            <a:effectLst/>
          </p:spPr>
          <p:txBody>
            <a:bodyPr wrap="none">
              <a:spAutoFit/>
            </a:bodyPr>
            <a:lstStyle/>
            <a:p>
              <a:r>
                <a:rPr lang="en-US" sz="1200">
                  <a:latin typeface="Times New Roman" pitchFamily="18" charset="0"/>
                </a:rPr>
                <a:t>S2</a:t>
              </a:r>
            </a:p>
          </p:txBody>
        </p:sp>
        <p:sp>
          <p:nvSpPr>
            <p:cNvPr id="16" name="Text Box 23">
              <a:extLst>
                <a:ext uri="{FF2B5EF4-FFF2-40B4-BE49-F238E27FC236}">
                  <a16:creationId xmlns:a16="http://schemas.microsoft.com/office/drawing/2014/main" id="{DFF1BE9E-9A8D-4C23-8CE7-B5944B8A0D88}"/>
                </a:ext>
              </a:extLst>
            </p:cNvPr>
            <p:cNvSpPr txBox="1">
              <a:spLocks noChangeArrowheads="1"/>
            </p:cNvSpPr>
            <p:nvPr/>
          </p:nvSpPr>
          <p:spPr bwMode="auto">
            <a:xfrm>
              <a:off x="7058158" y="3060966"/>
              <a:ext cx="346570" cy="276999"/>
            </a:xfrm>
            <a:prstGeom prst="rect">
              <a:avLst/>
            </a:prstGeom>
            <a:noFill/>
            <a:ln w="9525">
              <a:noFill/>
              <a:miter lim="800000"/>
              <a:headEnd/>
              <a:tailEnd/>
            </a:ln>
            <a:effectLst/>
          </p:spPr>
          <p:txBody>
            <a:bodyPr wrap="none">
              <a:spAutoFit/>
            </a:bodyPr>
            <a:lstStyle/>
            <a:p>
              <a:r>
                <a:rPr lang="en-US" sz="1200">
                  <a:latin typeface="Times New Roman" pitchFamily="18" charset="0"/>
                </a:rPr>
                <a:t>S3</a:t>
              </a:r>
            </a:p>
          </p:txBody>
        </p:sp>
        <p:sp>
          <p:nvSpPr>
            <p:cNvPr id="17" name="Text Box 24">
              <a:extLst>
                <a:ext uri="{FF2B5EF4-FFF2-40B4-BE49-F238E27FC236}">
                  <a16:creationId xmlns:a16="http://schemas.microsoft.com/office/drawing/2014/main" id="{803D790E-7453-4875-B1F2-2F30D11AFE3F}"/>
                </a:ext>
              </a:extLst>
            </p:cNvPr>
            <p:cNvSpPr txBox="1">
              <a:spLocks noChangeArrowheads="1"/>
            </p:cNvSpPr>
            <p:nvPr/>
          </p:nvSpPr>
          <p:spPr bwMode="auto">
            <a:xfrm>
              <a:off x="7401058" y="2799028"/>
              <a:ext cx="346570" cy="276999"/>
            </a:xfrm>
            <a:prstGeom prst="rect">
              <a:avLst/>
            </a:prstGeom>
            <a:noFill/>
            <a:ln w="9525">
              <a:noFill/>
              <a:miter lim="800000"/>
              <a:headEnd/>
              <a:tailEnd/>
            </a:ln>
            <a:effectLst/>
          </p:spPr>
          <p:txBody>
            <a:bodyPr wrap="none">
              <a:spAutoFit/>
            </a:bodyPr>
            <a:lstStyle/>
            <a:p>
              <a:r>
                <a:rPr lang="en-US" sz="1200">
                  <a:latin typeface="Times New Roman" pitchFamily="18" charset="0"/>
                </a:rPr>
                <a:t>S1</a:t>
              </a:r>
            </a:p>
          </p:txBody>
        </p:sp>
        <p:sp>
          <p:nvSpPr>
            <p:cNvPr id="18" name="Text Box 25">
              <a:extLst>
                <a:ext uri="{FF2B5EF4-FFF2-40B4-BE49-F238E27FC236}">
                  <a16:creationId xmlns:a16="http://schemas.microsoft.com/office/drawing/2014/main" id="{65F1D353-5240-4A45-83B1-DCA35D38E021}"/>
                </a:ext>
              </a:extLst>
            </p:cNvPr>
            <p:cNvSpPr txBox="1">
              <a:spLocks noChangeArrowheads="1"/>
            </p:cNvSpPr>
            <p:nvPr/>
          </p:nvSpPr>
          <p:spPr bwMode="auto">
            <a:xfrm>
              <a:off x="7743958" y="2546616"/>
              <a:ext cx="346570" cy="276999"/>
            </a:xfrm>
            <a:prstGeom prst="rect">
              <a:avLst/>
            </a:prstGeom>
            <a:noFill/>
            <a:ln w="9525">
              <a:noFill/>
              <a:miter lim="800000"/>
              <a:headEnd/>
              <a:tailEnd/>
            </a:ln>
            <a:effectLst/>
          </p:spPr>
          <p:txBody>
            <a:bodyPr wrap="none">
              <a:spAutoFit/>
            </a:bodyPr>
            <a:lstStyle/>
            <a:p>
              <a:r>
                <a:rPr lang="en-US" sz="1200">
                  <a:latin typeface="Times New Roman" pitchFamily="18" charset="0"/>
                </a:rPr>
                <a:t>S2</a:t>
              </a:r>
            </a:p>
          </p:txBody>
        </p:sp>
        <p:sp>
          <p:nvSpPr>
            <p:cNvPr id="19" name="Text Box 26">
              <a:extLst>
                <a:ext uri="{FF2B5EF4-FFF2-40B4-BE49-F238E27FC236}">
                  <a16:creationId xmlns:a16="http://schemas.microsoft.com/office/drawing/2014/main" id="{B2D1ADC6-8DB8-47D5-B3A1-040F84CDBED8}"/>
                </a:ext>
              </a:extLst>
            </p:cNvPr>
            <p:cNvSpPr txBox="1">
              <a:spLocks noChangeArrowheads="1"/>
            </p:cNvSpPr>
            <p:nvPr/>
          </p:nvSpPr>
          <p:spPr bwMode="auto">
            <a:xfrm>
              <a:off x="8086858" y="2260866"/>
              <a:ext cx="346570" cy="276999"/>
            </a:xfrm>
            <a:prstGeom prst="rect">
              <a:avLst/>
            </a:prstGeom>
            <a:noFill/>
            <a:ln w="9525">
              <a:noFill/>
              <a:miter lim="800000"/>
              <a:headEnd/>
              <a:tailEnd/>
            </a:ln>
            <a:effectLst/>
          </p:spPr>
          <p:txBody>
            <a:bodyPr wrap="none">
              <a:spAutoFit/>
            </a:bodyPr>
            <a:lstStyle/>
            <a:p>
              <a:r>
                <a:rPr lang="en-US" sz="1200">
                  <a:latin typeface="Times New Roman" pitchFamily="18" charset="0"/>
                </a:rPr>
                <a:t>S3</a:t>
              </a:r>
            </a:p>
          </p:txBody>
        </p:sp>
        <p:sp>
          <p:nvSpPr>
            <p:cNvPr id="20" name="Rectangle 27">
              <a:extLst>
                <a:ext uri="{FF2B5EF4-FFF2-40B4-BE49-F238E27FC236}">
                  <a16:creationId xmlns:a16="http://schemas.microsoft.com/office/drawing/2014/main" id="{4CE9D315-EE37-4D1B-880D-9788C1AC02D8}"/>
                </a:ext>
              </a:extLst>
            </p:cNvPr>
            <p:cNvSpPr>
              <a:spLocks noChangeArrowheads="1"/>
            </p:cNvSpPr>
            <p:nvPr/>
          </p:nvSpPr>
          <p:spPr bwMode="auto">
            <a:xfrm>
              <a:off x="5272222" y="1808428"/>
              <a:ext cx="3482578" cy="3238500"/>
            </a:xfrm>
            <a:prstGeom prst="rect">
              <a:avLst/>
            </a:prstGeom>
            <a:noFill/>
            <a:ln w="9525">
              <a:noFill/>
              <a:miter lim="800000"/>
              <a:headEnd/>
              <a:tailEnd/>
            </a:ln>
          </p:spPr>
          <p:txBody>
            <a:bodyPr/>
            <a:lstStyle/>
            <a:p>
              <a:endParaRPr lang="en-US" sz="1350"/>
            </a:p>
          </p:txBody>
        </p:sp>
        <p:sp>
          <p:nvSpPr>
            <p:cNvPr id="21" name="Line 28">
              <a:extLst>
                <a:ext uri="{FF2B5EF4-FFF2-40B4-BE49-F238E27FC236}">
                  <a16:creationId xmlns:a16="http://schemas.microsoft.com/office/drawing/2014/main" id="{B9AE7333-C122-459F-AAE9-65CAEA152BDA}"/>
                </a:ext>
              </a:extLst>
            </p:cNvPr>
            <p:cNvSpPr>
              <a:spLocks noChangeShapeType="1"/>
            </p:cNvSpPr>
            <p:nvPr/>
          </p:nvSpPr>
          <p:spPr bwMode="auto">
            <a:xfrm>
              <a:off x="5272222" y="4344459"/>
              <a:ext cx="3482578" cy="1191"/>
            </a:xfrm>
            <a:prstGeom prst="line">
              <a:avLst/>
            </a:prstGeom>
            <a:noFill/>
            <a:ln w="7938">
              <a:solidFill>
                <a:srgbClr val="000000"/>
              </a:solidFill>
              <a:prstDash val="sysDash"/>
              <a:round/>
              <a:headEnd/>
              <a:tailEnd/>
            </a:ln>
          </p:spPr>
          <p:txBody>
            <a:bodyPr/>
            <a:lstStyle/>
            <a:p>
              <a:endParaRPr lang="en-US" sz="1350"/>
            </a:p>
          </p:txBody>
        </p:sp>
        <p:sp>
          <p:nvSpPr>
            <p:cNvPr id="22" name="Line 29">
              <a:extLst>
                <a:ext uri="{FF2B5EF4-FFF2-40B4-BE49-F238E27FC236}">
                  <a16:creationId xmlns:a16="http://schemas.microsoft.com/office/drawing/2014/main" id="{7DB0DA32-B95D-436A-884D-0CF90475F634}"/>
                </a:ext>
              </a:extLst>
            </p:cNvPr>
            <p:cNvSpPr>
              <a:spLocks noChangeShapeType="1"/>
            </p:cNvSpPr>
            <p:nvPr/>
          </p:nvSpPr>
          <p:spPr bwMode="auto">
            <a:xfrm>
              <a:off x="5272222" y="4072997"/>
              <a:ext cx="3482578" cy="1191"/>
            </a:xfrm>
            <a:prstGeom prst="line">
              <a:avLst/>
            </a:prstGeom>
            <a:noFill/>
            <a:ln w="7938">
              <a:solidFill>
                <a:srgbClr val="000000"/>
              </a:solidFill>
              <a:prstDash val="sysDash"/>
              <a:round/>
              <a:headEnd/>
              <a:tailEnd/>
            </a:ln>
          </p:spPr>
          <p:txBody>
            <a:bodyPr/>
            <a:lstStyle/>
            <a:p>
              <a:endParaRPr lang="en-US" sz="1350"/>
            </a:p>
          </p:txBody>
        </p:sp>
        <p:sp>
          <p:nvSpPr>
            <p:cNvPr id="23" name="Line 30">
              <a:extLst>
                <a:ext uri="{FF2B5EF4-FFF2-40B4-BE49-F238E27FC236}">
                  <a16:creationId xmlns:a16="http://schemas.microsoft.com/office/drawing/2014/main" id="{B7F81A62-C682-4A96-B736-93F1556412BE}"/>
                </a:ext>
              </a:extLst>
            </p:cNvPr>
            <p:cNvSpPr>
              <a:spLocks noChangeShapeType="1"/>
            </p:cNvSpPr>
            <p:nvPr/>
          </p:nvSpPr>
          <p:spPr bwMode="auto">
            <a:xfrm>
              <a:off x="5272222" y="3809870"/>
              <a:ext cx="3482578" cy="1190"/>
            </a:xfrm>
            <a:prstGeom prst="line">
              <a:avLst/>
            </a:prstGeom>
            <a:noFill/>
            <a:ln w="7938">
              <a:solidFill>
                <a:srgbClr val="000000"/>
              </a:solidFill>
              <a:prstDash val="sysDash"/>
              <a:round/>
              <a:headEnd/>
              <a:tailEnd/>
            </a:ln>
          </p:spPr>
          <p:txBody>
            <a:bodyPr/>
            <a:lstStyle/>
            <a:p>
              <a:endParaRPr lang="en-US" sz="1350" dirty="0"/>
            </a:p>
          </p:txBody>
        </p:sp>
        <p:sp>
          <p:nvSpPr>
            <p:cNvPr id="24" name="Line 31">
              <a:extLst>
                <a:ext uri="{FF2B5EF4-FFF2-40B4-BE49-F238E27FC236}">
                  <a16:creationId xmlns:a16="http://schemas.microsoft.com/office/drawing/2014/main" id="{B6130B98-2FAD-4F0B-8B88-F0E93EA2F001}"/>
                </a:ext>
              </a:extLst>
            </p:cNvPr>
            <p:cNvSpPr>
              <a:spLocks noChangeShapeType="1"/>
            </p:cNvSpPr>
            <p:nvPr/>
          </p:nvSpPr>
          <p:spPr bwMode="auto">
            <a:xfrm>
              <a:off x="5272222" y="3538408"/>
              <a:ext cx="3482578" cy="1190"/>
            </a:xfrm>
            <a:prstGeom prst="line">
              <a:avLst/>
            </a:prstGeom>
            <a:noFill/>
            <a:ln w="7938">
              <a:solidFill>
                <a:srgbClr val="000000"/>
              </a:solidFill>
              <a:prstDash val="sysDash"/>
              <a:round/>
              <a:headEnd/>
              <a:tailEnd/>
            </a:ln>
          </p:spPr>
          <p:txBody>
            <a:bodyPr/>
            <a:lstStyle/>
            <a:p>
              <a:endParaRPr lang="en-US" sz="1350"/>
            </a:p>
          </p:txBody>
        </p:sp>
        <p:sp>
          <p:nvSpPr>
            <p:cNvPr id="25" name="Line 32">
              <a:extLst>
                <a:ext uri="{FF2B5EF4-FFF2-40B4-BE49-F238E27FC236}">
                  <a16:creationId xmlns:a16="http://schemas.microsoft.com/office/drawing/2014/main" id="{3706BA05-0358-42FA-A098-E6B8E5950DAC}"/>
                </a:ext>
              </a:extLst>
            </p:cNvPr>
            <p:cNvSpPr>
              <a:spLocks noChangeShapeType="1"/>
            </p:cNvSpPr>
            <p:nvPr/>
          </p:nvSpPr>
          <p:spPr bwMode="auto">
            <a:xfrm>
              <a:off x="5272222" y="3268134"/>
              <a:ext cx="3482578" cy="1191"/>
            </a:xfrm>
            <a:prstGeom prst="line">
              <a:avLst/>
            </a:prstGeom>
            <a:noFill/>
            <a:ln w="7938">
              <a:solidFill>
                <a:srgbClr val="000000"/>
              </a:solidFill>
              <a:prstDash val="sysDash"/>
              <a:round/>
              <a:headEnd/>
              <a:tailEnd/>
            </a:ln>
          </p:spPr>
          <p:txBody>
            <a:bodyPr/>
            <a:lstStyle/>
            <a:p>
              <a:endParaRPr lang="en-US" sz="1350"/>
            </a:p>
          </p:txBody>
        </p:sp>
        <p:sp>
          <p:nvSpPr>
            <p:cNvPr id="26" name="Line 33">
              <a:extLst>
                <a:ext uri="{FF2B5EF4-FFF2-40B4-BE49-F238E27FC236}">
                  <a16:creationId xmlns:a16="http://schemas.microsoft.com/office/drawing/2014/main" id="{FCA045F6-6501-4EE0-8853-A1696C67EEB4}"/>
                </a:ext>
              </a:extLst>
            </p:cNvPr>
            <p:cNvSpPr>
              <a:spLocks noChangeShapeType="1"/>
            </p:cNvSpPr>
            <p:nvPr/>
          </p:nvSpPr>
          <p:spPr bwMode="auto">
            <a:xfrm>
              <a:off x="5272222" y="2996672"/>
              <a:ext cx="3482578" cy="1191"/>
            </a:xfrm>
            <a:prstGeom prst="line">
              <a:avLst/>
            </a:prstGeom>
            <a:noFill/>
            <a:ln w="7938">
              <a:solidFill>
                <a:srgbClr val="000000"/>
              </a:solidFill>
              <a:prstDash val="sysDash"/>
              <a:round/>
              <a:headEnd/>
              <a:tailEnd/>
            </a:ln>
          </p:spPr>
          <p:txBody>
            <a:bodyPr/>
            <a:lstStyle/>
            <a:p>
              <a:endParaRPr lang="en-US" sz="1350"/>
            </a:p>
          </p:txBody>
        </p:sp>
        <p:sp>
          <p:nvSpPr>
            <p:cNvPr id="27" name="Line 34">
              <a:extLst>
                <a:ext uri="{FF2B5EF4-FFF2-40B4-BE49-F238E27FC236}">
                  <a16:creationId xmlns:a16="http://schemas.microsoft.com/office/drawing/2014/main" id="{AE6A0C0B-0F2A-4E07-B304-1981C16A490C}"/>
                </a:ext>
              </a:extLst>
            </p:cNvPr>
            <p:cNvSpPr>
              <a:spLocks noChangeShapeType="1"/>
            </p:cNvSpPr>
            <p:nvPr/>
          </p:nvSpPr>
          <p:spPr bwMode="auto">
            <a:xfrm>
              <a:off x="5272222" y="2725209"/>
              <a:ext cx="3482578" cy="1191"/>
            </a:xfrm>
            <a:prstGeom prst="line">
              <a:avLst/>
            </a:prstGeom>
            <a:noFill/>
            <a:ln w="7938">
              <a:solidFill>
                <a:srgbClr val="000000"/>
              </a:solidFill>
              <a:prstDash val="sysDash"/>
              <a:round/>
              <a:headEnd/>
              <a:tailEnd/>
            </a:ln>
          </p:spPr>
          <p:txBody>
            <a:bodyPr/>
            <a:lstStyle/>
            <a:p>
              <a:endParaRPr lang="en-US" sz="1350"/>
            </a:p>
          </p:txBody>
        </p:sp>
        <p:sp>
          <p:nvSpPr>
            <p:cNvPr id="28" name="Line 35">
              <a:extLst>
                <a:ext uri="{FF2B5EF4-FFF2-40B4-BE49-F238E27FC236}">
                  <a16:creationId xmlns:a16="http://schemas.microsoft.com/office/drawing/2014/main" id="{723E0928-DF6E-41C7-A4A2-1FE60F8E201E}"/>
                </a:ext>
              </a:extLst>
            </p:cNvPr>
            <p:cNvSpPr>
              <a:spLocks noChangeShapeType="1"/>
            </p:cNvSpPr>
            <p:nvPr/>
          </p:nvSpPr>
          <p:spPr bwMode="auto">
            <a:xfrm>
              <a:off x="5272222" y="2453747"/>
              <a:ext cx="3482578" cy="1191"/>
            </a:xfrm>
            <a:prstGeom prst="line">
              <a:avLst/>
            </a:prstGeom>
            <a:noFill/>
            <a:ln w="7938">
              <a:solidFill>
                <a:srgbClr val="000000"/>
              </a:solidFill>
              <a:prstDash val="sysDash"/>
              <a:round/>
              <a:headEnd/>
              <a:tailEnd/>
            </a:ln>
          </p:spPr>
          <p:txBody>
            <a:bodyPr/>
            <a:lstStyle/>
            <a:p>
              <a:endParaRPr lang="en-US" sz="1350"/>
            </a:p>
          </p:txBody>
        </p:sp>
        <p:sp>
          <p:nvSpPr>
            <p:cNvPr id="29" name="Line 36">
              <a:extLst>
                <a:ext uri="{FF2B5EF4-FFF2-40B4-BE49-F238E27FC236}">
                  <a16:creationId xmlns:a16="http://schemas.microsoft.com/office/drawing/2014/main" id="{717CC4ED-A310-4F39-894C-0B1A5D0C3A21}"/>
                </a:ext>
              </a:extLst>
            </p:cNvPr>
            <p:cNvSpPr>
              <a:spLocks noChangeShapeType="1"/>
            </p:cNvSpPr>
            <p:nvPr/>
          </p:nvSpPr>
          <p:spPr bwMode="auto">
            <a:xfrm>
              <a:off x="5272222" y="2190620"/>
              <a:ext cx="3482578" cy="1190"/>
            </a:xfrm>
            <a:prstGeom prst="line">
              <a:avLst/>
            </a:prstGeom>
            <a:noFill/>
            <a:ln w="7938">
              <a:solidFill>
                <a:srgbClr val="000000"/>
              </a:solidFill>
              <a:prstDash val="sysDash"/>
              <a:round/>
              <a:headEnd/>
              <a:tailEnd/>
            </a:ln>
          </p:spPr>
          <p:txBody>
            <a:bodyPr/>
            <a:lstStyle/>
            <a:p>
              <a:endParaRPr lang="en-US" sz="1350"/>
            </a:p>
          </p:txBody>
        </p:sp>
        <p:sp>
          <p:nvSpPr>
            <p:cNvPr id="30" name="Line 37">
              <a:extLst>
                <a:ext uri="{FF2B5EF4-FFF2-40B4-BE49-F238E27FC236}">
                  <a16:creationId xmlns:a16="http://schemas.microsoft.com/office/drawing/2014/main" id="{44D50396-93E5-48B2-8291-3A77BB805177}"/>
                </a:ext>
              </a:extLst>
            </p:cNvPr>
            <p:cNvSpPr>
              <a:spLocks noChangeShapeType="1"/>
            </p:cNvSpPr>
            <p:nvPr/>
          </p:nvSpPr>
          <p:spPr bwMode="auto">
            <a:xfrm flipH="1">
              <a:off x="5273412" y="2189429"/>
              <a:ext cx="50006" cy="2426494"/>
            </a:xfrm>
            <a:prstGeom prst="line">
              <a:avLst/>
            </a:prstGeom>
            <a:noFill/>
            <a:ln w="7938">
              <a:solidFill>
                <a:srgbClr val="000000"/>
              </a:solidFill>
              <a:round/>
              <a:headEnd/>
              <a:tailEnd/>
            </a:ln>
          </p:spPr>
          <p:txBody>
            <a:bodyPr/>
            <a:lstStyle/>
            <a:p>
              <a:endParaRPr lang="en-US" sz="1350"/>
            </a:p>
          </p:txBody>
        </p:sp>
        <p:sp>
          <p:nvSpPr>
            <p:cNvPr id="31" name="Line 38">
              <a:extLst>
                <a:ext uri="{FF2B5EF4-FFF2-40B4-BE49-F238E27FC236}">
                  <a16:creationId xmlns:a16="http://schemas.microsoft.com/office/drawing/2014/main" id="{7B60B054-0D24-4B1E-87C6-C49D6ACC1D58}"/>
                </a:ext>
              </a:extLst>
            </p:cNvPr>
            <p:cNvSpPr>
              <a:spLocks noChangeShapeType="1"/>
            </p:cNvSpPr>
            <p:nvPr/>
          </p:nvSpPr>
          <p:spPr bwMode="auto">
            <a:xfrm>
              <a:off x="5222216" y="4615922"/>
              <a:ext cx="50006" cy="1191"/>
            </a:xfrm>
            <a:prstGeom prst="line">
              <a:avLst/>
            </a:prstGeom>
            <a:noFill/>
            <a:ln w="7938">
              <a:solidFill>
                <a:srgbClr val="000000"/>
              </a:solidFill>
              <a:round/>
              <a:headEnd/>
              <a:tailEnd/>
            </a:ln>
          </p:spPr>
          <p:txBody>
            <a:bodyPr/>
            <a:lstStyle/>
            <a:p>
              <a:endParaRPr lang="en-US" sz="1350"/>
            </a:p>
          </p:txBody>
        </p:sp>
        <p:sp>
          <p:nvSpPr>
            <p:cNvPr id="32" name="Line 39">
              <a:extLst>
                <a:ext uri="{FF2B5EF4-FFF2-40B4-BE49-F238E27FC236}">
                  <a16:creationId xmlns:a16="http://schemas.microsoft.com/office/drawing/2014/main" id="{4CDD26D1-95B8-4B56-A57E-8897242EF824}"/>
                </a:ext>
              </a:extLst>
            </p:cNvPr>
            <p:cNvSpPr>
              <a:spLocks noChangeShapeType="1"/>
            </p:cNvSpPr>
            <p:nvPr/>
          </p:nvSpPr>
          <p:spPr bwMode="auto">
            <a:xfrm>
              <a:off x="5222216" y="4344459"/>
              <a:ext cx="50006" cy="1191"/>
            </a:xfrm>
            <a:prstGeom prst="line">
              <a:avLst/>
            </a:prstGeom>
            <a:noFill/>
            <a:ln w="7938">
              <a:solidFill>
                <a:srgbClr val="000000"/>
              </a:solidFill>
              <a:round/>
              <a:headEnd/>
              <a:tailEnd/>
            </a:ln>
          </p:spPr>
          <p:txBody>
            <a:bodyPr/>
            <a:lstStyle/>
            <a:p>
              <a:endParaRPr lang="en-US" sz="1350"/>
            </a:p>
          </p:txBody>
        </p:sp>
        <p:sp>
          <p:nvSpPr>
            <p:cNvPr id="33" name="Line 40">
              <a:extLst>
                <a:ext uri="{FF2B5EF4-FFF2-40B4-BE49-F238E27FC236}">
                  <a16:creationId xmlns:a16="http://schemas.microsoft.com/office/drawing/2014/main" id="{42DA04F4-4463-48F4-966A-5E5F9B60AE5F}"/>
                </a:ext>
              </a:extLst>
            </p:cNvPr>
            <p:cNvSpPr>
              <a:spLocks noChangeShapeType="1"/>
            </p:cNvSpPr>
            <p:nvPr/>
          </p:nvSpPr>
          <p:spPr bwMode="auto">
            <a:xfrm>
              <a:off x="5222216" y="4072997"/>
              <a:ext cx="50006" cy="1191"/>
            </a:xfrm>
            <a:prstGeom prst="line">
              <a:avLst/>
            </a:prstGeom>
            <a:noFill/>
            <a:ln w="7938">
              <a:solidFill>
                <a:srgbClr val="000000"/>
              </a:solidFill>
              <a:round/>
              <a:headEnd/>
              <a:tailEnd/>
            </a:ln>
          </p:spPr>
          <p:txBody>
            <a:bodyPr/>
            <a:lstStyle/>
            <a:p>
              <a:endParaRPr lang="en-US" sz="1350"/>
            </a:p>
          </p:txBody>
        </p:sp>
        <p:sp>
          <p:nvSpPr>
            <p:cNvPr id="34" name="Line 41">
              <a:extLst>
                <a:ext uri="{FF2B5EF4-FFF2-40B4-BE49-F238E27FC236}">
                  <a16:creationId xmlns:a16="http://schemas.microsoft.com/office/drawing/2014/main" id="{933D714D-A9E0-4817-920E-DC38E2BBFA6F}"/>
                </a:ext>
              </a:extLst>
            </p:cNvPr>
            <p:cNvSpPr>
              <a:spLocks noChangeShapeType="1"/>
            </p:cNvSpPr>
            <p:nvPr/>
          </p:nvSpPr>
          <p:spPr bwMode="auto">
            <a:xfrm>
              <a:off x="5222216" y="3809870"/>
              <a:ext cx="50006" cy="1190"/>
            </a:xfrm>
            <a:prstGeom prst="line">
              <a:avLst/>
            </a:prstGeom>
            <a:noFill/>
            <a:ln w="7938">
              <a:solidFill>
                <a:srgbClr val="000000"/>
              </a:solidFill>
              <a:round/>
              <a:headEnd/>
              <a:tailEnd/>
            </a:ln>
          </p:spPr>
          <p:txBody>
            <a:bodyPr/>
            <a:lstStyle/>
            <a:p>
              <a:endParaRPr lang="en-US" sz="1350"/>
            </a:p>
          </p:txBody>
        </p:sp>
        <p:sp>
          <p:nvSpPr>
            <p:cNvPr id="35" name="Line 42">
              <a:extLst>
                <a:ext uri="{FF2B5EF4-FFF2-40B4-BE49-F238E27FC236}">
                  <a16:creationId xmlns:a16="http://schemas.microsoft.com/office/drawing/2014/main" id="{F59299A7-EA7B-4850-AC00-ADEF624C6A3E}"/>
                </a:ext>
              </a:extLst>
            </p:cNvPr>
            <p:cNvSpPr>
              <a:spLocks noChangeShapeType="1"/>
            </p:cNvSpPr>
            <p:nvPr/>
          </p:nvSpPr>
          <p:spPr bwMode="auto">
            <a:xfrm>
              <a:off x="5222216" y="3538408"/>
              <a:ext cx="50006" cy="1190"/>
            </a:xfrm>
            <a:prstGeom prst="line">
              <a:avLst/>
            </a:prstGeom>
            <a:noFill/>
            <a:ln w="7938">
              <a:solidFill>
                <a:srgbClr val="000000"/>
              </a:solidFill>
              <a:round/>
              <a:headEnd/>
              <a:tailEnd/>
            </a:ln>
          </p:spPr>
          <p:txBody>
            <a:bodyPr/>
            <a:lstStyle/>
            <a:p>
              <a:endParaRPr lang="en-US" sz="1350"/>
            </a:p>
          </p:txBody>
        </p:sp>
        <p:sp>
          <p:nvSpPr>
            <p:cNvPr id="36" name="Line 43">
              <a:extLst>
                <a:ext uri="{FF2B5EF4-FFF2-40B4-BE49-F238E27FC236}">
                  <a16:creationId xmlns:a16="http://schemas.microsoft.com/office/drawing/2014/main" id="{D5C19E75-43B6-4C60-A9EE-C56B95C9924C}"/>
                </a:ext>
              </a:extLst>
            </p:cNvPr>
            <p:cNvSpPr>
              <a:spLocks noChangeShapeType="1"/>
            </p:cNvSpPr>
            <p:nvPr/>
          </p:nvSpPr>
          <p:spPr bwMode="auto">
            <a:xfrm>
              <a:off x="5222216" y="3268134"/>
              <a:ext cx="50006" cy="1191"/>
            </a:xfrm>
            <a:prstGeom prst="line">
              <a:avLst/>
            </a:prstGeom>
            <a:noFill/>
            <a:ln w="7938">
              <a:solidFill>
                <a:srgbClr val="000000"/>
              </a:solidFill>
              <a:round/>
              <a:headEnd/>
              <a:tailEnd/>
            </a:ln>
          </p:spPr>
          <p:txBody>
            <a:bodyPr/>
            <a:lstStyle/>
            <a:p>
              <a:endParaRPr lang="en-US" sz="1350"/>
            </a:p>
          </p:txBody>
        </p:sp>
        <p:sp>
          <p:nvSpPr>
            <p:cNvPr id="37" name="Line 44">
              <a:extLst>
                <a:ext uri="{FF2B5EF4-FFF2-40B4-BE49-F238E27FC236}">
                  <a16:creationId xmlns:a16="http://schemas.microsoft.com/office/drawing/2014/main" id="{D4BA2F03-1FEC-47D3-8E4E-5A0827C988D5}"/>
                </a:ext>
              </a:extLst>
            </p:cNvPr>
            <p:cNvSpPr>
              <a:spLocks noChangeShapeType="1"/>
            </p:cNvSpPr>
            <p:nvPr/>
          </p:nvSpPr>
          <p:spPr bwMode="auto">
            <a:xfrm>
              <a:off x="5222216" y="2996672"/>
              <a:ext cx="50006" cy="1191"/>
            </a:xfrm>
            <a:prstGeom prst="line">
              <a:avLst/>
            </a:prstGeom>
            <a:noFill/>
            <a:ln w="7938">
              <a:solidFill>
                <a:srgbClr val="000000"/>
              </a:solidFill>
              <a:round/>
              <a:headEnd/>
              <a:tailEnd/>
            </a:ln>
          </p:spPr>
          <p:txBody>
            <a:bodyPr/>
            <a:lstStyle/>
            <a:p>
              <a:endParaRPr lang="en-US" sz="1350"/>
            </a:p>
          </p:txBody>
        </p:sp>
        <p:sp>
          <p:nvSpPr>
            <p:cNvPr id="38" name="Line 45">
              <a:extLst>
                <a:ext uri="{FF2B5EF4-FFF2-40B4-BE49-F238E27FC236}">
                  <a16:creationId xmlns:a16="http://schemas.microsoft.com/office/drawing/2014/main" id="{43CB1728-427F-4BC5-8EDC-9C47595C1888}"/>
                </a:ext>
              </a:extLst>
            </p:cNvPr>
            <p:cNvSpPr>
              <a:spLocks noChangeShapeType="1"/>
            </p:cNvSpPr>
            <p:nvPr/>
          </p:nvSpPr>
          <p:spPr bwMode="auto">
            <a:xfrm>
              <a:off x="5222216" y="2725209"/>
              <a:ext cx="50006" cy="1191"/>
            </a:xfrm>
            <a:prstGeom prst="line">
              <a:avLst/>
            </a:prstGeom>
            <a:noFill/>
            <a:ln w="7938">
              <a:solidFill>
                <a:srgbClr val="000000"/>
              </a:solidFill>
              <a:round/>
              <a:headEnd/>
              <a:tailEnd/>
            </a:ln>
          </p:spPr>
          <p:txBody>
            <a:bodyPr/>
            <a:lstStyle/>
            <a:p>
              <a:endParaRPr lang="en-US" sz="1350"/>
            </a:p>
          </p:txBody>
        </p:sp>
        <p:sp>
          <p:nvSpPr>
            <p:cNvPr id="39" name="Line 46">
              <a:extLst>
                <a:ext uri="{FF2B5EF4-FFF2-40B4-BE49-F238E27FC236}">
                  <a16:creationId xmlns:a16="http://schemas.microsoft.com/office/drawing/2014/main" id="{B412A1C4-2152-4BD7-90B1-877841EACCA7}"/>
                </a:ext>
              </a:extLst>
            </p:cNvPr>
            <p:cNvSpPr>
              <a:spLocks noChangeShapeType="1"/>
            </p:cNvSpPr>
            <p:nvPr/>
          </p:nvSpPr>
          <p:spPr bwMode="auto">
            <a:xfrm>
              <a:off x="5222216" y="2453747"/>
              <a:ext cx="50006" cy="1191"/>
            </a:xfrm>
            <a:prstGeom prst="line">
              <a:avLst/>
            </a:prstGeom>
            <a:noFill/>
            <a:ln w="7938">
              <a:solidFill>
                <a:srgbClr val="000000"/>
              </a:solidFill>
              <a:round/>
              <a:headEnd/>
              <a:tailEnd/>
            </a:ln>
          </p:spPr>
          <p:txBody>
            <a:bodyPr/>
            <a:lstStyle/>
            <a:p>
              <a:endParaRPr lang="en-US" sz="1350"/>
            </a:p>
          </p:txBody>
        </p:sp>
        <p:sp>
          <p:nvSpPr>
            <p:cNvPr id="40" name="Line 47">
              <a:extLst>
                <a:ext uri="{FF2B5EF4-FFF2-40B4-BE49-F238E27FC236}">
                  <a16:creationId xmlns:a16="http://schemas.microsoft.com/office/drawing/2014/main" id="{9D8FFABE-9D4A-44FF-A554-0AAF7509193B}"/>
                </a:ext>
              </a:extLst>
            </p:cNvPr>
            <p:cNvSpPr>
              <a:spLocks noChangeShapeType="1"/>
            </p:cNvSpPr>
            <p:nvPr/>
          </p:nvSpPr>
          <p:spPr bwMode="auto">
            <a:xfrm>
              <a:off x="5222216" y="2190620"/>
              <a:ext cx="50006" cy="1190"/>
            </a:xfrm>
            <a:prstGeom prst="line">
              <a:avLst/>
            </a:prstGeom>
            <a:noFill/>
            <a:ln w="7938">
              <a:solidFill>
                <a:srgbClr val="000000"/>
              </a:solidFill>
              <a:round/>
              <a:headEnd/>
              <a:tailEnd/>
            </a:ln>
          </p:spPr>
          <p:txBody>
            <a:bodyPr/>
            <a:lstStyle/>
            <a:p>
              <a:endParaRPr lang="en-US" sz="1350"/>
            </a:p>
          </p:txBody>
        </p:sp>
        <p:sp>
          <p:nvSpPr>
            <p:cNvPr id="41" name="Line 48">
              <a:extLst>
                <a:ext uri="{FF2B5EF4-FFF2-40B4-BE49-F238E27FC236}">
                  <a16:creationId xmlns:a16="http://schemas.microsoft.com/office/drawing/2014/main" id="{0DD131CD-4609-4EC6-B664-0B51D5A7333F}"/>
                </a:ext>
              </a:extLst>
            </p:cNvPr>
            <p:cNvSpPr>
              <a:spLocks noChangeShapeType="1"/>
            </p:cNvSpPr>
            <p:nvPr/>
          </p:nvSpPr>
          <p:spPr bwMode="auto">
            <a:xfrm>
              <a:off x="5272222" y="4615922"/>
              <a:ext cx="3482578" cy="1191"/>
            </a:xfrm>
            <a:prstGeom prst="line">
              <a:avLst/>
            </a:prstGeom>
            <a:noFill/>
            <a:ln w="7938">
              <a:solidFill>
                <a:srgbClr val="000000"/>
              </a:solidFill>
              <a:round/>
              <a:headEnd/>
              <a:tailEnd/>
            </a:ln>
          </p:spPr>
          <p:txBody>
            <a:bodyPr/>
            <a:lstStyle/>
            <a:p>
              <a:endParaRPr lang="en-US" sz="1350"/>
            </a:p>
          </p:txBody>
        </p:sp>
        <p:sp>
          <p:nvSpPr>
            <p:cNvPr id="42" name="Line 49">
              <a:extLst>
                <a:ext uri="{FF2B5EF4-FFF2-40B4-BE49-F238E27FC236}">
                  <a16:creationId xmlns:a16="http://schemas.microsoft.com/office/drawing/2014/main" id="{FB84A9E3-7A90-496B-B473-7A93BA27D763}"/>
                </a:ext>
              </a:extLst>
            </p:cNvPr>
            <p:cNvSpPr>
              <a:spLocks noChangeShapeType="1"/>
            </p:cNvSpPr>
            <p:nvPr/>
          </p:nvSpPr>
          <p:spPr bwMode="auto">
            <a:xfrm flipV="1">
              <a:off x="5272222" y="4615922"/>
              <a:ext cx="1190" cy="66675"/>
            </a:xfrm>
            <a:prstGeom prst="line">
              <a:avLst/>
            </a:prstGeom>
            <a:noFill/>
            <a:ln w="7938">
              <a:solidFill>
                <a:srgbClr val="000000"/>
              </a:solidFill>
              <a:round/>
              <a:headEnd/>
              <a:tailEnd/>
            </a:ln>
          </p:spPr>
          <p:txBody>
            <a:bodyPr/>
            <a:lstStyle/>
            <a:p>
              <a:endParaRPr lang="en-US" sz="1350"/>
            </a:p>
          </p:txBody>
        </p:sp>
        <p:sp>
          <p:nvSpPr>
            <p:cNvPr id="43" name="Line 50">
              <a:extLst>
                <a:ext uri="{FF2B5EF4-FFF2-40B4-BE49-F238E27FC236}">
                  <a16:creationId xmlns:a16="http://schemas.microsoft.com/office/drawing/2014/main" id="{6EACAB69-7737-4778-9179-6818ECD65E67}"/>
                </a:ext>
              </a:extLst>
            </p:cNvPr>
            <p:cNvSpPr>
              <a:spLocks noChangeShapeType="1"/>
            </p:cNvSpPr>
            <p:nvPr/>
          </p:nvSpPr>
          <p:spPr bwMode="auto">
            <a:xfrm flipV="1">
              <a:off x="5621073" y="4615922"/>
              <a:ext cx="1191" cy="66675"/>
            </a:xfrm>
            <a:prstGeom prst="line">
              <a:avLst/>
            </a:prstGeom>
            <a:noFill/>
            <a:ln w="7938">
              <a:solidFill>
                <a:srgbClr val="000000"/>
              </a:solidFill>
              <a:round/>
              <a:headEnd/>
              <a:tailEnd/>
            </a:ln>
          </p:spPr>
          <p:txBody>
            <a:bodyPr/>
            <a:lstStyle/>
            <a:p>
              <a:endParaRPr lang="en-US" sz="1350"/>
            </a:p>
          </p:txBody>
        </p:sp>
        <p:sp>
          <p:nvSpPr>
            <p:cNvPr id="44" name="Line 51">
              <a:extLst>
                <a:ext uri="{FF2B5EF4-FFF2-40B4-BE49-F238E27FC236}">
                  <a16:creationId xmlns:a16="http://schemas.microsoft.com/office/drawing/2014/main" id="{88D12742-6B84-4CBA-80AD-9DB9D5721A40}"/>
                </a:ext>
              </a:extLst>
            </p:cNvPr>
            <p:cNvSpPr>
              <a:spLocks noChangeShapeType="1"/>
            </p:cNvSpPr>
            <p:nvPr/>
          </p:nvSpPr>
          <p:spPr bwMode="auto">
            <a:xfrm flipV="1">
              <a:off x="5968736" y="4615922"/>
              <a:ext cx="1191" cy="66675"/>
            </a:xfrm>
            <a:prstGeom prst="line">
              <a:avLst/>
            </a:prstGeom>
            <a:noFill/>
            <a:ln w="7938">
              <a:solidFill>
                <a:srgbClr val="000000"/>
              </a:solidFill>
              <a:round/>
              <a:headEnd/>
              <a:tailEnd/>
            </a:ln>
          </p:spPr>
          <p:txBody>
            <a:bodyPr/>
            <a:lstStyle/>
            <a:p>
              <a:endParaRPr lang="en-US" sz="1350"/>
            </a:p>
          </p:txBody>
        </p:sp>
        <p:sp>
          <p:nvSpPr>
            <p:cNvPr id="45" name="Line 52">
              <a:extLst>
                <a:ext uri="{FF2B5EF4-FFF2-40B4-BE49-F238E27FC236}">
                  <a16:creationId xmlns:a16="http://schemas.microsoft.com/office/drawing/2014/main" id="{493DAAF7-042E-4F51-9B12-A0A198F99595}"/>
                </a:ext>
              </a:extLst>
            </p:cNvPr>
            <p:cNvSpPr>
              <a:spLocks noChangeShapeType="1"/>
            </p:cNvSpPr>
            <p:nvPr/>
          </p:nvSpPr>
          <p:spPr bwMode="auto">
            <a:xfrm flipV="1">
              <a:off x="6317591" y="4615922"/>
              <a:ext cx="1190" cy="66675"/>
            </a:xfrm>
            <a:prstGeom prst="line">
              <a:avLst/>
            </a:prstGeom>
            <a:noFill/>
            <a:ln w="7938">
              <a:solidFill>
                <a:srgbClr val="000000"/>
              </a:solidFill>
              <a:round/>
              <a:headEnd/>
              <a:tailEnd/>
            </a:ln>
          </p:spPr>
          <p:txBody>
            <a:bodyPr/>
            <a:lstStyle/>
            <a:p>
              <a:endParaRPr lang="en-US" sz="1350"/>
            </a:p>
          </p:txBody>
        </p:sp>
        <p:sp>
          <p:nvSpPr>
            <p:cNvPr id="46" name="Line 53">
              <a:extLst>
                <a:ext uri="{FF2B5EF4-FFF2-40B4-BE49-F238E27FC236}">
                  <a16:creationId xmlns:a16="http://schemas.microsoft.com/office/drawing/2014/main" id="{4A285472-D210-470C-BA8B-43D4FE75C58A}"/>
                </a:ext>
              </a:extLst>
            </p:cNvPr>
            <p:cNvSpPr>
              <a:spLocks noChangeShapeType="1"/>
            </p:cNvSpPr>
            <p:nvPr/>
          </p:nvSpPr>
          <p:spPr bwMode="auto">
            <a:xfrm flipV="1">
              <a:off x="6665253" y="4615922"/>
              <a:ext cx="1190" cy="66675"/>
            </a:xfrm>
            <a:prstGeom prst="line">
              <a:avLst/>
            </a:prstGeom>
            <a:noFill/>
            <a:ln w="7938">
              <a:solidFill>
                <a:srgbClr val="000000"/>
              </a:solidFill>
              <a:round/>
              <a:headEnd/>
              <a:tailEnd/>
            </a:ln>
          </p:spPr>
          <p:txBody>
            <a:bodyPr/>
            <a:lstStyle/>
            <a:p>
              <a:endParaRPr lang="en-US" sz="1350"/>
            </a:p>
          </p:txBody>
        </p:sp>
        <p:sp>
          <p:nvSpPr>
            <p:cNvPr id="47" name="Line 54">
              <a:extLst>
                <a:ext uri="{FF2B5EF4-FFF2-40B4-BE49-F238E27FC236}">
                  <a16:creationId xmlns:a16="http://schemas.microsoft.com/office/drawing/2014/main" id="{8C0BD533-0CF8-486E-AE8B-237AEADC6970}"/>
                </a:ext>
              </a:extLst>
            </p:cNvPr>
            <p:cNvSpPr>
              <a:spLocks noChangeShapeType="1"/>
            </p:cNvSpPr>
            <p:nvPr/>
          </p:nvSpPr>
          <p:spPr bwMode="auto">
            <a:xfrm flipV="1">
              <a:off x="7012916" y="4615922"/>
              <a:ext cx="1190" cy="66675"/>
            </a:xfrm>
            <a:prstGeom prst="line">
              <a:avLst/>
            </a:prstGeom>
            <a:noFill/>
            <a:ln w="7938">
              <a:solidFill>
                <a:srgbClr val="000000"/>
              </a:solidFill>
              <a:round/>
              <a:headEnd/>
              <a:tailEnd/>
            </a:ln>
          </p:spPr>
          <p:txBody>
            <a:bodyPr/>
            <a:lstStyle/>
            <a:p>
              <a:endParaRPr lang="en-US" sz="1350"/>
            </a:p>
          </p:txBody>
        </p:sp>
        <p:sp>
          <p:nvSpPr>
            <p:cNvPr id="48" name="Line 55">
              <a:extLst>
                <a:ext uri="{FF2B5EF4-FFF2-40B4-BE49-F238E27FC236}">
                  <a16:creationId xmlns:a16="http://schemas.microsoft.com/office/drawing/2014/main" id="{7A764A04-C7AE-492F-AB9F-D3AE2F578815}"/>
                </a:ext>
              </a:extLst>
            </p:cNvPr>
            <p:cNvSpPr>
              <a:spLocks noChangeShapeType="1"/>
            </p:cNvSpPr>
            <p:nvPr/>
          </p:nvSpPr>
          <p:spPr bwMode="auto">
            <a:xfrm flipV="1">
              <a:off x="7361767" y="4615922"/>
              <a:ext cx="1191" cy="66675"/>
            </a:xfrm>
            <a:prstGeom prst="line">
              <a:avLst/>
            </a:prstGeom>
            <a:noFill/>
            <a:ln w="7938">
              <a:solidFill>
                <a:srgbClr val="000000"/>
              </a:solidFill>
              <a:round/>
              <a:headEnd/>
              <a:tailEnd/>
            </a:ln>
          </p:spPr>
          <p:txBody>
            <a:bodyPr/>
            <a:lstStyle/>
            <a:p>
              <a:endParaRPr lang="en-US" sz="1350"/>
            </a:p>
          </p:txBody>
        </p:sp>
        <p:sp>
          <p:nvSpPr>
            <p:cNvPr id="49" name="Line 56">
              <a:extLst>
                <a:ext uri="{FF2B5EF4-FFF2-40B4-BE49-F238E27FC236}">
                  <a16:creationId xmlns:a16="http://schemas.microsoft.com/office/drawing/2014/main" id="{DA7CD1F4-5B74-4110-B8B8-EBBA0FC80FB4}"/>
                </a:ext>
              </a:extLst>
            </p:cNvPr>
            <p:cNvSpPr>
              <a:spLocks noChangeShapeType="1"/>
            </p:cNvSpPr>
            <p:nvPr/>
          </p:nvSpPr>
          <p:spPr bwMode="auto">
            <a:xfrm flipV="1">
              <a:off x="7709430" y="4615922"/>
              <a:ext cx="1191" cy="66675"/>
            </a:xfrm>
            <a:prstGeom prst="line">
              <a:avLst/>
            </a:prstGeom>
            <a:noFill/>
            <a:ln w="7938">
              <a:solidFill>
                <a:srgbClr val="000000"/>
              </a:solidFill>
              <a:round/>
              <a:headEnd/>
              <a:tailEnd/>
            </a:ln>
          </p:spPr>
          <p:txBody>
            <a:bodyPr/>
            <a:lstStyle/>
            <a:p>
              <a:endParaRPr lang="en-US" sz="1350"/>
            </a:p>
          </p:txBody>
        </p:sp>
        <p:sp>
          <p:nvSpPr>
            <p:cNvPr id="50" name="Line 57">
              <a:extLst>
                <a:ext uri="{FF2B5EF4-FFF2-40B4-BE49-F238E27FC236}">
                  <a16:creationId xmlns:a16="http://schemas.microsoft.com/office/drawing/2014/main" id="{8DEBFE2B-3CD9-467A-9C4A-98BCCFAA5530}"/>
                </a:ext>
              </a:extLst>
            </p:cNvPr>
            <p:cNvSpPr>
              <a:spLocks noChangeShapeType="1"/>
            </p:cNvSpPr>
            <p:nvPr/>
          </p:nvSpPr>
          <p:spPr bwMode="auto">
            <a:xfrm flipV="1">
              <a:off x="8058284" y="4615922"/>
              <a:ext cx="1190" cy="66675"/>
            </a:xfrm>
            <a:prstGeom prst="line">
              <a:avLst/>
            </a:prstGeom>
            <a:noFill/>
            <a:ln w="7938">
              <a:solidFill>
                <a:srgbClr val="000000"/>
              </a:solidFill>
              <a:round/>
              <a:headEnd/>
              <a:tailEnd/>
            </a:ln>
          </p:spPr>
          <p:txBody>
            <a:bodyPr/>
            <a:lstStyle/>
            <a:p>
              <a:endParaRPr lang="en-US" sz="1350"/>
            </a:p>
          </p:txBody>
        </p:sp>
        <p:sp>
          <p:nvSpPr>
            <p:cNvPr id="51" name="Line 58">
              <a:extLst>
                <a:ext uri="{FF2B5EF4-FFF2-40B4-BE49-F238E27FC236}">
                  <a16:creationId xmlns:a16="http://schemas.microsoft.com/office/drawing/2014/main" id="{02FEC517-84C0-4D94-BF24-2F7B806444F6}"/>
                </a:ext>
              </a:extLst>
            </p:cNvPr>
            <p:cNvSpPr>
              <a:spLocks noChangeShapeType="1"/>
            </p:cNvSpPr>
            <p:nvPr/>
          </p:nvSpPr>
          <p:spPr bwMode="auto">
            <a:xfrm flipV="1">
              <a:off x="8405947" y="4615922"/>
              <a:ext cx="1190" cy="66675"/>
            </a:xfrm>
            <a:prstGeom prst="line">
              <a:avLst/>
            </a:prstGeom>
            <a:noFill/>
            <a:ln w="7938">
              <a:solidFill>
                <a:srgbClr val="000000"/>
              </a:solidFill>
              <a:round/>
              <a:headEnd/>
              <a:tailEnd/>
            </a:ln>
          </p:spPr>
          <p:txBody>
            <a:bodyPr/>
            <a:lstStyle/>
            <a:p>
              <a:endParaRPr lang="en-US" sz="1350"/>
            </a:p>
          </p:txBody>
        </p:sp>
        <p:sp>
          <p:nvSpPr>
            <p:cNvPr id="52" name="Line 59">
              <a:extLst>
                <a:ext uri="{FF2B5EF4-FFF2-40B4-BE49-F238E27FC236}">
                  <a16:creationId xmlns:a16="http://schemas.microsoft.com/office/drawing/2014/main" id="{526E3A06-390D-46A9-A89C-B8B02B954845}"/>
                </a:ext>
              </a:extLst>
            </p:cNvPr>
            <p:cNvSpPr>
              <a:spLocks noChangeShapeType="1"/>
            </p:cNvSpPr>
            <p:nvPr/>
          </p:nvSpPr>
          <p:spPr bwMode="auto">
            <a:xfrm flipV="1">
              <a:off x="8754798" y="4615922"/>
              <a:ext cx="1191" cy="66675"/>
            </a:xfrm>
            <a:prstGeom prst="line">
              <a:avLst/>
            </a:prstGeom>
            <a:noFill/>
            <a:ln w="7938">
              <a:solidFill>
                <a:srgbClr val="000000"/>
              </a:solidFill>
              <a:round/>
              <a:headEnd/>
              <a:tailEnd/>
            </a:ln>
          </p:spPr>
          <p:txBody>
            <a:bodyPr/>
            <a:lstStyle/>
            <a:p>
              <a:endParaRPr lang="en-US" sz="1350"/>
            </a:p>
          </p:txBody>
        </p:sp>
        <p:sp>
          <p:nvSpPr>
            <p:cNvPr id="53" name="Freeform 60">
              <a:extLst>
                <a:ext uri="{FF2B5EF4-FFF2-40B4-BE49-F238E27FC236}">
                  <a16:creationId xmlns:a16="http://schemas.microsoft.com/office/drawing/2014/main" id="{21B42DA0-C789-4B77-93E9-19D9E598166E}"/>
                </a:ext>
              </a:extLst>
            </p:cNvPr>
            <p:cNvSpPr>
              <a:spLocks/>
            </p:cNvSpPr>
            <p:nvPr/>
          </p:nvSpPr>
          <p:spPr bwMode="auto">
            <a:xfrm>
              <a:off x="5272221" y="1648884"/>
              <a:ext cx="3133725" cy="2695575"/>
            </a:xfrm>
            <a:custGeom>
              <a:avLst/>
              <a:gdLst/>
              <a:ahLst/>
              <a:cxnLst>
                <a:cxn ang="0">
                  <a:pos x="0" y="318"/>
                </a:cxn>
                <a:cxn ang="0">
                  <a:pos x="55" y="318"/>
                </a:cxn>
                <a:cxn ang="0">
                  <a:pos x="55" y="286"/>
                </a:cxn>
                <a:cxn ang="0">
                  <a:pos x="110" y="286"/>
                </a:cxn>
                <a:cxn ang="0">
                  <a:pos x="110" y="255"/>
                </a:cxn>
                <a:cxn ang="0">
                  <a:pos x="165" y="255"/>
                </a:cxn>
                <a:cxn ang="0">
                  <a:pos x="165" y="223"/>
                </a:cxn>
                <a:cxn ang="0">
                  <a:pos x="220" y="223"/>
                </a:cxn>
                <a:cxn ang="0">
                  <a:pos x="220" y="191"/>
                </a:cxn>
                <a:cxn ang="0">
                  <a:pos x="275" y="191"/>
                </a:cxn>
                <a:cxn ang="0">
                  <a:pos x="275" y="159"/>
                </a:cxn>
                <a:cxn ang="0">
                  <a:pos x="330" y="159"/>
                </a:cxn>
                <a:cxn ang="0">
                  <a:pos x="330" y="127"/>
                </a:cxn>
                <a:cxn ang="0">
                  <a:pos x="385" y="127"/>
                </a:cxn>
                <a:cxn ang="0">
                  <a:pos x="385" y="95"/>
                </a:cxn>
                <a:cxn ang="0">
                  <a:pos x="440" y="95"/>
                </a:cxn>
                <a:cxn ang="0">
                  <a:pos x="440" y="64"/>
                </a:cxn>
                <a:cxn ang="0">
                  <a:pos x="495" y="64"/>
                </a:cxn>
                <a:cxn ang="0">
                  <a:pos x="495" y="0"/>
                </a:cxn>
              </a:cxnLst>
              <a:rect l="0" t="0" r="r" b="b"/>
              <a:pathLst>
                <a:path w="495" h="318">
                  <a:moveTo>
                    <a:pt x="0" y="318"/>
                  </a:moveTo>
                  <a:lnTo>
                    <a:pt x="55" y="318"/>
                  </a:lnTo>
                  <a:lnTo>
                    <a:pt x="55" y="286"/>
                  </a:lnTo>
                  <a:lnTo>
                    <a:pt x="110" y="286"/>
                  </a:lnTo>
                  <a:lnTo>
                    <a:pt x="110" y="255"/>
                  </a:lnTo>
                  <a:lnTo>
                    <a:pt x="165" y="255"/>
                  </a:lnTo>
                  <a:lnTo>
                    <a:pt x="165" y="223"/>
                  </a:lnTo>
                  <a:lnTo>
                    <a:pt x="220" y="223"/>
                  </a:lnTo>
                  <a:lnTo>
                    <a:pt x="220" y="191"/>
                  </a:lnTo>
                  <a:lnTo>
                    <a:pt x="275" y="191"/>
                  </a:lnTo>
                  <a:lnTo>
                    <a:pt x="275" y="159"/>
                  </a:lnTo>
                  <a:lnTo>
                    <a:pt x="330" y="159"/>
                  </a:lnTo>
                  <a:lnTo>
                    <a:pt x="330" y="127"/>
                  </a:lnTo>
                  <a:lnTo>
                    <a:pt x="385" y="127"/>
                  </a:lnTo>
                  <a:lnTo>
                    <a:pt x="385" y="95"/>
                  </a:lnTo>
                  <a:lnTo>
                    <a:pt x="440" y="95"/>
                  </a:lnTo>
                  <a:lnTo>
                    <a:pt x="440" y="64"/>
                  </a:lnTo>
                  <a:lnTo>
                    <a:pt x="495" y="64"/>
                  </a:lnTo>
                  <a:lnTo>
                    <a:pt x="495" y="0"/>
                  </a:lnTo>
                </a:path>
              </a:pathLst>
            </a:custGeom>
            <a:noFill/>
            <a:ln w="25400">
              <a:solidFill>
                <a:srgbClr val="00B050"/>
              </a:solidFill>
              <a:prstDash val="solid"/>
              <a:round/>
              <a:headEnd/>
              <a:tailEnd/>
            </a:ln>
          </p:spPr>
          <p:txBody>
            <a:bodyPr/>
            <a:lstStyle/>
            <a:p>
              <a:endParaRPr lang="en-US" sz="1350"/>
            </a:p>
          </p:txBody>
        </p:sp>
        <p:sp>
          <p:nvSpPr>
            <p:cNvPr id="54" name="Freeform 61">
              <a:extLst>
                <a:ext uri="{FF2B5EF4-FFF2-40B4-BE49-F238E27FC236}">
                  <a16:creationId xmlns:a16="http://schemas.microsoft.com/office/drawing/2014/main" id="{A57E9B6B-11D9-4FE7-938B-5FC055B3308E}"/>
                </a:ext>
              </a:extLst>
            </p:cNvPr>
            <p:cNvSpPr>
              <a:spLocks/>
            </p:cNvSpPr>
            <p:nvPr/>
          </p:nvSpPr>
          <p:spPr bwMode="auto">
            <a:xfrm>
              <a:off x="5272221" y="2190620"/>
              <a:ext cx="3133725" cy="2425303"/>
            </a:xfrm>
            <a:custGeom>
              <a:avLst/>
              <a:gdLst/>
              <a:ahLst/>
              <a:cxnLst>
                <a:cxn ang="0">
                  <a:pos x="0" y="0"/>
                </a:cxn>
                <a:cxn ang="0">
                  <a:pos x="55" y="0"/>
                </a:cxn>
                <a:cxn ang="0">
                  <a:pos x="55" y="31"/>
                </a:cxn>
                <a:cxn ang="0">
                  <a:pos x="110" y="31"/>
                </a:cxn>
                <a:cxn ang="0">
                  <a:pos x="110" y="63"/>
                </a:cxn>
                <a:cxn ang="0">
                  <a:pos x="165" y="63"/>
                </a:cxn>
                <a:cxn ang="0">
                  <a:pos x="165" y="95"/>
                </a:cxn>
                <a:cxn ang="0">
                  <a:pos x="220" y="95"/>
                </a:cxn>
                <a:cxn ang="0">
                  <a:pos x="220" y="127"/>
                </a:cxn>
                <a:cxn ang="0">
                  <a:pos x="275" y="127"/>
                </a:cxn>
                <a:cxn ang="0">
                  <a:pos x="275" y="159"/>
                </a:cxn>
                <a:cxn ang="0">
                  <a:pos x="330" y="159"/>
                </a:cxn>
                <a:cxn ang="0">
                  <a:pos x="330" y="191"/>
                </a:cxn>
                <a:cxn ang="0">
                  <a:pos x="385" y="191"/>
                </a:cxn>
                <a:cxn ang="0">
                  <a:pos x="385" y="222"/>
                </a:cxn>
                <a:cxn ang="0">
                  <a:pos x="440" y="222"/>
                </a:cxn>
                <a:cxn ang="0">
                  <a:pos x="440" y="254"/>
                </a:cxn>
                <a:cxn ang="0">
                  <a:pos x="495" y="254"/>
                </a:cxn>
                <a:cxn ang="0">
                  <a:pos x="495" y="286"/>
                </a:cxn>
              </a:cxnLst>
              <a:rect l="0" t="0" r="r" b="b"/>
              <a:pathLst>
                <a:path w="495" h="286">
                  <a:moveTo>
                    <a:pt x="0" y="0"/>
                  </a:moveTo>
                  <a:lnTo>
                    <a:pt x="55" y="0"/>
                  </a:lnTo>
                  <a:lnTo>
                    <a:pt x="55" y="31"/>
                  </a:lnTo>
                  <a:lnTo>
                    <a:pt x="110" y="31"/>
                  </a:lnTo>
                  <a:lnTo>
                    <a:pt x="110" y="63"/>
                  </a:lnTo>
                  <a:lnTo>
                    <a:pt x="165" y="63"/>
                  </a:lnTo>
                  <a:lnTo>
                    <a:pt x="165" y="95"/>
                  </a:lnTo>
                  <a:lnTo>
                    <a:pt x="220" y="95"/>
                  </a:lnTo>
                  <a:lnTo>
                    <a:pt x="220" y="127"/>
                  </a:lnTo>
                  <a:lnTo>
                    <a:pt x="275" y="127"/>
                  </a:lnTo>
                  <a:lnTo>
                    <a:pt x="275" y="159"/>
                  </a:lnTo>
                  <a:lnTo>
                    <a:pt x="330" y="159"/>
                  </a:lnTo>
                  <a:lnTo>
                    <a:pt x="330" y="191"/>
                  </a:lnTo>
                  <a:lnTo>
                    <a:pt x="385" y="191"/>
                  </a:lnTo>
                  <a:lnTo>
                    <a:pt x="385" y="222"/>
                  </a:lnTo>
                  <a:lnTo>
                    <a:pt x="440" y="222"/>
                  </a:lnTo>
                  <a:lnTo>
                    <a:pt x="440" y="254"/>
                  </a:lnTo>
                  <a:lnTo>
                    <a:pt x="495" y="254"/>
                  </a:lnTo>
                  <a:lnTo>
                    <a:pt x="495" y="286"/>
                  </a:lnTo>
                </a:path>
              </a:pathLst>
            </a:custGeom>
            <a:noFill/>
            <a:ln w="25400">
              <a:solidFill>
                <a:srgbClr val="000080"/>
              </a:solidFill>
              <a:prstDash val="solid"/>
              <a:round/>
              <a:headEnd/>
              <a:tailEnd/>
            </a:ln>
          </p:spPr>
          <p:txBody>
            <a:bodyPr/>
            <a:lstStyle/>
            <a:p>
              <a:endParaRPr lang="en-US" sz="1350"/>
            </a:p>
          </p:txBody>
        </p:sp>
        <p:sp>
          <p:nvSpPr>
            <p:cNvPr id="55" name="Rectangle 62">
              <a:extLst>
                <a:ext uri="{FF2B5EF4-FFF2-40B4-BE49-F238E27FC236}">
                  <a16:creationId xmlns:a16="http://schemas.microsoft.com/office/drawing/2014/main" id="{C7A120DB-CEF4-4A88-BD37-B174342D3A16}"/>
                </a:ext>
              </a:extLst>
            </p:cNvPr>
            <p:cNvSpPr>
              <a:spLocks noChangeArrowheads="1"/>
            </p:cNvSpPr>
            <p:nvPr/>
          </p:nvSpPr>
          <p:spPr bwMode="auto">
            <a:xfrm>
              <a:off x="5076958" y="4513528"/>
              <a:ext cx="100990" cy="242374"/>
            </a:xfrm>
            <a:prstGeom prst="rect">
              <a:avLst/>
            </a:prstGeom>
            <a:noFill/>
            <a:ln w="9525">
              <a:noFill/>
              <a:miter lim="800000"/>
              <a:headEnd/>
              <a:tailEnd/>
            </a:ln>
          </p:spPr>
          <p:txBody>
            <a:bodyPr wrap="none" lIns="0" tIns="0" rIns="0" bIns="0">
              <a:spAutoFit/>
            </a:bodyPr>
            <a:lstStyle/>
            <a:p>
              <a:r>
                <a:rPr lang="en-US" sz="1575" b="1">
                  <a:solidFill>
                    <a:srgbClr val="000000"/>
                  </a:solidFill>
                  <a:latin typeface="Times New Roman" pitchFamily="18" charset="0"/>
                </a:rPr>
                <a:t>0</a:t>
              </a:r>
              <a:endParaRPr lang="en-US" sz="1350"/>
            </a:p>
          </p:txBody>
        </p:sp>
        <p:sp>
          <p:nvSpPr>
            <p:cNvPr id="56" name="Rectangle 63">
              <a:extLst>
                <a:ext uri="{FF2B5EF4-FFF2-40B4-BE49-F238E27FC236}">
                  <a16:creationId xmlns:a16="http://schemas.microsoft.com/office/drawing/2014/main" id="{AF8469B6-1D1D-4517-849D-BE0BA258A59B}"/>
                </a:ext>
              </a:extLst>
            </p:cNvPr>
            <p:cNvSpPr>
              <a:spLocks noChangeArrowheads="1"/>
            </p:cNvSpPr>
            <p:nvPr/>
          </p:nvSpPr>
          <p:spPr bwMode="auto">
            <a:xfrm>
              <a:off x="5076958" y="4242066"/>
              <a:ext cx="100990" cy="242374"/>
            </a:xfrm>
            <a:prstGeom prst="rect">
              <a:avLst/>
            </a:prstGeom>
            <a:noFill/>
            <a:ln w="9525">
              <a:noFill/>
              <a:miter lim="800000"/>
              <a:headEnd/>
              <a:tailEnd/>
            </a:ln>
          </p:spPr>
          <p:txBody>
            <a:bodyPr wrap="none" lIns="0" tIns="0" rIns="0" bIns="0">
              <a:spAutoFit/>
            </a:bodyPr>
            <a:lstStyle/>
            <a:p>
              <a:r>
                <a:rPr lang="en-US" sz="1575" b="1">
                  <a:solidFill>
                    <a:srgbClr val="000000"/>
                  </a:solidFill>
                  <a:latin typeface="Times New Roman" pitchFamily="18" charset="0"/>
                </a:rPr>
                <a:t>1</a:t>
              </a:r>
              <a:endParaRPr lang="en-US" sz="1350"/>
            </a:p>
          </p:txBody>
        </p:sp>
        <p:sp>
          <p:nvSpPr>
            <p:cNvPr id="57" name="Rectangle 64">
              <a:extLst>
                <a:ext uri="{FF2B5EF4-FFF2-40B4-BE49-F238E27FC236}">
                  <a16:creationId xmlns:a16="http://schemas.microsoft.com/office/drawing/2014/main" id="{10E08892-3118-45C7-8E68-864A0E4DAACA}"/>
                </a:ext>
              </a:extLst>
            </p:cNvPr>
            <p:cNvSpPr>
              <a:spLocks noChangeArrowheads="1"/>
            </p:cNvSpPr>
            <p:nvPr/>
          </p:nvSpPr>
          <p:spPr bwMode="auto">
            <a:xfrm>
              <a:off x="5076958" y="3970603"/>
              <a:ext cx="100990" cy="242374"/>
            </a:xfrm>
            <a:prstGeom prst="rect">
              <a:avLst/>
            </a:prstGeom>
            <a:noFill/>
            <a:ln w="9525">
              <a:noFill/>
              <a:miter lim="800000"/>
              <a:headEnd/>
              <a:tailEnd/>
            </a:ln>
          </p:spPr>
          <p:txBody>
            <a:bodyPr wrap="none" lIns="0" tIns="0" rIns="0" bIns="0">
              <a:spAutoFit/>
            </a:bodyPr>
            <a:lstStyle/>
            <a:p>
              <a:r>
                <a:rPr lang="en-US" sz="1575" b="1">
                  <a:solidFill>
                    <a:srgbClr val="000000"/>
                  </a:solidFill>
                  <a:latin typeface="Times New Roman" pitchFamily="18" charset="0"/>
                </a:rPr>
                <a:t>2</a:t>
              </a:r>
              <a:endParaRPr lang="en-US" sz="1350"/>
            </a:p>
          </p:txBody>
        </p:sp>
        <p:sp>
          <p:nvSpPr>
            <p:cNvPr id="58" name="Rectangle 65">
              <a:extLst>
                <a:ext uri="{FF2B5EF4-FFF2-40B4-BE49-F238E27FC236}">
                  <a16:creationId xmlns:a16="http://schemas.microsoft.com/office/drawing/2014/main" id="{0CA47592-CEE7-46D5-8BDE-66C4FC73C13D}"/>
                </a:ext>
              </a:extLst>
            </p:cNvPr>
            <p:cNvSpPr>
              <a:spLocks noChangeArrowheads="1"/>
            </p:cNvSpPr>
            <p:nvPr/>
          </p:nvSpPr>
          <p:spPr bwMode="auto">
            <a:xfrm>
              <a:off x="5076958" y="3708666"/>
              <a:ext cx="100990" cy="242374"/>
            </a:xfrm>
            <a:prstGeom prst="rect">
              <a:avLst/>
            </a:prstGeom>
            <a:noFill/>
            <a:ln w="9525">
              <a:noFill/>
              <a:miter lim="800000"/>
              <a:headEnd/>
              <a:tailEnd/>
            </a:ln>
          </p:spPr>
          <p:txBody>
            <a:bodyPr wrap="none" lIns="0" tIns="0" rIns="0" bIns="0">
              <a:spAutoFit/>
            </a:bodyPr>
            <a:lstStyle/>
            <a:p>
              <a:r>
                <a:rPr lang="en-US" sz="1575" b="1">
                  <a:solidFill>
                    <a:srgbClr val="000000"/>
                  </a:solidFill>
                  <a:latin typeface="Times New Roman" pitchFamily="18" charset="0"/>
                </a:rPr>
                <a:t>3</a:t>
              </a:r>
              <a:endParaRPr lang="en-US" sz="1350"/>
            </a:p>
          </p:txBody>
        </p:sp>
        <p:sp>
          <p:nvSpPr>
            <p:cNvPr id="59" name="Rectangle 66">
              <a:extLst>
                <a:ext uri="{FF2B5EF4-FFF2-40B4-BE49-F238E27FC236}">
                  <a16:creationId xmlns:a16="http://schemas.microsoft.com/office/drawing/2014/main" id="{A3E695BD-9126-425D-99AE-43ED4FE85DFD}"/>
                </a:ext>
              </a:extLst>
            </p:cNvPr>
            <p:cNvSpPr>
              <a:spLocks noChangeArrowheads="1"/>
            </p:cNvSpPr>
            <p:nvPr/>
          </p:nvSpPr>
          <p:spPr bwMode="auto">
            <a:xfrm>
              <a:off x="5076958" y="3437203"/>
              <a:ext cx="100990" cy="242374"/>
            </a:xfrm>
            <a:prstGeom prst="rect">
              <a:avLst/>
            </a:prstGeom>
            <a:noFill/>
            <a:ln w="9525">
              <a:noFill/>
              <a:miter lim="800000"/>
              <a:headEnd/>
              <a:tailEnd/>
            </a:ln>
          </p:spPr>
          <p:txBody>
            <a:bodyPr wrap="none" lIns="0" tIns="0" rIns="0" bIns="0">
              <a:spAutoFit/>
            </a:bodyPr>
            <a:lstStyle/>
            <a:p>
              <a:r>
                <a:rPr lang="en-US" sz="1575" b="1">
                  <a:solidFill>
                    <a:srgbClr val="000000"/>
                  </a:solidFill>
                  <a:latin typeface="Times New Roman" pitchFamily="18" charset="0"/>
                </a:rPr>
                <a:t>4</a:t>
              </a:r>
              <a:endParaRPr lang="en-US" sz="1350"/>
            </a:p>
          </p:txBody>
        </p:sp>
        <p:sp>
          <p:nvSpPr>
            <p:cNvPr id="60" name="Rectangle 67">
              <a:extLst>
                <a:ext uri="{FF2B5EF4-FFF2-40B4-BE49-F238E27FC236}">
                  <a16:creationId xmlns:a16="http://schemas.microsoft.com/office/drawing/2014/main" id="{7867A10D-9681-4527-BB49-9202AD322FD9}"/>
                </a:ext>
              </a:extLst>
            </p:cNvPr>
            <p:cNvSpPr>
              <a:spLocks noChangeArrowheads="1"/>
            </p:cNvSpPr>
            <p:nvPr/>
          </p:nvSpPr>
          <p:spPr bwMode="auto">
            <a:xfrm>
              <a:off x="5076958" y="3165741"/>
              <a:ext cx="100990" cy="242374"/>
            </a:xfrm>
            <a:prstGeom prst="rect">
              <a:avLst/>
            </a:prstGeom>
            <a:noFill/>
            <a:ln w="9525">
              <a:noFill/>
              <a:miter lim="800000"/>
              <a:headEnd/>
              <a:tailEnd/>
            </a:ln>
          </p:spPr>
          <p:txBody>
            <a:bodyPr wrap="none" lIns="0" tIns="0" rIns="0" bIns="0">
              <a:spAutoFit/>
            </a:bodyPr>
            <a:lstStyle/>
            <a:p>
              <a:r>
                <a:rPr lang="en-US" sz="1575" b="1">
                  <a:solidFill>
                    <a:srgbClr val="000000"/>
                  </a:solidFill>
                  <a:latin typeface="Times New Roman" pitchFamily="18" charset="0"/>
                </a:rPr>
                <a:t>5</a:t>
              </a:r>
              <a:endParaRPr lang="en-US" sz="1350"/>
            </a:p>
          </p:txBody>
        </p:sp>
        <p:sp>
          <p:nvSpPr>
            <p:cNvPr id="61" name="Rectangle 68">
              <a:extLst>
                <a:ext uri="{FF2B5EF4-FFF2-40B4-BE49-F238E27FC236}">
                  <a16:creationId xmlns:a16="http://schemas.microsoft.com/office/drawing/2014/main" id="{CBFCB8CC-A331-4BA1-98D7-1E0DA25C21DF}"/>
                </a:ext>
              </a:extLst>
            </p:cNvPr>
            <p:cNvSpPr>
              <a:spLocks noChangeArrowheads="1"/>
            </p:cNvSpPr>
            <p:nvPr/>
          </p:nvSpPr>
          <p:spPr bwMode="auto">
            <a:xfrm>
              <a:off x="5076958" y="2894278"/>
              <a:ext cx="100990" cy="242374"/>
            </a:xfrm>
            <a:prstGeom prst="rect">
              <a:avLst/>
            </a:prstGeom>
            <a:noFill/>
            <a:ln w="9525">
              <a:noFill/>
              <a:miter lim="800000"/>
              <a:headEnd/>
              <a:tailEnd/>
            </a:ln>
          </p:spPr>
          <p:txBody>
            <a:bodyPr wrap="none" lIns="0" tIns="0" rIns="0" bIns="0">
              <a:spAutoFit/>
            </a:bodyPr>
            <a:lstStyle/>
            <a:p>
              <a:r>
                <a:rPr lang="en-US" sz="1575" b="1">
                  <a:solidFill>
                    <a:srgbClr val="000000"/>
                  </a:solidFill>
                  <a:latin typeface="Times New Roman" pitchFamily="18" charset="0"/>
                </a:rPr>
                <a:t>6</a:t>
              </a:r>
              <a:endParaRPr lang="en-US" sz="1350"/>
            </a:p>
          </p:txBody>
        </p:sp>
        <p:sp>
          <p:nvSpPr>
            <p:cNvPr id="62" name="Rectangle 69">
              <a:extLst>
                <a:ext uri="{FF2B5EF4-FFF2-40B4-BE49-F238E27FC236}">
                  <a16:creationId xmlns:a16="http://schemas.microsoft.com/office/drawing/2014/main" id="{14199DD4-4183-4DE5-BBDA-AF3ECDFEE748}"/>
                </a:ext>
              </a:extLst>
            </p:cNvPr>
            <p:cNvSpPr>
              <a:spLocks noChangeArrowheads="1"/>
            </p:cNvSpPr>
            <p:nvPr/>
          </p:nvSpPr>
          <p:spPr bwMode="auto">
            <a:xfrm>
              <a:off x="5076958" y="2622816"/>
              <a:ext cx="100990" cy="242374"/>
            </a:xfrm>
            <a:prstGeom prst="rect">
              <a:avLst/>
            </a:prstGeom>
            <a:noFill/>
            <a:ln w="9525">
              <a:noFill/>
              <a:miter lim="800000"/>
              <a:headEnd/>
              <a:tailEnd/>
            </a:ln>
          </p:spPr>
          <p:txBody>
            <a:bodyPr wrap="none" lIns="0" tIns="0" rIns="0" bIns="0">
              <a:spAutoFit/>
            </a:bodyPr>
            <a:lstStyle/>
            <a:p>
              <a:r>
                <a:rPr lang="en-US" sz="1575" b="1">
                  <a:solidFill>
                    <a:srgbClr val="000000"/>
                  </a:solidFill>
                  <a:latin typeface="Times New Roman" pitchFamily="18" charset="0"/>
                </a:rPr>
                <a:t>7</a:t>
              </a:r>
              <a:endParaRPr lang="en-US" sz="1350"/>
            </a:p>
          </p:txBody>
        </p:sp>
        <p:sp>
          <p:nvSpPr>
            <p:cNvPr id="63" name="Rectangle 70">
              <a:extLst>
                <a:ext uri="{FF2B5EF4-FFF2-40B4-BE49-F238E27FC236}">
                  <a16:creationId xmlns:a16="http://schemas.microsoft.com/office/drawing/2014/main" id="{21E1843D-5DBA-46DE-A513-CA3C108100D6}"/>
                </a:ext>
              </a:extLst>
            </p:cNvPr>
            <p:cNvSpPr>
              <a:spLocks noChangeArrowheads="1"/>
            </p:cNvSpPr>
            <p:nvPr/>
          </p:nvSpPr>
          <p:spPr bwMode="auto">
            <a:xfrm>
              <a:off x="5076958" y="2352544"/>
              <a:ext cx="100990" cy="242374"/>
            </a:xfrm>
            <a:prstGeom prst="rect">
              <a:avLst/>
            </a:prstGeom>
            <a:noFill/>
            <a:ln w="9525">
              <a:noFill/>
              <a:miter lim="800000"/>
              <a:headEnd/>
              <a:tailEnd/>
            </a:ln>
          </p:spPr>
          <p:txBody>
            <a:bodyPr wrap="none" lIns="0" tIns="0" rIns="0" bIns="0">
              <a:spAutoFit/>
            </a:bodyPr>
            <a:lstStyle/>
            <a:p>
              <a:r>
                <a:rPr lang="en-US" sz="1575" b="1">
                  <a:solidFill>
                    <a:srgbClr val="000000"/>
                  </a:solidFill>
                  <a:latin typeface="Times New Roman" pitchFamily="18" charset="0"/>
                </a:rPr>
                <a:t>8</a:t>
              </a:r>
              <a:endParaRPr lang="en-US" sz="1350"/>
            </a:p>
          </p:txBody>
        </p:sp>
        <p:sp>
          <p:nvSpPr>
            <p:cNvPr id="64" name="Rectangle 71">
              <a:extLst>
                <a:ext uri="{FF2B5EF4-FFF2-40B4-BE49-F238E27FC236}">
                  <a16:creationId xmlns:a16="http://schemas.microsoft.com/office/drawing/2014/main" id="{1BEB5AA0-A550-41CE-805A-B9C7087910BA}"/>
                </a:ext>
              </a:extLst>
            </p:cNvPr>
            <p:cNvSpPr>
              <a:spLocks noChangeArrowheads="1"/>
            </p:cNvSpPr>
            <p:nvPr/>
          </p:nvSpPr>
          <p:spPr bwMode="auto">
            <a:xfrm>
              <a:off x="5076958" y="2089416"/>
              <a:ext cx="100990" cy="242374"/>
            </a:xfrm>
            <a:prstGeom prst="rect">
              <a:avLst/>
            </a:prstGeom>
            <a:noFill/>
            <a:ln w="9525">
              <a:noFill/>
              <a:miter lim="800000"/>
              <a:headEnd/>
              <a:tailEnd/>
            </a:ln>
          </p:spPr>
          <p:txBody>
            <a:bodyPr wrap="none" lIns="0" tIns="0" rIns="0" bIns="0">
              <a:spAutoFit/>
            </a:bodyPr>
            <a:lstStyle/>
            <a:p>
              <a:r>
                <a:rPr lang="en-US" sz="1575" b="1">
                  <a:solidFill>
                    <a:srgbClr val="000000"/>
                  </a:solidFill>
                  <a:latin typeface="Times New Roman" pitchFamily="18" charset="0"/>
                </a:rPr>
                <a:t>9</a:t>
              </a:r>
              <a:endParaRPr lang="en-US" sz="1350"/>
            </a:p>
          </p:txBody>
        </p:sp>
        <p:sp>
          <p:nvSpPr>
            <p:cNvPr id="65" name="Rectangle 72">
              <a:extLst>
                <a:ext uri="{FF2B5EF4-FFF2-40B4-BE49-F238E27FC236}">
                  <a16:creationId xmlns:a16="http://schemas.microsoft.com/office/drawing/2014/main" id="{1EA53F2F-A800-4AA6-8A43-24A0BB6D7114}"/>
                </a:ext>
              </a:extLst>
            </p:cNvPr>
            <p:cNvSpPr>
              <a:spLocks noChangeArrowheads="1"/>
            </p:cNvSpPr>
            <p:nvPr/>
          </p:nvSpPr>
          <p:spPr bwMode="auto">
            <a:xfrm>
              <a:off x="5234120" y="4818328"/>
              <a:ext cx="100990" cy="242374"/>
            </a:xfrm>
            <a:prstGeom prst="rect">
              <a:avLst/>
            </a:prstGeom>
            <a:noFill/>
            <a:ln w="9525">
              <a:noFill/>
              <a:miter lim="800000"/>
              <a:headEnd/>
              <a:tailEnd/>
            </a:ln>
          </p:spPr>
          <p:txBody>
            <a:bodyPr wrap="none" lIns="0" tIns="0" rIns="0" bIns="0">
              <a:spAutoFit/>
            </a:bodyPr>
            <a:lstStyle/>
            <a:p>
              <a:r>
                <a:rPr lang="en-US" sz="1575" b="1">
                  <a:solidFill>
                    <a:srgbClr val="000000"/>
                  </a:solidFill>
                  <a:latin typeface="Times New Roman" pitchFamily="18" charset="0"/>
                </a:rPr>
                <a:t>0</a:t>
              </a:r>
              <a:endParaRPr lang="en-US" sz="1350"/>
            </a:p>
          </p:txBody>
        </p:sp>
        <p:sp>
          <p:nvSpPr>
            <p:cNvPr id="66" name="Rectangle 73">
              <a:extLst>
                <a:ext uri="{FF2B5EF4-FFF2-40B4-BE49-F238E27FC236}">
                  <a16:creationId xmlns:a16="http://schemas.microsoft.com/office/drawing/2014/main" id="{025D3362-6144-41B8-9C58-EEB323A5B1EE}"/>
                </a:ext>
              </a:extLst>
            </p:cNvPr>
            <p:cNvSpPr>
              <a:spLocks noChangeArrowheads="1"/>
            </p:cNvSpPr>
            <p:nvPr/>
          </p:nvSpPr>
          <p:spPr bwMode="auto">
            <a:xfrm>
              <a:off x="5582973" y="4818328"/>
              <a:ext cx="100990" cy="242374"/>
            </a:xfrm>
            <a:prstGeom prst="rect">
              <a:avLst/>
            </a:prstGeom>
            <a:noFill/>
            <a:ln w="9525">
              <a:noFill/>
              <a:miter lim="800000"/>
              <a:headEnd/>
              <a:tailEnd/>
            </a:ln>
          </p:spPr>
          <p:txBody>
            <a:bodyPr wrap="none" lIns="0" tIns="0" rIns="0" bIns="0">
              <a:spAutoFit/>
            </a:bodyPr>
            <a:lstStyle/>
            <a:p>
              <a:r>
                <a:rPr lang="en-US" sz="1575" b="1">
                  <a:solidFill>
                    <a:srgbClr val="000000"/>
                  </a:solidFill>
                  <a:latin typeface="Times New Roman" pitchFamily="18" charset="0"/>
                </a:rPr>
                <a:t>1</a:t>
              </a:r>
              <a:endParaRPr lang="en-US" sz="1350"/>
            </a:p>
          </p:txBody>
        </p:sp>
        <p:sp>
          <p:nvSpPr>
            <p:cNvPr id="67" name="Rectangle 74">
              <a:extLst>
                <a:ext uri="{FF2B5EF4-FFF2-40B4-BE49-F238E27FC236}">
                  <a16:creationId xmlns:a16="http://schemas.microsoft.com/office/drawing/2014/main" id="{EB082CAB-3E8F-4D91-8552-A1C00399CB7A}"/>
                </a:ext>
              </a:extLst>
            </p:cNvPr>
            <p:cNvSpPr>
              <a:spLocks noChangeArrowheads="1"/>
            </p:cNvSpPr>
            <p:nvPr/>
          </p:nvSpPr>
          <p:spPr bwMode="auto">
            <a:xfrm>
              <a:off x="5930636" y="4818328"/>
              <a:ext cx="100990" cy="242374"/>
            </a:xfrm>
            <a:prstGeom prst="rect">
              <a:avLst/>
            </a:prstGeom>
            <a:noFill/>
            <a:ln w="9525">
              <a:noFill/>
              <a:miter lim="800000"/>
              <a:headEnd/>
              <a:tailEnd/>
            </a:ln>
          </p:spPr>
          <p:txBody>
            <a:bodyPr wrap="none" lIns="0" tIns="0" rIns="0" bIns="0">
              <a:spAutoFit/>
            </a:bodyPr>
            <a:lstStyle/>
            <a:p>
              <a:r>
                <a:rPr lang="en-US" sz="1575" b="1">
                  <a:solidFill>
                    <a:srgbClr val="000000"/>
                  </a:solidFill>
                  <a:latin typeface="Times New Roman" pitchFamily="18" charset="0"/>
                </a:rPr>
                <a:t>2</a:t>
              </a:r>
              <a:endParaRPr lang="en-US" sz="1350"/>
            </a:p>
          </p:txBody>
        </p:sp>
        <p:sp>
          <p:nvSpPr>
            <p:cNvPr id="68" name="Rectangle 75">
              <a:extLst>
                <a:ext uri="{FF2B5EF4-FFF2-40B4-BE49-F238E27FC236}">
                  <a16:creationId xmlns:a16="http://schemas.microsoft.com/office/drawing/2014/main" id="{59895324-34EB-491A-8B7C-62FB70FC97EB}"/>
                </a:ext>
              </a:extLst>
            </p:cNvPr>
            <p:cNvSpPr>
              <a:spLocks noChangeArrowheads="1"/>
            </p:cNvSpPr>
            <p:nvPr/>
          </p:nvSpPr>
          <p:spPr bwMode="auto">
            <a:xfrm>
              <a:off x="6279489" y="4818328"/>
              <a:ext cx="100990" cy="242374"/>
            </a:xfrm>
            <a:prstGeom prst="rect">
              <a:avLst/>
            </a:prstGeom>
            <a:noFill/>
            <a:ln w="9525">
              <a:noFill/>
              <a:miter lim="800000"/>
              <a:headEnd/>
              <a:tailEnd/>
            </a:ln>
          </p:spPr>
          <p:txBody>
            <a:bodyPr wrap="none" lIns="0" tIns="0" rIns="0" bIns="0">
              <a:spAutoFit/>
            </a:bodyPr>
            <a:lstStyle/>
            <a:p>
              <a:r>
                <a:rPr lang="en-US" sz="1575" b="1">
                  <a:solidFill>
                    <a:srgbClr val="000000"/>
                  </a:solidFill>
                  <a:latin typeface="Times New Roman" pitchFamily="18" charset="0"/>
                </a:rPr>
                <a:t>3</a:t>
              </a:r>
              <a:endParaRPr lang="en-US" sz="1350"/>
            </a:p>
          </p:txBody>
        </p:sp>
        <p:sp>
          <p:nvSpPr>
            <p:cNvPr id="69" name="Rectangle 76">
              <a:extLst>
                <a:ext uri="{FF2B5EF4-FFF2-40B4-BE49-F238E27FC236}">
                  <a16:creationId xmlns:a16="http://schemas.microsoft.com/office/drawing/2014/main" id="{5DD0942F-8EC6-4326-937E-723E6541CBA2}"/>
                </a:ext>
              </a:extLst>
            </p:cNvPr>
            <p:cNvSpPr>
              <a:spLocks noChangeArrowheads="1"/>
            </p:cNvSpPr>
            <p:nvPr/>
          </p:nvSpPr>
          <p:spPr bwMode="auto">
            <a:xfrm>
              <a:off x="6627152" y="4818328"/>
              <a:ext cx="100990" cy="242374"/>
            </a:xfrm>
            <a:prstGeom prst="rect">
              <a:avLst/>
            </a:prstGeom>
            <a:noFill/>
            <a:ln w="9525">
              <a:noFill/>
              <a:miter lim="800000"/>
              <a:headEnd/>
              <a:tailEnd/>
            </a:ln>
          </p:spPr>
          <p:txBody>
            <a:bodyPr wrap="none" lIns="0" tIns="0" rIns="0" bIns="0">
              <a:spAutoFit/>
            </a:bodyPr>
            <a:lstStyle/>
            <a:p>
              <a:r>
                <a:rPr lang="en-US" sz="1575" b="1">
                  <a:solidFill>
                    <a:srgbClr val="000000"/>
                  </a:solidFill>
                  <a:latin typeface="Times New Roman" pitchFamily="18" charset="0"/>
                </a:rPr>
                <a:t>4</a:t>
              </a:r>
              <a:endParaRPr lang="en-US" sz="1350"/>
            </a:p>
          </p:txBody>
        </p:sp>
        <p:sp>
          <p:nvSpPr>
            <p:cNvPr id="70" name="Rectangle 77">
              <a:extLst>
                <a:ext uri="{FF2B5EF4-FFF2-40B4-BE49-F238E27FC236}">
                  <a16:creationId xmlns:a16="http://schemas.microsoft.com/office/drawing/2014/main" id="{901E3A9E-9F9B-46FF-B43B-C6C40F87DBF7}"/>
                </a:ext>
              </a:extLst>
            </p:cNvPr>
            <p:cNvSpPr>
              <a:spLocks noChangeArrowheads="1"/>
            </p:cNvSpPr>
            <p:nvPr/>
          </p:nvSpPr>
          <p:spPr bwMode="auto">
            <a:xfrm>
              <a:off x="6976004" y="4818328"/>
              <a:ext cx="100990" cy="242374"/>
            </a:xfrm>
            <a:prstGeom prst="rect">
              <a:avLst/>
            </a:prstGeom>
            <a:noFill/>
            <a:ln w="9525">
              <a:noFill/>
              <a:miter lim="800000"/>
              <a:headEnd/>
              <a:tailEnd/>
            </a:ln>
          </p:spPr>
          <p:txBody>
            <a:bodyPr wrap="none" lIns="0" tIns="0" rIns="0" bIns="0">
              <a:spAutoFit/>
            </a:bodyPr>
            <a:lstStyle/>
            <a:p>
              <a:r>
                <a:rPr lang="en-US" sz="1575" b="1">
                  <a:solidFill>
                    <a:srgbClr val="000000"/>
                  </a:solidFill>
                  <a:latin typeface="Times New Roman" pitchFamily="18" charset="0"/>
                </a:rPr>
                <a:t>5</a:t>
              </a:r>
              <a:endParaRPr lang="en-US" sz="1350"/>
            </a:p>
          </p:txBody>
        </p:sp>
        <p:sp>
          <p:nvSpPr>
            <p:cNvPr id="71" name="Rectangle 78">
              <a:extLst>
                <a:ext uri="{FF2B5EF4-FFF2-40B4-BE49-F238E27FC236}">
                  <a16:creationId xmlns:a16="http://schemas.microsoft.com/office/drawing/2014/main" id="{BAA53BBE-DCF1-418B-9F68-541047E30D08}"/>
                </a:ext>
              </a:extLst>
            </p:cNvPr>
            <p:cNvSpPr>
              <a:spLocks noChangeArrowheads="1"/>
            </p:cNvSpPr>
            <p:nvPr/>
          </p:nvSpPr>
          <p:spPr bwMode="auto">
            <a:xfrm>
              <a:off x="7323667" y="4818328"/>
              <a:ext cx="100990" cy="242374"/>
            </a:xfrm>
            <a:prstGeom prst="rect">
              <a:avLst/>
            </a:prstGeom>
            <a:noFill/>
            <a:ln w="9525">
              <a:noFill/>
              <a:miter lim="800000"/>
              <a:headEnd/>
              <a:tailEnd/>
            </a:ln>
          </p:spPr>
          <p:txBody>
            <a:bodyPr wrap="none" lIns="0" tIns="0" rIns="0" bIns="0">
              <a:spAutoFit/>
            </a:bodyPr>
            <a:lstStyle/>
            <a:p>
              <a:r>
                <a:rPr lang="en-US" sz="1575" b="1">
                  <a:solidFill>
                    <a:srgbClr val="000000"/>
                  </a:solidFill>
                  <a:latin typeface="Times New Roman" pitchFamily="18" charset="0"/>
                </a:rPr>
                <a:t>6</a:t>
              </a:r>
              <a:endParaRPr lang="en-US" sz="1350"/>
            </a:p>
          </p:txBody>
        </p:sp>
        <p:sp>
          <p:nvSpPr>
            <p:cNvPr id="72" name="Rectangle 79">
              <a:extLst>
                <a:ext uri="{FF2B5EF4-FFF2-40B4-BE49-F238E27FC236}">
                  <a16:creationId xmlns:a16="http://schemas.microsoft.com/office/drawing/2014/main" id="{45646E8C-5733-4CDD-8D16-9F7CBC94C3A5}"/>
                </a:ext>
              </a:extLst>
            </p:cNvPr>
            <p:cNvSpPr>
              <a:spLocks noChangeArrowheads="1"/>
            </p:cNvSpPr>
            <p:nvPr/>
          </p:nvSpPr>
          <p:spPr bwMode="auto">
            <a:xfrm>
              <a:off x="7671329" y="4818328"/>
              <a:ext cx="100990" cy="242374"/>
            </a:xfrm>
            <a:prstGeom prst="rect">
              <a:avLst/>
            </a:prstGeom>
            <a:noFill/>
            <a:ln w="9525">
              <a:noFill/>
              <a:miter lim="800000"/>
              <a:headEnd/>
              <a:tailEnd/>
            </a:ln>
          </p:spPr>
          <p:txBody>
            <a:bodyPr wrap="none" lIns="0" tIns="0" rIns="0" bIns="0">
              <a:spAutoFit/>
            </a:bodyPr>
            <a:lstStyle/>
            <a:p>
              <a:r>
                <a:rPr lang="en-US" sz="1575" b="1">
                  <a:solidFill>
                    <a:srgbClr val="000000"/>
                  </a:solidFill>
                  <a:latin typeface="Times New Roman" pitchFamily="18" charset="0"/>
                </a:rPr>
                <a:t>7</a:t>
              </a:r>
              <a:endParaRPr lang="en-US" sz="1350"/>
            </a:p>
          </p:txBody>
        </p:sp>
        <p:sp>
          <p:nvSpPr>
            <p:cNvPr id="73" name="Rectangle 80">
              <a:extLst>
                <a:ext uri="{FF2B5EF4-FFF2-40B4-BE49-F238E27FC236}">
                  <a16:creationId xmlns:a16="http://schemas.microsoft.com/office/drawing/2014/main" id="{C4919826-3D9D-468A-BACF-E2AC69E0E04C}"/>
                </a:ext>
              </a:extLst>
            </p:cNvPr>
            <p:cNvSpPr>
              <a:spLocks noChangeArrowheads="1"/>
            </p:cNvSpPr>
            <p:nvPr/>
          </p:nvSpPr>
          <p:spPr bwMode="auto">
            <a:xfrm>
              <a:off x="8020183" y="4818328"/>
              <a:ext cx="100990" cy="242374"/>
            </a:xfrm>
            <a:prstGeom prst="rect">
              <a:avLst/>
            </a:prstGeom>
            <a:noFill/>
            <a:ln w="9525">
              <a:noFill/>
              <a:miter lim="800000"/>
              <a:headEnd/>
              <a:tailEnd/>
            </a:ln>
          </p:spPr>
          <p:txBody>
            <a:bodyPr wrap="none" lIns="0" tIns="0" rIns="0" bIns="0">
              <a:spAutoFit/>
            </a:bodyPr>
            <a:lstStyle/>
            <a:p>
              <a:r>
                <a:rPr lang="en-US" sz="1575" b="1">
                  <a:solidFill>
                    <a:srgbClr val="000000"/>
                  </a:solidFill>
                  <a:latin typeface="Times New Roman" pitchFamily="18" charset="0"/>
                </a:rPr>
                <a:t>8</a:t>
              </a:r>
              <a:endParaRPr lang="en-US" sz="1350"/>
            </a:p>
          </p:txBody>
        </p:sp>
        <p:sp>
          <p:nvSpPr>
            <p:cNvPr id="74" name="Rectangle 81">
              <a:extLst>
                <a:ext uri="{FF2B5EF4-FFF2-40B4-BE49-F238E27FC236}">
                  <a16:creationId xmlns:a16="http://schemas.microsoft.com/office/drawing/2014/main" id="{E8A79FD3-C63D-4A8F-B38B-49B71DF3DCA3}"/>
                </a:ext>
              </a:extLst>
            </p:cNvPr>
            <p:cNvSpPr>
              <a:spLocks noChangeArrowheads="1"/>
            </p:cNvSpPr>
            <p:nvPr/>
          </p:nvSpPr>
          <p:spPr bwMode="auto">
            <a:xfrm>
              <a:off x="8367845" y="4818328"/>
              <a:ext cx="100990" cy="242374"/>
            </a:xfrm>
            <a:prstGeom prst="rect">
              <a:avLst/>
            </a:prstGeom>
            <a:noFill/>
            <a:ln w="9525">
              <a:noFill/>
              <a:miter lim="800000"/>
              <a:headEnd/>
              <a:tailEnd/>
            </a:ln>
          </p:spPr>
          <p:txBody>
            <a:bodyPr wrap="none" lIns="0" tIns="0" rIns="0" bIns="0">
              <a:spAutoFit/>
            </a:bodyPr>
            <a:lstStyle/>
            <a:p>
              <a:r>
                <a:rPr lang="en-US" sz="1575" b="1">
                  <a:solidFill>
                    <a:srgbClr val="000000"/>
                  </a:solidFill>
                  <a:latin typeface="Times New Roman" pitchFamily="18" charset="0"/>
                </a:rPr>
                <a:t>9</a:t>
              </a:r>
              <a:endParaRPr lang="en-US" sz="1350"/>
            </a:p>
          </p:txBody>
        </p:sp>
        <p:sp>
          <p:nvSpPr>
            <p:cNvPr id="75" name="Rectangle 82">
              <a:extLst>
                <a:ext uri="{FF2B5EF4-FFF2-40B4-BE49-F238E27FC236}">
                  <a16:creationId xmlns:a16="http://schemas.microsoft.com/office/drawing/2014/main" id="{BA0E5F43-ACEE-4D09-BD16-3CF4C6706C91}"/>
                </a:ext>
              </a:extLst>
            </p:cNvPr>
            <p:cNvSpPr>
              <a:spLocks noChangeArrowheads="1"/>
            </p:cNvSpPr>
            <p:nvPr/>
          </p:nvSpPr>
          <p:spPr bwMode="auto">
            <a:xfrm>
              <a:off x="8678598" y="4818328"/>
              <a:ext cx="201978" cy="242374"/>
            </a:xfrm>
            <a:prstGeom prst="rect">
              <a:avLst/>
            </a:prstGeom>
            <a:noFill/>
            <a:ln w="9525">
              <a:noFill/>
              <a:miter lim="800000"/>
              <a:headEnd/>
              <a:tailEnd/>
            </a:ln>
          </p:spPr>
          <p:txBody>
            <a:bodyPr wrap="none" lIns="0" tIns="0" rIns="0" bIns="0">
              <a:spAutoFit/>
            </a:bodyPr>
            <a:lstStyle/>
            <a:p>
              <a:r>
                <a:rPr lang="en-US" sz="1575" b="1">
                  <a:solidFill>
                    <a:srgbClr val="000000"/>
                  </a:solidFill>
                  <a:latin typeface="Times New Roman" pitchFamily="18" charset="0"/>
                </a:rPr>
                <a:t>10</a:t>
              </a:r>
              <a:endParaRPr lang="en-US" sz="1350"/>
            </a:p>
          </p:txBody>
        </p:sp>
        <p:sp>
          <p:nvSpPr>
            <p:cNvPr id="76" name="Text Box 83">
              <a:extLst>
                <a:ext uri="{FF2B5EF4-FFF2-40B4-BE49-F238E27FC236}">
                  <a16:creationId xmlns:a16="http://schemas.microsoft.com/office/drawing/2014/main" id="{30F3C724-FE39-4961-9A08-1CF3AC7D83C8}"/>
                </a:ext>
              </a:extLst>
            </p:cNvPr>
            <p:cNvSpPr txBox="1">
              <a:spLocks noChangeArrowheads="1"/>
            </p:cNvSpPr>
            <p:nvPr/>
          </p:nvSpPr>
          <p:spPr bwMode="auto">
            <a:xfrm>
              <a:off x="8466667" y="1706035"/>
              <a:ext cx="797544" cy="368687"/>
            </a:xfrm>
            <a:prstGeom prst="rect">
              <a:avLst/>
            </a:prstGeom>
            <a:noFill/>
            <a:ln w="9525">
              <a:noFill/>
              <a:miter lim="800000"/>
              <a:headEnd/>
              <a:tailEnd/>
            </a:ln>
            <a:effectLst/>
          </p:spPr>
          <p:txBody>
            <a:bodyPr wrap="none">
              <a:spAutoFit/>
            </a:bodyPr>
            <a:lstStyle/>
            <a:p>
              <a:r>
                <a:rPr lang="en-US" sz="2700" dirty="0"/>
                <a:t>Supply</a:t>
              </a:r>
            </a:p>
          </p:txBody>
        </p:sp>
        <p:sp>
          <p:nvSpPr>
            <p:cNvPr id="77" name="Text Box 84">
              <a:extLst>
                <a:ext uri="{FF2B5EF4-FFF2-40B4-BE49-F238E27FC236}">
                  <a16:creationId xmlns:a16="http://schemas.microsoft.com/office/drawing/2014/main" id="{755F9195-DB7C-4D95-8E5A-FCA6B9F5EDA0}"/>
                </a:ext>
              </a:extLst>
            </p:cNvPr>
            <p:cNvSpPr txBox="1">
              <a:spLocks noChangeArrowheads="1"/>
            </p:cNvSpPr>
            <p:nvPr/>
          </p:nvSpPr>
          <p:spPr bwMode="auto">
            <a:xfrm>
              <a:off x="8466667" y="4196823"/>
              <a:ext cx="974978" cy="368687"/>
            </a:xfrm>
            <a:prstGeom prst="rect">
              <a:avLst/>
            </a:prstGeom>
            <a:noFill/>
            <a:ln w="9525">
              <a:noFill/>
              <a:miter lim="800000"/>
              <a:headEnd/>
              <a:tailEnd/>
            </a:ln>
            <a:effectLst/>
          </p:spPr>
          <p:txBody>
            <a:bodyPr wrap="none">
              <a:spAutoFit/>
            </a:bodyPr>
            <a:lstStyle/>
            <a:p>
              <a:r>
                <a:rPr lang="en-US" sz="2700" dirty="0"/>
                <a:t>Demand</a:t>
              </a:r>
            </a:p>
          </p:txBody>
        </p:sp>
      </p:grpSp>
      <p:cxnSp>
        <p:nvCxnSpPr>
          <p:cNvPr id="80" name="Straight Connector 79">
            <a:extLst>
              <a:ext uri="{FF2B5EF4-FFF2-40B4-BE49-F238E27FC236}">
                <a16:creationId xmlns:a16="http://schemas.microsoft.com/office/drawing/2014/main" id="{685F95D2-1A5E-4E16-AD41-058174ADD62F}"/>
              </a:ext>
            </a:extLst>
          </p:cNvPr>
          <p:cNvCxnSpPr/>
          <p:nvPr/>
        </p:nvCxnSpPr>
        <p:spPr>
          <a:xfrm>
            <a:off x="1533525" y="373063"/>
            <a:ext cx="0" cy="690562"/>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81" name="TextBox 3">
            <a:extLst>
              <a:ext uri="{FF2B5EF4-FFF2-40B4-BE49-F238E27FC236}">
                <a16:creationId xmlns:a16="http://schemas.microsoft.com/office/drawing/2014/main" id="{9F11AE86-C360-430B-8BC0-E88E9ED801D7}"/>
              </a:ext>
            </a:extLst>
          </p:cNvPr>
          <p:cNvSpPr txBox="1">
            <a:spLocks noChangeArrowheads="1"/>
          </p:cNvSpPr>
          <p:nvPr/>
        </p:nvSpPr>
        <p:spPr bwMode="auto">
          <a:xfrm>
            <a:off x="1727200" y="355600"/>
            <a:ext cx="3263266"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4000" dirty="0"/>
              <a:t>Market Theory</a:t>
            </a:r>
          </a:p>
        </p:txBody>
      </p:sp>
      <p:sp>
        <p:nvSpPr>
          <p:cNvPr id="83" name="TextBox 82">
            <a:extLst>
              <a:ext uri="{FF2B5EF4-FFF2-40B4-BE49-F238E27FC236}">
                <a16:creationId xmlns:a16="http://schemas.microsoft.com/office/drawing/2014/main" id="{DAD63DB3-B473-4819-A3A3-8BBDBADC816E}"/>
              </a:ext>
            </a:extLst>
          </p:cNvPr>
          <p:cNvSpPr txBox="1"/>
          <p:nvPr/>
        </p:nvSpPr>
        <p:spPr>
          <a:xfrm>
            <a:off x="5151329" y="1587780"/>
            <a:ext cx="367408" cy="523220"/>
          </a:xfrm>
          <a:prstGeom prst="rect">
            <a:avLst/>
          </a:prstGeom>
          <a:noFill/>
        </p:spPr>
        <p:txBody>
          <a:bodyPr wrap="none" rtlCol="0">
            <a:spAutoFit/>
          </a:bodyPr>
          <a:lstStyle/>
          <a:p>
            <a:r>
              <a:rPr lang="en-US" sz="2800" b="1" dirty="0"/>
              <a:t>$</a:t>
            </a:r>
          </a:p>
        </p:txBody>
      </p:sp>
      <p:sp>
        <p:nvSpPr>
          <p:cNvPr id="84" name="TextBox 83">
            <a:extLst>
              <a:ext uri="{FF2B5EF4-FFF2-40B4-BE49-F238E27FC236}">
                <a16:creationId xmlns:a16="http://schemas.microsoft.com/office/drawing/2014/main" id="{401D05B6-A146-4664-B7C3-C1560E9F2796}"/>
              </a:ext>
            </a:extLst>
          </p:cNvPr>
          <p:cNvSpPr txBox="1"/>
          <p:nvPr/>
        </p:nvSpPr>
        <p:spPr>
          <a:xfrm>
            <a:off x="6921269" y="6196372"/>
            <a:ext cx="2242922" cy="523220"/>
          </a:xfrm>
          <a:prstGeom prst="rect">
            <a:avLst/>
          </a:prstGeom>
          <a:noFill/>
        </p:spPr>
        <p:txBody>
          <a:bodyPr wrap="none" rtlCol="0">
            <a:spAutoFit/>
          </a:bodyPr>
          <a:lstStyle/>
          <a:p>
            <a:r>
              <a:rPr lang="en-US" sz="2800" b="1" dirty="0"/>
              <a:t>Units of Good</a:t>
            </a:r>
          </a:p>
        </p:txBody>
      </p:sp>
      <p:sp>
        <p:nvSpPr>
          <p:cNvPr id="85" name="Text Box 83">
            <a:extLst>
              <a:ext uri="{FF2B5EF4-FFF2-40B4-BE49-F238E27FC236}">
                <a16:creationId xmlns:a16="http://schemas.microsoft.com/office/drawing/2014/main" id="{C411619D-7D52-4FA3-AD42-773E42E58FC6}"/>
              </a:ext>
            </a:extLst>
          </p:cNvPr>
          <p:cNvSpPr txBox="1">
            <a:spLocks noChangeArrowheads="1"/>
          </p:cNvSpPr>
          <p:nvPr/>
        </p:nvSpPr>
        <p:spPr bwMode="auto">
          <a:xfrm>
            <a:off x="6037175" y="3418256"/>
            <a:ext cx="1357488" cy="507831"/>
          </a:xfrm>
          <a:prstGeom prst="rect">
            <a:avLst/>
          </a:prstGeom>
          <a:solidFill>
            <a:schemeClr val="bg1"/>
          </a:solidFill>
          <a:ln w="9525">
            <a:noFill/>
            <a:miter lim="800000"/>
            <a:headEnd/>
            <a:tailEnd/>
          </a:ln>
          <a:effectLst/>
        </p:spPr>
        <p:txBody>
          <a:bodyPr wrap="none">
            <a:spAutoFit/>
          </a:bodyPr>
          <a:lstStyle/>
          <a:p>
            <a:r>
              <a:rPr lang="en-US" sz="2700" dirty="0">
                <a:solidFill>
                  <a:srgbClr val="FF0000"/>
                </a:solidFill>
              </a:rPr>
              <a:t>EQ price</a:t>
            </a:r>
          </a:p>
        </p:txBody>
      </p:sp>
      <p:cxnSp>
        <p:nvCxnSpPr>
          <p:cNvPr id="87" name="Straight Connector 86">
            <a:extLst>
              <a:ext uri="{FF2B5EF4-FFF2-40B4-BE49-F238E27FC236}">
                <a16:creationId xmlns:a16="http://schemas.microsoft.com/office/drawing/2014/main" id="{99F2D0AA-040D-4692-84FC-37E40CF85772}"/>
              </a:ext>
            </a:extLst>
          </p:cNvPr>
          <p:cNvCxnSpPr>
            <a:cxnSpLocks/>
          </p:cNvCxnSpPr>
          <p:nvPr/>
        </p:nvCxnSpPr>
        <p:spPr>
          <a:xfrm flipH="1">
            <a:off x="7703860" y="4108874"/>
            <a:ext cx="2906" cy="1518899"/>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89" name="Text Box 83">
            <a:extLst>
              <a:ext uri="{FF2B5EF4-FFF2-40B4-BE49-F238E27FC236}">
                <a16:creationId xmlns:a16="http://schemas.microsoft.com/office/drawing/2014/main" id="{4B0FAF09-0CFF-4B15-9798-7075ABE4A65E}"/>
              </a:ext>
            </a:extLst>
          </p:cNvPr>
          <p:cNvSpPr txBox="1">
            <a:spLocks noChangeArrowheads="1"/>
          </p:cNvSpPr>
          <p:nvPr/>
        </p:nvSpPr>
        <p:spPr bwMode="auto">
          <a:xfrm>
            <a:off x="7738279" y="4868084"/>
            <a:ext cx="891013" cy="507831"/>
          </a:xfrm>
          <a:prstGeom prst="rect">
            <a:avLst/>
          </a:prstGeom>
          <a:solidFill>
            <a:schemeClr val="bg1"/>
          </a:solidFill>
          <a:ln w="9525">
            <a:noFill/>
            <a:miter lim="800000"/>
            <a:headEnd/>
            <a:tailEnd/>
          </a:ln>
          <a:effectLst/>
        </p:spPr>
        <p:txBody>
          <a:bodyPr wrap="none">
            <a:spAutoFit/>
          </a:bodyPr>
          <a:lstStyle/>
          <a:p>
            <a:r>
              <a:rPr lang="en-US" sz="2700" dirty="0">
                <a:solidFill>
                  <a:srgbClr val="FF0000"/>
                </a:solidFill>
              </a:rPr>
              <a:t>EQ Q</a:t>
            </a:r>
          </a:p>
        </p:txBody>
      </p:sp>
    </p:spTree>
    <p:extLst>
      <p:ext uri="{BB962C8B-B14F-4D97-AF65-F5344CB8AC3E}">
        <p14:creationId xmlns:p14="http://schemas.microsoft.com/office/powerpoint/2010/main" val="105117246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0" name="Straight Connector 79">
            <a:extLst>
              <a:ext uri="{FF2B5EF4-FFF2-40B4-BE49-F238E27FC236}">
                <a16:creationId xmlns:a16="http://schemas.microsoft.com/office/drawing/2014/main" id="{685F95D2-1A5E-4E16-AD41-058174ADD62F}"/>
              </a:ext>
            </a:extLst>
          </p:cNvPr>
          <p:cNvCxnSpPr/>
          <p:nvPr/>
        </p:nvCxnSpPr>
        <p:spPr>
          <a:xfrm>
            <a:off x="1533525" y="373063"/>
            <a:ext cx="0" cy="690562"/>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81" name="TextBox 3">
            <a:extLst>
              <a:ext uri="{FF2B5EF4-FFF2-40B4-BE49-F238E27FC236}">
                <a16:creationId xmlns:a16="http://schemas.microsoft.com/office/drawing/2014/main" id="{9F11AE86-C360-430B-8BC0-E88E9ED801D7}"/>
              </a:ext>
            </a:extLst>
          </p:cNvPr>
          <p:cNvSpPr txBox="1">
            <a:spLocks noChangeArrowheads="1"/>
          </p:cNvSpPr>
          <p:nvPr/>
        </p:nvSpPr>
        <p:spPr bwMode="auto">
          <a:xfrm>
            <a:off x="1727200" y="355600"/>
            <a:ext cx="4200894"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4000" dirty="0"/>
              <a:t>Surplus From Trade</a:t>
            </a:r>
          </a:p>
        </p:txBody>
      </p:sp>
      <p:sp>
        <p:nvSpPr>
          <p:cNvPr id="85" name="Text Box 83">
            <a:extLst>
              <a:ext uri="{FF2B5EF4-FFF2-40B4-BE49-F238E27FC236}">
                <a16:creationId xmlns:a16="http://schemas.microsoft.com/office/drawing/2014/main" id="{C411619D-7D52-4FA3-AD42-773E42E58FC6}"/>
              </a:ext>
            </a:extLst>
          </p:cNvPr>
          <p:cNvSpPr txBox="1">
            <a:spLocks noChangeArrowheads="1"/>
          </p:cNvSpPr>
          <p:nvPr/>
        </p:nvSpPr>
        <p:spPr bwMode="auto">
          <a:xfrm>
            <a:off x="4094929" y="3395784"/>
            <a:ext cx="1357488" cy="507831"/>
          </a:xfrm>
          <a:prstGeom prst="rect">
            <a:avLst/>
          </a:prstGeom>
          <a:solidFill>
            <a:schemeClr val="bg1"/>
          </a:solidFill>
          <a:ln w="9525">
            <a:noFill/>
            <a:miter lim="800000"/>
            <a:headEnd/>
            <a:tailEnd/>
          </a:ln>
          <a:effectLst/>
        </p:spPr>
        <p:txBody>
          <a:bodyPr wrap="none">
            <a:spAutoFit/>
          </a:bodyPr>
          <a:lstStyle/>
          <a:p>
            <a:r>
              <a:rPr lang="en-US" sz="2700" dirty="0">
                <a:solidFill>
                  <a:srgbClr val="FF0000"/>
                </a:solidFill>
              </a:rPr>
              <a:t>EQ price</a:t>
            </a:r>
          </a:p>
        </p:txBody>
      </p:sp>
      <p:grpSp>
        <p:nvGrpSpPr>
          <p:cNvPr id="86" name="Group 85">
            <a:extLst>
              <a:ext uri="{FF2B5EF4-FFF2-40B4-BE49-F238E27FC236}">
                <a16:creationId xmlns:a16="http://schemas.microsoft.com/office/drawing/2014/main" id="{999E99A0-C239-44E5-888A-90FED1BDACB1}"/>
              </a:ext>
            </a:extLst>
          </p:cNvPr>
          <p:cNvGrpSpPr/>
          <p:nvPr/>
        </p:nvGrpSpPr>
        <p:grpSpPr>
          <a:xfrm>
            <a:off x="5151329" y="1460408"/>
            <a:ext cx="6454174" cy="5259184"/>
            <a:chOff x="5151329" y="1460408"/>
            <a:chExt cx="6454174" cy="5259184"/>
          </a:xfrm>
        </p:grpSpPr>
        <p:grpSp>
          <p:nvGrpSpPr>
            <p:cNvPr id="82" name="Group 81">
              <a:extLst>
                <a:ext uri="{FF2B5EF4-FFF2-40B4-BE49-F238E27FC236}">
                  <a16:creationId xmlns:a16="http://schemas.microsoft.com/office/drawing/2014/main" id="{92B0BAE8-EE60-4A10-9A34-6F3BC39B8251}"/>
                </a:ext>
              </a:extLst>
            </p:cNvPr>
            <p:cNvGrpSpPr/>
            <p:nvPr/>
          </p:nvGrpSpPr>
          <p:grpSpPr>
            <a:xfrm>
              <a:off x="5454094" y="1460408"/>
              <a:ext cx="6151409" cy="4699458"/>
              <a:chOff x="5076958" y="1648884"/>
              <a:chExt cx="4364687" cy="3411818"/>
            </a:xfrm>
          </p:grpSpPr>
          <p:sp>
            <p:nvSpPr>
              <p:cNvPr id="2" name="Text Box 9">
                <a:extLst>
                  <a:ext uri="{FF2B5EF4-FFF2-40B4-BE49-F238E27FC236}">
                    <a16:creationId xmlns:a16="http://schemas.microsoft.com/office/drawing/2014/main" id="{2329538F-D641-414D-896C-48820A1BD0F1}"/>
                  </a:ext>
                </a:extLst>
              </p:cNvPr>
              <p:cNvSpPr txBox="1">
                <a:spLocks noChangeArrowheads="1"/>
              </p:cNvSpPr>
              <p:nvPr/>
            </p:nvSpPr>
            <p:spPr bwMode="auto">
              <a:xfrm>
                <a:off x="5286509" y="1941778"/>
                <a:ext cx="364202" cy="276999"/>
              </a:xfrm>
              <a:prstGeom prst="rect">
                <a:avLst/>
              </a:prstGeom>
              <a:noFill/>
              <a:ln w="9525">
                <a:noFill/>
                <a:miter lim="800000"/>
                <a:headEnd/>
                <a:tailEnd/>
              </a:ln>
              <a:effectLst/>
            </p:spPr>
            <p:txBody>
              <a:bodyPr wrap="none">
                <a:spAutoFit/>
              </a:bodyPr>
              <a:lstStyle/>
              <a:p>
                <a:r>
                  <a:rPr lang="en-US" sz="1200">
                    <a:latin typeface="Times New Roman" pitchFamily="18" charset="0"/>
                  </a:rPr>
                  <a:t>B1</a:t>
                </a:r>
              </a:p>
            </p:txBody>
          </p:sp>
          <p:sp>
            <p:nvSpPr>
              <p:cNvPr id="3" name="Text Box 10">
                <a:extLst>
                  <a:ext uri="{FF2B5EF4-FFF2-40B4-BE49-F238E27FC236}">
                    <a16:creationId xmlns:a16="http://schemas.microsoft.com/office/drawing/2014/main" id="{BD57E6E5-F006-4831-8515-89F0496C025B}"/>
                  </a:ext>
                </a:extLst>
              </p:cNvPr>
              <p:cNvSpPr txBox="1">
                <a:spLocks noChangeArrowheads="1"/>
              </p:cNvSpPr>
              <p:nvPr/>
            </p:nvSpPr>
            <p:spPr bwMode="auto">
              <a:xfrm>
                <a:off x="5629409" y="2203716"/>
                <a:ext cx="364202" cy="276999"/>
              </a:xfrm>
              <a:prstGeom prst="rect">
                <a:avLst/>
              </a:prstGeom>
              <a:noFill/>
              <a:ln w="9525">
                <a:noFill/>
                <a:miter lim="800000"/>
                <a:headEnd/>
                <a:tailEnd/>
              </a:ln>
              <a:effectLst/>
            </p:spPr>
            <p:txBody>
              <a:bodyPr wrap="none">
                <a:spAutoFit/>
              </a:bodyPr>
              <a:lstStyle/>
              <a:p>
                <a:r>
                  <a:rPr lang="en-US" sz="1200">
                    <a:latin typeface="Times New Roman" pitchFamily="18" charset="0"/>
                  </a:rPr>
                  <a:t>B2</a:t>
                </a:r>
              </a:p>
            </p:txBody>
          </p:sp>
          <p:sp>
            <p:nvSpPr>
              <p:cNvPr id="4" name="Text Box 11">
                <a:extLst>
                  <a:ext uri="{FF2B5EF4-FFF2-40B4-BE49-F238E27FC236}">
                    <a16:creationId xmlns:a16="http://schemas.microsoft.com/office/drawing/2014/main" id="{54E254EA-CC82-4ECE-87FF-6BF83466F9C5}"/>
                  </a:ext>
                </a:extLst>
              </p:cNvPr>
              <p:cNvSpPr txBox="1">
                <a:spLocks noChangeArrowheads="1"/>
              </p:cNvSpPr>
              <p:nvPr/>
            </p:nvSpPr>
            <p:spPr bwMode="auto">
              <a:xfrm>
                <a:off x="5972309" y="2489466"/>
                <a:ext cx="364202" cy="276999"/>
              </a:xfrm>
              <a:prstGeom prst="rect">
                <a:avLst/>
              </a:prstGeom>
              <a:noFill/>
              <a:ln w="9525">
                <a:noFill/>
                <a:miter lim="800000"/>
                <a:headEnd/>
                <a:tailEnd/>
              </a:ln>
              <a:effectLst/>
            </p:spPr>
            <p:txBody>
              <a:bodyPr wrap="none">
                <a:spAutoFit/>
              </a:bodyPr>
              <a:lstStyle/>
              <a:p>
                <a:r>
                  <a:rPr lang="en-US" sz="1200">
                    <a:latin typeface="Times New Roman" pitchFamily="18" charset="0"/>
                  </a:rPr>
                  <a:t>B3</a:t>
                </a:r>
              </a:p>
            </p:txBody>
          </p:sp>
          <p:sp>
            <p:nvSpPr>
              <p:cNvPr id="5" name="Text Box 12">
                <a:extLst>
                  <a:ext uri="{FF2B5EF4-FFF2-40B4-BE49-F238E27FC236}">
                    <a16:creationId xmlns:a16="http://schemas.microsoft.com/office/drawing/2014/main" id="{92FA5107-9921-4C2C-8EB5-3564FD51CCDF}"/>
                  </a:ext>
                </a:extLst>
              </p:cNvPr>
              <p:cNvSpPr txBox="1">
                <a:spLocks noChangeArrowheads="1"/>
              </p:cNvSpPr>
              <p:nvPr/>
            </p:nvSpPr>
            <p:spPr bwMode="auto">
              <a:xfrm>
                <a:off x="6342592" y="2741878"/>
                <a:ext cx="364202" cy="276999"/>
              </a:xfrm>
              <a:prstGeom prst="rect">
                <a:avLst/>
              </a:prstGeom>
              <a:noFill/>
              <a:ln w="9525">
                <a:noFill/>
                <a:miter lim="800000"/>
                <a:headEnd/>
                <a:tailEnd/>
              </a:ln>
              <a:effectLst/>
            </p:spPr>
            <p:txBody>
              <a:bodyPr wrap="none">
                <a:spAutoFit/>
              </a:bodyPr>
              <a:lstStyle/>
              <a:p>
                <a:r>
                  <a:rPr lang="en-US" sz="1200">
                    <a:latin typeface="Times New Roman" pitchFamily="18" charset="0"/>
                  </a:rPr>
                  <a:t>B1</a:t>
                </a:r>
              </a:p>
            </p:txBody>
          </p:sp>
          <p:sp>
            <p:nvSpPr>
              <p:cNvPr id="6" name="Text Box 13">
                <a:extLst>
                  <a:ext uri="{FF2B5EF4-FFF2-40B4-BE49-F238E27FC236}">
                    <a16:creationId xmlns:a16="http://schemas.microsoft.com/office/drawing/2014/main" id="{B5CD9F93-4C98-4E2B-BB09-00067C95B2CC}"/>
                  </a:ext>
                </a:extLst>
              </p:cNvPr>
              <p:cNvSpPr txBox="1">
                <a:spLocks noChangeArrowheads="1"/>
              </p:cNvSpPr>
              <p:nvPr/>
            </p:nvSpPr>
            <p:spPr bwMode="auto">
              <a:xfrm>
                <a:off x="6685492" y="3003816"/>
                <a:ext cx="364202" cy="276999"/>
              </a:xfrm>
              <a:prstGeom prst="rect">
                <a:avLst/>
              </a:prstGeom>
              <a:noFill/>
              <a:ln w="9525">
                <a:noFill/>
                <a:miter lim="800000"/>
                <a:headEnd/>
                <a:tailEnd/>
              </a:ln>
              <a:effectLst/>
            </p:spPr>
            <p:txBody>
              <a:bodyPr wrap="none">
                <a:spAutoFit/>
              </a:bodyPr>
              <a:lstStyle/>
              <a:p>
                <a:r>
                  <a:rPr lang="en-US" sz="1200">
                    <a:latin typeface="Times New Roman" pitchFamily="18" charset="0"/>
                  </a:rPr>
                  <a:t>B2</a:t>
                </a:r>
              </a:p>
            </p:txBody>
          </p:sp>
          <p:sp>
            <p:nvSpPr>
              <p:cNvPr id="7" name="Text Box 14">
                <a:extLst>
                  <a:ext uri="{FF2B5EF4-FFF2-40B4-BE49-F238E27FC236}">
                    <a16:creationId xmlns:a16="http://schemas.microsoft.com/office/drawing/2014/main" id="{D8BBCAE7-4CA7-49F2-A56C-13E9CF7143ED}"/>
                  </a:ext>
                </a:extLst>
              </p:cNvPr>
              <p:cNvSpPr txBox="1">
                <a:spLocks noChangeArrowheads="1"/>
              </p:cNvSpPr>
              <p:nvPr/>
            </p:nvSpPr>
            <p:spPr bwMode="auto">
              <a:xfrm>
                <a:off x="7058159" y="3313378"/>
                <a:ext cx="364202" cy="276999"/>
              </a:xfrm>
              <a:prstGeom prst="rect">
                <a:avLst/>
              </a:prstGeom>
              <a:noFill/>
              <a:ln w="9525">
                <a:noFill/>
                <a:miter lim="800000"/>
                <a:headEnd/>
                <a:tailEnd/>
              </a:ln>
              <a:effectLst/>
            </p:spPr>
            <p:txBody>
              <a:bodyPr wrap="none">
                <a:spAutoFit/>
              </a:bodyPr>
              <a:lstStyle/>
              <a:p>
                <a:r>
                  <a:rPr lang="en-US" sz="1200">
                    <a:latin typeface="Times New Roman" pitchFamily="18" charset="0"/>
                  </a:rPr>
                  <a:t>B3</a:t>
                </a:r>
              </a:p>
            </p:txBody>
          </p:sp>
          <p:sp>
            <p:nvSpPr>
              <p:cNvPr id="8" name="Text Box 15">
                <a:extLst>
                  <a:ext uri="{FF2B5EF4-FFF2-40B4-BE49-F238E27FC236}">
                    <a16:creationId xmlns:a16="http://schemas.microsoft.com/office/drawing/2014/main" id="{291BFCCB-5D15-43E2-B215-A0C378896FB7}"/>
                  </a:ext>
                </a:extLst>
              </p:cNvPr>
              <p:cNvSpPr txBox="1">
                <a:spLocks noChangeArrowheads="1"/>
              </p:cNvSpPr>
              <p:nvPr/>
            </p:nvSpPr>
            <p:spPr bwMode="auto">
              <a:xfrm>
                <a:off x="7371292" y="3575316"/>
                <a:ext cx="364202" cy="276999"/>
              </a:xfrm>
              <a:prstGeom prst="rect">
                <a:avLst/>
              </a:prstGeom>
              <a:noFill/>
              <a:ln w="9525">
                <a:noFill/>
                <a:miter lim="800000"/>
                <a:headEnd/>
                <a:tailEnd/>
              </a:ln>
              <a:effectLst/>
            </p:spPr>
            <p:txBody>
              <a:bodyPr wrap="none">
                <a:spAutoFit/>
              </a:bodyPr>
              <a:lstStyle/>
              <a:p>
                <a:r>
                  <a:rPr lang="en-US" sz="1200">
                    <a:latin typeface="Times New Roman" pitchFamily="18" charset="0"/>
                  </a:rPr>
                  <a:t>B1</a:t>
                </a:r>
              </a:p>
            </p:txBody>
          </p:sp>
          <p:sp>
            <p:nvSpPr>
              <p:cNvPr id="9" name="Text Box 16">
                <a:extLst>
                  <a:ext uri="{FF2B5EF4-FFF2-40B4-BE49-F238E27FC236}">
                    <a16:creationId xmlns:a16="http://schemas.microsoft.com/office/drawing/2014/main" id="{26205E04-105A-4F19-9CB8-7F803D5CE7A8}"/>
                  </a:ext>
                </a:extLst>
              </p:cNvPr>
              <p:cNvSpPr txBox="1">
                <a:spLocks noChangeArrowheads="1"/>
              </p:cNvSpPr>
              <p:nvPr/>
            </p:nvSpPr>
            <p:spPr bwMode="auto">
              <a:xfrm>
                <a:off x="7743959" y="3861066"/>
                <a:ext cx="364202" cy="276999"/>
              </a:xfrm>
              <a:prstGeom prst="rect">
                <a:avLst/>
              </a:prstGeom>
              <a:noFill/>
              <a:ln w="9525">
                <a:noFill/>
                <a:miter lim="800000"/>
                <a:headEnd/>
                <a:tailEnd/>
              </a:ln>
              <a:effectLst/>
            </p:spPr>
            <p:txBody>
              <a:bodyPr wrap="none">
                <a:spAutoFit/>
              </a:bodyPr>
              <a:lstStyle/>
              <a:p>
                <a:r>
                  <a:rPr lang="en-US" sz="1200">
                    <a:latin typeface="Times New Roman" pitchFamily="18" charset="0"/>
                  </a:rPr>
                  <a:t>B2</a:t>
                </a:r>
              </a:p>
            </p:txBody>
          </p:sp>
          <p:sp>
            <p:nvSpPr>
              <p:cNvPr id="10" name="Text Box 17">
                <a:extLst>
                  <a:ext uri="{FF2B5EF4-FFF2-40B4-BE49-F238E27FC236}">
                    <a16:creationId xmlns:a16="http://schemas.microsoft.com/office/drawing/2014/main" id="{23D89169-D51D-414E-9960-82405F0DE98C}"/>
                  </a:ext>
                </a:extLst>
              </p:cNvPr>
              <p:cNvSpPr txBox="1">
                <a:spLocks noChangeArrowheads="1"/>
              </p:cNvSpPr>
              <p:nvPr/>
            </p:nvSpPr>
            <p:spPr bwMode="auto">
              <a:xfrm>
                <a:off x="8086859" y="4113478"/>
                <a:ext cx="364202" cy="276999"/>
              </a:xfrm>
              <a:prstGeom prst="rect">
                <a:avLst/>
              </a:prstGeom>
              <a:noFill/>
              <a:ln w="9525">
                <a:noFill/>
                <a:miter lim="800000"/>
                <a:headEnd/>
                <a:tailEnd/>
              </a:ln>
              <a:effectLst/>
            </p:spPr>
            <p:txBody>
              <a:bodyPr wrap="none">
                <a:spAutoFit/>
              </a:bodyPr>
              <a:lstStyle/>
              <a:p>
                <a:r>
                  <a:rPr lang="en-US" sz="1200">
                    <a:latin typeface="Times New Roman" pitchFamily="18" charset="0"/>
                  </a:rPr>
                  <a:t>B3</a:t>
                </a:r>
              </a:p>
            </p:txBody>
          </p:sp>
          <p:sp>
            <p:nvSpPr>
              <p:cNvPr id="11" name="Text Box 18">
                <a:extLst>
                  <a:ext uri="{FF2B5EF4-FFF2-40B4-BE49-F238E27FC236}">
                    <a16:creationId xmlns:a16="http://schemas.microsoft.com/office/drawing/2014/main" id="{45810A9C-87A4-4F39-980C-BDECEB3E6936}"/>
                  </a:ext>
                </a:extLst>
              </p:cNvPr>
              <p:cNvSpPr txBox="1">
                <a:spLocks noChangeArrowheads="1"/>
              </p:cNvSpPr>
              <p:nvPr/>
            </p:nvSpPr>
            <p:spPr bwMode="auto">
              <a:xfrm>
                <a:off x="5343658" y="4399228"/>
                <a:ext cx="346570" cy="276999"/>
              </a:xfrm>
              <a:prstGeom prst="rect">
                <a:avLst/>
              </a:prstGeom>
              <a:noFill/>
              <a:ln w="9525">
                <a:noFill/>
                <a:miter lim="800000"/>
                <a:headEnd/>
                <a:tailEnd/>
              </a:ln>
              <a:effectLst/>
            </p:spPr>
            <p:txBody>
              <a:bodyPr wrap="none">
                <a:spAutoFit/>
              </a:bodyPr>
              <a:lstStyle/>
              <a:p>
                <a:r>
                  <a:rPr lang="en-US" sz="1200">
                    <a:latin typeface="Times New Roman" pitchFamily="18" charset="0"/>
                  </a:rPr>
                  <a:t>S1</a:t>
                </a:r>
              </a:p>
            </p:txBody>
          </p:sp>
          <p:sp>
            <p:nvSpPr>
              <p:cNvPr id="12" name="Text Box 19">
                <a:extLst>
                  <a:ext uri="{FF2B5EF4-FFF2-40B4-BE49-F238E27FC236}">
                    <a16:creationId xmlns:a16="http://schemas.microsoft.com/office/drawing/2014/main" id="{810574A0-8B14-4515-A0A1-AE625268E846}"/>
                  </a:ext>
                </a:extLst>
              </p:cNvPr>
              <p:cNvSpPr txBox="1">
                <a:spLocks noChangeArrowheads="1"/>
              </p:cNvSpPr>
              <p:nvPr/>
            </p:nvSpPr>
            <p:spPr bwMode="auto">
              <a:xfrm>
                <a:off x="5686558" y="4137291"/>
                <a:ext cx="346570" cy="276999"/>
              </a:xfrm>
              <a:prstGeom prst="rect">
                <a:avLst/>
              </a:prstGeom>
              <a:noFill/>
              <a:ln w="9525">
                <a:noFill/>
                <a:miter lim="800000"/>
                <a:headEnd/>
                <a:tailEnd/>
              </a:ln>
              <a:effectLst/>
            </p:spPr>
            <p:txBody>
              <a:bodyPr wrap="none">
                <a:spAutoFit/>
              </a:bodyPr>
              <a:lstStyle/>
              <a:p>
                <a:r>
                  <a:rPr lang="en-US" sz="1200">
                    <a:latin typeface="Times New Roman" pitchFamily="18" charset="0"/>
                  </a:rPr>
                  <a:t>S2</a:t>
                </a:r>
              </a:p>
            </p:txBody>
          </p:sp>
          <p:sp>
            <p:nvSpPr>
              <p:cNvPr id="13" name="Text Box 20">
                <a:extLst>
                  <a:ext uri="{FF2B5EF4-FFF2-40B4-BE49-F238E27FC236}">
                    <a16:creationId xmlns:a16="http://schemas.microsoft.com/office/drawing/2014/main" id="{6ABD63CF-D92C-4F00-843F-02CD28314EA3}"/>
                  </a:ext>
                </a:extLst>
              </p:cNvPr>
              <p:cNvSpPr txBox="1">
                <a:spLocks noChangeArrowheads="1"/>
              </p:cNvSpPr>
              <p:nvPr/>
            </p:nvSpPr>
            <p:spPr bwMode="auto">
              <a:xfrm>
                <a:off x="6029458" y="3884878"/>
                <a:ext cx="346570" cy="276999"/>
              </a:xfrm>
              <a:prstGeom prst="rect">
                <a:avLst/>
              </a:prstGeom>
              <a:noFill/>
              <a:ln w="9525">
                <a:noFill/>
                <a:miter lim="800000"/>
                <a:headEnd/>
                <a:tailEnd/>
              </a:ln>
              <a:effectLst/>
            </p:spPr>
            <p:txBody>
              <a:bodyPr wrap="none">
                <a:spAutoFit/>
              </a:bodyPr>
              <a:lstStyle/>
              <a:p>
                <a:r>
                  <a:rPr lang="en-US" sz="1200">
                    <a:latin typeface="Times New Roman" pitchFamily="18" charset="0"/>
                  </a:rPr>
                  <a:t>S3</a:t>
                </a:r>
              </a:p>
            </p:txBody>
          </p:sp>
          <p:sp>
            <p:nvSpPr>
              <p:cNvPr id="14" name="Text Box 21">
                <a:extLst>
                  <a:ext uri="{FF2B5EF4-FFF2-40B4-BE49-F238E27FC236}">
                    <a16:creationId xmlns:a16="http://schemas.microsoft.com/office/drawing/2014/main" id="{3A63052D-7241-4BD4-A373-250DB466F9BB}"/>
                  </a:ext>
                </a:extLst>
              </p:cNvPr>
              <p:cNvSpPr txBox="1">
                <a:spLocks noChangeArrowheads="1"/>
              </p:cNvSpPr>
              <p:nvPr/>
            </p:nvSpPr>
            <p:spPr bwMode="auto">
              <a:xfrm>
                <a:off x="6372358" y="3632466"/>
                <a:ext cx="346570" cy="276999"/>
              </a:xfrm>
              <a:prstGeom prst="rect">
                <a:avLst/>
              </a:prstGeom>
              <a:noFill/>
              <a:ln w="9525">
                <a:noFill/>
                <a:miter lim="800000"/>
                <a:headEnd/>
                <a:tailEnd/>
              </a:ln>
              <a:effectLst/>
            </p:spPr>
            <p:txBody>
              <a:bodyPr wrap="none">
                <a:spAutoFit/>
              </a:bodyPr>
              <a:lstStyle/>
              <a:p>
                <a:r>
                  <a:rPr lang="en-US" sz="1200">
                    <a:latin typeface="Times New Roman" pitchFamily="18" charset="0"/>
                  </a:rPr>
                  <a:t>S1</a:t>
                </a:r>
              </a:p>
            </p:txBody>
          </p:sp>
          <p:sp>
            <p:nvSpPr>
              <p:cNvPr id="15" name="Text Box 22">
                <a:extLst>
                  <a:ext uri="{FF2B5EF4-FFF2-40B4-BE49-F238E27FC236}">
                    <a16:creationId xmlns:a16="http://schemas.microsoft.com/office/drawing/2014/main" id="{E6659CB4-FAD0-4ED9-98A2-B8FEBDF48939}"/>
                  </a:ext>
                </a:extLst>
              </p:cNvPr>
              <p:cNvSpPr txBox="1">
                <a:spLocks noChangeArrowheads="1"/>
              </p:cNvSpPr>
              <p:nvPr/>
            </p:nvSpPr>
            <p:spPr bwMode="auto">
              <a:xfrm>
                <a:off x="6702161" y="3346716"/>
                <a:ext cx="346570" cy="276999"/>
              </a:xfrm>
              <a:prstGeom prst="rect">
                <a:avLst/>
              </a:prstGeom>
              <a:noFill/>
              <a:ln w="9525">
                <a:noFill/>
                <a:miter lim="800000"/>
                <a:headEnd/>
                <a:tailEnd/>
              </a:ln>
              <a:effectLst/>
            </p:spPr>
            <p:txBody>
              <a:bodyPr wrap="none">
                <a:spAutoFit/>
              </a:bodyPr>
              <a:lstStyle/>
              <a:p>
                <a:r>
                  <a:rPr lang="en-US" sz="1200">
                    <a:latin typeface="Times New Roman" pitchFamily="18" charset="0"/>
                  </a:rPr>
                  <a:t>S2</a:t>
                </a:r>
              </a:p>
            </p:txBody>
          </p:sp>
          <p:sp>
            <p:nvSpPr>
              <p:cNvPr id="16" name="Text Box 23">
                <a:extLst>
                  <a:ext uri="{FF2B5EF4-FFF2-40B4-BE49-F238E27FC236}">
                    <a16:creationId xmlns:a16="http://schemas.microsoft.com/office/drawing/2014/main" id="{DFF1BE9E-9A8D-4C23-8CE7-B5944B8A0D88}"/>
                  </a:ext>
                </a:extLst>
              </p:cNvPr>
              <p:cNvSpPr txBox="1">
                <a:spLocks noChangeArrowheads="1"/>
              </p:cNvSpPr>
              <p:nvPr/>
            </p:nvSpPr>
            <p:spPr bwMode="auto">
              <a:xfrm>
                <a:off x="7058158" y="3060966"/>
                <a:ext cx="346570" cy="276999"/>
              </a:xfrm>
              <a:prstGeom prst="rect">
                <a:avLst/>
              </a:prstGeom>
              <a:noFill/>
              <a:ln w="9525">
                <a:noFill/>
                <a:miter lim="800000"/>
                <a:headEnd/>
                <a:tailEnd/>
              </a:ln>
              <a:effectLst/>
            </p:spPr>
            <p:txBody>
              <a:bodyPr wrap="none">
                <a:spAutoFit/>
              </a:bodyPr>
              <a:lstStyle/>
              <a:p>
                <a:r>
                  <a:rPr lang="en-US" sz="1200">
                    <a:latin typeface="Times New Roman" pitchFamily="18" charset="0"/>
                  </a:rPr>
                  <a:t>S3</a:t>
                </a:r>
              </a:p>
            </p:txBody>
          </p:sp>
          <p:sp>
            <p:nvSpPr>
              <p:cNvPr id="17" name="Text Box 24">
                <a:extLst>
                  <a:ext uri="{FF2B5EF4-FFF2-40B4-BE49-F238E27FC236}">
                    <a16:creationId xmlns:a16="http://schemas.microsoft.com/office/drawing/2014/main" id="{803D790E-7453-4875-B1F2-2F30D11AFE3F}"/>
                  </a:ext>
                </a:extLst>
              </p:cNvPr>
              <p:cNvSpPr txBox="1">
                <a:spLocks noChangeArrowheads="1"/>
              </p:cNvSpPr>
              <p:nvPr/>
            </p:nvSpPr>
            <p:spPr bwMode="auto">
              <a:xfrm>
                <a:off x="7401058" y="2799028"/>
                <a:ext cx="346570" cy="276999"/>
              </a:xfrm>
              <a:prstGeom prst="rect">
                <a:avLst/>
              </a:prstGeom>
              <a:noFill/>
              <a:ln w="9525">
                <a:noFill/>
                <a:miter lim="800000"/>
                <a:headEnd/>
                <a:tailEnd/>
              </a:ln>
              <a:effectLst/>
            </p:spPr>
            <p:txBody>
              <a:bodyPr wrap="none">
                <a:spAutoFit/>
              </a:bodyPr>
              <a:lstStyle/>
              <a:p>
                <a:r>
                  <a:rPr lang="en-US" sz="1200">
                    <a:latin typeface="Times New Roman" pitchFamily="18" charset="0"/>
                  </a:rPr>
                  <a:t>S1</a:t>
                </a:r>
              </a:p>
            </p:txBody>
          </p:sp>
          <p:sp>
            <p:nvSpPr>
              <p:cNvPr id="18" name="Text Box 25">
                <a:extLst>
                  <a:ext uri="{FF2B5EF4-FFF2-40B4-BE49-F238E27FC236}">
                    <a16:creationId xmlns:a16="http://schemas.microsoft.com/office/drawing/2014/main" id="{65F1D353-5240-4A45-83B1-DCA35D38E021}"/>
                  </a:ext>
                </a:extLst>
              </p:cNvPr>
              <p:cNvSpPr txBox="1">
                <a:spLocks noChangeArrowheads="1"/>
              </p:cNvSpPr>
              <p:nvPr/>
            </p:nvSpPr>
            <p:spPr bwMode="auto">
              <a:xfrm>
                <a:off x="7743958" y="2546616"/>
                <a:ext cx="346570" cy="276999"/>
              </a:xfrm>
              <a:prstGeom prst="rect">
                <a:avLst/>
              </a:prstGeom>
              <a:noFill/>
              <a:ln w="9525">
                <a:noFill/>
                <a:miter lim="800000"/>
                <a:headEnd/>
                <a:tailEnd/>
              </a:ln>
              <a:effectLst/>
            </p:spPr>
            <p:txBody>
              <a:bodyPr wrap="none">
                <a:spAutoFit/>
              </a:bodyPr>
              <a:lstStyle/>
              <a:p>
                <a:r>
                  <a:rPr lang="en-US" sz="1200">
                    <a:latin typeface="Times New Roman" pitchFamily="18" charset="0"/>
                  </a:rPr>
                  <a:t>S2</a:t>
                </a:r>
              </a:p>
            </p:txBody>
          </p:sp>
          <p:sp>
            <p:nvSpPr>
              <p:cNvPr id="19" name="Text Box 26">
                <a:extLst>
                  <a:ext uri="{FF2B5EF4-FFF2-40B4-BE49-F238E27FC236}">
                    <a16:creationId xmlns:a16="http://schemas.microsoft.com/office/drawing/2014/main" id="{B2D1ADC6-8DB8-47D5-B3A1-040F84CDBED8}"/>
                  </a:ext>
                </a:extLst>
              </p:cNvPr>
              <p:cNvSpPr txBox="1">
                <a:spLocks noChangeArrowheads="1"/>
              </p:cNvSpPr>
              <p:nvPr/>
            </p:nvSpPr>
            <p:spPr bwMode="auto">
              <a:xfrm>
                <a:off x="8086858" y="2260866"/>
                <a:ext cx="346570" cy="276999"/>
              </a:xfrm>
              <a:prstGeom prst="rect">
                <a:avLst/>
              </a:prstGeom>
              <a:noFill/>
              <a:ln w="9525">
                <a:noFill/>
                <a:miter lim="800000"/>
                <a:headEnd/>
                <a:tailEnd/>
              </a:ln>
              <a:effectLst/>
            </p:spPr>
            <p:txBody>
              <a:bodyPr wrap="none">
                <a:spAutoFit/>
              </a:bodyPr>
              <a:lstStyle/>
              <a:p>
                <a:r>
                  <a:rPr lang="en-US" sz="1200">
                    <a:latin typeface="Times New Roman" pitchFamily="18" charset="0"/>
                  </a:rPr>
                  <a:t>S3</a:t>
                </a:r>
              </a:p>
            </p:txBody>
          </p:sp>
          <p:sp>
            <p:nvSpPr>
              <p:cNvPr id="20" name="Rectangle 27">
                <a:extLst>
                  <a:ext uri="{FF2B5EF4-FFF2-40B4-BE49-F238E27FC236}">
                    <a16:creationId xmlns:a16="http://schemas.microsoft.com/office/drawing/2014/main" id="{4CE9D315-EE37-4D1B-880D-9788C1AC02D8}"/>
                  </a:ext>
                </a:extLst>
              </p:cNvPr>
              <p:cNvSpPr>
                <a:spLocks noChangeArrowheads="1"/>
              </p:cNvSpPr>
              <p:nvPr/>
            </p:nvSpPr>
            <p:spPr bwMode="auto">
              <a:xfrm>
                <a:off x="5272222" y="1808428"/>
                <a:ext cx="3482578" cy="3238500"/>
              </a:xfrm>
              <a:prstGeom prst="rect">
                <a:avLst/>
              </a:prstGeom>
              <a:noFill/>
              <a:ln w="9525">
                <a:noFill/>
                <a:miter lim="800000"/>
                <a:headEnd/>
                <a:tailEnd/>
              </a:ln>
            </p:spPr>
            <p:txBody>
              <a:bodyPr/>
              <a:lstStyle/>
              <a:p>
                <a:endParaRPr lang="en-US" sz="1350"/>
              </a:p>
            </p:txBody>
          </p:sp>
          <p:sp>
            <p:nvSpPr>
              <p:cNvPr id="21" name="Line 28">
                <a:extLst>
                  <a:ext uri="{FF2B5EF4-FFF2-40B4-BE49-F238E27FC236}">
                    <a16:creationId xmlns:a16="http://schemas.microsoft.com/office/drawing/2014/main" id="{B9AE7333-C122-459F-AAE9-65CAEA152BDA}"/>
                  </a:ext>
                </a:extLst>
              </p:cNvPr>
              <p:cNvSpPr>
                <a:spLocks noChangeShapeType="1"/>
              </p:cNvSpPr>
              <p:nvPr/>
            </p:nvSpPr>
            <p:spPr bwMode="auto">
              <a:xfrm>
                <a:off x="5272222" y="4344459"/>
                <a:ext cx="3482578" cy="1191"/>
              </a:xfrm>
              <a:prstGeom prst="line">
                <a:avLst/>
              </a:prstGeom>
              <a:noFill/>
              <a:ln w="7938">
                <a:solidFill>
                  <a:srgbClr val="000000"/>
                </a:solidFill>
                <a:prstDash val="sysDash"/>
                <a:round/>
                <a:headEnd/>
                <a:tailEnd/>
              </a:ln>
            </p:spPr>
            <p:txBody>
              <a:bodyPr/>
              <a:lstStyle/>
              <a:p>
                <a:endParaRPr lang="en-US" sz="1350"/>
              </a:p>
            </p:txBody>
          </p:sp>
          <p:sp>
            <p:nvSpPr>
              <p:cNvPr id="22" name="Line 29">
                <a:extLst>
                  <a:ext uri="{FF2B5EF4-FFF2-40B4-BE49-F238E27FC236}">
                    <a16:creationId xmlns:a16="http://schemas.microsoft.com/office/drawing/2014/main" id="{7DB0DA32-B95D-436A-884D-0CF90475F634}"/>
                  </a:ext>
                </a:extLst>
              </p:cNvPr>
              <p:cNvSpPr>
                <a:spLocks noChangeShapeType="1"/>
              </p:cNvSpPr>
              <p:nvPr/>
            </p:nvSpPr>
            <p:spPr bwMode="auto">
              <a:xfrm>
                <a:off x="5272222" y="4072997"/>
                <a:ext cx="3482578" cy="1191"/>
              </a:xfrm>
              <a:prstGeom prst="line">
                <a:avLst/>
              </a:prstGeom>
              <a:noFill/>
              <a:ln w="7938">
                <a:solidFill>
                  <a:srgbClr val="000000"/>
                </a:solidFill>
                <a:prstDash val="sysDash"/>
                <a:round/>
                <a:headEnd/>
                <a:tailEnd/>
              </a:ln>
            </p:spPr>
            <p:txBody>
              <a:bodyPr/>
              <a:lstStyle/>
              <a:p>
                <a:endParaRPr lang="en-US" sz="1350"/>
              </a:p>
            </p:txBody>
          </p:sp>
          <p:sp>
            <p:nvSpPr>
              <p:cNvPr id="23" name="Line 30">
                <a:extLst>
                  <a:ext uri="{FF2B5EF4-FFF2-40B4-BE49-F238E27FC236}">
                    <a16:creationId xmlns:a16="http://schemas.microsoft.com/office/drawing/2014/main" id="{B7F81A62-C682-4A96-B736-93F1556412BE}"/>
                  </a:ext>
                </a:extLst>
              </p:cNvPr>
              <p:cNvSpPr>
                <a:spLocks noChangeShapeType="1"/>
              </p:cNvSpPr>
              <p:nvPr/>
            </p:nvSpPr>
            <p:spPr bwMode="auto">
              <a:xfrm>
                <a:off x="5272222" y="3809870"/>
                <a:ext cx="3482578" cy="1190"/>
              </a:xfrm>
              <a:prstGeom prst="line">
                <a:avLst/>
              </a:prstGeom>
              <a:noFill/>
              <a:ln w="7938">
                <a:solidFill>
                  <a:srgbClr val="000000"/>
                </a:solidFill>
                <a:prstDash val="sysDash"/>
                <a:round/>
                <a:headEnd/>
                <a:tailEnd/>
              </a:ln>
            </p:spPr>
            <p:txBody>
              <a:bodyPr/>
              <a:lstStyle/>
              <a:p>
                <a:endParaRPr lang="en-US" sz="1350" dirty="0"/>
              </a:p>
            </p:txBody>
          </p:sp>
          <p:sp>
            <p:nvSpPr>
              <p:cNvPr id="24" name="Line 31">
                <a:extLst>
                  <a:ext uri="{FF2B5EF4-FFF2-40B4-BE49-F238E27FC236}">
                    <a16:creationId xmlns:a16="http://schemas.microsoft.com/office/drawing/2014/main" id="{B6130B98-2FAD-4F0B-8B88-F0E93EA2F001}"/>
                  </a:ext>
                </a:extLst>
              </p:cNvPr>
              <p:cNvSpPr>
                <a:spLocks noChangeShapeType="1"/>
              </p:cNvSpPr>
              <p:nvPr/>
            </p:nvSpPr>
            <p:spPr bwMode="auto">
              <a:xfrm>
                <a:off x="5272222" y="3538408"/>
                <a:ext cx="3482578" cy="1190"/>
              </a:xfrm>
              <a:prstGeom prst="line">
                <a:avLst/>
              </a:prstGeom>
              <a:noFill/>
              <a:ln w="7938">
                <a:solidFill>
                  <a:srgbClr val="000000"/>
                </a:solidFill>
                <a:prstDash val="sysDash"/>
                <a:round/>
                <a:headEnd/>
                <a:tailEnd/>
              </a:ln>
            </p:spPr>
            <p:txBody>
              <a:bodyPr/>
              <a:lstStyle/>
              <a:p>
                <a:endParaRPr lang="en-US" sz="1350"/>
              </a:p>
            </p:txBody>
          </p:sp>
          <p:sp>
            <p:nvSpPr>
              <p:cNvPr id="25" name="Line 32">
                <a:extLst>
                  <a:ext uri="{FF2B5EF4-FFF2-40B4-BE49-F238E27FC236}">
                    <a16:creationId xmlns:a16="http://schemas.microsoft.com/office/drawing/2014/main" id="{3706BA05-0358-42FA-A098-E6B8E5950DAC}"/>
                  </a:ext>
                </a:extLst>
              </p:cNvPr>
              <p:cNvSpPr>
                <a:spLocks noChangeShapeType="1"/>
              </p:cNvSpPr>
              <p:nvPr/>
            </p:nvSpPr>
            <p:spPr bwMode="auto">
              <a:xfrm>
                <a:off x="5272222" y="3268134"/>
                <a:ext cx="3482578" cy="1191"/>
              </a:xfrm>
              <a:prstGeom prst="line">
                <a:avLst/>
              </a:prstGeom>
              <a:noFill/>
              <a:ln w="7938">
                <a:solidFill>
                  <a:srgbClr val="000000"/>
                </a:solidFill>
                <a:prstDash val="sysDash"/>
                <a:round/>
                <a:headEnd/>
                <a:tailEnd/>
              </a:ln>
            </p:spPr>
            <p:txBody>
              <a:bodyPr/>
              <a:lstStyle/>
              <a:p>
                <a:endParaRPr lang="en-US" sz="1350"/>
              </a:p>
            </p:txBody>
          </p:sp>
          <p:sp>
            <p:nvSpPr>
              <p:cNvPr id="26" name="Line 33">
                <a:extLst>
                  <a:ext uri="{FF2B5EF4-FFF2-40B4-BE49-F238E27FC236}">
                    <a16:creationId xmlns:a16="http://schemas.microsoft.com/office/drawing/2014/main" id="{FCA045F6-6501-4EE0-8853-A1696C67EEB4}"/>
                  </a:ext>
                </a:extLst>
              </p:cNvPr>
              <p:cNvSpPr>
                <a:spLocks noChangeShapeType="1"/>
              </p:cNvSpPr>
              <p:nvPr/>
            </p:nvSpPr>
            <p:spPr bwMode="auto">
              <a:xfrm>
                <a:off x="5272222" y="2996672"/>
                <a:ext cx="3482578" cy="1191"/>
              </a:xfrm>
              <a:prstGeom prst="line">
                <a:avLst/>
              </a:prstGeom>
              <a:noFill/>
              <a:ln w="7938">
                <a:solidFill>
                  <a:srgbClr val="000000"/>
                </a:solidFill>
                <a:prstDash val="sysDash"/>
                <a:round/>
                <a:headEnd/>
                <a:tailEnd/>
              </a:ln>
            </p:spPr>
            <p:txBody>
              <a:bodyPr/>
              <a:lstStyle/>
              <a:p>
                <a:endParaRPr lang="en-US" sz="1350"/>
              </a:p>
            </p:txBody>
          </p:sp>
          <p:sp>
            <p:nvSpPr>
              <p:cNvPr id="27" name="Line 34">
                <a:extLst>
                  <a:ext uri="{FF2B5EF4-FFF2-40B4-BE49-F238E27FC236}">
                    <a16:creationId xmlns:a16="http://schemas.microsoft.com/office/drawing/2014/main" id="{AE6A0C0B-0F2A-4E07-B304-1981C16A490C}"/>
                  </a:ext>
                </a:extLst>
              </p:cNvPr>
              <p:cNvSpPr>
                <a:spLocks noChangeShapeType="1"/>
              </p:cNvSpPr>
              <p:nvPr/>
            </p:nvSpPr>
            <p:spPr bwMode="auto">
              <a:xfrm>
                <a:off x="5272222" y="2725209"/>
                <a:ext cx="3482578" cy="1191"/>
              </a:xfrm>
              <a:prstGeom prst="line">
                <a:avLst/>
              </a:prstGeom>
              <a:noFill/>
              <a:ln w="7938">
                <a:solidFill>
                  <a:srgbClr val="000000"/>
                </a:solidFill>
                <a:prstDash val="sysDash"/>
                <a:round/>
                <a:headEnd/>
                <a:tailEnd/>
              </a:ln>
            </p:spPr>
            <p:txBody>
              <a:bodyPr/>
              <a:lstStyle/>
              <a:p>
                <a:endParaRPr lang="en-US" sz="1350"/>
              </a:p>
            </p:txBody>
          </p:sp>
          <p:sp>
            <p:nvSpPr>
              <p:cNvPr id="28" name="Line 35">
                <a:extLst>
                  <a:ext uri="{FF2B5EF4-FFF2-40B4-BE49-F238E27FC236}">
                    <a16:creationId xmlns:a16="http://schemas.microsoft.com/office/drawing/2014/main" id="{723E0928-DF6E-41C7-A4A2-1FE60F8E201E}"/>
                  </a:ext>
                </a:extLst>
              </p:cNvPr>
              <p:cNvSpPr>
                <a:spLocks noChangeShapeType="1"/>
              </p:cNvSpPr>
              <p:nvPr/>
            </p:nvSpPr>
            <p:spPr bwMode="auto">
              <a:xfrm>
                <a:off x="5272222" y="2453747"/>
                <a:ext cx="3482578" cy="1191"/>
              </a:xfrm>
              <a:prstGeom prst="line">
                <a:avLst/>
              </a:prstGeom>
              <a:noFill/>
              <a:ln w="7938">
                <a:solidFill>
                  <a:srgbClr val="000000"/>
                </a:solidFill>
                <a:prstDash val="sysDash"/>
                <a:round/>
                <a:headEnd/>
                <a:tailEnd/>
              </a:ln>
            </p:spPr>
            <p:txBody>
              <a:bodyPr/>
              <a:lstStyle/>
              <a:p>
                <a:endParaRPr lang="en-US" sz="1350"/>
              </a:p>
            </p:txBody>
          </p:sp>
          <p:sp>
            <p:nvSpPr>
              <p:cNvPr id="29" name="Line 36">
                <a:extLst>
                  <a:ext uri="{FF2B5EF4-FFF2-40B4-BE49-F238E27FC236}">
                    <a16:creationId xmlns:a16="http://schemas.microsoft.com/office/drawing/2014/main" id="{717CC4ED-A310-4F39-894C-0B1A5D0C3A21}"/>
                  </a:ext>
                </a:extLst>
              </p:cNvPr>
              <p:cNvSpPr>
                <a:spLocks noChangeShapeType="1"/>
              </p:cNvSpPr>
              <p:nvPr/>
            </p:nvSpPr>
            <p:spPr bwMode="auto">
              <a:xfrm>
                <a:off x="5272222" y="2190620"/>
                <a:ext cx="3482578" cy="1190"/>
              </a:xfrm>
              <a:prstGeom prst="line">
                <a:avLst/>
              </a:prstGeom>
              <a:noFill/>
              <a:ln w="7938">
                <a:solidFill>
                  <a:srgbClr val="000000"/>
                </a:solidFill>
                <a:prstDash val="sysDash"/>
                <a:round/>
                <a:headEnd/>
                <a:tailEnd/>
              </a:ln>
            </p:spPr>
            <p:txBody>
              <a:bodyPr/>
              <a:lstStyle/>
              <a:p>
                <a:endParaRPr lang="en-US" sz="1350"/>
              </a:p>
            </p:txBody>
          </p:sp>
          <p:sp>
            <p:nvSpPr>
              <p:cNvPr id="30" name="Line 37">
                <a:extLst>
                  <a:ext uri="{FF2B5EF4-FFF2-40B4-BE49-F238E27FC236}">
                    <a16:creationId xmlns:a16="http://schemas.microsoft.com/office/drawing/2014/main" id="{44D50396-93E5-48B2-8291-3A77BB805177}"/>
                  </a:ext>
                </a:extLst>
              </p:cNvPr>
              <p:cNvSpPr>
                <a:spLocks noChangeShapeType="1"/>
              </p:cNvSpPr>
              <p:nvPr/>
            </p:nvSpPr>
            <p:spPr bwMode="auto">
              <a:xfrm flipH="1">
                <a:off x="5273412" y="2189429"/>
                <a:ext cx="50006" cy="2426494"/>
              </a:xfrm>
              <a:prstGeom prst="line">
                <a:avLst/>
              </a:prstGeom>
              <a:noFill/>
              <a:ln w="7938">
                <a:solidFill>
                  <a:srgbClr val="000000"/>
                </a:solidFill>
                <a:round/>
                <a:headEnd/>
                <a:tailEnd/>
              </a:ln>
            </p:spPr>
            <p:txBody>
              <a:bodyPr/>
              <a:lstStyle/>
              <a:p>
                <a:endParaRPr lang="en-US" sz="1350"/>
              </a:p>
            </p:txBody>
          </p:sp>
          <p:sp>
            <p:nvSpPr>
              <p:cNvPr id="31" name="Line 38">
                <a:extLst>
                  <a:ext uri="{FF2B5EF4-FFF2-40B4-BE49-F238E27FC236}">
                    <a16:creationId xmlns:a16="http://schemas.microsoft.com/office/drawing/2014/main" id="{7B60B054-0D24-4B1E-87C6-C49D6ACC1D58}"/>
                  </a:ext>
                </a:extLst>
              </p:cNvPr>
              <p:cNvSpPr>
                <a:spLocks noChangeShapeType="1"/>
              </p:cNvSpPr>
              <p:nvPr/>
            </p:nvSpPr>
            <p:spPr bwMode="auto">
              <a:xfrm>
                <a:off x="5222216" y="4615922"/>
                <a:ext cx="50006" cy="1191"/>
              </a:xfrm>
              <a:prstGeom prst="line">
                <a:avLst/>
              </a:prstGeom>
              <a:noFill/>
              <a:ln w="7938">
                <a:solidFill>
                  <a:srgbClr val="000000"/>
                </a:solidFill>
                <a:round/>
                <a:headEnd/>
                <a:tailEnd/>
              </a:ln>
            </p:spPr>
            <p:txBody>
              <a:bodyPr/>
              <a:lstStyle/>
              <a:p>
                <a:endParaRPr lang="en-US" sz="1350"/>
              </a:p>
            </p:txBody>
          </p:sp>
          <p:sp>
            <p:nvSpPr>
              <p:cNvPr id="32" name="Line 39">
                <a:extLst>
                  <a:ext uri="{FF2B5EF4-FFF2-40B4-BE49-F238E27FC236}">
                    <a16:creationId xmlns:a16="http://schemas.microsoft.com/office/drawing/2014/main" id="{4CDD26D1-95B8-4B56-A57E-8897242EF824}"/>
                  </a:ext>
                </a:extLst>
              </p:cNvPr>
              <p:cNvSpPr>
                <a:spLocks noChangeShapeType="1"/>
              </p:cNvSpPr>
              <p:nvPr/>
            </p:nvSpPr>
            <p:spPr bwMode="auto">
              <a:xfrm>
                <a:off x="5222216" y="4344459"/>
                <a:ext cx="50006" cy="1191"/>
              </a:xfrm>
              <a:prstGeom prst="line">
                <a:avLst/>
              </a:prstGeom>
              <a:noFill/>
              <a:ln w="7938">
                <a:solidFill>
                  <a:srgbClr val="000000"/>
                </a:solidFill>
                <a:round/>
                <a:headEnd/>
                <a:tailEnd/>
              </a:ln>
            </p:spPr>
            <p:txBody>
              <a:bodyPr/>
              <a:lstStyle/>
              <a:p>
                <a:endParaRPr lang="en-US" sz="1350"/>
              </a:p>
            </p:txBody>
          </p:sp>
          <p:sp>
            <p:nvSpPr>
              <p:cNvPr id="33" name="Line 40">
                <a:extLst>
                  <a:ext uri="{FF2B5EF4-FFF2-40B4-BE49-F238E27FC236}">
                    <a16:creationId xmlns:a16="http://schemas.microsoft.com/office/drawing/2014/main" id="{42DA04F4-4463-48F4-966A-5E5F9B60AE5F}"/>
                  </a:ext>
                </a:extLst>
              </p:cNvPr>
              <p:cNvSpPr>
                <a:spLocks noChangeShapeType="1"/>
              </p:cNvSpPr>
              <p:nvPr/>
            </p:nvSpPr>
            <p:spPr bwMode="auto">
              <a:xfrm>
                <a:off x="5222216" y="4072997"/>
                <a:ext cx="50006" cy="1191"/>
              </a:xfrm>
              <a:prstGeom prst="line">
                <a:avLst/>
              </a:prstGeom>
              <a:noFill/>
              <a:ln w="7938">
                <a:solidFill>
                  <a:srgbClr val="000000"/>
                </a:solidFill>
                <a:round/>
                <a:headEnd/>
                <a:tailEnd/>
              </a:ln>
            </p:spPr>
            <p:txBody>
              <a:bodyPr/>
              <a:lstStyle/>
              <a:p>
                <a:endParaRPr lang="en-US" sz="1350"/>
              </a:p>
            </p:txBody>
          </p:sp>
          <p:sp>
            <p:nvSpPr>
              <p:cNvPr id="34" name="Line 41">
                <a:extLst>
                  <a:ext uri="{FF2B5EF4-FFF2-40B4-BE49-F238E27FC236}">
                    <a16:creationId xmlns:a16="http://schemas.microsoft.com/office/drawing/2014/main" id="{933D714D-A9E0-4817-920E-DC38E2BBFA6F}"/>
                  </a:ext>
                </a:extLst>
              </p:cNvPr>
              <p:cNvSpPr>
                <a:spLocks noChangeShapeType="1"/>
              </p:cNvSpPr>
              <p:nvPr/>
            </p:nvSpPr>
            <p:spPr bwMode="auto">
              <a:xfrm>
                <a:off x="5222216" y="3809870"/>
                <a:ext cx="50006" cy="1190"/>
              </a:xfrm>
              <a:prstGeom prst="line">
                <a:avLst/>
              </a:prstGeom>
              <a:noFill/>
              <a:ln w="7938">
                <a:solidFill>
                  <a:srgbClr val="000000"/>
                </a:solidFill>
                <a:round/>
                <a:headEnd/>
                <a:tailEnd/>
              </a:ln>
            </p:spPr>
            <p:txBody>
              <a:bodyPr/>
              <a:lstStyle/>
              <a:p>
                <a:endParaRPr lang="en-US" sz="1350"/>
              </a:p>
            </p:txBody>
          </p:sp>
          <p:sp>
            <p:nvSpPr>
              <p:cNvPr id="35" name="Line 42">
                <a:extLst>
                  <a:ext uri="{FF2B5EF4-FFF2-40B4-BE49-F238E27FC236}">
                    <a16:creationId xmlns:a16="http://schemas.microsoft.com/office/drawing/2014/main" id="{F59299A7-EA7B-4850-AC00-ADEF624C6A3E}"/>
                  </a:ext>
                </a:extLst>
              </p:cNvPr>
              <p:cNvSpPr>
                <a:spLocks noChangeShapeType="1"/>
              </p:cNvSpPr>
              <p:nvPr/>
            </p:nvSpPr>
            <p:spPr bwMode="auto">
              <a:xfrm>
                <a:off x="5222216" y="3538408"/>
                <a:ext cx="50006" cy="1190"/>
              </a:xfrm>
              <a:prstGeom prst="line">
                <a:avLst/>
              </a:prstGeom>
              <a:noFill/>
              <a:ln w="7938">
                <a:solidFill>
                  <a:srgbClr val="000000"/>
                </a:solidFill>
                <a:round/>
                <a:headEnd/>
                <a:tailEnd/>
              </a:ln>
            </p:spPr>
            <p:txBody>
              <a:bodyPr/>
              <a:lstStyle/>
              <a:p>
                <a:endParaRPr lang="en-US" sz="1350"/>
              </a:p>
            </p:txBody>
          </p:sp>
          <p:sp>
            <p:nvSpPr>
              <p:cNvPr id="36" name="Line 43">
                <a:extLst>
                  <a:ext uri="{FF2B5EF4-FFF2-40B4-BE49-F238E27FC236}">
                    <a16:creationId xmlns:a16="http://schemas.microsoft.com/office/drawing/2014/main" id="{D5C19E75-43B6-4C60-A9EE-C56B95C9924C}"/>
                  </a:ext>
                </a:extLst>
              </p:cNvPr>
              <p:cNvSpPr>
                <a:spLocks noChangeShapeType="1"/>
              </p:cNvSpPr>
              <p:nvPr/>
            </p:nvSpPr>
            <p:spPr bwMode="auto">
              <a:xfrm>
                <a:off x="5222216" y="3268134"/>
                <a:ext cx="50006" cy="1191"/>
              </a:xfrm>
              <a:prstGeom prst="line">
                <a:avLst/>
              </a:prstGeom>
              <a:noFill/>
              <a:ln w="7938">
                <a:solidFill>
                  <a:srgbClr val="000000"/>
                </a:solidFill>
                <a:round/>
                <a:headEnd/>
                <a:tailEnd/>
              </a:ln>
            </p:spPr>
            <p:txBody>
              <a:bodyPr/>
              <a:lstStyle/>
              <a:p>
                <a:endParaRPr lang="en-US" sz="1350"/>
              </a:p>
            </p:txBody>
          </p:sp>
          <p:sp>
            <p:nvSpPr>
              <p:cNvPr id="37" name="Line 44">
                <a:extLst>
                  <a:ext uri="{FF2B5EF4-FFF2-40B4-BE49-F238E27FC236}">
                    <a16:creationId xmlns:a16="http://schemas.microsoft.com/office/drawing/2014/main" id="{D4BA2F03-1FEC-47D3-8E4E-5A0827C988D5}"/>
                  </a:ext>
                </a:extLst>
              </p:cNvPr>
              <p:cNvSpPr>
                <a:spLocks noChangeShapeType="1"/>
              </p:cNvSpPr>
              <p:nvPr/>
            </p:nvSpPr>
            <p:spPr bwMode="auto">
              <a:xfrm>
                <a:off x="5222216" y="2996672"/>
                <a:ext cx="50006" cy="1191"/>
              </a:xfrm>
              <a:prstGeom prst="line">
                <a:avLst/>
              </a:prstGeom>
              <a:noFill/>
              <a:ln w="7938">
                <a:solidFill>
                  <a:srgbClr val="000000"/>
                </a:solidFill>
                <a:round/>
                <a:headEnd/>
                <a:tailEnd/>
              </a:ln>
            </p:spPr>
            <p:txBody>
              <a:bodyPr/>
              <a:lstStyle/>
              <a:p>
                <a:endParaRPr lang="en-US" sz="1350"/>
              </a:p>
            </p:txBody>
          </p:sp>
          <p:sp>
            <p:nvSpPr>
              <p:cNvPr id="38" name="Line 45">
                <a:extLst>
                  <a:ext uri="{FF2B5EF4-FFF2-40B4-BE49-F238E27FC236}">
                    <a16:creationId xmlns:a16="http://schemas.microsoft.com/office/drawing/2014/main" id="{43CB1728-427F-4BC5-8EDC-9C47595C1888}"/>
                  </a:ext>
                </a:extLst>
              </p:cNvPr>
              <p:cNvSpPr>
                <a:spLocks noChangeShapeType="1"/>
              </p:cNvSpPr>
              <p:nvPr/>
            </p:nvSpPr>
            <p:spPr bwMode="auto">
              <a:xfrm>
                <a:off x="5222216" y="2725209"/>
                <a:ext cx="50006" cy="1191"/>
              </a:xfrm>
              <a:prstGeom prst="line">
                <a:avLst/>
              </a:prstGeom>
              <a:noFill/>
              <a:ln w="7938">
                <a:solidFill>
                  <a:srgbClr val="000000"/>
                </a:solidFill>
                <a:round/>
                <a:headEnd/>
                <a:tailEnd/>
              </a:ln>
            </p:spPr>
            <p:txBody>
              <a:bodyPr/>
              <a:lstStyle/>
              <a:p>
                <a:endParaRPr lang="en-US" sz="1350"/>
              </a:p>
            </p:txBody>
          </p:sp>
          <p:sp>
            <p:nvSpPr>
              <p:cNvPr id="39" name="Line 46">
                <a:extLst>
                  <a:ext uri="{FF2B5EF4-FFF2-40B4-BE49-F238E27FC236}">
                    <a16:creationId xmlns:a16="http://schemas.microsoft.com/office/drawing/2014/main" id="{B412A1C4-2152-4BD7-90B1-877841EACCA7}"/>
                  </a:ext>
                </a:extLst>
              </p:cNvPr>
              <p:cNvSpPr>
                <a:spLocks noChangeShapeType="1"/>
              </p:cNvSpPr>
              <p:nvPr/>
            </p:nvSpPr>
            <p:spPr bwMode="auto">
              <a:xfrm>
                <a:off x="5222216" y="2453747"/>
                <a:ext cx="50006" cy="1191"/>
              </a:xfrm>
              <a:prstGeom prst="line">
                <a:avLst/>
              </a:prstGeom>
              <a:noFill/>
              <a:ln w="7938">
                <a:solidFill>
                  <a:srgbClr val="000000"/>
                </a:solidFill>
                <a:round/>
                <a:headEnd/>
                <a:tailEnd/>
              </a:ln>
            </p:spPr>
            <p:txBody>
              <a:bodyPr/>
              <a:lstStyle/>
              <a:p>
                <a:endParaRPr lang="en-US" sz="1350"/>
              </a:p>
            </p:txBody>
          </p:sp>
          <p:sp>
            <p:nvSpPr>
              <p:cNvPr id="40" name="Line 47">
                <a:extLst>
                  <a:ext uri="{FF2B5EF4-FFF2-40B4-BE49-F238E27FC236}">
                    <a16:creationId xmlns:a16="http://schemas.microsoft.com/office/drawing/2014/main" id="{9D8FFABE-9D4A-44FF-A554-0AAF7509193B}"/>
                  </a:ext>
                </a:extLst>
              </p:cNvPr>
              <p:cNvSpPr>
                <a:spLocks noChangeShapeType="1"/>
              </p:cNvSpPr>
              <p:nvPr/>
            </p:nvSpPr>
            <p:spPr bwMode="auto">
              <a:xfrm>
                <a:off x="5222216" y="2190620"/>
                <a:ext cx="50006" cy="1190"/>
              </a:xfrm>
              <a:prstGeom prst="line">
                <a:avLst/>
              </a:prstGeom>
              <a:noFill/>
              <a:ln w="7938">
                <a:solidFill>
                  <a:srgbClr val="000000"/>
                </a:solidFill>
                <a:round/>
                <a:headEnd/>
                <a:tailEnd/>
              </a:ln>
            </p:spPr>
            <p:txBody>
              <a:bodyPr/>
              <a:lstStyle/>
              <a:p>
                <a:endParaRPr lang="en-US" sz="1350"/>
              </a:p>
            </p:txBody>
          </p:sp>
          <p:sp>
            <p:nvSpPr>
              <p:cNvPr id="41" name="Line 48">
                <a:extLst>
                  <a:ext uri="{FF2B5EF4-FFF2-40B4-BE49-F238E27FC236}">
                    <a16:creationId xmlns:a16="http://schemas.microsoft.com/office/drawing/2014/main" id="{0DD131CD-4609-4EC6-B664-0B51D5A7333F}"/>
                  </a:ext>
                </a:extLst>
              </p:cNvPr>
              <p:cNvSpPr>
                <a:spLocks noChangeShapeType="1"/>
              </p:cNvSpPr>
              <p:nvPr/>
            </p:nvSpPr>
            <p:spPr bwMode="auto">
              <a:xfrm>
                <a:off x="5272222" y="4615922"/>
                <a:ext cx="3482578" cy="1191"/>
              </a:xfrm>
              <a:prstGeom prst="line">
                <a:avLst/>
              </a:prstGeom>
              <a:noFill/>
              <a:ln w="7938">
                <a:solidFill>
                  <a:srgbClr val="000000"/>
                </a:solidFill>
                <a:round/>
                <a:headEnd/>
                <a:tailEnd/>
              </a:ln>
            </p:spPr>
            <p:txBody>
              <a:bodyPr/>
              <a:lstStyle/>
              <a:p>
                <a:endParaRPr lang="en-US" sz="1350"/>
              </a:p>
            </p:txBody>
          </p:sp>
          <p:sp>
            <p:nvSpPr>
              <p:cNvPr id="42" name="Line 49">
                <a:extLst>
                  <a:ext uri="{FF2B5EF4-FFF2-40B4-BE49-F238E27FC236}">
                    <a16:creationId xmlns:a16="http://schemas.microsoft.com/office/drawing/2014/main" id="{FB84A9E3-7A90-496B-B473-7A93BA27D763}"/>
                  </a:ext>
                </a:extLst>
              </p:cNvPr>
              <p:cNvSpPr>
                <a:spLocks noChangeShapeType="1"/>
              </p:cNvSpPr>
              <p:nvPr/>
            </p:nvSpPr>
            <p:spPr bwMode="auto">
              <a:xfrm flipV="1">
                <a:off x="5272222" y="4615922"/>
                <a:ext cx="1190" cy="66675"/>
              </a:xfrm>
              <a:prstGeom prst="line">
                <a:avLst/>
              </a:prstGeom>
              <a:noFill/>
              <a:ln w="7938">
                <a:solidFill>
                  <a:srgbClr val="000000"/>
                </a:solidFill>
                <a:round/>
                <a:headEnd/>
                <a:tailEnd/>
              </a:ln>
            </p:spPr>
            <p:txBody>
              <a:bodyPr/>
              <a:lstStyle/>
              <a:p>
                <a:endParaRPr lang="en-US" sz="1350"/>
              </a:p>
            </p:txBody>
          </p:sp>
          <p:sp>
            <p:nvSpPr>
              <p:cNvPr id="43" name="Line 50">
                <a:extLst>
                  <a:ext uri="{FF2B5EF4-FFF2-40B4-BE49-F238E27FC236}">
                    <a16:creationId xmlns:a16="http://schemas.microsoft.com/office/drawing/2014/main" id="{6EACAB69-7737-4778-9179-6818ECD65E67}"/>
                  </a:ext>
                </a:extLst>
              </p:cNvPr>
              <p:cNvSpPr>
                <a:spLocks noChangeShapeType="1"/>
              </p:cNvSpPr>
              <p:nvPr/>
            </p:nvSpPr>
            <p:spPr bwMode="auto">
              <a:xfrm flipV="1">
                <a:off x="5621073" y="4615922"/>
                <a:ext cx="1191" cy="66675"/>
              </a:xfrm>
              <a:prstGeom prst="line">
                <a:avLst/>
              </a:prstGeom>
              <a:noFill/>
              <a:ln w="7938">
                <a:solidFill>
                  <a:srgbClr val="000000"/>
                </a:solidFill>
                <a:round/>
                <a:headEnd/>
                <a:tailEnd/>
              </a:ln>
            </p:spPr>
            <p:txBody>
              <a:bodyPr/>
              <a:lstStyle/>
              <a:p>
                <a:endParaRPr lang="en-US" sz="1350"/>
              </a:p>
            </p:txBody>
          </p:sp>
          <p:sp>
            <p:nvSpPr>
              <p:cNvPr id="44" name="Line 51">
                <a:extLst>
                  <a:ext uri="{FF2B5EF4-FFF2-40B4-BE49-F238E27FC236}">
                    <a16:creationId xmlns:a16="http://schemas.microsoft.com/office/drawing/2014/main" id="{88D12742-6B84-4CBA-80AD-9DB9D5721A40}"/>
                  </a:ext>
                </a:extLst>
              </p:cNvPr>
              <p:cNvSpPr>
                <a:spLocks noChangeShapeType="1"/>
              </p:cNvSpPr>
              <p:nvPr/>
            </p:nvSpPr>
            <p:spPr bwMode="auto">
              <a:xfrm flipV="1">
                <a:off x="5968736" y="4615922"/>
                <a:ext cx="1191" cy="66675"/>
              </a:xfrm>
              <a:prstGeom prst="line">
                <a:avLst/>
              </a:prstGeom>
              <a:noFill/>
              <a:ln w="7938">
                <a:solidFill>
                  <a:srgbClr val="000000"/>
                </a:solidFill>
                <a:round/>
                <a:headEnd/>
                <a:tailEnd/>
              </a:ln>
            </p:spPr>
            <p:txBody>
              <a:bodyPr/>
              <a:lstStyle/>
              <a:p>
                <a:endParaRPr lang="en-US" sz="1350"/>
              </a:p>
            </p:txBody>
          </p:sp>
          <p:sp>
            <p:nvSpPr>
              <p:cNvPr id="45" name="Line 52">
                <a:extLst>
                  <a:ext uri="{FF2B5EF4-FFF2-40B4-BE49-F238E27FC236}">
                    <a16:creationId xmlns:a16="http://schemas.microsoft.com/office/drawing/2014/main" id="{493DAAF7-042E-4F51-9B12-A0A198F99595}"/>
                  </a:ext>
                </a:extLst>
              </p:cNvPr>
              <p:cNvSpPr>
                <a:spLocks noChangeShapeType="1"/>
              </p:cNvSpPr>
              <p:nvPr/>
            </p:nvSpPr>
            <p:spPr bwMode="auto">
              <a:xfrm flipV="1">
                <a:off x="6317591" y="4615922"/>
                <a:ext cx="1190" cy="66675"/>
              </a:xfrm>
              <a:prstGeom prst="line">
                <a:avLst/>
              </a:prstGeom>
              <a:noFill/>
              <a:ln w="7938">
                <a:solidFill>
                  <a:srgbClr val="000000"/>
                </a:solidFill>
                <a:round/>
                <a:headEnd/>
                <a:tailEnd/>
              </a:ln>
            </p:spPr>
            <p:txBody>
              <a:bodyPr/>
              <a:lstStyle/>
              <a:p>
                <a:endParaRPr lang="en-US" sz="1350"/>
              </a:p>
            </p:txBody>
          </p:sp>
          <p:sp>
            <p:nvSpPr>
              <p:cNvPr id="46" name="Line 53">
                <a:extLst>
                  <a:ext uri="{FF2B5EF4-FFF2-40B4-BE49-F238E27FC236}">
                    <a16:creationId xmlns:a16="http://schemas.microsoft.com/office/drawing/2014/main" id="{4A285472-D210-470C-BA8B-43D4FE75C58A}"/>
                  </a:ext>
                </a:extLst>
              </p:cNvPr>
              <p:cNvSpPr>
                <a:spLocks noChangeShapeType="1"/>
              </p:cNvSpPr>
              <p:nvPr/>
            </p:nvSpPr>
            <p:spPr bwMode="auto">
              <a:xfrm flipV="1">
                <a:off x="6665253" y="4615922"/>
                <a:ext cx="1190" cy="66675"/>
              </a:xfrm>
              <a:prstGeom prst="line">
                <a:avLst/>
              </a:prstGeom>
              <a:noFill/>
              <a:ln w="7938">
                <a:solidFill>
                  <a:srgbClr val="000000"/>
                </a:solidFill>
                <a:round/>
                <a:headEnd/>
                <a:tailEnd/>
              </a:ln>
            </p:spPr>
            <p:txBody>
              <a:bodyPr/>
              <a:lstStyle/>
              <a:p>
                <a:endParaRPr lang="en-US" sz="1350"/>
              </a:p>
            </p:txBody>
          </p:sp>
          <p:sp>
            <p:nvSpPr>
              <p:cNvPr id="47" name="Line 54">
                <a:extLst>
                  <a:ext uri="{FF2B5EF4-FFF2-40B4-BE49-F238E27FC236}">
                    <a16:creationId xmlns:a16="http://schemas.microsoft.com/office/drawing/2014/main" id="{8C0BD533-0CF8-486E-AE8B-237AEADC6970}"/>
                  </a:ext>
                </a:extLst>
              </p:cNvPr>
              <p:cNvSpPr>
                <a:spLocks noChangeShapeType="1"/>
              </p:cNvSpPr>
              <p:nvPr/>
            </p:nvSpPr>
            <p:spPr bwMode="auto">
              <a:xfrm flipV="1">
                <a:off x="7012916" y="4615922"/>
                <a:ext cx="1190" cy="66675"/>
              </a:xfrm>
              <a:prstGeom prst="line">
                <a:avLst/>
              </a:prstGeom>
              <a:noFill/>
              <a:ln w="7938">
                <a:solidFill>
                  <a:srgbClr val="000000"/>
                </a:solidFill>
                <a:round/>
                <a:headEnd/>
                <a:tailEnd/>
              </a:ln>
            </p:spPr>
            <p:txBody>
              <a:bodyPr/>
              <a:lstStyle/>
              <a:p>
                <a:endParaRPr lang="en-US" sz="1350"/>
              </a:p>
            </p:txBody>
          </p:sp>
          <p:sp>
            <p:nvSpPr>
              <p:cNvPr id="48" name="Line 55">
                <a:extLst>
                  <a:ext uri="{FF2B5EF4-FFF2-40B4-BE49-F238E27FC236}">
                    <a16:creationId xmlns:a16="http://schemas.microsoft.com/office/drawing/2014/main" id="{7A764A04-C7AE-492F-AB9F-D3AE2F578815}"/>
                  </a:ext>
                </a:extLst>
              </p:cNvPr>
              <p:cNvSpPr>
                <a:spLocks noChangeShapeType="1"/>
              </p:cNvSpPr>
              <p:nvPr/>
            </p:nvSpPr>
            <p:spPr bwMode="auto">
              <a:xfrm flipV="1">
                <a:off x="7361767" y="4615922"/>
                <a:ext cx="1191" cy="66675"/>
              </a:xfrm>
              <a:prstGeom prst="line">
                <a:avLst/>
              </a:prstGeom>
              <a:noFill/>
              <a:ln w="7938">
                <a:solidFill>
                  <a:srgbClr val="000000"/>
                </a:solidFill>
                <a:round/>
                <a:headEnd/>
                <a:tailEnd/>
              </a:ln>
            </p:spPr>
            <p:txBody>
              <a:bodyPr/>
              <a:lstStyle/>
              <a:p>
                <a:endParaRPr lang="en-US" sz="1350"/>
              </a:p>
            </p:txBody>
          </p:sp>
          <p:sp>
            <p:nvSpPr>
              <p:cNvPr id="49" name="Line 56">
                <a:extLst>
                  <a:ext uri="{FF2B5EF4-FFF2-40B4-BE49-F238E27FC236}">
                    <a16:creationId xmlns:a16="http://schemas.microsoft.com/office/drawing/2014/main" id="{DA7CD1F4-5B74-4110-B8B8-EBBA0FC80FB4}"/>
                  </a:ext>
                </a:extLst>
              </p:cNvPr>
              <p:cNvSpPr>
                <a:spLocks noChangeShapeType="1"/>
              </p:cNvSpPr>
              <p:nvPr/>
            </p:nvSpPr>
            <p:spPr bwMode="auto">
              <a:xfrm flipV="1">
                <a:off x="7709430" y="4615922"/>
                <a:ext cx="1191" cy="66675"/>
              </a:xfrm>
              <a:prstGeom prst="line">
                <a:avLst/>
              </a:prstGeom>
              <a:noFill/>
              <a:ln w="7938">
                <a:solidFill>
                  <a:srgbClr val="000000"/>
                </a:solidFill>
                <a:round/>
                <a:headEnd/>
                <a:tailEnd/>
              </a:ln>
            </p:spPr>
            <p:txBody>
              <a:bodyPr/>
              <a:lstStyle/>
              <a:p>
                <a:endParaRPr lang="en-US" sz="1350"/>
              </a:p>
            </p:txBody>
          </p:sp>
          <p:sp>
            <p:nvSpPr>
              <p:cNvPr id="50" name="Line 57">
                <a:extLst>
                  <a:ext uri="{FF2B5EF4-FFF2-40B4-BE49-F238E27FC236}">
                    <a16:creationId xmlns:a16="http://schemas.microsoft.com/office/drawing/2014/main" id="{8DEBFE2B-3CD9-467A-9C4A-98BCCFAA5530}"/>
                  </a:ext>
                </a:extLst>
              </p:cNvPr>
              <p:cNvSpPr>
                <a:spLocks noChangeShapeType="1"/>
              </p:cNvSpPr>
              <p:nvPr/>
            </p:nvSpPr>
            <p:spPr bwMode="auto">
              <a:xfrm flipV="1">
                <a:off x="8058284" y="4615922"/>
                <a:ext cx="1190" cy="66675"/>
              </a:xfrm>
              <a:prstGeom prst="line">
                <a:avLst/>
              </a:prstGeom>
              <a:noFill/>
              <a:ln w="7938">
                <a:solidFill>
                  <a:srgbClr val="000000"/>
                </a:solidFill>
                <a:round/>
                <a:headEnd/>
                <a:tailEnd/>
              </a:ln>
            </p:spPr>
            <p:txBody>
              <a:bodyPr/>
              <a:lstStyle/>
              <a:p>
                <a:endParaRPr lang="en-US" sz="1350"/>
              </a:p>
            </p:txBody>
          </p:sp>
          <p:sp>
            <p:nvSpPr>
              <p:cNvPr id="51" name="Line 58">
                <a:extLst>
                  <a:ext uri="{FF2B5EF4-FFF2-40B4-BE49-F238E27FC236}">
                    <a16:creationId xmlns:a16="http://schemas.microsoft.com/office/drawing/2014/main" id="{02FEC517-84C0-4D94-BF24-2F7B806444F6}"/>
                  </a:ext>
                </a:extLst>
              </p:cNvPr>
              <p:cNvSpPr>
                <a:spLocks noChangeShapeType="1"/>
              </p:cNvSpPr>
              <p:nvPr/>
            </p:nvSpPr>
            <p:spPr bwMode="auto">
              <a:xfrm flipV="1">
                <a:off x="8405947" y="4615922"/>
                <a:ext cx="1190" cy="66675"/>
              </a:xfrm>
              <a:prstGeom prst="line">
                <a:avLst/>
              </a:prstGeom>
              <a:noFill/>
              <a:ln w="7938">
                <a:solidFill>
                  <a:srgbClr val="000000"/>
                </a:solidFill>
                <a:round/>
                <a:headEnd/>
                <a:tailEnd/>
              </a:ln>
            </p:spPr>
            <p:txBody>
              <a:bodyPr/>
              <a:lstStyle/>
              <a:p>
                <a:endParaRPr lang="en-US" sz="1350"/>
              </a:p>
            </p:txBody>
          </p:sp>
          <p:sp>
            <p:nvSpPr>
              <p:cNvPr id="52" name="Line 59">
                <a:extLst>
                  <a:ext uri="{FF2B5EF4-FFF2-40B4-BE49-F238E27FC236}">
                    <a16:creationId xmlns:a16="http://schemas.microsoft.com/office/drawing/2014/main" id="{526E3A06-390D-46A9-A89C-B8B02B954845}"/>
                  </a:ext>
                </a:extLst>
              </p:cNvPr>
              <p:cNvSpPr>
                <a:spLocks noChangeShapeType="1"/>
              </p:cNvSpPr>
              <p:nvPr/>
            </p:nvSpPr>
            <p:spPr bwMode="auto">
              <a:xfrm flipV="1">
                <a:off x="8754798" y="4615922"/>
                <a:ext cx="1191" cy="66675"/>
              </a:xfrm>
              <a:prstGeom prst="line">
                <a:avLst/>
              </a:prstGeom>
              <a:noFill/>
              <a:ln w="7938">
                <a:solidFill>
                  <a:srgbClr val="000000"/>
                </a:solidFill>
                <a:round/>
                <a:headEnd/>
                <a:tailEnd/>
              </a:ln>
            </p:spPr>
            <p:txBody>
              <a:bodyPr/>
              <a:lstStyle/>
              <a:p>
                <a:endParaRPr lang="en-US" sz="1350"/>
              </a:p>
            </p:txBody>
          </p:sp>
          <p:sp>
            <p:nvSpPr>
              <p:cNvPr id="53" name="Freeform 60">
                <a:extLst>
                  <a:ext uri="{FF2B5EF4-FFF2-40B4-BE49-F238E27FC236}">
                    <a16:creationId xmlns:a16="http://schemas.microsoft.com/office/drawing/2014/main" id="{21B42DA0-C789-4B77-93E9-19D9E598166E}"/>
                  </a:ext>
                </a:extLst>
              </p:cNvPr>
              <p:cNvSpPr>
                <a:spLocks/>
              </p:cNvSpPr>
              <p:nvPr/>
            </p:nvSpPr>
            <p:spPr bwMode="auto">
              <a:xfrm>
                <a:off x="5272221" y="1648884"/>
                <a:ext cx="3133725" cy="2695575"/>
              </a:xfrm>
              <a:custGeom>
                <a:avLst/>
                <a:gdLst/>
                <a:ahLst/>
                <a:cxnLst>
                  <a:cxn ang="0">
                    <a:pos x="0" y="318"/>
                  </a:cxn>
                  <a:cxn ang="0">
                    <a:pos x="55" y="318"/>
                  </a:cxn>
                  <a:cxn ang="0">
                    <a:pos x="55" y="286"/>
                  </a:cxn>
                  <a:cxn ang="0">
                    <a:pos x="110" y="286"/>
                  </a:cxn>
                  <a:cxn ang="0">
                    <a:pos x="110" y="255"/>
                  </a:cxn>
                  <a:cxn ang="0">
                    <a:pos x="165" y="255"/>
                  </a:cxn>
                  <a:cxn ang="0">
                    <a:pos x="165" y="223"/>
                  </a:cxn>
                  <a:cxn ang="0">
                    <a:pos x="220" y="223"/>
                  </a:cxn>
                  <a:cxn ang="0">
                    <a:pos x="220" y="191"/>
                  </a:cxn>
                  <a:cxn ang="0">
                    <a:pos x="275" y="191"/>
                  </a:cxn>
                  <a:cxn ang="0">
                    <a:pos x="275" y="159"/>
                  </a:cxn>
                  <a:cxn ang="0">
                    <a:pos x="330" y="159"/>
                  </a:cxn>
                  <a:cxn ang="0">
                    <a:pos x="330" y="127"/>
                  </a:cxn>
                  <a:cxn ang="0">
                    <a:pos x="385" y="127"/>
                  </a:cxn>
                  <a:cxn ang="0">
                    <a:pos x="385" y="95"/>
                  </a:cxn>
                  <a:cxn ang="0">
                    <a:pos x="440" y="95"/>
                  </a:cxn>
                  <a:cxn ang="0">
                    <a:pos x="440" y="64"/>
                  </a:cxn>
                  <a:cxn ang="0">
                    <a:pos x="495" y="64"/>
                  </a:cxn>
                  <a:cxn ang="0">
                    <a:pos x="495" y="0"/>
                  </a:cxn>
                </a:cxnLst>
                <a:rect l="0" t="0" r="r" b="b"/>
                <a:pathLst>
                  <a:path w="495" h="318">
                    <a:moveTo>
                      <a:pt x="0" y="318"/>
                    </a:moveTo>
                    <a:lnTo>
                      <a:pt x="55" y="318"/>
                    </a:lnTo>
                    <a:lnTo>
                      <a:pt x="55" y="286"/>
                    </a:lnTo>
                    <a:lnTo>
                      <a:pt x="110" y="286"/>
                    </a:lnTo>
                    <a:lnTo>
                      <a:pt x="110" y="255"/>
                    </a:lnTo>
                    <a:lnTo>
                      <a:pt x="165" y="255"/>
                    </a:lnTo>
                    <a:lnTo>
                      <a:pt x="165" y="223"/>
                    </a:lnTo>
                    <a:lnTo>
                      <a:pt x="220" y="223"/>
                    </a:lnTo>
                    <a:lnTo>
                      <a:pt x="220" y="191"/>
                    </a:lnTo>
                    <a:lnTo>
                      <a:pt x="275" y="191"/>
                    </a:lnTo>
                    <a:lnTo>
                      <a:pt x="275" y="159"/>
                    </a:lnTo>
                    <a:lnTo>
                      <a:pt x="330" y="159"/>
                    </a:lnTo>
                    <a:lnTo>
                      <a:pt x="330" y="127"/>
                    </a:lnTo>
                    <a:lnTo>
                      <a:pt x="385" y="127"/>
                    </a:lnTo>
                    <a:lnTo>
                      <a:pt x="385" y="95"/>
                    </a:lnTo>
                    <a:lnTo>
                      <a:pt x="440" y="95"/>
                    </a:lnTo>
                    <a:lnTo>
                      <a:pt x="440" y="64"/>
                    </a:lnTo>
                    <a:lnTo>
                      <a:pt x="495" y="64"/>
                    </a:lnTo>
                    <a:lnTo>
                      <a:pt x="495" y="0"/>
                    </a:lnTo>
                  </a:path>
                </a:pathLst>
              </a:custGeom>
              <a:noFill/>
              <a:ln w="25400">
                <a:solidFill>
                  <a:srgbClr val="00B050"/>
                </a:solidFill>
                <a:prstDash val="solid"/>
                <a:round/>
                <a:headEnd/>
                <a:tailEnd/>
              </a:ln>
            </p:spPr>
            <p:txBody>
              <a:bodyPr/>
              <a:lstStyle/>
              <a:p>
                <a:endParaRPr lang="en-US" sz="1350"/>
              </a:p>
            </p:txBody>
          </p:sp>
          <p:sp>
            <p:nvSpPr>
              <p:cNvPr id="54" name="Freeform 61">
                <a:extLst>
                  <a:ext uri="{FF2B5EF4-FFF2-40B4-BE49-F238E27FC236}">
                    <a16:creationId xmlns:a16="http://schemas.microsoft.com/office/drawing/2014/main" id="{A57E9B6B-11D9-4FE7-938B-5FC055B3308E}"/>
                  </a:ext>
                </a:extLst>
              </p:cNvPr>
              <p:cNvSpPr>
                <a:spLocks/>
              </p:cNvSpPr>
              <p:nvPr/>
            </p:nvSpPr>
            <p:spPr bwMode="auto">
              <a:xfrm>
                <a:off x="5272221" y="2190620"/>
                <a:ext cx="3133725" cy="2425303"/>
              </a:xfrm>
              <a:custGeom>
                <a:avLst/>
                <a:gdLst/>
                <a:ahLst/>
                <a:cxnLst>
                  <a:cxn ang="0">
                    <a:pos x="0" y="0"/>
                  </a:cxn>
                  <a:cxn ang="0">
                    <a:pos x="55" y="0"/>
                  </a:cxn>
                  <a:cxn ang="0">
                    <a:pos x="55" y="31"/>
                  </a:cxn>
                  <a:cxn ang="0">
                    <a:pos x="110" y="31"/>
                  </a:cxn>
                  <a:cxn ang="0">
                    <a:pos x="110" y="63"/>
                  </a:cxn>
                  <a:cxn ang="0">
                    <a:pos x="165" y="63"/>
                  </a:cxn>
                  <a:cxn ang="0">
                    <a:pos x="165" y="95"/>
                  </a:cxn>
                  <a:cxn ang="0">
                    <a:pos x="220" y="95"/>
                  </a:cxn>
                  <a:cxn ang="0">
                    <a:pos x="220" y="127"/>
                  </a:cxn>
                  <a:cxn ang="0">
                    <a:pos x="275" y="127"/>
                  </a:cxn>
                  <a:cxn ang="0">
                    <a:pos x="275" y="159"/>
                  </a:cxn>
                  <a:cxn ang="0">
                    <a:pos x="330" y="159"/>
                  </a:cxn>
                  <a:cxn ang="0">
                    <a:pos x="330" y="191"/>
                  </a:cxn>
                  <a:cxn ang="0">
                    <a:pos x="385" y="191"/>
                  </a:cxn>
                  <a:cxn ang="0">
                    <a:pos x="385" y="222"/>
                  </a:cxn>
                  <a:cxn ang="0">
                    <a:pos x="440" y="222"/>
                  </a:cxn>
                  <a:cxn ang="0">
                    <a:pos x="440" y="254"/>
                  </a:cxn>
                  <a:cxn ang="0">
                    <a:pos x="495" y="254"/>
                  </a:cxn>
                  <a:cxn ang="0">
                    <a:pos x="495" y="286"/>
                  </a:cxn>
                </a:cxnLst>
                <a:rect l="0" t="0" r="r" b="b"/>
                <a:pathLst>
                  <a:path w="495" h="286">
                    <a:moveTo>
                      <a:pt x="0" y="0"/>
                    </a:moveTo>
                    <a:lnTo>
                      <a:pt x="55" y="0"/>
                    </a:lnTo>
                    <a:lnTo>
                      <a:pt x="55" y="31"/>
                    </a:lnTo>
                    <a:lnTo>
                      <a:pt x="110" y="31"/>
                    </a:lnTo>
                    <a:lnTo>
                      <a:pt x="110" y="63"/>
                    </a:lnTo>
                    <a:lnTo>
                      <a:pt x="165" y="63"/>
                    </a:lnTo>
                    <a:lnTo>
                      <a:pt x="165" y="95"/>
                    </a:lnTo>
                    <a:lnTo>
                      <a:pt x="220" y="95"/>
                    </a:lnTo>
                    <a:lnTo>
                      <a:pt x="220" y="127"/>
                    </a:lnTo>
                    <a:lnTo>
                      <a:pt x="275" y="127"/>
                    </a:lnTo>
                    <a:lnTo>
                      <a:pt x="275" y="159"/>
                    </a:lnTo>
                    <a:lnTo>
                      <a:pt x="330" y="159"/>
                    </a:lnTo>
                    <a:lnTo>
                      <a:pt x="330" y="191"/>
                    </a:lnTo>
                    <a:lnTo>
                      <a:pt x="385" y="191"/>
                    </a:lnTo>
                    <a:lnTo>
                      <a:pt x="385" y="222"/>
                    </a:lnTo>
                    <a:lnTo>
                      <a:pt x="440" y="222"/>
                    </a:lnTo>
                    <a:lnTo>
                      <a:pt x="440" y="254"/>
                    </a:lnTo>
                    <a:lnTo>
                      <a:pt x="495" y="254"/>
                    </a:lnTo>
                    <a:lnTo>
                      <a:pt x="495" y="286"/>
                    </a:lnTo>
                  </a:path>
                </a:pathLst>
              </a:custGeom>
              <a:noFill/>
              <a:ln w="25400">
                <a:solidFill>
                  <a:srgbClr val="000080"/>
                </a:solidFill>
                <a:prstDash val="solid"/>
                <a:round/>
                <a:headEnd/>
                <a:tailEnd/>
              </a:ln>
            </p:spPr>
            <p:txBody>
              <a:bodyPr/>
              <a:lstStyle/>
              <a:p>
                <a:endParaRPr lang="en-US" sz="1350"/>
              </a:p>
            </p:txBody>
          </p:sp>
          <p:sp>
            <p:nvSpPr>
              <p:cNvPr id="55" name="Rectangle 62">
                <a:extLst>
                  <a:ext uri="{FF2B5EF4-FFF2-40B4-BE49-F238E27FC236}">
                    <a16:creationId xmlns:a16="http://schemas.microsoft.com/office/drawing/2014/main" id="{C7A120DB-CEF4-4A88-BD37-B174342D3A16}"/>
                  </a:ext>
                </a:extLst>
              </p:cNvPr>
              <p:cNvSpPr>
                <a:spLocks noChangeArrowheads="1"/>
              </p:cNvSpPr>
              <p:nvPr/>
            </p:nvSpPr>
            <p:spPr bwMode="auto">
              <a:xfrm>
                <a:off x="5076958" y="4513528"/>
                <a:ext cx="100990" cy="242374"/>
              </a:xfrm>
              <a:prstGeom prst="rect">
                <a:avLst/>
              </a:prstGeom>
              <a:noFill/>
              <a:ln w="9525">
                <a:noFill/>
                <a:miter lim="800000"/>
                <a:headEnd/>
                <a:tailEnd/>
              </a:ln>
            </p:spPr>
            <p:txBody>
              <a:bodyPr wrap="none" lIns="0" tIns="0" rIns="0" bIns="0">
                <a:spAutoFit/>
              </a:bodyPr>
              <a:lstStyle/>
              <a:p>
                <a:r>
                  <a:rPr lang="en-US" sz="1575" b="1">
                    <a:solidFill>
                      <a:srgbClr val="000000"/>
                    </a:solidFill>
                    <a:latin typeface="Times New Roman" pitchFamily="18" charset="0"/>
                  </a:rPr>
                  <a:t>0</a:t>
                </a:r>
                <a:endParaRPr lang="en-US" sz="1350"/>
              </a:p>
            </p:txBody>
          </p:sp>
          <p:sp>
            <p:nvSpPr>
              <p:cNvPr id="56" name="Rectangle 63">
                <a:extLst>
                  <a:ext uri="{FF2B5EF4-FFF2-40B4-BE49-F238E27FC236}">
                    <a16:creationId xmlns:a16="http://schemas.microsoft.com/office/drawing/2014/main" id="{AF8469B6-1D1D-4517-849D-BE0BA258A59B}"/>
                  </a:ext>
                </a:extLst>
              </p:cNvPr>
              <p:cNvSpPr>
                <a:spLocks noChangeArrowheads="1"/>
              </p:cNvSpPr>
              <p:nvPr/>
            </p:nvSpPr>
            <p:spPr bwMode="auto">
              <a:xfrm>
                <a:off x="5076958" y="4242066"/>
                <a:ext cx="100990" cy="242374"/>
              </a:xfrm>
              <a:prstGeom prst="rect">
                <a:avLst/>
              </a:prstGeom>
              <a:noFill/>
              <a:ln w="9525">
                <a:noFill/>
                <a:miter lim="800000"/>
                <a:headEnd/>
                <a:tailEnd/>
              </a:ln>
            </p:spPr>
            <p:txBody>
              <a:bodyPr wrap="none" lIns="0" tIns="0" rIns="0" bIns="0">
                <a:spAutoFit/>
              </a:bodyPr>
              <a:lstStyle/>
              <a:p>
                <a:r>
                  <a:rPr lang="en-US" sz="1575" b="1">
                    <a:solidFill>
                      <a:srgbClr val="000000"/>
                    </a:solidFill>
                    <a:latin typeface="Times New Roman" pitchFamily="18" charset="0"/>
                  </a:rPr>
                  <a:t>1</a:t>
                </a:r>
                <a:endParaRPr lang="en-US" sz="1350"/>
              </a:p>
            </p:txBody>
          </p:sp>
          <p:sp>
            <p:nvSpPr>
              <p:cNvPr id="57" name="Rectangle 64">
                <a:extLst>
                  <a:ext uri="{FF2B5EF4-FFF2-40B4-BE49-F238E27FC236}">
                    <a16:creationId xmlns:a16="http://schemas.microsoft.com/office/drawing/2014/main" id="{10E08892-3118-45C7-8E68-864A0E4DAACA}"/>
                  </a:ext>
                </a:extLst>
              </p:cNvPr>
              <p:cNvSpPr>
                <a:spLocks noChangeArrowheads="1"/>
              </p:cNvSpPr>
              <p:nvPr/>
            </p:nvSpPr>
            <p:spPr bwMode="auto">
              <a:xfrm>
                <a:off x="5076958" y="3970603"/>
                <a:ext cx="100990" cy="242374"/>
              </a:xfrm>
              <a:prstGeom prst="rect">
                <a:avLst/>
              </a:prstGeom>
              <a:noFill/>
              <a:ln w="9525">
                <a:noFill/>
                <a:miter lim="800000"/>
                <a:headEnd/>
                <a:tailEnd/>
              </a:ln>
            </p:spPr>
            <p:txBody>
              <a:bodyPr wrap="none" lIns="0" tIns="0" rIns="0" bIns="0">
                <a:spAutoFit/>
              </a:bodyPr>
              <a:lstStyle/>
              <a:p>
                <a:r>
                  <a:rPr lang="en-US" sz="1575" b="1">
                    <a:solidFill>
                      <a:srgbClr val="000000"/>
                    </a:solidFill>
                    <a:latin typeface="Times New Roman" pitchFamily="18" charset="0"/>
                  </a:rPr>
                  <a:t>2</a:t>
                </a:r>
                <a:endParaRPr lang="en-US" sz="1350"/>
              </a:p>
            </p:txBody>
          </p:sp>
          <p:sp>
            <p:nvSpPr>
              <p:cNvPr id="58" name="Rectangle 65">
                <a:extLst>
                  <a:ext uri="{FF2B5EF4-FFF2-40B4-BE49-F238E27FC236}">
                    <a16:creationId xmlns:a16="http://schemas.microsoft.com/office/drawing/2014/main" id="{0CA47592-CEE7-46D5-8BDE-66C4FC73C13D}"/>
                  </a:ext>
                </a:extLst>
              </p:cNvPr>
              <p:cNvSpPr>
                <a:spLocks noChangeArrowheads="1"/>
              </p:cNvSpPr>
              <p:nvPr/>
            </p:nvSpPr>
            <p:spPr bwMode="auto">
              <a:xfrm>
                <a:off x="5076958" y="3708666"/>
                <a:ext cx="100990" cy="242374"/>
              </a:xfrm>
              <a:prstGeom prst="rect">
                <a:avLst/>
              </a:prstGeom>
              <a:noFill/>
              <a:ln w="9525">
                <a:noFill/>
                <a:miter lim="800000"/>
                <a:headEnd/>
                <a:tailEnd/>
              </a:ln>
            </p:spPr>
            <p:txBody>
              <a:bodyPr wrap="none" lIns="0" tIns="0" rIns="0" bIns="0">
                <a:spAutoFit/>
              </a:bodyPr>
              <a:lstStyle/>
              <a:p>
                <a:r>
                  <a:rPr lang="en-US" sz="1575" b="1">
                    <a:solidFill>
                      <a:srgbClr val="000000"/>
                    </a:solidFill>
                    <a:latin typeface="Times New Roman" pitchFamily="18" charset="0"/>
                  </a:rPr>
                  <a:t>3</a:t>
                </a:r>
                <a:endParaRPr lang="en-US" sz="1350"/>
              </a:p>
            </p:txBody>
          </p:sp>
          <p:sp>
            <p:nvSpPr>
              <p:cNvPr id="59" name="Rectangle 66">
                <a:extLst>
                  <a:ext uri="{FF2B5EF4-FFF2-40B4-BE49-F238E27FC236}">
                    <a16:creationId xmlns:a16="http://schemas.microsoft.com/office/drawing/2014/main" id="{A3E695BD-9126-425D-99AE-43ED4FE85DFD}"/>
                  </a:ext>
                </a:extLst>
              </p:cNvPr>
              <p:cNvSpPr>
                <a:spLocks noChangeArrowheads="1"/>
              </p:cNvSpPr>
              <p:nvPr/>
            </p:nvSpPr>
            <p:spPr bwMode="auto">
              <a:xfrm>
                <a:off x="5076958" y="3437203"/>
                <a:ext cx="100990" cy="242374"/>
              </a:xfrm>
              <a:prstGeom prst="rect">
                <a:avLst/>
              </a:prstGeom>
              <a:noFill/>
              <a:ln w="9525">
                <a:noFill/>
                <a:miter lim="800000"/>
                <a:headEnd/>
                <a:tailEnd/>
              </a:ln>
            </p:spPr>
            <p:txBody>
              <a:bodyPr wrap="none" lIns="0" tIns="0" rIns="0" bIns="0">
                <a:spAutoFit/>
              </a:bodyPr>
              <a:lstStyle/>
              <a:p>
                <a:r>
                  <a:rPr lang="en-US" sz="1575" b="1">
                    <a:solidFill>
                      <a:srgbClr val="000000"/>
                    </a:solidFill>
                    <a:latin typeface="Times New Roman" pitchFamily="18" charset="0"/>
                  </a:rPr>
                  <a:t>4</a:t>
                </a:r>
                <a:endParaRPr lang="en-US" sz="1350"/>
              </a:p>
            </p:txBody>
          </p:sp>
          <p:sp>
            <p:nvSpPr>
              <p:cNvPr id="60" name="Rectangle 67">
                <a:extLst>
                  <a:ext uri="{FF2B5EF4-FFF2-40B4-BE49-F238E27FC236}">
                    <a16:creationId xmlns:a16="http://schemas.microsoft.com/office/drawing/2014/main" id="{7867A10D-9681-4527-BB49-9202AD322FD9}"/>
                  </a:ext>
                </a:extLst>
              </p:cNvPr>
              <p:cNvSpPr>
                <a:spLocks noChangeArrowheads="1"/>
              </p:cNvSpPr>
              <p:nvPr/>
            </p:nvSpPr>
            <p:spPr bwMode="auto">
              <a:xfrm>
                <a:off x="5076958" y="3165741"/>
                <a:ext cx="100990" cy="242374"/>
              </a:xfrm>
              <a:prstGeom prst="rect">
                <a:avLst/>
              </a:prstGeom>
              <a:noFill/>
              <a:ln w="9525">
                <a:noFill/>
                <a:miter lim="800000"/>
                <a:headEnd/>
                <a:tailEnd/>
              </a:ln>
            </p:spPr>
            <p:txBody>
              <a:bodyPr wrap="none" lIns="0" tIns="0" rIns="0" bIns="0">
                <a:spAutoFit/>
              </a:bodyPr>
              <a:lstStyle/>
              <a:p>
                <a:r>
                  <a:rPr lang="en-US" sz="1575" b="1">
                    <a:solidFill>
                      <a:srgbClr val="000000"/>
                    </a:solidFill>
                    <a:latin typeface="Times New Roman" pitchFamily="18" charset="0"/>
                  </a:rPr>
                  <a:t>5</a:t>
                </a:r>
                <a:endParaRPr lang="en-US" sz="1350"/>
              </a:p>
            </p:txBody>
          </p:sp>
          <p:sp>
            <p:nvSpPr>
              <p:cNvPr id="61" name="Rectangle 68">
                <a:extLst>
                  <a:ext uri="{FF2B5EF4-FFF2-40B4-BE49-F238E27FC236}">
                    <a16:creationId xmlns:a16="http://schemas.microsoft.com/office/drawing/2014/main" id="{CBFCB8CC-A331-4BA1-98D7-1E0DA25C21DF}"/>
                  </a:ext>
                </a:extLst>
              </p:cNvPr>
              <p:cNvSpPr>
                <a:spLocks noChangeArrowheads="1"/>
              </p:cNvSpPr>
              <p:nvPr/>
            </p:nvSpPr>
            <p:spPr bwMode="auto">
              <a:xfrm>
                <a:off x="5076958" y="2894278"/>
                <a:ext cx="100990" cy="242374"/>
              </a:xfrm>
              <a:prstGeom prst="rect">
                <a:avLst/>
              </a:prstGeom>
              <a:noFill/>
              <a:ln w="9525">
                <a:noFill/>
                <a:miter lim="800000"/>
                <a:headEnd/>
                <a:tailEnd/>
              </a:ln>
            </p:spPr>
            <p:txBody>
              <a:bodyPr wrap="none" lIns="0" tIns="0" rIns="0" bIns="0">
                <a:spAutoFit/>
              </a:bodyPr>
              <a:lstStyle/>
              <a:p>
                <a:r>
                  <a:rPr lang="en-US" sz="1575" b="1">
                    <a:solidFill>
                      <a:srgbClr val="000000"/>
                    </a:solidFill>
                    <a:latin typeface="Times New Roman" pitchFamily="18" charset="0"/>
                  </a:rPr>
                  <a:t>6</a:t>
                </a:r>
                <a:endParaRPr lang="en-US" sz="1350"/>
              </a:p>
            </p:txBody>
          </p:sp>
          <p:sp>
            <p:nvSpPr>
              <p:cNvPr id="62" name="Rectangle 69">
                <a:extLst>
                  <a:ext uri="{FF2B5EF4-FFF2-40B4-BE49-F238E27FC236}">
                    <a16:creationId xmlns:a16="http://schemas.microsoft.com/office/drawing/2014/main" id="{14199DD4-4183-4DE5-BBDA-AF3ECDFEE748}"/>
                  </a:ext>
                </a:extLst>
              </p:cNvPr>
              <p:cNvSpPr>
                <a:spLocks noChangeArrowheads="1"/>
              </p:cNvSpPr>
              <p:nvPr/>
            </p:nvSpPr>
            <p:spPr bwMode="auto">
              <a:xfrm>
                <a:off x="5076958" y="2622816"/>
                <a:ext cx="100990" cy="242374"/>
              </a:xfrm>
              <a:prstGeom prst="rect">
                <a:avLst/>
              </a:prstGeom>
              <a:noFill/>
              <a:ln w="9525">
                <a:noFill/>
                <a:miter lim="800000"/>
                <a:headEnd/>
                <a:tailEnd/>
              </a:ln>
            </p:spPr>
            <p:txBody>
              <a:bodyPr wrap="none" lIns="0" tIns="0" rIns="0" bIns="0">
                <a:spAutoFit/>
              </a:bodyPr>
              <a:lstStyle/>
              <a:p>
                <a:r>
                  <a:rPr lang="en-US" sz="1575" b="1">
                    <a:solidFill>
                      <a:srgbClr val="000000"/>
                    </a:solidFill>
                    <a:latin typeface="Times New Roman" pitchFamily="18" charset="0"/>
                  </a:rPr>
                  <a:t>7</a:t>
                </a:r>
                <a:endParaRPr lang="en-US" sz="1350"/>
              </a:p>
            </p:txBody>
          </p:sp>
          <p:sp>
            <p:nvSpPr>
              <p:cNvPr id="63" name="Rectangle 70">
                <a:extLst>
                  <a:ext uri="{FF2B5EF4-FFF2-40B4-BE49-F238E27FC236}">
                    <a16:creationId xmlns:a16="http://schemas.microsoft.com/office/drawing/2014/main" id="{21E1843D-5DBA-46DE-A513-CA3C108100D6}"/>
                  </a:ext>
                </a:extLst>
              </p:cNvPr>
              <p:cNvSpPr>
                <a:spLocks noChangeArrowheads="1"/>
              </p:cNvSpPr>
              <p:nvPr/>
            </p:nvSpPr>
            <p:spPr bwMode="auto">
              <a:xfrm>
                <a:off x="5076958" y="2352544"/>
                <a:ext cx="100990" cy="242374"/>
              </a:xfrm>
              <a:prstGeom prst="rect">
                <a:avLst/>
              </a:prstGeom>
              <a:noFill/>
              <a:ln w="9525">
                <a:noFill/>
                <a:miter lim="800000"/>
                <a:headEnd/>
                <a:tailEnd/>
              </a:ln>
            </p:spPr>
            <p:txBody>
              <a:bodyPr wrap="none" lIns="0" tIns="0" rIns="0" bIns="0">
                <a:spAutoFit/>
              </a:bodyPr>
              <a:lstStyle/>
              <a:p>
                <a:r>
                  <a:rPr lang="en-US" sz="1575" b="1">
                    <a:solidFill>
                      <a:srgbClr val="000000"/>
                    </a:solidFill>
                    <a:latin typeface="Times New Roman" pitchFamily="18" charset="0"/>
                  </a:rPr>
                  <a:t>8</a:t>
                </a:r>
                <a:endParaRPr lang="en-US" sz="1350"/>
              </a:p>
            </p:txBody>
          </p:sp>
          <p:sp>
            <p:nvSpPr>
              <p:cNvPr id="64" name="Rectangle 71">
                <a:extLst>
                  <a:ext uri="{FF2B5EF4-FFF2-40B4-BE49-F238E27FC236}">
                    <a16:creationId xmlns:a16="http://schemas.microsoft.com/office/drawing/2014/main" id="{1BEB5AA0-A550-41CE-805A-B9C7087910BA}"/>
                  </a:ext>
                </a:extLst>
              </p:cNvPr>
              <p:cNvSpPr>
                <a:spLocks noChangeArrowheads="1"/>
              </p:cNvSpPr>
              <p:nvPr/>
            </p:nvSpPr>
            <p:spPr bwMode="auto">
              <a:xfrm>
                <a:off x="5076958" y="2089416"/>
                <a:ext cx="100990" cy="242374"/>
              </a:xfrm>
              <a:prstGeom prst="rect">
                <a:avLst/>
              </a:prstGeom>
              <a:noFill/>
              <a:ln w="9525">
                <a:noFill/>
                <a:miter lim="800000"/>
                <a:headEnd/>
                <a:tailEnd/>
              </a:ln>
            </p:spPr>
            <p:txBody>
              <a:bodyPr wrap="none" lIns="0" tIns="0" rIns="0" bIns="0">
                <a:spAutoFit/>
              </a:bodyPr>
              <a:lstStyle/>
              <a:p>
                <a:r>
                  <a:rPr lang="en-US" sz="1575" b="1">
                    <a:solidFill>
                      <a:srgbClr val="000000"/>
                    </a:solidFill>
                    <a:latin typeface="Times New Roman" pitchFamily="18" charset="0"/>
                  </a:rPr>
                  <a:t>9</a:t>
                </a:r>
                <a:endParaRPr lang="en-US" sz="1350"/>
              </a:p>
            </p:txBody>
          </p:sp>
          <p:sp>
            <p:nvSpPr>
              <p:cNvPr id="65" name="Rectangle 72">
                <a:extLst>
                  <a:ext uri="{FF2B5EF4-FFF2-40B4-BE49-F238E27FC236}">
                    <a16:creationId xmlns:a16="http://schemas.microsoft.com/office/drawing/2014/main" id="{1EA53F2F-A800-4AA6-8A43-24A0BB6D7114}"/>
                  </a:ext>
                </a:extLst>
              </p:cNvPr>
              <p:cNvSpPr>
                <a:spLocks noChangeArrowheads="1"/>
              </p:cNvSpPr>
              <p:nvPr/>
            </p:nvSpPr>
            <p:spPr bwMode="auto">
              <a:xfrm>
                <a:off x="5234120" y="4818328"/>
                <a:ext cx="100990" cy="242374"/>
              </a:xfrm>
              <a:prstGeom prst="rect">
                <a:avLst/>
              </a:prstGeom>
              <a:noFill/>
              <a:ln w="9525">
                <a:noFill/>
                <a:miter lim="800000"/>
                <a:headEnd/>
                <a:tailEnd/>
              </a:ln>
            </p:spPr>
            <p:txBody>
              <a:bodyPr wrap="none" lIns="0" tIns="0" rIns="0" bIns="0">
                <a:spAutoFit/>
              </a:bodyPr>
              <a:lstStyle/>
              <a:p>
                <a:r>
                  <a:rPr lang="en-US" sz="1575" b="1">
                    <a:solidFill>
                      <a:srgbClr val="000000"/>
                    </a:solidFill>
                    <a:latin typeface="Times New Roman" pitchFamily="18" charset="0"/>
                  </a:rPr>
                  <a:t>0</a:t>
                </a:r>
                <a:endParaRPr lang="en-US" sz="1350"/>
              </a:p>
            </p:txBody>
          </p:sp>
          <p:sp>
            <p:nvSpPr>
              <p:cNvPr id="66" name="Rectangle 73">
                <a:extLst>
                  <a:ext uri="{FF2B5EF4-FFF2-40B4-BE49-F238E27FC236}">
                    <a16:creationId xmlns:a16="http://schemas.microsoft.com/office/drawing/2014/main" id="{025D3362-6144-41B8-9C58-EEB323A5B1EE}"/>
                  </a:ext>
                </a:extLst>
              </p:cNvPr>
              <p:cNvSpPr>
                <a:spLocks noChangeArrowheads="1"/>
              </p:cNvSpPr>
              <p:nvPr/>
            </p:nvSpPr>
            <p:spPr bwMode="auto">
              <a:xfrm>
                <a:off x="5582973" y="4818328"/>
                <a:ext cx="100990" cy="242374"/>
              </a:xfrm>
              <a:prstGeom prst="rect">
                <a:avLst/>
              </a:prstGeom>
              <a:noFill/>
              <a:ln w="9525">
                <a:noFill/>
                <a:miter lim="800000"/>
                <a:headEnd/>
                <a:tailEnd/>
              </a:ln>
            </p:spPr>
            <p:txBody>
              <a:bodyPr wrap="none" lIns="0" tIns="0" rIns="0" bIns="0">
                <a:spAutoFit/>
              </a:bodyPr>
              <a:lstStyle/>
              <a:p>
                <a:r>
                  <a:rPr lang="en-US" sz="1575" b="1">
                    <a:solidFill>
                      <a:srgbClr val="000000"/>
                    </a:solidFill>
                    <a:latin typeface="Times New Roman" pitchFamily="18" charset="0"/>
                  </a:rPr>
                  <a:t>1</a:t>
                </a:r>
                <a:endParaRPr lang="en-US" sz="1350"/>
              </a:p>
            </p:txBody>
          </p:sp>
          <p:sp>
            <p:nvSpPr>
              <p:cNvPr id="67" name="Rectangle 74">
                <a:extLst>
                  <a:ext uri="{FF2B5EF4-FFF2-40B4-BE49-F238E27FC236}">
                    <a16:creationId xmlns:a16="http://schemas.microsoft.com/office/drawing/2014/main" id="{EB082CAB-3E8F-4D91-8552-A1C00399CB7A}"/>
                  </a:ext>
                </a:extLst>
              </p:cNvPr>
              <p:cNvSpPr>
                <a:spLocks noChangeArrowheads="1"/>
              </p:cNvSpPr>
              <p:nvPr/>
            </p:nvSpPr>
            <p:spPr bwMode="auto">
              <a:xfrm>
                <a:off x="5930636" y="4818328"/>
                <a:ext cx="100990" cy="242374"/>
              </a:xfrm>
              <a:prstGeom prst="rect">
                <a:avLst/>
              </a:prstGeom>
              <a:noFill/>
              <a:ln w="9525">
                <a:noFill/>
                <a:miter lim="800000"/>
                <a:headEnd/>
                <a:tailEnd/>
              </a:ln>
            </p:spPr>
            <p:txBody>
              <a:bodyPr wrap="none" lIns="0" tIns="0" rIns="0" bIns="0">
                <a:spAutoFit/>
              </a:bodyPr>
              <a:lstStyle/>
              <a:p>
                <a:r>
                  <a:rPr lang="en-US" sz="1575" b="1">
                    <a:solidFill>
                      <a:srgbClr val="000000"/>
                    </a:solidFill>
                    <a:latin typeface="Times New Roman" pitchFamily="18" charset="0"/>
                  </a:rPr>
                  <a:t>2</a:t>
                </a:r>
                <a:endParaRPr lang="en-US" sz="1350"/>
              </a:p>
            </p:txBody>
          </p:sp>
          <p:sp>
            <p:nvSpPr>
              <p:cNvPr id="68" name="Rectangle 75">
                <a:extLst>
                  <a:ext uri="{FF2B5EF4-FFF2-40B4-BE49-F238E27FC236}">
                    <a16:creationId xmlns:a16="http://schemas.microsoft.com/office/drawing/2014/main" id="{59895324-34EB-491A-8B7C-62FB70FC97EB}"/>
                  </a:ext>
                </a:extLst>
              </p:cNvPr>
              <p:cNvSpPr>
                <a:spLocks noChangeArrowheads="1"/>
              </p:cNvSpPr>
              <p:nvPr/>
            </p:nvSpPr>
            <p:spPr bwMode="auto">
              <a:xfrm>
                <a:off x="6279489" y="4818328"/>
                <a:ext cx="100990" cy="242374"/>
              </a:xfrm>
              <a:prstGeom prst="rect">
                <a:avLst/>
              </a:prstGeom>
              <a:noFill/>
              <a:ln w="9525">
                <a:noFill/>
                <a:miter lim="800000"/>
                <a:headEnd/>
                <a:tailEnd/>
              </a:ln>
            </p:spPr>
            <p:txBody>
              <a:bodyPr wrap="none" lIns="0" tIns="0" rIns="0" bIns="0">
                <a:spAutoFit/>
              </a:bodyPr>
              <a:lstStyle/>
              <a:p>
                <a:r>
                  <a:rPr lang="en-US" sz="1575" b="1">
                    <a:solidFill>
                      <a:srgbClr val="000000"/>
                    </a:solidFill>
                    <a:latin typeface="Times New Roman" pitchFamily="18" charset="0"/>
                  </a:rPr>
                  <a:t>3</a:t>
                </a:r>
                <a:endParaRPr lang="en-US" sz="1350"/>
              </a:p>
            </p:txBody>
          </p:sp>
          <p:sp>
            <p:nvSpPr>
              <p:cNvPr id="69" name="Rectangle 76">
                <a:extLst>
                  <a:ext uri="{FF2B5EF4-FFF2-40B4-BE49-F238E27FC236}">
                    <a16:creationId xmlns:a16="http://schemas.microsoft.com/office/drawing/2014/main" id="{5DD0942F-8EC6-4326-937E-723E6541CBA2}"/>
                  </a:ext>
                </a:extLst>
              </p:cNvPr>
              <p:cNvSpPr>
                <a:spLocks noChangeArrowheads="1"/>
              </p:cNvSpPr>
              <p:nvPr/>
            </p:nvSpPr>
            <p:spPr bwMode="auto">
              <a:xfrm>
                <a:off x="6627152" y="4818328"/>
                <a:ext cx="100990" cy="242374"/>
              </a:xfrm>
              <a:prstGeom prst="rect">
                <a:avLst/>
              </a:prstGeom>
              <a:noFill/>
              <a:ln w="9525">
                <a:noFill/>
                <a:miter lim="800000"/>
                <a:headEnd/>
                <a:tailEnd/>
              </a:ln>
            </p:spPr>
            <p:txBody>
              <a:bodyPr wrap="none" lIns="0" tIns="0" rIns="0" bIns="0">
                <a:spAutoFit/>
              </a:bodyPr>
              <a:lstStyle/>
              <a:p>
                <a:r>
                  <a:rPr lang="en-US" sz="1575" b="1">
                    <a:solidFill>
                      <a:srgbClr val="000000"/>
                    </a:solidFill>
                    <a:latin typeface="Times New Roman" pitchFamily="18" charset="0"/>
                  </a:rPr>
                  <a:t>4</a:t>
                </a:r>
                <a:endParaRPr lang="en-US" sz="1350"/>
              </a:p>
            </p:txBody>
          </p:sp>
          <p:sp>
            <p:nvSpPr>
              <p:cNvPr id="70" name="Rectangle 77">
                <a:extLst>
                  <a:ext uri="{FF2B5EF4-FFF2-40B4-BE49-F238E27FC236}">
                    <a16:creationId xmlns:a16="http://schemas.microsoft.com/office/drawing/2014/main" id="{901E3A9E-9F9B-46FF-B43B-C6C40F87DBF7}"/>
                  </a:ext>
                </a:extLst>
              </p:cNvPr>
              <p:cNvSpPr>
                <a:spLocks noChangeArrowheads="1"/>
              </p:cNvSpPr>
              <p:nvPr/>
            </p:nvSpPr>
            <p:spPr bwMode="auto">
              <a:xfrm>
                <a:off x="6976004" y="4818328"/>
                <a:ext cx="100990" cy="242374"/>
              </a:xfrm>
              <a:prstGeom prst="rect">
                <a:avLst/>
              </a:prstGeom>
              <a:noFill/>
              <a:ln w="9525">
                <a:noFill/>
                <a:miter lim="800000"/>
                <a:headEnd/>
                <a:tailEnd/>
              </a:ln>
            </p:spPr>
            <p:txBody>
              <a:bodyPr wrap="none" lIns="0" tIns="0" rIns="0" bIns="0">
                <a:spAutoFit/>
              </a:bodyPr>
              <a:lstStyle/>
              <a:p>
                <a:r>
                  <a:rPr lang="en-US" sz="1575" b="1">
                    <a:solidFill>
                      <a:srgbClr val="000000"/>
                    </a:solidFill>
                    <a:latin typeface="Times New Roman" pitchFamily="18" charset="0"/>
                  </a:rPr>
                  <a:t>5</a:t>
                </a:r>
                <a:endParaRPr lang="en-US" sz="1350"/>
              </a:p>
            </p:txBody>
          </p:sp>
          <p:sp>
            <p:nvSpPr>
              <p:cNvPr id="71" name="Rectangle 78">
                <a:extLst>
                  <a:ext uri="{FF2B5EF4-FFF2-40B4-BE49-F238E27FC236}">
                    <a16:creationId xmlns:a16="http://schemas.microsoft.com/office/drawing/2014/main" id="{BAA53BBE-DCF1-418B-9F68-541047E30D08}"/>
                  </a:ext>
                </a:extLst>
              </p:cNvPr>
              <p:cNvSpPr>
                <a:spLocks noChangeArrowheads="1"/>
              </p:cNvSpPr>
              <p:nvPr/>
            </p:nvSpPr>
            <p:spPr bwMode="auto">
              <a:xfrm>
                <a:off x="7323667" y="4818328"/>
                <a:ext cx="100990" cy="242374"/>
              </a:xfrm>
              <a:prstGeom prst="rect">
                <a:avLst/>
              </a:prstGeom>
              <a:noFill/>
              <a:ln w="9525">
                <a:noFill/>
                <a:miter lim="800000"/>
                <a:headEnd/>
                <a:tailEnd/>
              </a:ln>
            </p:spPr>
            <p:txBody>
              <a:bodyPr wrap="none" lIns="0" tIns="0" rIns="0" bIns="0">
                <a:spAutoFit/>
              </a:bodyPr>
              <a:lstStyle/>
              <a:p>
                <a:r>
                  <a:rPr lang="en-US" sz="1575" b="1">
                    <a:solidFill>
                      <a:srgbClr val="000000"/>
                    </a:solidFill>
                    <a:latin typeface="Times New Roman" pitchFamily="18" charset="0"/>
                  </a:rPr>
                  <a:t>6</a:t>
                </a:r>
                <a:endParaRPr lang="en-US" sz="1350"/>
              </a:p>
            </p:txBody>
          </p:sp>
          <p:sp>
            <p:nvSpPr>
              <p:cNvPr id="72" name="Rectangle 79">
                <a:extLst>
                  <a:ext uri="{FF2B5EF4-FFF2-40B4-BE49-F238E27FC236}">
                    <a16:creationId xmlns:a16="http://schemas.microsoft.com/office/drawing/2014/main" id="{45646E8C-5733-4CDD-8D16-9F7CBC94C3A5}"/>
                  </a:ext>
                </a:extLst>
              </p:cNvPr>
              <p:cNvSpPr>
                <a:spLocks noChangeArrowheads="1"/>
              </p:cNvSpPr>
              <p:nvPr/>
            </p:nvSpPr>
            <p:spPr bwMode="auto">
              <a:xfrm>
                <a:off x="7671329" y="4818328"/>
                <a:ext cx="100990" cy="242374"/>
              </a:xfrm>
              <a:prstGeom prst="rect">
                <a:avLst/>
              </a:prstGeom>
              <a:noFill/>
              <a:ln w="9525">
                <a:noFill/>
                <a:miter lim="800000"/>
                <a:headEnd/>
                <a:tailEnd/>
              </a:ln>
            </p:spPr>
            <p:txBody>
              <a:bodyPr wrap="none" lIns="0" tIns="0" rIns="0" bIns="0">
                <a:spAutoFit/>
              </a:bodyPr>
              <a:lstStyle/>
              <a:p>
                <a:r>
                  <a:rPr lang="en-US" sz="1575" b="1">
                    <a:solidFill>
                      <a:srgbClr val="000000"/>
                    </a:solidFill>
                    <a:latin typeface="Times New Roman" pitchFamily="18" charset="0"/>
                  </a:rPr>
                  <a:t>7</a:t>
                </a:r>
                <a:endParaRPr lang="en-US" sz="1350"/>
              </a:p>
            </p:txBody>
          </p:sp>
          <p:sp>
            <p:nvSpPr>
              <p:cNvPr id="73" name="Rectangle 80">
                <a:extLst>
                  <a:ext uri="{FF2B5EF4-FFF2-40B4-BE49-F238E27FC236}">
                    <a16:creationId xmlns:a16="http://schemas.microsoft.com/office/drawing/2014/main" id="{C4919826-3D9D-468A-BACF-E2AC69E0E04C}"/>
                  </a:ext>
                </a:extLst>
              </p:cNvPr>
              <p:cNvSpPr>
                <a:spLocks noChangeArrowheads="1"/>
              </p:cNvSpPr>
              <p:nvPr/>
            </p:nvSpPr>
            <p:spPr bwMode="auto">
              <a:xfrm>
                <a:off x="8020183" y="4818328"/>
                <a:ext cx="100990" cy="242374"/>
              </a:xfrm>
              <a:prstGeom prst="rect">
                <a:avLst/>
              </a:prstGeom>
              <a:noFill/>
              <a:ln w="9525">
                <a:noFill/>
                <a:miter lim="800000"/>
                <a:headEnd/>
                <a:tailEnd/>
              </a:ln>
            </p:spPr>
            <p:txBody>
              <a:bodyPr wrap="none" lIns="0" tIns="0" rIns="0" bIns="0">
                <a:spAutoFit/>
              </a:bodyPr>
              <a:lstStyle/>
              <a:p>
                <a:r>
                  <a:rPr lang="en-US" sz="1575" b="1">
                    <a:solidFill>
                      <a:srgbClr val="000000"/>
                    </a:solidFill>
                    <a:latin typeface="Times New Roman" pitchFamily="18" charset="0"/>
                  </a:rPr>
                  <a:t>8</a:t>
                </a:r>
                <a:endParaRPr lang="en-US" sz="1350"/>
              </a:p>
            </p:txBody>
          </p:sp>
          <p:sp>
            <p:nvSpPr>
              <p:cNvPr id="74" name="Rectangle 81">
                <a:extLst>
                  <a:ext uri="{FF2B5EF4-FFF2-40B4-BE49-F238E27FC236}">
                    <a16:creationId xmlns:a16="http://schemas.microsoft.com/office/drawing/2014/main" id="{E8A79FD3-C63D-4A8F-B38B-49B71DF3DCA3}"/>
                  </a:ext>
                </a:extLst>
              </p:cNvPr>
              <p:cNvSpPr>
                <a:spLocks noChangeArrowheads="1"/>
              </p:cNvSpPr>
              <p:nvPr/>
            </p:nvSpPr>
            <p:spPr bwMode="auto">
              <a:xfrm>
                <a:off x="8367845" y="4818328"/>
                <a:ext cx="100990" cy="242374"/>
              </a:xfrm>
              <a:prstGeom prst="rect">
                <a:avLst/>
              </a:prstGeom>
              <a:noFill/>
              <a:ln w="9525">
                <a:noFill/>
                <a:miter lim="800000"/>
                <a:headEnd/>
                <a:tailEnd/>
              </a:ln>
            </p:spPr>
            <p:txBody>
              <a:bodyPr wrap="none" lIns="0" tIns="0" rIns="0" bIns="0">
                <a:spAutoFit/>
              </a:bodyPr>
              <a:lstStyle/>
              <a:p>
                <a:r>
                  <a:rPr lang="en-US" sz="1575" b="1">
                    <a:solidFill>
                      <a:srgbClr val="000000"/>
                    </a:solidFill>
                    <a:latin typeface="Times New Roman" pitchFamily="18" charset="0"/>
                  </a:rPr>
                  <a:t>9</a:t>
                </a:r>
                <a:endParaRPr lang="en-US" sz="1350"/>
              </a:p>
            </p:txBody>
          </p:sp>
          <p:sp>
            <p:nvSpPr>
              <p:cNvPr id="75" name="Rectangle 82">
                <a:extLst>
                  <a:ext uri="{FF2B5EF4-FFF2-40B4-BE49-F238E27FC236}">
                    <a16:creationId xmlns:a16="http://schemas.microsoft.com/office/drawing/2014/main" id="{BA0E5F43-ACEE-4D09-BD16-3CF4C6706C91}"/>
                  </a:ext>
                </a:extLst>
              </p:cNvPr>
              <p:cNvSpPr>
                <a:spLocks noChangeArrowheads="1"/>
              </p:cNvSpPr>
              <p:nvPr/>
            </p:nvSpPr>
            <p:spPr bwMode="auto">
              <a:xfrm>
                <a:off x="8678598" y="4818328"/>
                <a:ext cx="201978" cy="242374"/>
              </a:xfrm>
              <a:prstGeom prst="rect">
                <a:avLst/>
              </a:prstGeom>
              <a:noFill/>
              <a:ln w="9525">
                <a:noFill/>
                <a:miter lim="800000"/>
                <a:headEnd/>
                <a:tailEnd/>
              </a:ln>
            </p:spPr>
            <p:txBody>
              <a:bodyPr wrap="none" lIns="0" tIns="0" rIns="0" bIns="0">
                <a:spAutoFit/>
              </a:bodyPr>
              <a:lstStyle/>
              <a:p>
                <a:r>
                  <a:rPr lang="en-US" sz="1575" b="1">
                    <a:solidFill>
                      <a:srgbClr val="000000"/>
                    </a:solidFill>
                    <a:latin typeface="Times New Roman" pitchFamily="18" charset="0"/>
                  </a:rPr>
                  <a:t>10</a:t>
                </a:r>
                <a:endParaRPr lang="en-US" sz="1350"/>
              </a:p>
            </p:txBody>
          </p:sp>
          <p:sp>
            <p:nvSpPr>
              <p:cNvPr id="76" name="Text Box 83">
                <a:extLst>
                  <a:ext uri="{FF2B5EF4-FFF2-40B4-BE49-F238E27FC236}">
                    <a16:creationId xmlns:a16="http://schemas.microsoft.com/office/drawing/2014/main" id="{30F3C724-FE39-4961-9A08-1CF3AC7D83C8}"/>
                  </a:ext>
                </a:extLst>
              </p:cNvPr>
              <p:cNvSpPr txBox="1">
                <a:spLocks noChangeArrowheads="1"/>
              </p:cNvSpPr>
              <p:nvPr/>
            </p:nvSpPr>
            <p:spPr bwMode="auto">
              <a:xfrm>
                <a:off x="8466667" y="1706035"/>
                <a:ext cx="797544" cy="368687"/>
              </a:xfrm>
              <a:prstGeom prst="rect">
                <a:avLst/>
              </a:prstGeom>
              <a:noFill/>
              <a:ln w="9525">
                <a:noFill/>
                <a:miter lim="800000"/>
                <a:headEnd/>
                <a:tailEnd/>
              </a:ln>
              <a:effectLst/>
            </p:spPr>
            <p:txBody>
              <a:bodyPr wrap="none">
                <a:spAutoFit/>
              </a:bodyPr>
              <a:lstStyle/>
              <a:p>
                <a:r>
                  <a:rPr lang="en-US" sz="2700" dirty="0"/>
                  <a:t>Supply</a:t>
                </a:r>
              </a:p>
            </p:txBody>
          </p:sp>
          <p:sp>
            <p:nvSpPr>
              <p:cNvPr id="77" name="Text Box 84">
                <a:extLst>
                  <a:ext uri="{FF2B5EF4-FFF2-40B4-BE49-F238E27FC236}">
                    <a16:creationId xmlns:a16="http://schemas.microsoft.com/office/drawing/2014/main" id="{755F9195-DB7C-4D95-8E5A-FCA6B9F5EDA0}"/>
                  </a:ext>
                </a:extLst>
              </p:cNvPr>
              <p:cNvSpPr txBox="1">
                <a:spLocks noChangeArrowheads="1"/>
              </p:cNvSpPr>
              <p:nvPr/>
            </p:nvSpPr>
            <p:spPr bwMode="auto">
              <a:xfrm>
                <a:off x="8466667" y="4196823"/>
                <a:ext cx="974978" cy="368687"/>
              </a:xfrm>
              <a:prstGeom prst="rect">
                <a:avLst/>
              </a:prstGeom>
              <a:noFill/>
              <a:ln w="9525">
                <a:noFill/>
                <a:miter lim="800000"/>
                <a:headEnd/>
                <a:tailEnd/>
              </a:ln>
              <a:effectLst/>
            </p:spPr>
            <p:txBody>
              <a:bodyPr wrap="none">
                <a:spAutoFit/>
              </a:bodyPr>
              <a:lstStyle/>
              <a:p>
                <a:r>
                  <a:rPr lang="en-US" sz="2700" dirty="0"/>
                  <a:t>Demand</a:t>
                </a:r>
              </a:p>
            </p:txBody>
          </p:sp>
        </p:grpSp>
        <p:sp>
          <p:nvSpPr>
            <p:cNvPr id="83" name="TextBox 82">
              <a:extLst>
                <a:ext uri="{FF2B5EF4-FFF2-40B4-BE49-F238E27FC236}">
                  <a16:creationId xmlns:a16="http://schemas.microsoft.com/office/drawing/2014/main" id="{DAD63DB3-B473-4819-A3A3-8BBDBADC816E}"/>
                </a:ext>
              </a:extLst>
            </p:cNvPr>
            <p:cNvSpPr txBox="1"/>
            <p:nvPr/>
          </p:nvSpPr>
          <p:spPr>
            <a:xfrm>
              <a:off x="5151329" y="1587780"/>
              <a:ext cx="367408" cy="523220"/>
            </a:xfrm>
            <a:prstGeom prst="rect">
              <a:avLst/>
            </a:prstGeom>
            <a:noFill/>
          </p:spPr>
          <p:txBody>
            <a:bodyPr wrap="none" rtlCol="0">
              <a:spAutoFit/>
            </a:bodyPr>
            <a:lstStyle/>
            <a:p>
              <a:r>
                <a:rPr lang="en-US" sz="2800" b="1" dirty="0"/>
                <a:t>$</a:t>
              </a:r>
            </a:p>
          </p:txBody>
        </p:sp>
        <p:sp>
          <p:nvSpPr>
            <p:cNvPr id="84" name="TextBox 83">
              <a:extLst>
                <a:ext uri="{FF2B5EF4-FFF2-40B4-BE49-F238E27FC236}">
                  <a16:creationId xmlns:a16="http://schemas.microsoft.com/office/drawing/2014/main" id="{401D05B6-A146-4664-B7C3-C1560E9F2796}"/>
                </a:ext>
              </a:extLst>
            </p:cNvPr>
            <p:cNvSpPr txBox="1"/>
            <p:nvPr/>
          </p:nvSpPr>
          <p:spPr>
            <a:xfrm>
              <a:off x="6921269" y="6196372"/>
              <a:ext cx="2242922" cy="523220"/>
            </a:xfrm>
            <a:prstGeom prst="rect">
              <a:avLst/>
            </a:prstGeom>
            <a:noFill/>
          </p:spPr>
          <p:txBody>
            <a:bodyPr wrap="none" rtlCol="0">
              <a:spAutoFit/>
            </a:bodyPr>
            <a:lstStyle/>
            <a:p>
              <a:r>
                <a:rPr lang="en-US" sz="2800" b="1" dirty="0"/>
                <a:t>Units of Good</a:t>
              </a:r>
            </a:p>
          </p:txBody>
        </p:sp>
        <p:cxnSp>
          <p:nvCxnSpPr>
            <p:cNvPr id="87" name="Straight Connector 86">
              <a:extLst>
                <a:ext uri="{FF2B5EF4-FFF2-40B4-BE49-F238E27FC236}">
                  <a16:creationId xmlns:a16="http://schemas.microsoft.com/office/drawing/2014/main" id="{99F2D0AA-040D-4692-84FC-37E40CF85772}"/>
                </a:ext>
              </a:extLst>
            </p:cNvPr>
            <p:cNvCxnSpPr>
              <a:cxnSpLocks/>
            </p:cNvCxnSpPr>
            <p:nvPr/>
          </p:nvCxnSpPr>
          <p:spPr>
            <a:xfrm flipH="1">
              <a:off x="7703860" y="4108874"/>
              <a:ext cx="2906" cy="1518899"/>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89" name="Text Box 83">
              <a:extLst>
                <a:ext uri="{FF2B5EF4-FFF2-40B4-BE49-F238E27FC236}">
                  <a16:creationId xmlns:a16="http://schemas.microsoft.com/office/drawing/2014/main" id="{4B0FAF09-0CFF-4B15-9798-7075ABE4A65E}"/>
                </a:ext>
              </a:extLst>
            </p:cNvPr>
            <p:cNvSpPr txBox="1">
              <a:spLocks noChangeArrowheads="1"/>
            </p:cNvSpPr>
            <p:nvPr/>
          </p:nvSpPr>
          <p:spPr bwMode="auto">
            <a:xfrm>
              <a:off x="7738279" y="4868084"/>
              <a:ext cx="891013" cy="507831"/>
            </a:xfrm>
            <a:prstGeom prst="rect">
              <a:avLst/>
            </a:prstGeom>
            <a:solidFill>
              <a:schemeClr val="bg1"/>
            </a:solidFill>
            <a:ln w="9525">
              <a:noFill/>
              <a:miter lim="800000"/>
              <a:headEnd/>
              <a:tailEnd/>
            </a:ln>
            <a:effectLst/>
          </p:spPr>
          <p:txBody>
            <a:bodyPr wrap="none">
              <a:spAutoFit/>
            </a:bodyPr>
            <a:lstStyle/>
            <a:p>
              <a:r>
                <a:rPr lang="en-US" sz="2700" dirty="0">
                  <a:solidFill>
                    <a:srgbClr val="FF0000"/>
                  </a:solidFill>
                </a:rPr>
                <a:t>EQ Q</a:t>
              </a:r>
            </a:p>
          </p:txBody>
        </p:sp>
      </p:grpSp>
      <p:sp>
        <p:nvSpPr>
          <p:cNvPr id="88" name="Rectangle 87">
            <a:extLst>
              <a:ext uri="{FF2B5EF4-FFF2-40B4-BE49-F238E27FC236}">
                <a16:creationId xmlns:a16="http://schemas.microsoft.com/office/drawing/2014/main" id="{54B1CF00-4672-434B-9D34-3A1FEDC4DD0D}"/>
              </a:ext>
            </a:extLst>
          </p:cNvPr>
          <p:cNvSpPr/>
          <p:nvPr/>
        </p:nvSpPr>
        <p:spPr>
          <a:xfrm>
            <a:off x="5756909" y="2212622"/>
            <a:ext cx="497135" cy="29351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Rectangle 89">
            <a:extLst>
              <a:ext uri="{FF2B5EF4-FFF2-40B4-BE49-F238E27FC236}">
                <a16:creationId xmlns:a16="http://schemas.microsoft.com/office/drawing/2014/main" id="{9C138EDD-DA9A-4064-B572-D291B224711D}"/>
              </a:ext>
            </a:extLst>
          </p:cNvPr>
          <p:cNvSpPr/>
          <p:nvPr/>
        </p:nvSpPr>
        <p:spPr>
          <a:xfrm>
            <a:off x="6202505" y="2588138"/>
            <a:ext cx="497135" cy="22096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Rectangle 90">
            <a:extLst>
              <a:ext uri="{FF2B5EF4-FFF2-40B4-BE49-F238E27FC236}">
                <a16:creationId xmlns:a16="http://schemas.microsoft.com/office/drawing/2014/main" id="{BAB172F1-C103-41E3-AC81-FD73F6488914}"/>
              </a:ext>
            </a:extLst>
          </p:cNvPr>
          <p:cNvSpPr/>
          <p:nvPr/>
        </p:nvSpPr>
        <p:spPr>
          <a:xfrm>
            <a:off x="6704896" y="2942944"/>
            <a:ext cx="497135" cy="14750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Rectangle 91">
            <a:extLst>
              <a:ext uri="{FF2B5EF4-FFF2-40B4-BE49-F238E27FC236}">
                <a16:creationId xmlns:a16="http://schemas.microsoft.com/office/drawing/2014/main" id="{7AB6D56D-EB3C-465F-A9A6-E61D177E6CD4}"/>
              </a:ext>
            </a:extLst>
          </p:cNvPr>
          <p:cNvSpPr/>
          <p:nvPr/>
        </p:nvSpPr>
        <p:spPr>
          <a:xfrm>
            <a:off x="7186893" y="3299391"/>
            <a:ext cx="497135" cy="7908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26582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EADFF0E-A4A0-4886-8D57-107B469D981A}"/>
              </a:ext>
            </a:extLst>
          </p:cNvPr>
          <p:cNvSpPr/>
          <p:nvPr/>
        </p:nvSpPr>
        <p:spPr>
          <a:xfrm>
            <a:off x="1552223" y="1200329"/>
            <a:ext cx="4800600" cy="6740307"/>
          </a:xfrm>
          <a:prstGeom prst="rect">
            <a:avLst/>
          </a:prstGeom>
        </p:spPr>
        <p:txBody>
          <a:bodyPr wrap="square">
            <a:spAutoFit/>
          </a:bodyPr>
          <a:lstStyle/>
          <a:p>
            <a:r>
              <a:rPr lang="en-US" sz="2400" b="1" dirty="0"/>
              <a:t>Buyers</a:t>
            </a:r>
            <a:r>
              <a:rPr lang="en-US" sz="2400" dirty="0"/>
              <a:t> can submit </a:t>
            </a:r>
            <a:r>
              <a:rPr lang="en-US" sz="2400" b="1" dirty="0"/>
              <a:t>Bid</a:t>
            </a:r>
            <a:r>
              <a:rPr lang="en-US" sz="2400" dirty="0"/>
              <a:t> or </a:t>
            </a:r>
            <a:r>
              <a:rPr lang="en-US" sz="2400" b="1" dirty="0"/>
              <a:t>Buy</a:t>
            </a:r>
            <a:r>
              <a:rPr lang="en-US" sz="2400" dirty="0"/>
              <a:t> Orders   </a:t>
            </a:r>
          </a:p>
          <a:p>
            <a:r>
              <a:rPr lang="en-US" sz="2400" b="1" dirty="0"/>
              <a:t>Sellers</a:t>
            </a:r>
            <a:r>
              <a:rPr lang="en-US" sz="2400" dirty="0"/>
              <a:t> can submit </a:t>
            </a:r>
            <a:r>
              <a:rPr lang="en-US" sz="2400" b="1" dirty="0"/>
              <a:t>Ask</a:t>
            </a:r>
            <a:r>
              <a:rPr lang="en-US" sz="2400" dirty="0"/>
              <a:t> or </a:t>
            </a:r>
            <a:r>
              <a:rPr lang="en-US" sz="2400" b="1" dirty="0"/>
              <a:t>Sell</a:t>
            </a:r>
            <a:r>
              <a:rPr lang="en-US" sz="2400" dirty="0"/>
              <a:t> Orders</a:t>
            </a:r>
          </a:p>
          <a:p>
            <a:endParaRPr lang="en-US" sz="2400" dirty="0"/>
          </a:p>
          <a:p>
            <a:r>
              <a:rPr lang="en-US" sz="2400" b="1" dirty="0"/>
              <a:t>Standing Bid</a:t>
            </a:r>
            <a:r>
              <a:rPr lang="en-US" sz="2400" dirty="0"/>
              <a:t>:  Highest Bid</a:t>
            </a:r>
          </a:p>
          <a:p>
            <a:r>
              <a:rPr lang="en-US" sz="2400" b="1" dirty="0"/>
              <a:t>Standing Ask</a:t>
            </a:r>
            <a:r>
              <a:rPr lang="en-US" sz="2400" dirty="0"/>
              <a:t>:  Lowest Ask</a:t>
            </a:r>
          </a:p>
          <a:p>
            <a:endParaRPr lang="en-US" sz="2400" dirty="0"/>
          </a:p>
          <a:p>
            <a:r>
              <a:rPr lang="en-US" sz="2400" dirty="0"/>
              <a:t>Buy order causes a </a:t>
            </a:r>
            <a:r>
              <a:rPr lang="en-US" sz="2400" b="1" dirty="0"/>
              <a:t>contract</a:t>
            </a:r>
            <a:r>
              <a:rPr lang="en-US" sz="2400" dirty="0"/>
              <a:t> between the buyer and the seller with the standing ask.  price = Standing Ask</a:t>
            </a:r>
          </a:p>
          <a:p>
            <a:endParaRPr lang="en-US" sz="2400" dirty="0"/>
          </a:p>
          <a:p>
            <a:r>
              <a:rPr lang="en-US" sz="2400" dirty="0"/>
              <a:t>Sell order causes a </a:t>
            </a:r>
            <a:r>
              <a:rPr lang="en-US" sz="2400" b="1" dirty="0"/>
              <a:t>contract</a:t>
            </a:r>
            <a:r>
              <a:rPr lang="en-US" sz="2400" dirty="0"/>
              <a:t> between the seller and the buyer with the standing bid.  price = Standing Bid</a:t>
            </a:r>
          </a:p>
          <a:p>
            <a:endParaRPr lang="en-US" sz="2400" dirty="0"/>
          </a:p>
          <a:p>
            <a:r>
              <a:rPr lang="en-US" sz="2400" dirty="0"/>
              <a:t>More rules allow for </a:t>
            </a:r>
            <a:r>
              <a:rPr lang="en-US" sz="2400" b="1" dirty="0"/>
              <a:t>complexity</a:t>
            </a:r>
            <a:r>
              <a:rPr lang="en-US" sz="2400" dirty="0"/>
              <a:t>.</a:t>
            </a:r>
          </a:p>
          <a:p>
            <a:endParaRPr lang="en-US" sz="2400" dirty="0"/>
          </a:p>
          <a:p>
            <a:endParaRPr lang="en-US" sz="2400" dirty="0"/>
          </a:p>
          <a:p>
            <a:endParaRPr lang="en-US" sz="2400" dirty="0"/>
          </a:p>
        </p:txBody>
      </p:sp>
      <p:grpSp>
        <p:nvGrpSpPr>
          <p:cNvPr id="4" name="Group 15">
            <a:extLst>
              <a:ext uri="{FF2B5EF4-FFF2-40B4-BE49-F238E27FC236}">
                <a16:creationId xmlns:a16="http://schemas.microsoft.com/office/drawing/2014/main" id="{BBF9DF99-AC47-4DD0-906D-4087AFD847FF}"/>
              </a:ext>
            </a:extLst>
          </p:cNvPr>
          <p:cNvGrpSpPr>
            <a:grpSpLocks/>
          </p:cNvGrpSpPr>
          <p:nvPr/>
        </p:nvGrpSpPr>
        <p:grpSpPr bwMode="auto">
          <a:xfrm>
            <a:off x="8013204" y="1200329"/>
            <a:ext cx="2494083" cy="2685012"/>
            <a:chOff x="1430" y="1286"/>
            <a:chExt cx="1271" cy="1033"/>
          </a:xfrm>
        </p:grpSpPr>
        <p:sp>
          <p:nvSpPr>
            <p:cNvPr id="5" name="Text Box 16">
              <a:extLst>
                <a:ext uri="{FF2B5EF4-FFF2-40B4-BE49-F238E27FC236}">
                  <a16:creationId xmlns:a16="http://schemas.microsoft.com/office/drawing/2014/main" id="{932D114F-1D65-44B0-9419-B928E976FB7B}"/>
                </a:ext>
              </a:extLst>
            </p:cNvPr>
            <p:cNvSpPr txBox="1">
              <a:spLocks noChangeArrowheads="1"/>
            </p:cNvSpPr>
            <p:nvPr/>
          </p:nvSpPr>
          <p:spPr bwMode="auto">
            <a:xfrm>
              <a:off x="1430" y="1286"/>
              <a:ext cx="1271" cy="227"/>
            </a:xfrm>
            <a:prstGeom prst="rect">
              <a:avLst/>
            </a:prstGeom>
            <a:noFill/>
            <a:ln w="9525">
              <a:noFill/>
              <a:miter lim="800000"/>
              <a:headEnd/>
              <a:tailEnd/>
            </a:ln>
            <a:effectLst/>
          </p:spPr>
          <p:txBody>
            <a:bodyPr wrap="none">
              <a:spAutoFit/>
            </a:bodyPr>
            <a:lstStyle/>
            <a:p>
              <a:r>
                <a:rPr lang="en-US" sz="2400" b="1"/>
                <a:t>ID BID   ASK ID</a:t>
              </a:r>
            </a:p>
          </p:txBody>
        </p:sp>
        <p:sp>
          <p:nvSpPr>
            <p:cNvPr id="6" name="Line 17">
              <a:extLst>
                <a:ext uri="{FF2B5EF4-FFF2-40B4-BE49-F238E27FC236}">
                  <a16:creationId xmlns:a16="http://schemas.microsoft.com/office/drawing/2014/main" id="{80E5EFE6-99B9-4C57-BAD0-02A81383AB1C}"/>
                </a:ext>
              </a:extLst>
            </p:cNvPr>
            <p:cNvSpPr>
              <a:spLocks noChangeShapeType="1"/>
            </p:cNvSpPr>
            <p:nvPr/>
          </p:nvSpPr>
          <p:spPr bwMode="auto">
            <a:xfrm>
              <a:off x="1920" y="1296"/>
              <a:ext cx="0" cy="960"/>
            </a:xfrm>
            <a:prstGeom prst="line">
              <a:avLst/>
            </a:prstGeom>
            <a:noFill/>
            <a:ln w="9525">
              <a:solidFill>
                <a:schemeClr val="tx1"/>
              </a:solidFill>
              <a:round/>
              <a:headEnd/>
              <a:tailEnd/>
            </a:ln>
            <a:effectLst/>
          </p:spPr>
          <p:txBody>
            <a:bodyPr/>
            <a:lstStyle/>
            <a:p>
              <a:endParaRPr lang="en-US" sz="2400"/>
            </a:p>
          </p:txBody>
        </p:sp>
        <p:sp>
          <p:nvSpPr>
            <p:cNvPr id="7" name="Line 18">
              <a:extLst>
                <a:ext uri="{FF2B5EF4-FFF2-40B4-BE49-F238E27FC236}">
                  <a16:creationId xmlns:a16="http://schemas.microsoft.com/office/drawing/2014/main" id="{EB355578-600E-4E8A-A245-217F3A63B74B}"/>
                </a:ext>
              </a:extLst>
            </p:cNvPr>
            <p:cNvSpPr>
              <a:spLocks noChangeShapeType="1"/>
            </p:cNvSpPr>
            <p:nvPr/>
          </p:nvSpPr>
          <p:spPr bwMode="auto">
            <a:xfrm>
              <a:off x="1440" y="1488"/>
              <a:ext cx="960" cy="0"/>
            </a:xfrm>
            <a:prstGeom prst="line">
              <a:avLst/>
            </a:prstGeom>
            <a:noFill/>
            <a:ln w="9525">
              <a:solidFill>
                <a:schemeClr val="tx1"/>
              </a:solidFill>
              <a:round/>
              <a:headEnd/>
              <a:tailEnd/>
            </a:ln>
            <a:effectLst/>
          </p:spPr>
          <p:txBody>
            <a:bodyPr/>
            <a:lstStyle/>
            <a:p>
              <a:endParaRPr lang="en-US" sz="2400"/>
            </a:p>
          </p:txBody>
        </p:sp>
        <p:sp>
          <p:nvSpPr>
            <p:cNvPr id="8" name="Text Box 19">
              <a:extLst>
                <a:ext uri="{FF2B5EF4-FFF2-40B4-BE49-F238E27FC236}">
                  <a16:creationId xmlns:a16="http://schemas.microsoft.com/office/drawing/2014/main" id="{1A86359C-E570-49BC-B270-72BBC256EE08}"/>
                </a:ext>
              </a:extLst>
            </p:cNvPr>
            <p:cNvSpPr txBox="1">
              <a:spLocks noChangeArrowheads="1"/>
            </p:cNvSpPr>
            <p:nvPr/>
          </p:nvSpPr>
          <p:spPr bwMode="auto">
            <a:xfrm>
              <a:off x="1440" y="1488"/>
              <a:ext cx="555" cy="227"/>
            </a:xfrm>
            <a:prstGeom prst="rect">
              <a:avLst/>
            </a:prstGeom>
            <a:noFill/>
            <a:ln w="9525">
              <a:noFill/>
              <a:miter lim="800000"/>
              <a:headEnd/>
              <a:tailEnd/>
            </a:ln>
            <a:effectLst/>
          </p:spPr>
          <p:txBody>
            <a:bodyPr wrap="none">
              <a:spAutoFit/>
            </a:bodyPr>
            <a:lstStyle/>
            <a:p>
              <a:r>
                <a:rPr lang="en-US" sz="2400"/>
                <a:t>B1 $3</a:t>
              </a:r>
            </a:p>
          </p:txBody>
        </p:sp>
        <p:sp>
          <p:nvSpPr>
            <p:cNvPr id="9" name="Text Box 20">
              <a:extLst>
                <a:ext uri="{FF2B5EF4-FFF2-40B4-BE49-F238E27FC236}">
                  <a16:creationId xmlns:a16="http://schemas.microsoft.com/office/drawing/2014/main" id="{FB5E7340-A345-4A69-8BDB-B9961AB980A2}"/>
                </a:ext>
              </a:extLst>
            </p:cNvPr>
            <p:cNvSpPr txBox="1">
              <a:spLocks noChangeArrowheads="1"/>
            </p:cNvSpPr>
            <p:nvPr/>
          </p:nvSpPr>
          <p:spPr bwMode="auto">
            <a:xfrm>
              <a:off x="1968" y="1632"/>
              <a:ext cx="582" cy="227"/>
            </a:xfrm>
            <a:prstGeom prst="rect">
              <a:avLst/>
            </a:prstGeom>
            <a:noFill/>
            <a:ln w="9525">
              <a:noFill/>
              <a:miter lim="800000"/>
              <a:headEnd/>
              <a:tailEnd/>
            </a:ln>
            <a:effectLst/>
          </p:spPr>
          <p:txBody>
            <a:bodyPr wrap="none">
              <a:spAutoFit/>
            </a:bodyPr>
            <a:lstStyle/>
            <a:p>
              <a:r>
                <a:rPr lang="en-US" sz="2400"/>
                <a:t>$7  S3</a:t>
              </a:r>
            </a:p>
          </p:txBody>
        </p:sp>
        <p:sp>
          <p:nvSpPr>
            <p:cNvPr id="10" name="Text Box 21">
              <a:extLst>
                <a:ext uri="{FF2B5EF4-FFF2-40B4-BE49-F238E27FC236}">
                  <a16:creationId xmlns:a16="http://schemas.microsoft.com/office/drawing/2014/main" id="{C3B8A20F-97E6-4EAF-9978-60863C35A024}"/>
                </a:ext>
              </a:extLst>
            </p:cNvPr>
            <p:cNvSpPr txBox="1">
              <a:spLocks noChangeArrowheads="1"/>
            </p:cNvSpPr>
            <p:nvPr/>
          </p:nvSpPr>
          <p:spPr bwMode="auto">
            <a:xfrm>
              <a:off x="1966" y="1824"/>
              <a:ext cx="582" cy="227"/>
            </a:xfrm>
            <a:prstGeom prst="rect">
              <a:avLst/>
            </a:prstGeom>
            <a:noFill/>
            <a:ln w="9525">
              <a:noFill/>
              <a:miter lim="800000"/>
              <a:headEnd/>
              <a:tailEnd/>
            </a:ln>
            <a:effectLst/>
          </p:spPr>
          <p:txBody>
            <a:bodyPr wrap="none">
              <a:spAutoFit/>
            </a:bodyPr>
            <a:lstStyle/>
            <a:p>
              <a:r>
                <a:rPr lang="en-US" sz="2400"/>
                <a:t>$6  S1</a:t>
              </a:r>
            </a:p>
          </p:txBody>
        </p:sp>
        <p:sp>
          <p:nvSpPr>
            <p:cNvPr id="11" name="Text Box 22">
              <a:extLst>
                <a:ext uri="{FF2B5EF4-FFF2-40B4-BE49-F238E27FC236}">
                  <a16:creationId xmlns:a16="http://schemas.microsoft.com/office/drawing/2014/main" id="{6D96B8FD-758D-4865-83CE-7DB94ACB7D6A}"/>
                </a:ext>
              </a:extLst>
            </p:cNvPr>
            <p:cNvSpPr txBox="1">
              <a:spLocks noChangeArrowheads="1"/>
            </p:cNvSpPr>
            <p:nvPr/>
          </p:nvSpPr>
          <p:spPr bwMode="auto">
            <a:xfrm>
              <a:off x="1440" y="1920"/>
              <a:ext cx="555" cy="227"/>
            </a:xfrm>
            <a:prstGeom prst="rect">
              <a:avLst/>
            </a:prstGeom>
            <a:noFill/>
            <a:ln w="9525">
              <a:noFill/>
              <a:miter lim="800000"/>
              <a:headEnd/>
              <a:tailEnd/>
            </a:ln>
            <a:effectLst/>
          </p:spPr>
          <p:txBody>
            <a:bodyPr wrap="none">
              <a:spAutoFit/>
            </a:bodyPr>
            <a:lstStyle/>
            <a:p>
              <a:r>
                <a:rPr lang="en-US" sz="2400"/>
                <a:t>B1 $4</a:t>
              </a:r>
            </a:p>
          </p:txBody>
        </p:sp>
        <p:sp>
          <p:nvSpPr>
            <p:cNvPr id="12" name="Text Box 23">
              <a:extLst>
                <a:ext uri="{FF2B5EF4-FFF2-40B4-BE49-F238E27FC236}">
                  <a16:creationId xmlns:a16="http://schemas.microsoft.com/office/drawing/2014/main" id="{965BBF68-5D89-4F13-A1FE-7027E60C8881}"/>
                </a:ext>
              </a:extLst>
            </p:cNvPr>
            <p:cNvSpPr txBox="1">
              <a:spLocks noChangeArrowheads="1"/>
            </p:cNvSpPr>
            <p:nvPr/>
          </p:nvSpPr>
          <p:spPr bwMode="auto">
            <a:xfrm>
              <a:off x="1894" y="2092"/>
              <a:ext cx="661" cy="227"/>
            </a:xfrm>
            <a:prstGeom prst="rect">
              <a:avLst/>
            </a:prstGeom>
            <a:noFill/>
            <a:ln w="9525">
              <a:noFill/>
              <a:miter lim="800000"/>
              <a:headEnd/>
              <a:tailEnd/>
            </a:ln>
            <a:effectLst/>
          </p:spPr>
          <p:txBody>
            <a:bodyPr wrap="none">
              <a:spAutoFit/>
            </a:bodyPr>
            <a:lstStyle/>
            <a:p>
              <a:r>
                <a:rPr lang="en-US" sz="2400" dirty="0"/>
                <a:t>Sell  S1</a:t>
              </a:r>
            </a:p>
          </p:txBody>
        </p:sp>
      </p:grpSp>
      <p:cxnSp>
        <p:nvCxnSpPr>
          <p:cNvPr id="13" name="Straight Connector 12">
            <a:extLst>
              <a:ext uri="{FF2B5EF4-FFF2-40B4-BE49-F238E27FC236}">
                <a16:creationId xmlns:a16="http://schemas.microsoft.com/office/drawing/2014/main" id="{A1069EC6-4A44-41D9-B3BE-4B9F02787973}"/>
              </a:ext>
            </a:extLst>
          </p:cNvPr>
          <p:cNvCxnSpPr/>
          <p:nvPr/>
        </p:nvCxnSpPr>
        <p:spPr>
          <a:xfrm>
            <a:off x="1533525" y="373063"/>
            <a:ext cx="0" cy="690562"/>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4" name="TextBox 3">
            <a:extLst>
              <a:ext uri="{FF2B5EF4-FFF2-40B4-BE49-F238E27FC236}">
                <a16:creationId xmlns:a16="http://schemas.microsoft.com/office/drawing/2014/main" id="{12260D1F-B7F2-4FBD-A460-486780FAE8C4}"/>
              </a:ext>
            </a:extLst>
          </p:cNvPr>
          <p:cNvSpPr txBox="1">
            <a:spLocks noChangeArrowheads="1"/>
          </p:cNvSpPr>
          <p:nvPr/>
        </p:nvSpPr>
        <p:spPr bwMode="auto">
          <a:xfrm>
            <a:off x="1727200" y="355600"/>
            <a:ext cx="5675593"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4000" dirty="0"/>
              <a:t>Double Auction Institution</a:t>
            </a:r>
          </a:p>
        </p:txBody>
      </p:sp>
    </p:spTree>
    <p:extLst>
      <p:ext uri="{BB962C8B-B14F-4D97-AF65-F5344CB8AC3E}">
        <p14:creationId xmlns:p14="http://schemas.microsoft.com/office/powerpoint/2010/main" val="10935990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7" name="Straight Connector 96">
            <a:extLst>
              <a:ext uri="{FF2B5EF4-FFF2-40B4-BE49-F238E27FC236}">
                <a16:creationId xmlns:a16="http://schemas.microsoft.com/office/drawing/2014/main" id="{FFA884C7-8075-48CC-94A9-9068B8D8621C}"/>
              </a:ext>
            </a:extLst>
          </p:cNvPr>
          <p:cNvCxnSpPr/>
          <p:nvPr/>
        </p:nvCxnSpPr>
        <p:spPr>
          <a:xfrm>
            <a:off x="1533525" y="373063"/>
            <a:ext cx="0" cy="690562"/>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00" name="TextBox 3">
            <a:extLst>
              <a:ext uri="{FF2B5EF4-FFF2-40B4-BE49-F238E27FC236}">
                <a16:creationId xmlns:a16="http://schemas.microsoft.com/office/drawing/2014/main" id="{7D20F65E-407C-4BDC-B5AE-9C4D7909B6AB}"/>
              </a:ext>
            </a:extLst>
          </p:cNvPr>
          <p:cNvSpPr txBox="1">
            <a:spLocks noChangeArrowheads="1"/>
          </p:cNvSpPr>
          <p:nvPr/>
        </p:nvSpPr>
        <p:spPr bwMode="auto">
          <a:xfrm>
            <a:off x="1727200" y="355600"/>
            <a:ext cx="760054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4000" dirty="0"/>
              <a:t>Markets as Microeconomic Systems</a:t>
            </a:r>
          </a:p>
        </p:txBody>
      </p:sp>
      <p:grpSp>
        <p:nvGrpSpPr>
          <p:cNvPr id="10" name="Group 9">
            <a:extLst>
              <a:ext uri="{FF2B5EF4-FFF2-40B4-BE49-F238E27FC236}">
                <a16:creationId xmlns:a16="http://schemas.microsoft.com/office/drawing/2014/main" id="{D2B7F274-179E-4F1E-80C2-CC1B14F96098}"/>
              </a:ext>
            </a:extLst>
          </p:cNvPr>
          <p:cNvGrpSpPr/>
          <p:nvPr/>
        </p:nvGrpSpPr>
        <p:grpSpPr>
          <a:xfrm>
            <a:off x="2078181" y="1637066"/>
            <a:ext cx="2610197" cy="2367036"/>
            <a:chOff x="2793076" y="1620441"/>
            <a:chExt cx="2432799" cy="1934314"/>
          </a:xfrm>
        </p:grpSpPr>
        <p:sp>
          <p:nvSpPr>
            <p:cNvPr id="108" name="Text Box 5">
              <a:extLst>
                <a:ext uri="{FF2B5EF4-FFF2-40B4-BE49-F238E27FC236}">
                  <a16:creationId xmlns:a16="http://schemas.microsoft.com/office/drawing/2014/main" id="{D60F7B84-85BC-434E-AE5D-1D09D161F05F}"/>
                </a:ext>
              </a:extLst>
            </p:cNvPr>
            <p:cNvSpPr txBox="1">
              <a:spLocks noChangeArrowheads="1"/>
            </p:cNvSpPr>
            <p:nvPr/>
          </p:nvSpPr>
          <p:spPr bwMode="auto">
            <a:xfrm>
              <a:off x="2862826" y="2875674"/>
              <a:ext cx="1772191" cy="679081"/>
            </a:xfrm>
            <a:prstGeom prst="rect">
              <a:avLst/>
            </a:prstGeom>
            <a:noFill/>
            <a:ln w="9525">
              <a:noFill/>
              <a:miter lim="800000"/>
              <a:headEnd/>
              <a:tailEnd/>
            </a:ln>
            <a:effectLst/>
          </p:spPr>
          <p:txBody>
            <a:bodyPr wrap="none">
              <a:spAutoFit/>
            </a:bodyPr>
            <a:lstStyle/>
            <a:p>
              <a:r>
                <a:rPr lang="en-US" sz="2400" dirty="0"/>
                <a:t>Environment:</a:t>
              </a:r>
            </a:p>
            <a:p>
              <a:r>
                <a:rPr lang="en-US" sz="2400" dirty="0"/>
                <a:t>(values/costs)</a:t>
              </a:r>
            </a:p>
          </p:txBody>
        </p:sp>
        <p:sp>
          <p:nvSpPr>
            <p:cNvPr id="110" name="Rectangle 24">
              <a:extLst>
                <a:ext uri="{FF2B5EF4-FFF2-40B4-BE49-F238E27FC236}">
                  <a16:creationId xmlns:a16="http://schemas.microsoft.com/office/drawing/2014/main" id="{16501D0D-064D-488B-BDDC-F072EF5AFD81}"/>
                </a:ext>
              </a:extLst>
            </p:cNvPr>
            <p:cNvSpPr>
              <a:spLocks noChangeArrowheads="1"/>
            </p:cNvSpPr>
            <p:nvPr/>
          </p:nvSpPr>
          <p:spPr bwMode="auto">
            <a:xfrm>
              <a:off x="2793076" y="1620441"/>
              <a:ext cx="2045433" cy="1255233"/>
            </a:xfrm>
            <a:prstGeom prst="rect">
              <a:avLst/>
            </a:prstGeom>
            <a:noFill/>
            <a:ln w="9525">
              <a:noFill/>
              <a:miter lim="800000"/>
              <a:headEnd/>
              <a:tailEnd/>
            </a:ln>
          </p:spPr>
          <p:txBody>
            <a:bodyPr/>
            <a:lstStyle/>
            <a:p>
              <a:endParaRPr lang="en-US" sz="1350"/>
            </a:p>
          </p:txBody>
        </p:sp>
        <p:sp>
          <p:nvSpPr>
            <p:cNvPr id="111" name="Freeform 25">
              <a:extLst>
                <a:ext uri="{FF2B5EF4-FFF2-40B4-BE49-F238E27FC236}">
                  <a16:creationId xmlns:a16="http://schemas.microsoft.com/office/drawing/2014/main" id="{ECADFD6A-719C-4807-8AF3-D463C308FEEF}"/>
                </a:ext>
              </a:extLst>
            </p:cNvPr>
            <p:cNvSpPr>
              <a:spLocks/>
            </p:cNvSpPr>
            <p:nvPr/>
          </p:nvSpPr>
          <p:spPr bwMode="auto">
            <a:xfrm>
              <a:off x="2793076" y="1620441"/>
              <a:ext cx="1841941" cy="1044256"/>
            </a:xfrm>
            <a:custGeom>
              <a:avLst/>
              <a:gdLst/>
              <a:ahLst/>
              <a:cxnLst>
                <a:cxn ang="0">
                  <a:pos x="0" y="317"/>
                </a:cxn>
                <a:cxn ang="0">
                  <a:pos x="55" y="317"/>
                </a:cxn>
                <a:cxn ang="0">
                  <a:pos x="55" y="286"/>
                </a:cxn>
                <a:cxn ang="0">
                  <a:pos x="110" y="286"/>
                </a:cxn>
                <a:cxn ang="0">
                  <a:pos x="110" y="254"/>
                </a:cxn>
                <a:cxn ang="0">
                  <a:pos x="165" y="254"/>
                </a:cxn>
                <a:cxn ang="0">
                  <a:pos x="165" y="222"/>
                </a:cxn>
                <a:cxn ang="0">
                  <a:pos x="220" y="222"/>
                </a:cxn>
                <a:cxn ang="0">
                  <a:pos x="220" y="190"/>
                </a:cxn>
                <a:cxn ang="0">
                  <a:pos x="275" y="190"/>
                </a:cxn>
                <a:cxn ang="0">
                  <a:pos x="275" y="159"/>
                </a:cxn>
                <a:cxn ang="0">
                  <a:pos x="330" y="159"/>
                </a:cxn>
                <a:cxn ang="0">
                  <a:pos x="330" y="127"/>
                </a:cxn>
                <a:cxn ang="0">
                  <a:pos x="385" y="127"/>
                </a:cxn>
                <a:cxn ang="0">
                  <a:pos x="385" y="95"/>
                </a:cxn>
                <a:cxn ang="0">
                  <a:pos x="440" y="95"/>
                </a:cxn>
                <a:cxn ang="0">
                  <a:pos x="440" y="63"/>
                </a:cxn>
                <a:cxn ang="0">
                  <a:pos x="495" y="63"/>
                </a:cxn>
                <a:cxn ang="0">
                  <a:pos x="495" y="0"/>
                </a:cxn>
              </a:cxnLst>
              <a:rect l="0" t="0" r="r" b="b"/>
              <a:pathLst>
                <a:path w="495" h="317">
                  <a:moveTo>
                    <a:pt x="0" y="317"/>
                  </a:moveTo>
                  <a:lnTo>
                    <a:pt x="55" y="317"/>
                  </a:lnTo>
                  <a:lnTo>
                    <a:pt x="55" y="286"/>
                  </a:lnTo>
                  <a:lnTo>
                    <a:pt x="110" y="286"/>
                  </a:lnTo>
                  <a:lnTo>
                    <a:pt x="110" y="254"/>
                  </a:lnTo>
                  <a:lnTo>
                    <a:pt x="165" y="254"/>
                  </a:lnTo>
                  <a:lnTo>
                    <a:pt x="165" y="222"/>
                  </a:lnTo>
                  <a:lnTo>
                    <a:pt x="220" y="222"/>
                  </a:lnTo>
                  <a:lnTo>
                    <a:pt x="220" y="190"/>
                  </a:lnTo>
                  <a:lnTo>
                    <a:pt x="275" y="190"/>
                  </a:lnTo>
                  <a:lnTo>
                    <a:pt x="275" y="159"/>
                  </a:lnTo>
                  <a:lnTo>
                    <a:pt x="330" y="159"/>
                  </a:lnTo>
                  <a:lnTo>
                    <a:pt x="330" y="127"/>
                  </a:lnTo>
                  <a:lnTo>
                    <a:pt x="385" y="127"/>
                  </a:lnTo>
                  <a:lnTo>
                    <a:pt x="385" y="95"/>
                  </a:lnTo>
                  <a:lnTo>
                    <a:pt x="440" y="95"/>
                  </a:lnTo>
                  <a:lnTo>
                    <a:pt x="440" y="63"/>
                  </a:lnTo>
                  <a:lnTo>
                    <a:pt x="495" y="63"/>
                  </a:lnTo>
                  <a:lnTo>
                    <a:pt x="495" y="0"/>
                  </a:lnTo>
                </a:path>
              </a:pathLst>
            </a:custGeom>
            <a:noFill/>
            <a:ln w="38100" cmpd="sng">
              <a:solidFill>
                <a:srgbClr val="FF0000"/>
              </a:solidFill>
              <a:prstDash val="solid"/>
              <a:round/>
              <a:headEnd/>
              <a:tailEnd/>
            </a:ln>
          </p:spPr>
          <p:txBody>
            <a:bodyPr/>
            <a:lstStyle/>
            <a:p>
              <a:endParaRPr lang="en-US" sz="1350"/>
            </a:p>
          </p:txBody>
        </p:sp>
        <p:sp>
          <p:nvSpPr>
            <p:cNvPr id="112" name="Freeform 26">
              <a:extLst>
                <a:ext uri="{FF2B5EF4-FFF2-40B4-BE49-F238E27FC236}">
                  <a16:creationId xmlns:a16="http://schemas.microsoft.com/office/drawing/2014/main" id="{769F2720-82BB-4EF5-99CD-F69F980CD27C}"/>
                </a:ext>
              </a:extLst>
            </p:cNvPr>
            <p:cNvSpPr>
              <a:spLocks/>
            </p:cNvSpPr>
            <p:nvPr/>
          </p:nvSpPr>
          <p:spPr bwMode="auto">
            <a:xfrm>
              <a:off x="2793076" y="1790642"/>
              <a:ext cx="1841941" cy="1044256"/>
            </a:xfrm>
            <a:custGeom>
              <a:avLst/>
              <a:gdLst/>
              <a:ahLst/>
              <a:cxnLst>
                <a:cxn ang="0">
                  <a:pos x="0" y="0"/>
                </a:cxn>
                <a:cxn ang="0">
                  <a:pos x="55" y="0"/>
                </a:cxn>
                <a:cxn ang="0">
                  <a:pos x="55" y="32"/>
                </a:cxn>
                <a:cxn ang="0">
                  <a:pos x="110" y="32"/>
                </a:cxn>
                <a:cxn ang="0">
                  <a:pos x="110" y="64"/>
                </a:cxn>
                <a:cxn ang="0">
                  <a:pos x="165" y="64"/>
                </a:cxn>
                <a:cxn ang="0">
                  <a:pos x="165" y="96"/>
                </a:cxn>
                <a:cxn ang="0">
                  <a:pos x="220" y="96"/>
                </a:cxn>
                <a:cxn ang="0">
                  <a:pos x="220" y="127"/>
                </a:cxn>
                <a:cxn ang="0">
                  <a:pos x="275" y="127"/>
                </a:cxn>
                <a:cxn ang="0">
                  <a:pos x="275" y="159"/>
                </a:cxn>
                <a:cxn ang="0">
                  <a:pos x="330" y="159"/>
                </a:cxn>
                <a:cxn ang="0">
                  <a:pos x="330" y="191"/>
                </a:cxn>
                <a:cxn ang="0">
                  <a:pos x="385" y="191"/>
                </a:cxn>
                <a:cxn ang="0">
                  <a:pos x="385" y="223"/>
                </a:cxn>
                <a:cxn ang="0">
                  <a:pos x="440" y="223"/>
                </a:cxn>
                <a:cxn ang="0">
                  <a:pos x="440" y="254"/>
                </a:cxn>
                <a:cxn ang="0">
                  <a:pos x="495" y="254"/>
                </a:cxn>
                <a:cxn ang="0">
                  <a:pos x="495" y="286"/>
                </a:cxn>
              </a:cxnLst>
              <a:rect l="0" t="0" r="r" b="b"/>
              <a:pathLst>
                <a:path w="495" h="286">
                  <a:moveTo>
                    <a:pt x="0" y="0"/>
                  </a:moveTo>
                  <a:lnTo>
                    <a:pt x="55" y="0"/>
                  </a:lnTo>
                  <a:lnTo>
                    <a:pt x="55" y="32"/>
                  </a:lnTo>
                  <a:lnTo>
                    <a:pt x="110" y="32"/>
                  </a:lnTo>
                  <a:lnTo>
                    <a:pt x="110" y="64"/>
                  </a:lnTo>
                  <a:lnTo>
                    <a:pt x="165" y="64"/>
                  </a:lnTo>
                  <a:lnTo>
                    <a:pt x="165" y="96"/>
                  </a:lnTo>
                  <a:lnTo>
                    <a:pt x="220" y="96"/>
                  </a:lnTo>
                  <a:lnTo>
                    <a:pt x="220" y="127"/>
                  </a:lnTo>
                  <a:lnTo>
                    <a:pt x="275" y="127"/>
                  </a:lnTo>
                  <a:lnTo>
                    <a:pt x="275" y="159"/>
                  </a:lnTo>
                  <a:lnTo>
                    <a:pt x="330" y="159"/>
                  </a:lnTo>
                  <a:lnTo>
                    <a:pt x="330" y="191"/>
                  </a:lnTo>
                  <a:lnTo>
                    <a:pt x="385" y="191"/>
                  </a:lnTo>
                  <a:lnTo>
                    <a:pt x="385" y="223"/>
                  </a:lnTo>
                  <a:lnTo>
                    <a:pt x="440" y="223"/>
                  </a:lnTo>
                  <a:lnTo>
                    <a:pt x="440" y="254"/>
                  </a:lnTo>
                  <a:lnTo>
                    <a:pt x="495" y="254"/>
                  </a:lnTo>
                  <a:lnTo>
                    <a:pt x="495" y="286"/>
                  </a:lnTo>
                </a:path>
              </a:pathLst>
            </a:custGeom>
            <a:noFill/>
            <a:ln w="38100" cmpd="sng">
              <a:solidFill>
                <a:srgbClr val="000080"/>
              </a:solidFill>
              <a:prstDash val="solid"/>
              <a:round/>
              <a:headEnd/>
              <a:tailEnd/>
            </a:ln>
          </p:spPr>
          <p:txBody>
            <a:bodyPr/>
            <a:lstStyle/>
            <a:p>
              <a:endParaRPr lang="en-US" sz="1350"/>
            </a:p>
          </p:txBody>
        </p:sp>
        <p:sp>
          <p:nvSpPr>
            <p:cNvPr id="113" name="Text Box 27">
              <a:extLst>
                <a:ext uri="{FF2B5EF4-FFF2-40B4-BE49-F238E27FC236}">
                  <a16:creationId xmlns:a16="http://schemas.microsoft.com/office/drawing/2014/main" id="{504D873E-8FB1-44CB-A95A-93181A34CE76}"/>
                </a:ext>
              </a:extLst>
            </p:cNvPr>
            <p:cNvSpPr txBox="1">
              <a:spLocks noChangeArrowheads="1"/>
            </p:cNvSpPr>
            <p:nvPr/>
          </p:nvSpPr>
          <p:spPr bwMode="auto">
            <a:xfrm>
              <a:off x="4599931" y="1655897"/>
              <a:ext cx="537327" cy="188633"/>
            </a:xfrm>
            <a:prstGeom prst="rect">
              <a:avLst/>
            </a:prstGeom>
            <a:noFill/>
            <a:ln w="9525">
              <a:noFill/>
              <a:miter lim="800000"/>
              <a:headEnd/>
              <a:tailEnd/>
            </a:ln>
            <a:effectLst/>
          </p:spPr>
          <p:txBody>
            <a:bodyPr wrap="none">
              <a:spAutoFit/>
            </a:bodyPr>
            <a:lstStyle/>
            <a:p>
              <a:r>
                <a:rPr lang="en-US" sz="900" dirty="0">
                  <a:latin typeface="Microsoft Sans Serif" pitchFamily="34" charset="0"/>
                </a:rPr>
                <a:t>Supply</a:t>
              </a:r>
            </a:p>
          </p:txBody>
        </p:sp>
        <p:sp>
          <p:nvSpPr>
            <p:cNvPr id="114" name="Text Box 28">
              <a:extLst>
                <a:ext uri="{FF2B5EF4-FFF2-40B4-BE49-F238E27FC236}">
                  <a16:creationId xmlns:a16="http://schemas.microsoft.com/office/drawing/2014/main" id="{49C183DD-C101-465D-9A67-837FA25307EC}"/>
                </a:ext>
              </a:extLst>
            </p:cNvPr>
            <p:cNvSpPr txBox="1">
              <a:spLocks noChangeArrowheads="1"/>
            </p:cNvSpPr>
            <p:nvPr/>
          </p:nvSpPr>
          <p:spPr bwMode="auto">
            <a:xfrm>
              <a:off x="4605192" y="2623917"/>
              <a:ext cx="620683" cy="188633"/>
            </a:xfrm>
            <a:prstGeom prst="rect">
              <a:avLst/>
            </a:prstGeom>
            <a:noFill/>
            <a:ln w="9525">
              <a:noFill/>
              <a:miter lim="800000"/>
              <a:headEnd/>
              <a:tailEnd/>
            </a:ln>
            <a:effectLst/>
          </p:spPr>
          <p:txBody>
            <a:bodyPr wrap="none">
              <a:spAutoFit/>
            </a:bodyPr>
            <a:lstStyle/>
            <a:p>
              <a:r>
                <a:rPr lang="en-US" sz="900" dirty="0">
                  <a:latin typeface="Microsoft Sans Serif" pitchFamily="34" charset="0"/>
                </a:rPr>
                <a:t>Demand</a:t>
              </a:r>
            </a:p>
          </p:txBody>
        </p:sp>
      </p:grpSp>
      <p:sp>
        <p:nvSpPr>
          <p:cNvPr id="115" name="Line 8">
            <a:extLst>
              <a:ext uri="{FF2B5EF4-FFF2-40B4-BE49-F238E27FC236}">
                <a16:creationId xmlns:a16="http://schemas.microsoft.com/office/drawing/2014/main" id="{99712412-722B-4598-9A9D-8B5644216A29}"/>
              </a:ext>
            </a:extLst>
          </p:cNvPr>
          <p:cNvSpPr>
            <a:spLocks noChangeShapeType="1"/>
          </p:cNvSpPr>
          <p:nvPr/>
        </p:nvSpPr>
        <p:spPr bwMode="auto">
          <a:xfrm>
            <a:off x="4054435" y="3588603"/>
            <a:ext cx="1731223" cy="950146"/>
          </a:xfrm>
          <a:prstGeom prst="line">
            <a:avLst/>
          </a:prstGeom>
          <a:noFill/>
          <a:ln w="50800">
            <a:solidFill>
              <a:schemeClr val="tx1"/>
            </a:solidFill>
            <a:round/>
            <a:headEnd/>
            <a:tailEnd type="triangle" w="lg" len="lg"/>
          </a:ln>
          <a:effectLst/>
        </p:spPr>
        <p:txBody>
          <a:bodyPr/>
          <a:lstStyle/>
          <a:p>
            <a:endParaRPr lang="en-US" sz="1350"/>
          </a:p>
        </p:txBody>
      </p:sp>
      <p:grpSp>
        <p:nvGrpSpPr>
          <p:cNvPr id="116" name="Group 15">
            <a:extLst>
              <a:ext uri="{FF2B5EF4-FFF2-40B4-BE49-F238E27FC236}">
                <a16:creationId xmlns:a16="http://schemas.microsoft.com/office/drawing/2014/main" id="{9B87F58F-2E08-4CD0-B83C-F4E72811917A}"/>
              </a:ext>
            </a:extLst>
          </p:cNvPr>
          <p:cNvGrpSpPr>
            <a:grpSpLocks/>
          </p:cNvGrpSpPr>
          <p:nvPr/>
        </p:nvGrpSpPr>
        <p:grpSpPr bwMode="auto">
          <a:xfrm>
            <a:off x="5832762" y="4881241"/>
            <a:ext cx="2499359" cy="1986742"/>
            <a:chOff x="1430" y="1286"/>
            <a:chExt cx="1271" cy="1033"/>
          </a:xfrm>
        </p:grpSpPr>
        <p:sp>
          <p:nvSpPr>
            <p:cNvPr id="117" name="Text Box 16">
              <a:extLst>
                <a:ext uri="{FF2B5EF4-FFF2-40B4-BE49-F238E27FC236}">
                  <a16:creationId xmlns:a16="http://schemas.microsoft.com/office/drawing/2014/main" id="{25CF9336-A7F6-48B1-A68D-9A7BCF198F15}"/>
                </a:ext>
              </a:extLst>
            </p:cNvPr>
            <p:cNvSpPr txBox="1">
              <a:spLocks noChangeArrowheads="1"/>
            </p:cNvSpPr>
            <p:nvPr/>
          </p:nvSpPr>
          <p:spPr bwMode="auto">
            <a:xfrm>
              <a:off x="1430" y="1286"/>
              <a:ext cx="1271" cy="227"/>
            </a:xfrm>
            <a:prstGeom prst="rect">
              <a:avLst/>
            </a:prstGeom>
            <a:noFill/>
            <a:ln w="9525">
              <a:noFill/>
              <a:miter lim="800000"/>
              <a:headEnd/>
              <a:tailEnd/>
            </a:ln>
            <a:effectLst/>
          </p:spPr>
          <p:txBody>
            <a:bodyPr wrap="none">
              <a:spAutoFit/>
            </a:bodyPr>
            <a:lstStyle/>
            <a:p>
              <a:r>
                <a:rPr lang="en-US" sz="2400" b="1"/>
                <a:t>ID BID   ASK ID</a:t>
              </a:r>
            </a:p>
          </p:txBody>
        </p:sp>
        <p:sp>
          <p:nvSpPr>
            <p:cNvPr id="118" name="Line 17">
              <a:extLst>
                <a:ext uri="{FF2B5EF4-FFF2-40B4-BE49-F238E27FC236}">
                  <a16:creationId xmlns:a16="http://schemas.microsoft.com/office/drawing/2014/main" id="{0C25A139-D53C-4D2E-8B0C-7A8CEA2D9F2C}"/>
                </a:ext>
              </a:extLst>
            </p:cNvPr>
            <p:cNvSpPr>
              <a:spLocks noChangeShapeType="1"/>
            </p:cNvSpPr>
            <p:nvPr/>
          </p:nvSpPr>
          <p:spPr bwMode="auto">
            <a:xfrm>
              <a:off x="1920" y="1296"/>
              <a:ext cx="0" cy="960"/>
            </a:xfrm>
            <a:prstGeom prst="line">
              <a:avLst/>
            </a:prstGeom>
            <a:noFill/>
            <a:ln w="9525">
              <a:solidFill>
                <a:schemeClr val="tx1"/>
              </a:solidFill>
              <a:round/>
              <a:headEnd/>
              <a:tailEnd/>
            </a:ln>
            <a:effectLst/>
          </p:spPr>
          <p:txBody>
            <a:bodyPr/>
            <a:lstStyle/>
            <a:p>
              <a:endParaRPr lang="en-US" sz="2400"/>
            </a:p>
          </p:txBody>
        </p:sp>
        <p:sp>
          <p:nvSpPr>
            <p:cNvPr id="119" name="Line 18">
              <a:extLst>
                <a:ext uri="{FF2B5EF4-FFF2-40B4-BE49-F238E27FC236}">
                  <a16:creationId xmlns:a16="http://schemas.microsoft.com/office/drawing/2014/main" id="{23C174AF-CDCD-48CB-AAF3-740344B6FCE0}"/>
                </a:ext>
              </a:extLst>
            </p:cNvPr>
            <p:cNvSpPr>
              <a:spLocks noChangeShapeType="1"/>
            </p:cNvSpPr>
            <p:nvPr/>
          </p:nvSpPr>
          <p:spPr bwMode="auto">
            <a:xfrm>
              <a:off x="1440" y="1488"/>
              <a:ext cx="960" cy="0"/>
            </a:xfrm>
            <a:prstGeom prst="line">
              <a:avLst/>
            </a:prstGeom>
            <a:noFill/>
            <a:ln w="9525">
              <a:solidFill>
                <a:schemeClr val="tx1"/>
              </a:solidFill>
              <a:round/>
              <a:headEnd/>
              <a:tailEnd/>
            </a:ln>
            <a:effectLst/>
          </p:spPr>
          <p:txBody>
            <a:bodyPr/>
            <a:lstStyle/>
            <a:p>
              <a:endParaRPr lang="en-US" sz="2400"/>
            </a:p>
          </p:txBody>
        </p:sp>
        <p:sp>
          <p:nvSpPr>
            <p:cNvPr id="120" name="Text Box 19">
              <a:extLst>
                <a:ext uri="{FF2B5EF4-FFF2-40B4-BE49-F238E27FC236}">
                  <a16:creationId xmlns:a16="http://schemas.microsoft.com/office/drawing/2014/main" id="{8A35877B-DDFC-4283-9866-A51A92DEBF9F}"/>
                </a:ext>
              </a:extLst>
            </p:cNvPr>
            <p:cNvSpPr txBox="1">
              <a:spLocks noChangeArrowheads="1"/>
            </p:cNvSpPr>
            <p:nvPr/>
          </p:nvSpPr>
          <p:spPr bwMode="auto">
            <a:xfrm>
              <a:off x="1440" y="1488"/>
              <a:ext cx="555" cy="227"/>
            </a:xfrm>
            <a:prstGeom prst="rect">
              <a:avLst/>
            </a:prstGeom>
            <a:noFill/>
            <a:ln w="9525">
              <a:noFill/>
              <a:miter lim="800000"/>
              <a:headEnd/>
              <a:tailEnd/>
            </a:ln>
            <a:effectLst/>
          </p:spPr>
          <p:txBody>
            <a:bodyPr wrap="none">
              <a:spAutoFit/>
            </a:bodyPr>
            <a:lstStyle/>
            <a:p>
              <a:r>
                <a:rPr lang="en-US" sz="2400"/>
                <a:t>B1 $3</a:t>
              </a:r>
            </a:p>
          </p:txBody>
        </p:sp>
        <p:sp>
          <p:nvSpPr>
            <p:cNvPr id="121" name="Text Box 20">
              <a:extLst>
                <a:ext uri="{FF2B5EF4-FFF2-40B4-BE49-F238E27FC236}">
                  <a16:creationId xmlns:a16="http://schemas.microsoft.com/office/drawing/2014/main" id="{74EB4F5A-16DE-45B1-AFC9-3B1D5B59438F}"/>
                </a:ext>
              </a:extLst>
            </p:cNvPr>
            <p:cNvSpPr txBox="1">
              <a:spLocks noChangeArrowheads="1"/>
            </p:cNvSpPr>
            <p:nvPr/>
          </p:nvSpPr>
          <p:spPr bwMode="auto">
            <a:xfrm>
              <a:off x="1968" y="1632"/>
              <a:ext cx="582" cy="227"/>
            </a:xfrm>
            <a:prstGeom prst="rect">
              <a:avLst/>
            </a:prstGeom>
            <a:noFill/>
            <a:ln w="9525">
              <a:noFill/>
              <a:miter lim="800000"/>
              <a:headEnd/>
              <a:tailEnd/>
            </a:ln>
            <a:effectLst/>
          </p:spPr>
          <p:txBody>
            <a:bodyPr wrap="none">
              <a:spAutoFit/>
            </a:bodyPr>
            <a:lstStyle/>
            <a:p>
              <a:r>
                <a:rPr lang="en-US" sz="2400"/>
                <a:t>$7  S3</a:t>
              </a:r>
            </a:p>
          </p:txBody>
        </p:sp>
        <p:sp>
          <p:nvSpPr>
            <p:cNvPr id="122" name="Text Box 21">
              <a:extLst>
                <a:ext uri="{FF2B5EF4-FFF2-40B4-BE49-F238E27FC236}">
                  <a16:creationId xmlns:a16="http://schemas.microsoft.com/office/drawing/2014/main" id="{4C2B93A4-3575-42AC-9924-7F4A3F0D788D}"/>
                </a:ext>
              </a:extLst>
            </p:cNvPr>
            <p:cNvSpPr txBox="1">
              <a:spLocks noChangeArrowheads="1"/>
            </p:cNvSpPr>
            <p:nvPr/>
          </p:nvSpPr>
          <p:spPr bwMode="auto">
            <a:xfrm>
              <a:off x="1966" y="1824"/>
              <a:ext cx="582" cy="227"/>
            </a:xfrm>
            <a:prstGeom prst="rect">
              <a:avLst/>
            </a:prstGeom>
            <a:noFill/>
            <a:ln w="9525">
              <a:noFill/>
              <a:miter lim="800000"/>
              <a:headEnd/>
              <a:tailEnd/>
            </a:ln>
            <a:effectLst/>
          </p:spPr>
          <p:txBody>
            <a:bodyPr wrap="none">
              <a:spAutoFit/>
            </a:bodyPr>
            <a:lstStyle/>
            <a:p>
              <a:r>
                <a:rPr lang="en-US" sz="2400"/>
                <a:t>$6  S1</a:t>
              </a:r>
            </a:p>
          </p:txBody>
        </p:sp>
        <p:sp>
          <p:nvSpPr>
            <p:cNvPr id="123" name="Text Box 22">
              <a:extLst>
                <a:ext uri="{FF2B5EF4-FFF2-40B4-BE49-F238E27FC236}">
                  <a16:creationId xmlns:a16="http://schemas.microsoft.com/office/drawing/2014/main" id="{7E8C000C-D262-4CF2-8485-8EFB99B7674B}"/>
                </a:ext>
              </a:extLst>
            </p:cNvPr>
            <p:cNvSpPr txBox="1">
              <a:spLocks noChangeArrowheads="1"/>
            </p:cNvSpPr>
            <p:nvPr/>
          </p:nvSpPr>
          <p:spPr bwMode="auto">
            <a:xfrm>
              <a:off x="1440" y="1920"/>
              <a:ext cx="555" cy="227"/>
            </a:xfrm>
            <a:prstGeom prst="rect">
              <a:avLst/>
            </a:prstGeom>
            <a:noFill/>
            <a:ln w="9525">
              <a:noFill/>
              <a:miter lim="800000"/>
              <a:headEnd/>
              <a:tailEnd/>
            </a:ln>
            <a:effectLst/>
          </p:spPr>
          <p:txBody>
            <a:bodyPr wrap="none">
              <a:spAutoFit/>
            </a:bodyPr>
            <a:lstStyle/>
            <a:p>
              <a:r>
                <a:rPr lang="en-US" sz="2400"/>
                <a:t>B1 $4</a:t>
              </a:r>
            </a:p>
          </p:txBody>
        </p:sp>
        <p:sp>
          <p:nvSpPr>
            <p:cNvPr id="124" name="Text Box 23">
              <a:extLst>
                <a:ext uri="{FF2B5EF4-FFF2-40B4-BE49-F238E27FC236}">
                  <a16:creationId xmlns:a16="http://schemas.microsoft.com/office/drawing/2014/main" id="{4198A573-1790-4AD9-B50E-CAA1664CB663}"/>
                </a:ext>
              </a:extLst>
            </p:cNvPr>
            <p:cNvSpPr txBox="1">
              <a:spLocks noChangeArrowheads="1"/>
            </p:cNvSpPr>
            <p:nvPr/>
          </p:nvSpPr>
          <p:spPr bwMode="auto">
            <a:xfrm>
              <a:off x="1894" y="2092"/>
              <a:ext cx="661" cy="227"/>
            </a:xfrm>
            <a:prstGeom prst="rect">
              <a:avLst/>
            </a:prstGeom>
            <a:noFill/>
            <a:ln w="9525">
              <a:noFill/>
              <a:miter lim="800000"/>
              <a:headEnd/>
              <a:tailEnd/>
            </a:ln>
            <a:effectLst/>
          </p:spPr>
          <p:txBody>
            <a:bodyPr wrap="none">
              <a:spAutoFit/>
            </a:bodyPr>
            <a:lstStyle/>
            <a:p>
              <a:r>
                <a:rPr lang="en-US" sz="2400" dirty="0"/>
                <a:t>Sell  S1</a:t>
              </a:r>
            </a:p>
          </p:txBody>
        </p:sp>
      </p:grpSp>
      <p:sp>
        <p:nvSpPr>
          <p:cNvPr id="125" name="Text Box 6">
            <a:extLst>
              <a:ext uri="{FF2B5EF4-FFF2-40B4-BE49-F238E27FC236}">
                <a16:creationId xmlns:a16="http://schemas.microsoft.com/office/drawing/2014/main" id="{EBDF3C85-ADFE-44DE-8A6B-F8F2C7142BF0}"/>
              </a:ext>
            </a:extLst>
          </p:cNvPr>
          <p:cNvSpPr txBox="1">
            <a:spLocks noChangeArrowheads="1"/>
          </p:cNvSpPr>
          <p:nvPr/>
        </p:nvSpPr>
        <p:spPr bwMode="auto">
          <a:xfrm>
            <a:off x="5970694" y="4256159"/>
            <a:ext cx="1405193" cy="461665"/>
          </a:xfrm>
          <a:prstGeom prst="rect">
            <a:avLst/>
          </a:prstGeom>
          <a:noFill/>
          <a:ln w="9525">
            <a:noFill/>
            <a:miter lim="800000"/>
            <a:headEnd/>
            <a:tailEnd/>
          </a:ln>
          <a:effectLst/>
        </p:spPr>
        <p:txBody>
          <a:bodyPr wrap="none">
            <a:spAutoFit/>
          </a:bodyPr>
          <a:lstStyle/>
          <a:p>
            <a:r>
              <a:rPr lang="en-US" sz="2400" dirty="0"/>
              <a:t>Messages</a:t>
            </a:r>
          </a:p>
        </p:txBody>
      </p:sp>
      <p:sp>
        <p:nvSpPr>
          <p:cNvPr id="126" name="Line 9">
            <a:extLst>
              <a:ext uri="{FF2B5EF4-FFF2-40B4-BE49-F238E27FC236}">
                <a16:creationId xmlns:a16="http://schemas.microsoft.com/office/drawing/2014/main" id="{65B882E5-2C22-4E27-9577-01D4C5773A06}"/>
              </a:ext>
            </a:extLst>
          </p:cNvPr>
          <p:cNvSpPr>
            <a:spLocks noChangeShapeType="1"/>
          </p:cNvSpPr>
          <p:nvPr/>
        </p:nvSpPr>
        <p:spPr bwMode="auto">
          <a:xfrm flipV="1">
            <a:off x="7560923" y="3546902"/>
            <a:ext cx="1160520" cy="830997"/>
          </a:xfrm>
          <a:prstGeom prst="line">
            <a:avLst/>
          </a:prstGeom>
          <a:noFill/>
          <a:ln w="50800">
            <a:solidFill>
              <a:schemeClr val="tx1"/>
            </a:solidFill>
            <a:round/>
            <a:headEnd/>
            <a:tailEnd type="triangle" w="lg" len="lg"/>
          </a:ln>
          <a:effectLst/>
        </p:spPr>
        <p:txBody>
          <a:bodyPr/>
          <a:lstStyle/>
          <a:p>
            <a:endParaRPr lang="en-US" sz="1350"/>
          </a:p>
        </p:txBody>
      </p:sp>
      <p:grpSp>
        <p:nvGrpSpPr>
          <p:cNvPr id="11" name="Group 10">
            <a:extLst>
              <a:ext uri="{FF2B5EF4-FFF2-40B4-BE49-F238E27FC236}">
                <a16:creationId xmlns:a16="http://schemas.microsoft.com/office/drawing/2014/main" id="{DAC28688-ACD1-4ACE-87A8-D0FA69DF8C22}"/>
              </a:ext>
            </a:extLst>
          </p:cNvPr>
          <p:cNvGrpSpPr/>
          <p:nvPr/>
        </p:nvGrpSpPr>
        <p:grpSpPr>
          <a:xfrm>
            <a:off x="8332121" y="1952860"/>
            <a:ext cx="1485900" cy="1143000"/>
            <a:chOff x="7400384" y="1506140"/>
            <a:chExt cx="1485900" cy="1143000"/>
          </a:xfrm>
        </p:grpSpPr>
        <p:grpSp>
          <p:nvGrpSpPr>
            <p:cNvPr id="127" name="Group 29">
              <a:extLst>
                <a:ext uri="{FF2B5EF4-FFF2-40B4-BE49-F238E27FC236}">
                  <a16:creationId xmlns:a16="http://schemas.microsoft.com/office/drawing/2014/main" id="{964B415E-A345-4325-9168-2EEFD3856779}"/>
                </a:ext>
              </a:extLst>
            </p:cNvPr>
            <p:cNvGrpSpPr>
              <a:grpSpLocks/>
            </p:cNvGrpSpPr>
            <p:nvPr/>
          </p:nvGrpSpPr>
          <p:grpSpPr bwMode="auto">
            <a:xfrm>
              <a:off x="7514686" y="2162175"/>
              <a:ext cx="84535" cy="89297"/>
              <a:chOff x="3907" y="489"/>
              <a:chExt cx="71" cy="75"/>
            </a:xfrm>
          </p:grpSpPr>
          <p:sp>
            <p:nvSpPr>
              <p:cNvPr id="128" name="Rectangle 30">
                <a:extLst>
                  <a:ext uri="{FF2B5EF4-FFF2-40B4-BE49-F238E27FC236}">
                    <a16:creationId xmlns:a16="http://schemas.microsoft.com/office/drawing/2014/main" id="{75D21640-289D-4D47-8F1E-136A8959E3C2}"/>
                  </a:ext>
                </a:extLst>
              </p:cNvPr>
              <p:cNvSpPr>
                <a:spLocks noChangeArrowheads="1"/>
              </p:cNvSpPr>
              <p:nvPr/>
            </p:nvSpPr>
            <p:spPr bwMode="auto">
              <a:xfrm>
                <a:off x="3907" y="489"/>
                <a:ext cx="71" cy="75"/>
              </a:xfrm>
              <a:prstGeom prst="rect">
                <a:avLst/>
              </a:prstGeom>
              <a:noFill/>
              <a:ln w="9525">
                <a:solidFill>
                  <a:srgbClr val="FF0000"/>
                </a:solidFill>
                <a:miter lim="800000"/>
                <a:headEnd/>
                <a:tailEnd/>
              </a:ln>
            </p:spPr>
            <p:txBody>
              <a:bodyPr/>
              <a:lstStyle/>
              <a:p>
                <a:endParaRPr lang="en-US" sz="1350"/>
              </a:p>
            </p:txBody>
          </p:sp>
          <p:sp>
            <p:nvSpPr>
              <p:cNvPr id="129" name="Line 31">
                <a:extLst>
                  <a:ext uri="{FF2B5EF4-FFF2-40B4-BE49-F238E27FC236}">
                    <a16:creationId xmlns:a16="http://schemas.microsoft.com/office/drawing/2014/main" id="{E70CEC54-175C-4A0C-9798-98179EA632F2}"/>
                  </a:ext>
                </a:extLst>
              </p:cNvPr>
              <p:cNvSpPr>
                <a:spLocks noChangeShapeType="1"/>
              </p:cNvSpPr>
              <p:nvPr/>
            </p:nvSpPr>
            <p:spPr bwMode="auto">
              <a:xfrm flipH="1" flipV="1">
                <a:off x="3913" y="495"/>
                <a:ext cx="27" cy="29"/>
              </a:xfrm>
              <a:prstGeom prst="line">
                <a:avLst/>
              </a:prstGeom>
              <a:noFill/>
              <a:ln w="12700">
                <a:solidFill>
                  <a:srgbClr val="FF0000"/>
                </a:solidFill>
                <a:round/>
                <a:headEnd/>
                <a:tailEnd/>
              </a:ln>
            </p:spPr>
            <p:txBody>
              <a:bodyPr/>
              <a:lstStyle/>
              <a:p>
                <a:endParaRPr lang="en-US" sz="1350"/>
              </a:p>
            </p:txBody>
          </p:sp>
          <p:sp>
            <p:nvSpPr>
              <p:cNvPr id="130" name="Line 32">
                <a:extLst>
                  <a:ext uri="{FF2B5EF4-FFF2-40B4-BE49-F238E27FC236}">
                    <a16:creationId xmlns:a16="http://schemas.microsoft.com/office/drawing/2014/main" id="{CFC441B0-B116-4BC6-A9AB-C5E54F90A2EE}"/>
                  </a:ext>
                </a:extLst>
              </p:cNvPr>
              <p:cNvSpPr>
                <a:spLocks noChangeShapeType="1"/>
              </p:cNvSpPr>
              <p:nvPr/>
            </p:nvSpPr>
            <p:spPr bwMode="auto">
              <a:xfrm>
                <a:off x="3940" y="524"/>
                <a:ext cx="27" cy="29"/>
              </a:xfrm>
              <a:prstGeom prst="line">
                <a:avLst/>
              </a:prstGeom>
              <a:noFill/>
              <a:ln w="12700">
                <a:solidFill>
                  <a:srgbClr val="FF0000"/>
                </a:solidFill>
                <a:round/>
                <a:headEnd/>
                <a:tailEnd/>
              </a:ln>
            </p:spPr>
            <p:txBody>
              <a:bodyPr/>
              <a:lstStyle/>
              <a:p>
                <a:endParaRPr lang="en-US" sz="1350"/>
              </a:p>
            </p:txBody>
          </p:sp>
          <p:sp>
            <p:nvSpPr>
              <p:cNvPr id="131" name="Line 33">
                <a:extLst>
                  <a:ext uri="{FF2B5EF4-FFF2-40B4-BE49-F238E27FC236}">
                    <a16:creationId xmlns:a16="http://schemas.microsoft.com/office/drawing/2014/main" id="{737ADCEC-2037-4B9D-88FF-F9A53A2F02C1}"/>
                  </a:ext>
                </a:extLst>
              </p:cNvPr>
              <p:cNvSpPr>
                <a:spLocks noChangeShapeType="1"/>
              </p:cNvSpPr>
              <p:nvPr/>
            </p:nvSpPr>
            <p:spPr bwMode="auto">
              <a:xfrm flipH="1">
                <a:off x="3913" y="524"/>
                <a:ext cx="27" cy="29"/>
              </a:xfrm>
              <a:prstGeom prst="line">
                <a:avLst/>
              </a:prstGeom>
              <a:noFill/>
              <a:ln w="12700">
                <a:solidFill>
                  <a:srgbClr val="FF0000"/>
                </a:solidFill>
                <a:round/>
                <a:headEnd/>
                <a:tailEnd/>
              </a:ln>
            </p:spPr>
            <p:txBody>
              <a:bodyPr/>
              <a:lstStyle/>
              <a:p>
                <a:endParaRPr lang="en-US" sz="1350"/>
              </a:p>
            </p:txBody>
          </p:sp>
          <p:sp>
            <p:nvSpPr>
              <p:cNvPr id="132" name="Line 34">
                <a:extLst>
                  <a:ext uri="{FF2B5EF4-FFF2-40B4-BE49-F238E27FC236}">
                    <a16:creationId xmlns:a16="http://schemas.microsoft.com/office/drawing/2014/main" id="{997C523A-7FA3-4202-8AEE-C8F64770D0DA}"/>
                  </a:ext>
                </a:extLst>
              </p:cNvPr>
              <p:cNvSpPr>
                <a:spLocks noChangeShapeType="1"/>
              </p:cNvSpPr>
              <p:nvPr/>
            </p:nvSpPr>
            <p:spPr bwMode="auto">
              <a:xfrm flipV="1">
                <a:off x="3940" y="495"/>
                <a:ext cx="27" cy="29"/>
              </a:xfrm>
              <a:prstGeom prst="line">
                <a:avLst/>
              </a:prstGeom>
              <a:noFill/>
              <a:ln w="12700">
                <a:solidFill>
                  <a:srgbClr val="FF0000"/>
                </a:solidFill>
                <a:round/>
                <a:headEnd/>
                <a:tailEnd/>
              </a:ln>
            </p:spPr>
            <p:txBody>
              <a:bodyPr/>
              <a:lstStyle/>
              <a:p>
                <a:endParaRPr lang="en-US" sz="1350"/>
              </a:p>
            </p:txBody>
          </p:sp>
          <p:sp>
            <p:nvSpPr>
              <p:cNvPr id="133" name="Rectangle 35">
                <a:extLst>
                  <a:ext uri="{FF2B5EF4-FFF2-40B4-BE49-F238E27FC236}">
                    <a16:creationId xmlns:a16="http://schemas.microsoft.com/office/drawing/2014/main" id="{9B3CEE62-FF47-449E-AF6D-B2EAD184C327}"/>
                  </a:ext>
                </a:extLst>
              </p:cNvPr>
              <p:cNvSpPr>
                <a:spLocks noChangeArrowheads="1"/>
              </p:cNvSpPr>
              <p:nvPr/>
            </p:nvSpPr>
            <p:spPr bwMode="auto">
              <a:xfrm>
                <a:off x="3907" y="489"/>
                <a:ext cx="71" cy="75"/>
              </a:xfrm>
              <a:prstGeom prst="rect">
                <a:avLst/>
              </a:prstGeom>
              <a:noFill/>
              <a:ln w="9525">
                <a:solidFill>
                  <a:srgbClr val="FF0000"/>
                </a:solidFill>
                <a:miter lim="800000"/>
                <a:headEnd/>
                <a:tailEnd/>
              </a:ln>
            </p:spPr>
            <p:txBody>
              <a:bodyPr/>
              <a:lstStyle/>
              <a:p>
                <a:endParaRPr lang="en-US" sz="1350"/>
              </a:p>
            </p:txBody>
          </p:sp>
          <p:sp>
            <p:nvSpPr>
              <p:cNvPr id="134" name="Line 36">
                <a:extLst>
                  <a:ext uri="{FF2B5EF4-FFF2-40B4-BE49-F238E27FC236}">
                    <a16:creationId xmlns:a16="http://schemas.microsoft.com/office/drawing/2014/main" id="{2C80FAE4-BA6E-40AE-9796-FBBA5381DA82}"/>
                  </a:ext>
                </a:extLst>
              </p:cNvPr>
              <p:cNvSpPr>
                <a:spLocks noChangeShapeType="1"/>
              </p:cNvSpPr>
              <p:nvPr/>
            </p:nvSpPr>
            <p:spPr bwMode="auto">
              <a:xfrm flipH="1" flipV="1">
                <a:off x="3913" y="495"/>
                <a:ext cx="27" cy="29"/>
              </a:xfrm>
              <a:prstGeom prst="line">
                <a:avLst/>
              </a:prstGeom>
              <a:noFill/>
              <a:ln w="12700">
                <a:solidFill>
                  <a:srgbClr val="FF0000"/>
                </a:solidFill>
                <a:round/>
                <a:headEnd/>
                <a:tailEnd/>
              </a:ln>
            </p:spPr>
            <p:txBody>
              <a:bodyPr/>
              <a:lstStyle/>
              <a:p>
                <a:endParaRPr lang="en-US" sz="1350"/>
              </a:p>
            </p:txBody>
          </p:sp>
          <p:sp>
            <p:nvSpPr>
              <p:cNvPr id="135" name="Line 37">
                <a:extLst>
                  <a:ext uri="{FF2B5EF4-FFF2-40B4-BE49-F238E27FC236}">
                    <a16:creationId xmlns:a16="http://schemas.microsoft.com/office/drawing/2014/main" id="{DC85D297-BC1B-42E5-88AF-F8D58800CA31}"/>
                  </a:ext>
                </a:extLst>
              </p:cNvPr>
              <p:cNvSpPr>
                <a:spLocks noChangeShapeType="1"/>
              </p:cNvSpPr>
              <p:nvPr/>
            </p:nvSpPr>
            <p:spPr bwMode="auto">
              <a:xfrm>
                <a:off x="3940" y="524"/>
                <a:ext cx="27" cy="29"/>
              </a:xfrm>
              <a:prstGeom prst="line">
                <a:avLst/>
              </a:prstGeom>
              <a:noFill/>
              <a:ln w="12700">
                <a:solidFill>
                  <a:srgbClr val="FF0000"/>
                </a:solidFill>
                <a:round/>
                <a:headEnd/>
                <a:tailEnd/>
              </a:ln>
            </p:spPr>
            <p:txBody>
              <a:bodyPr/>
              <a:lstStyle/>
              <a:p>
                <a:endParaRPr lang="en-US" sz="1350"/>
              </a:p>
            </p:txBody>
          </p:sp>
          <p:sp>
            <p:nvSpPr>
              <p:cNvPr id="136" name="Line 38">
                <a:extLst>
                  <a:ext uri="{FF2B5EF4-FFF2-40B4-BE49-F238E27FC236}">
                    <a16:creationId xmlns:a16="http://schemas.microsoft.com/office/drawing/2014/main" id="{EF4A8D47-49B0-46F8-93E5-F8463A560BB3}"/>
                  </a:ext>
                </a:extLst>
              </p:cNvPr>
              <p:cNvSpPr>
                <a:spLocks noChangeShapeType="1"/>
              </p:cNvSpPr>
              <p:nvPr/>
            </p:nvSpPr>
            <p:spPr bwMode="auto">
              <a:xfrm flipH="1">
                <a:off x="3913" y="524"/>
                <a:ext cx="27" cy="29"/>
              </a:xfrm>
              <a:prstGeom prst="line">
                <a:avLst/>
              </a:prstGeom>
              <a:noFill/>
              <a:ln w="12700">
                <a:solidFill>
                  <a:srgbClr val="FF0000"/>
                </a:solidFill>
                <a:round/>
                <a:headEnd/>
                <a:tailEnd/>
              </a:ln>
            </p:spPr>
            <p:txBody>
              <a:bodyPr/>
              <a:lstStyle/>
              <a:p>
                <a:endParaRPr lang="en-US" sz="1350"/>
              </a:p>
            </p:txBody>
          </p:sp>
          <p:sp>
            <p:nvSpPr>
              <p:cNvPr id="137" name="Line 39">
                <a:extLst>
                  <a:ext uri="{FF2B5EF4-FFF2-40B4-BE49-F238E27FC236}">
                    <a16:creationId xmlns:a16="http://schemas.microsoft.com/office/drawing/2014/main" id="{3455BC1C-A4C7-4426-92C1-17CFA41E2CE3}"/>
                  </a:ext>
                </a:extLst>
              </p:cNvPr>
              <p:cNvSpPr>
                <a:spLocks noChangeShapeType="1"/>
              </p:cNvSpPr>
              <p:nvPr/>
            </p:nvSpPr>
            <p:spPr bwMode="auto">
              <a:xfrm flipV="1">
                <a:off x="3940" y="495"/>
                <a:ext cx="27" cy="29"/>
              </a:xfrm>
              <a:prstGeom prst="line">
                <a:avLst/>
              </a:prstGeom>
              <a:noFill/>
              <a:ln w="12700">
                <a:solidFill>
                  <a:srgbClr val="FF0000"/>
                </a:solidFill>
                <a:round/>
                <a:headEnd/>
                <a:tailEnd/>
              </a:ln>
            </p:spPr>
            <p:txBody>
              <a:bodyPr/>
              <a:lstStyle/>
              <a:p>
                <a:endParaRPr lang="en-US" sz="1350"/>
              </a:p>
            </p:txBody>
          </p:sp>
        </p:grpSp>
        <p:sp>
          <p:nvSpPr>
            <p:cNvPr id="138" name="Rectangle 40">
              <a:extLst>
                <a:ext uri="{FF2B5EF4-FFF2-40B4-BE49-F238E27FC236}">
                  <a16:creationId xmlns:a16="http://schemas.microsoft.com/office/drawing/2014/main" id="{35650A24-1727-4790-AEB8-51078F4E35EF}"/>
                </a:ext>
              </a:extLst>
            </p:cNvPr>
            <p:cNvSpPr>
              <a:spLocks noChangeArrowheads="1"/>
            </p:cNvSpPr>
            <p:nvPr/>
          </p:nvSpPr>
          <p:spPr bwMode="auto">
            <a:xfrm>
              <a:off x="7542069" y="2421731"/>
              <a:ext cx="76944" cy="184666"/>
            </a:xfrm>
            <a:prstGeom prst="rect">
              <a:avLst/>
            </a:prstGeom>
            <a:noFill/>
            <a:ln w="9525">
              <a:noFill/>
              <a:miter lim="800000"/>
              <a:headEnd/>
              <a:tailEnd/>
            </a:ln>
          </p:spPr>
          <p:txBody>
            <a:bodyPr wrap="none" lIns="0" tIns="0" rIns="0" bIns="0">
              <a:spAutoFit/>
            </a:bodyPr>
            <a:lstStyle/>
            <a:p>
              <a:r>
                <a:rPr lang="en-US" sz="1200">
                  <a:solidFill>
                    <a:srgbClr val="000000"/>
                  </a:solidFill>
                  <a:latin typeface="Times New Roman" pitchFamily="18" charset="0"/>
                </a:rPr>
                <a:t>1</a:t>
              </a:r>
              <a:endParaRPr lang="en-US">
                <a:latin typeface="Times New Roman" pitchFamily="18" charset="0"/>
              </a:endParaRPr>
            </a:p>
          </p:txBody>
        </p:sp>
        <p:sp>
          <p:nvSpPr>
            <p:cNvPr id="139" name="Rectangle 41">
              <a:extLst>
                <a:ext uri="{FF2B5EF4-FFF2-40B4-BE49-F238E27FC236}">
                  <a16:creationId xmlns:a16="http://schemas.microsoft.com/office/drawing/2014/main" id="{5BABC7E7-9A5A-409F-98EE-961229D87875}"/>
                </a:ext>
              </a:extLst>
            </p:cNvPr>
            <p:cNvSpPr>
              <a:spLocks noChangeArrowheads="1"/>
            </p:cNvSpPr>
            <p:nvPr/>
          </p:nvSpPr>
          <p:spPr bwMode="auto">
            <a:xfrm>
              <a:off x="7846869" y="2421731"/>
              <a:ext cx="76944" cy="184666"/>
            </a:xfrm>
            <a:prstGeom prst="rect">
              <a:avLst/>
            </a:prstGeom>
            <a:noFill/>
            <a:ln w="9525">
              <a:noFill/>
              <a:miter lim="800000"/>
              <a:headEnd/>
              <a:tailEnd/>
            </a:ln>
          </p:spPr>
          <p:txBody>
            <a:bodyPr wrap="none" lIns="0" tIns="0" rIns="0" bIns="0">
              <a:spAutoFit/>
            </a:bodyPr>
            <a:lstStyle/>
            <a:p>
              <a:r>
                <a:rPr lang="en-US" sz="1200">
                  <a:solidFill>
                    <a:srgbClr val="000000"/>
                  </a:solidFill>
                  <a:latin typeface="Times New Roman" pitchFamily="18" charset="0"/>
                </a:rPr>
                <a:t>2</a:t>
              </a:r>
              <a:endParaRPr lang="en-US">
                <a:latin typeface="Times New Roman" pitchFamily="18" charset="0"/>
              </a:endParaRPr>
            </a:p>
          </p:txBody>
        </p:sp>
        <p:sp>
          <p:nvSpPr>
            <p:cNvPr id="140" name="Rectangle 42">
              <a:extLst>
                <a:ext uri="{FF2B5EF4-FFF2-40B4-BE49-F238E27FC236}">
                  <a16:creationId xmlns:a16="http://schemas.microsoft.com/office/drawing/2014/main" id="{9BA5DCFF-2C25-483F-8D2B-FBB1031083CF}"/>
                </a:ext>
              </a:extLst>
            </p:cNvPr>
            <p:cNvSpPr>
              <a:spLocks noChangeArrowheads="1"/>
            </p:cNvSpPr>
            <p:nvPr/>
          </p:nvSpPr>
          <p:spPr bwMode="auto">
            <a:xfrm>
              <a:off x="8132619" y="2421731"/>
              <a:ext cx="76944" cy="184666"/>
            </a:xfrm>
            <a:prstGeom prst="rect">
              <a:avLst/>
            </a:prstGeom>
            <a:noFill/>
            <a:ln w="9525">
              <a:noFill/>
              <a:miter lim="800000"/>
              <a:headEnd/>
              <a:tailEnd/>
            </a:ln>
          </p:spPr>
          <p:txBody>
            <a:bodyPr wrap="none" lIns="0" tIns="0" rIns="0" bIns="0">
              <a:spAutoFit/>
            </a:bodyPr>
            <a:lstStyle/>
            <a:p>
              <a:r>
                <a:rPr lang="en-US" sz="1200">
                  <a:solidFill>
                    <a:srgbClr val="000000"/>
                  </a:solidFill>
                  <a:latin typeface="Times New Roman" pitchFamily="18" charset="0"/>
                </a:rPr>
                <a:t>3</a:t>
              </a:r>
              <a:endParaRPr lang="en-US">
                <a:latin typeface="Times New Roman" pitchFamily="18" charset="0"/>
              </a:endParaRPr>
            </a:p>
          </p:txBody>
        </p:sp>
        <p:sp>
          <p:nvSpPr>
            <p:cNvPr id="141" name="Rectangle 43">
              <a:extLst>
                <a:ext uri="{FF2B5EF4-FFF2-40B4-BE49-F238E27FC236}">
                  <a16:creationId xmlns:a16="http://schemas.microsoft.com/office/drawing/2014/main" id="{08937062-240A-4B25-A3FF-1C13ECEDCD19}"/>
                </a:ext>
              </a:extLst>
            </p:cNvPr>
            <p:cNvSpPr>
              <a:spLocks noChangeArrowheads="1"/>
            </p:cNvSpPr>
            <p:nvPr/>
          </p:nvSpPr>
          <p:spPr bwMode="auto">
            <a:xfrm>
              <a:off x="8467184" y="2421731"/>
              <a:ext cx="76944" cy="184666"/>
            </a:xfrm>
            <a:prstGeom prst="rect">
              <a:avLst/>
            </a:prstGeom>
            <a:noFill/>
            <a:ln w="9525">
              <a:noFill/>
              <a:miter lim="800000"/>
              <a:headEnd/>
              <a:tailEnd/>
            </a:ln>
          </p:spPr>
          <p:txBody>
            <a:bodyPr wrap="none" lIns="0" tIns="0" rIns="0" bIns="0">
              <a:spAutoFit/>
            </a:bodyPr>
            <a:lstStyle/>
            <a:p>
              <a:r>
                <a:rPr lang="en-US" sz="1200">
                  <a:solidFill>
                    <a:srgbClr val="000000"/>
                  </a:solidFill>
                  <a:latin typeface="Times New Roman" pitchFamily="18" charset="0"/>
                </a:rPr>
                <a:t>4</a:t>
              </a:r>
              <a:endParaRPr lang="en-US">
                <a:latin typeface="Times New Roman" pitchFamily="18" charset="0"/>
              </a:endParaRPr>
            </a:p>
          </p:txBody>
        </p:sp>
        <p:sp>
          <p:nvSpPr>
            <p:cNvPr id="142" name="Line 44">
              <a:extLst>
                <a:ext uri="{FF2B5EF4-FFF2-40B4-BE49-F238E27FC236}">
                  <a16:creationId xmlns:a16="http://schemas.microsoft.com/office/drawing/2014/main" id="{821FC8D1-C197-4EDB-BCEA-3322368152EC}"/>
                </a:ext>
              </a:extLst>
            </p:cNvPr>
            <p:cNvSpPr>
              <a:spLocks noChangeShapeType="1"/>
            </p:cNvSpPr>
            <p:nvPr/>
          </p:nvSpPr>
          <p:spPr bwMode="auto">
            <a:xfrm>
              <a:off x="7400384" y="1506140"/>
              <a:ext cx="0" cy="1143000"/>
            </a:xfrm>
            <a:prstGeom prst="line">
              <a:avLst/>
            </a:prstGeom>
            <a:noFill/>
            <a:ln w="9525">
              <a:solidFill>
                <a:schemeClr val="tx1"/>
              </a:solidFill>
              <a:round/>
              <a:headEnd/>
              <a:tailEnd/>
            </a:ln>
            <a:effectLst/>
          </p:spPr>
          <p:txBody>
            <a:bodyPr/>
            <a:lstStyle/>
            <a:p>
              <a:endParaRPr lang="en-US" sz="1350"/>
            </a:p>
          </p:txBody>
        </p:sp>
        <p:sp>
          <p:nvSpPr>
            <p:cNvPr id="143" name="Line 45">
              <a:extLst>
                <a:ext uri="{FF2B5EF4-FFF2-40B4-BE49-F238E27FC236}">
                  <a16:creationId xmlns:a16="http://schemas.microsoft.com/office/drawing/2014/main" id="{548D751D-3DE2-4D8C-AA1B-0C4644F1BCEC}"/>
                </a:ext>
              </a:extLst>
            </p:cNvPr>
            <p:cNvSpPr>
              <a:spLocks noChangeShapeType="1"/>
            </p:cNvSpPr>
            <p:nvPr/>
          </p:nvSpPr>
          <p:spPr bwMode="auto">
            <a:xfrm>
              <a:off x="7400384" y="2591990"/>
              <a:ext cx="1485900" cy="0"/>
            </a:xfrm>
            <a:prstGeom prst="line">
              <a:avLst/>
            </a:prstGeom>
            <a:noFill/>
            <a:ln w="9525">
              <a:solidFill>
                <a:schemeClr val="tx1"/>
              </a:solidFill>
              <a:round/>
              <a:headEnd/>
              <a:tailEnd/>
            </a:ln>
            <a:effectLst/>
          </p:spPr>
          <p:txBody>
            <a:bodyPr/>
            <a:lstStyle/>
            <a:p>
              <a:endParaRPr lang="en-US" sz="1350"/>
            </a:p>
          </p:txBody>
        </p:sp>
        <p:sp>
          <p:nvSpPr>
            <p:cNvPr id="144" name="Rectangle 46">
              <a:extLst>
                <a:ext uri="{FF2B5EF4-FFF2-40B4-BE49-F238E27FC236}">
                  <a16:creationId xmlns:a16="http://schemas.microsoft.com/office/drawing/2014/main" id="{C5D45B16-96CA-46A3-A9E2-CB47C28099AE}"/>
                </a:ext>
              </a:extLst>
            </p:cNvPr>
            <p:cNvSpPr>
              <a:spLocks noChangeArrowheads="1"/>
            </p:cNvSpPr>
            <p:nvPr/>
          </p:nvSpPr>
          <p:spPr bwMode="auto">
            <a:xfrm>
              <a:off x="8695784" y="2420540"/>
              <a:ext cx="76944" cy="184666"/>
            </a:xfrm>
            <a:prstGeom prst="rect">
              <a:avLst/>
            </a:prstGeom>
            <a:noFill/>
            <a:ln w="9525">
              <a:noFill/>
              <a:miter lim="800000"/>
              <a:headEnd/>
              <a:tailEnd/>
            </a:ln>
          </p:spPr>
          <p:txBody>
            <a:bodyPr wrap="none" lIns="0" tIns="0" rIns="0" bIns="0">
              <a:spAutoFit/>
            </a:bodyPr>
            <a:lstStyle/>
            <a:p>
              <a:r>
                <a:rPr lang="en-US" sz="1200">
                  <a:solidFill>
                    <a:srgbClr val="000000"/>
                  </a:solidFill>
                  <a:latin typeface="Times New Roman" pitchFamily="18" charset="0"/>
                </a:rPr>
                <a:t>5</a:t>
              </a:r>
              <a:endParaRPr lang="en-US">
                <a:latin typeface="Times New Roman" pitchFamily="18" charset="0"/>
              </a:endParaRPr>
            </a:p>
          </p:txBody>
        </p:sp>
        <p:grpSp>
          <p:nvGrpSpPr>
            <p:cNvPr id="145" name="Group 47">
              <a:extLst>
                <a:ext uri="{FF2B5EF4-FFF2-40B4-BE49-F238E27FC236}">
                  <a16:creationId xmlns:a16="http://schemas.microsoft.com/office/drawing/2014/main" id="{45F4DA87-300A-47A3-8A8B-1651DE0A87F2}"/>
                </a:ext>
              </a:extLst>
            </p:cNvPr>
            <p:cNvGrpSpPr>
              <a:grpSpLocks/>
            </p:cNvGrpSpPr>
            <p:nvPr/>
          </p:nvGrpSpPr>
          <p:grpSpPr bwMode="auto">
            <a:xfrm>
              <a:off x="7830200" y="1819275"/>
              <a:ext cx="84534" cy="89297"/>
              <a:chOff x="3907" y="489"/>
              <a:chExt cx="71" cy="75"/>
            </a:xfrm>
          </p:grpSpPr>
          <p:sp>
            <p:nvSpPr>
              <p:cNvPr id="146" name="Rectangle 48">
                <a:extLst>
                  <a:ext uri="{FF2B5EF4-FFF2-40B4-BE49-F238E27FC236}">
                    <a16:creationId xmlns:a16="http://schemas.microsoft.com/office/drawing/2014/main" id="{57DF1974-96AF-4B30-846B-94B8B96A86AA}"/>
                  </a:ext>
                </a:extLst>
              </p:cNvPr>
              <p:cNvSpPr>
                <a:spLocks noChangeArrowheads="1"/>
              </p:cNvSpPr>
              <p:nvPr/>
            </p:nvSpPr>
            <p:spPr bwMode="auto">
              <a:xfrm>
                <a:off x="3907" y="489"/>
                <a:ext cx="71" cy="75"/>
              </a:xfrm>
              <a:prstGeom prst="rect">
                <a:avLst/>
              </a:prstGeom>
              <a:noFill/>
              <a:ln w="9525">
                <a:solidFill>
                  <a:srgbClr val="FF0000"/>
                </a:solidFill>
                <a:miter lim="800000"/>
                <a:headEnd/>
                <a:tailEnd/>
              </a:ln>
            </p:spPr>
            <p:txBody>
              <a:bodyPr/>
              <a:lstStyle/>
              <a:p>
                <a:endParaRPr lang="en-US" sz="1350"/>
              </a:p>
            </p:txBody>
          </p:sp>
          <p:sp>
            <p:nvSpPr>
              <p:cNvPr id="147" name="Line 49">
                <a:extLst>
                  <a:ext uri="{FF2B5EF4-FFF2-40B4-BE49-F238E27FC236}">
                    <a16:creationId xmlns:a16="http://schemas.microsoft.com/office/drawing/2014/main" id="{A46FDE86-E873-4070-BFDF-35E8557E8E8F}"/>
                  </a:ext>
                </a:extLst>
              </p:cNvPr>
              <p:cNvSpPr>
                <a:spLocks noChangeShapeType="1"/>
              </p:cNvSpPr>
              <p:nvPr/>
            </p:nvSpPr>
            <p:spPr bwMode="auto">
              <a:xfrm flipH="1" flipV="1">
                <a:off x="3913" y="495"/>
                <a:ext cx="27" cy="29"/>
              </a:xfrm>
              <a:prstGeom prst="line">
                <a:avLst/>
              </a:prstGeom>
              <a:noFill/>
              <a:ln w="12700">
                <a:solidFill>
                  <a:srgbClr val="FF0000"/>
                </a:solidFill>
                <a:round/>
                <a:headEnd/>
                <a:tailEnd/>
              </a:ln>
            </p:spPr>
            <p:txBody>
              <a:bodyPr/>
              <a:lstStyle/>
              <a:p>
                <a:endParaRPr lang="en-US" sz="1350"/>
              </a:p>
            </p:txBody>
          </p:sp>
          <p:sp>
            <p:nvSpPr>
              <p:cNvPr id="148" name="Line 50">
                <a:extLst>
                  <a:ext uri="{FF2B5EF4-FFF2-40B4-BE49-F238E27FC236}">
                    <a16:creationId xmlns:a16="http://schemas.microsoft.com/office/drawing/2014/main" id="{E2F1AE6C-AA33-4C57-901D-8028CDB46DD0}"/>
                  </a:ext>
                </a:extLst>
              </p:cNvPr>
              <p:cNvSpPr>
                <a:spLocks noChangeShapeType="1"/>
              </p:cNvSpPr>
              <p:nvPr/>
            </p:nvSpPr>
            <p:spPr bwMode="auto">
              <a:xfrm>
                <a:off x="3940" y="524"/>
                <a:ext cx="27" cy="29"/>
              </a:xfrm>
              <a:prstGeom prst="line">
                <a:avLst/>
              </a:prstGeom>
              <a:noFill/>
              <a:ln w="12700">
                <a:solidFill>
                  <a:srgbClr val="FF0000"/>
                </a:solidFill>
                <a:round/>
                <a:headEnd/>
                <a:tailEnd/>
              </a:ln>
            </p:spPr>
            <p:txBody>
              <a:bodyPr/>
              <a:lstStyle/>
              <a:p>
                <a:endParaRPr lang="en-US" sz="1350"/>
              </a:p>
            </p:txBody>
          </p:sp>
          <p:sp>
            <p:nvSpPr>
              <p:cNvPr id="149" name="Line 51">
                <a:extLst>
                  <a:ext uri="{FF2B5EF4-FFF2-40B4-BE49-F238E27FC236}">
                    <a16:creationId xmlns:a16="http://schemas.microsoft.com/office/drawing/2014/main" id="{2BE2A6D9-88D0-4742-92CC-38A0D3CFB59C}"/>
                  </a:ext>
                </a:extLst>
              </p:cNvPr>
              <p:cNvSpPr>
                <a:spLocks noChangeShapeType="1"/>
              </p:cNvSpPr>
              <p:nvPr/>
            </p:nvSpPr>
            <p:spPr bwMode="auto">
              <a:xfrm flipH="1">
                <a:off x="3913" y="524"/>
                <a:ext cx="27" cy="29"/>
              </a:xfrm>
              <a:prstGeom prst="line">
                <a:avLst/>
              </a:prstGeom>
              <a:noFill/>
              <a:ln w="12700">
                <a:solidFill>
                  <a:srgbClr val="FF0000"/>
                </a:solidFill>
                <a:round/>
                <a:headEnd/>
                <a:tailEnd/>
              </a:ln>
            </p:spPr>
            <p:txBody>
              <a:bodyPr/>
              <a:lstStyle/>
              <a:p>
                <a:endParaRPr lang="en-US" sz="1350"/>
              </a:p>
            </p:txBody>
          </p:sp>
          <p:sp>
            <p:nvSpPr>
              <p:cNvPr id="150" name="Line 52">
                <a:extLst>
                  <a:ext uri="{FF2B5EF4-FFF2-40B4-BE49-F238E27FC236}">
                    <a16:creationId xmlns:a16="http://schemas.microsoft.com/office/drawing/2014/main" id="{5DF78633-A506-43F2-9B75-17F6515F4C26}"/>
                  </a:ext>
                </a:extLst>
              </p:cNvPr>
              <p:cNvSpPr>
                <a:spLocks noChangeShapeType="1"/>
              </p:cNvSpPr>
              <p:nvPr/>
            </p:nvSpPr>
            <p:spPr bwMode="auto">
              <a:xfrm flipV="1">
                <a:off x="3940" y="495"/>
                <a:ext cx="27" cy="29"/>
              </a:xfrm>
              <a:prstGeom prst="line">
                <a:avLst/>
              </a:prstGeom>
              <a:noFill/>
              <a:ln w="12700">
                <a:solidFill>
                  <a:srgbClr val="FF0000"/>
                </a:solidFill>
                <a:round/>
                <a:headEnd/>
                <a:tailEnd/>
              </a:ln>
            </p:spPr>
            <p:txBody>
              <a:bodyPr/>
              <a:lstStyle/>
              <a:p>
                <a:endParaRPr lang="en-US" sz="1350"/>
              </a:p>
            </p:txBody>
          </p:sp>
          <p:sp>
            <p:nvSpPr>
              <p:cNvPr id="151" name="Rectangle 53">
                <a:extLst>
                  <a:ext uri="{FF2B5EF4-FFF2-40B4-BE49-F238E27FC236}">
                    <a16:creationId xmlns:a16="http://schemas.microsoft.com/office/drawing/2014/main" id="{DE3144AC-6FB2-4E84-8627-38B25ABA8014}"/>
                  </a:ext>
                </a:extLst>
              </p:cNvPr>
              <p:cNvSpPr>
                <a:spLocks noChangeArrowheads="1"/>
              </p:cNvSpPr>
              <p:nvPr/>
            </p:nvSpPr>
            <p:spPr bwMode="auto">
              <a:xfrm>
                <a:off x="3907" y="489"/>
                <a:ext cx="71" cy="75"/>
              </a:xfrm>
              <a:prstGeom prst="rect">
                <a:avLst/>
              </a:prstGeom>
              <a:noFill/>
              <a:ln w="9525">
                <a:solidFill>
                  <a:srgbClr val="FF0000"/>
                </a:solidFill>
                <a:miter lim="800000"/>
                <a:headEnd/>
                <a:tailEnd/>
              </a:ln>
            </p:spPr>
            <p:txBody>
              <a:bodyPr/>
              <a:lstStyle/>
              <a:p>
                <a:endParaRPr lang="en-US" sz="1350"/>
              </a:p>
            </p:txBody>
          </p:sp>
          <p:sp>
            <p:nvSpPr>
              <p:cNvPr id="152" name="Line 54">
                <a:extLst>
                  <a:ext uri="{FF2B5EF4-FFF2-40B4-BE49-F238E27FC236}">
                    <a16:creationId xmlns:a16="http://schemas.microsoft.com/office/drawing/2014/main" id="{0090867C-79B9-4303-BA74-03F2DC8F8978}"/>
                  </a:ext>
                </a:extLst>
              </p:cNvPr>
              <p:cNvSpPr>
                <a:spLocks noChangeShapeType="1"/>
              </p:cNvSpPr>
              <p:nvPr/>
            </p:nvSpPr>
            <p:spPr bwMode="auto">
              <a:xfrm flipH="1" flipV="1">
                <a:off x="3913" y="495"/>
                <a:ext cx="27" cy="29"/>
              </a:xfrm>
              <a:prstGeom prst="line">
                <a:avLst/>
              </a:prstGeom>
              <a:noFill/>
              <a:ln w="12700">
                <a:solidFill>
                  <a:srgbClr val="FF0000"/>
                </a:solidFill>
                <a:round/>
                <a:headEnd/>
                <a:tailEnd/>
              </a:ln>
            </p:spPr>
            <p:txBody>
              <a:bodyPr/>
              <a:lstStyle/>
              <a:p>
                <a:endParaRPr lang="en-US" sz="1350"/>
              </a:p>
            </p:txBody>
          </p:sp>
          <p:sp>
            <p:nvSpPr>
              <p:cNvPr id="153" name="Line 55">
                <a:extLst>
                  <a:ext uri="{FF2B5EF4-FFF2-40B4-BE49-F238E27FC236}">
                    <a16:creationId xmlns:a16="http://schemas.microsoft.com/office/drawing/2014/main" id="{FEE654C7-AC89-4A0D-B80F-9A105D7E1F53}"/>
                  </a:ext>
                </a:extLst>
              </p:cNvPr>
              <p:cNvSpPr>
                <a:spLocks noChangeShapeType="1"/>
              </p:cNvSpPr>
              <p:nvPr/>
            </p:nvSpPr>
            <p:spPr bwMode="auto">
              <a:xfrm>
                <a:off x="3940" y="524"/>
                <a:ext cx="27" cy="29"/>
              </a:xfrm>
              <a:prstGeom prst="line">
                <a:avLst/>
              </a:prstGeom>
              <a:noFill/>
              <a:ln w="12700">
                <a:solidFill>
                  <a:srgbClr val="FF0000"/>
                </a:solidFill>
                <a:round/>
                <a:headEnd/>
                <a:tailEnd/>
              </a:ln>
            </p:spPr>
            <p:txBody>
              <a:bodyPr/>
              <a:lstStyle/>
              <a:p>
                <a:endParaRPr lang="en-US" sz="1350"/>
              </a:p>
            </p:txBody>
          </p:sp>
          <p:sp>
            <p:nvSpPr>
              <p:cNvPr id="154" name="Line 56">
                <a:extLst>
                  <a:ext uri="{FF2B5EF4-FFF2-40B4-BE49-F238E27FC236}">
                    <a16:creationId xmlns:a16="http://schemas.microsoft.com/office/drawing/2014/main" id="{68AF7011-F747-42A7-838B-E3EB11342E7C}"/>
                  </a:ext>
                </a:extLst>
              </p:cNvPr>
              <p:cNvSpPr>
                <a:spLocks noChangeShapeType="1"/>
              </p:cNvSpPr>
              <p:nvPr/>
            </p:nvSpPr>
            <p:spPr bwMode="auto">
              <a:xfrm flipH="1">
                <a:off x="3913" y="524"/>
                <a:ext cx="27" cy="29"/>
              </a:xfrm>
              <a:prstGeom prst="line">
                <a:avLst/>
              </a:prstGeom>
              <a:noFill/>
              <a:ln w="12700">
                <a:solidFill>
                  <a:srgbClr val="FF0000"/>
                </a:solidFill>
                <a:round/>
                <a:headEnd/>
                <a:tailEnd/>
              </a:ln>
            </p:spPr>
            <p:txBody>
              <a:bodyPr/>
              <a:lstStyle/>
              <a:p>
                <a:endParaRPr lang="en-US" sz="1350"/>
              </a:p>
            </p:txBody>
          </p:sp>
          <p:sp>
            <p:nvSpPr>
              <p:cNvPr id="155" name="Line 57">
                <a:extLst>
                  <a:ext uri="{FF2B5EF4-FFF2-40B4-BE49-F238E27FC236}">
                    <a16:creationId xmlns:a16="http://schemas.microsoft.com/office/drawing/2014/main" id="{9F2DBC52-C9C7-4F92-93E2-BD74464C6850}"/>
                  </a:ext>
                </a:extLst>
              </p:cNvPr>
              <p:cNvSpPr>
                <a:spLocks noChangeShapeType="1"/>
              </p:cNvSpPr>
              <p:nvPr/>
            </p:nvSpPr>
            <p:spPr bwMode="auto">
              <a:xfrm flipV="1">
                <a:off x="3940" y="495"/>
                <a:ext cx="27" cy="29"/>
              </a:xfrm>
              <a:prstGeom prst="line">
                <a:avLst/>
              </a:prstGeom>
              <a:noFill/>
              <a:ln w="12700">
                <a:solidFill>
                  <a:srgbClr val="FF0000"/>
                </a:solidFill>
                <a:round/>
                <a:headEnd/>
                <a:tailEnd/>
              </a:ln>
            </p:spPr>
            <p:txBody>
              <a:bodyPr/>
              <a:lstStyle/>
              <a:p>
                <a:endParaRPr lang="en-US" sz="1350"/>
              </a:p>
            </p:txBody>
          </p:sp>
        </p:grpSp>
        <p:grpSp>
          <p:nvGrpSpPr>
            <p:cNvPr id="156" name="Group 58">
              <a:extLst>
                <a:ext uri="{FF2B5EF4-FFF2-40B4-BE49-F238E27FC236}">
                  <a16:creationId xmlns:a16="http://schemas.microsoft.com/office/drawing/2014/main" id="{D771D227-7918-4DCF-B9EF-0E40FD4033DE}"/>
                </a:ext>
              </a:extLst>
            </p:cNvPr>
            <p:cNvGrpSpPr>
              <a:grpSpLocks/>
            </p:cNvGrpSpPr>
            <p:nvPr/>
          </p:nvGrpSpPr>
          <p:grpSpPr bwMode="auto">
            <a:xfrm>
              <a:off x="8143336" y="1990725"/>
              <a:ext cx="84535" cy="89297"/>
              <a:chOff x="3907" y="489"/>
              <a:chExt cx="71" cy="75"/>
            </a:xfrm>
          </p:grpSpPr>
          <p:sp>
            <p:nvSpPr>
              <p:cNvPr id="157" name="Rectangle 59">
                <a:extLst>
                  <a:ext uri="{FF2B5EF4-FFF2-40B4-BE49-F238E27FC236}">
                    <a16:creationId xmlns:a16="http://schemas.microsoft.com/office/drawing/2014/main" id="{A6DCCE27-82AD-448B-885F-509F0B0DE53B}"/>
                  </a:ext>
                </a:extLst>
              </p:cNvPr>
              <p:cNvSpPr>
                <a:spLocks noChangeArrowheads="1"/>
              </p:cNvSpPr>
              <p:nvPr/>
            </p:nvSpPr>
            <p:spPr bwMode="auto">
              <a:xfrm>
                <a:off x="3907" y="489"/>
                <a:ext cx="71" cy="75"/>
              </a:xfrm>
              <a:prstGeom prst="rect">
                <a:avLst/>
              </a:prstGeom>
              <a:noFill/>
              <a:ln w="9525">
                <a:solidFill>
                  <a:srgbClr val="FF0000"/>
                </a:solidFill>
                <a:miter lim="800000"/>
                <a:headEnd/>
                <a:tailEnd/>
              </a:ln>
            </p:spPr>
            <p:txBody>
              <a:bodyPr/>
              <a:lstStyle/>
              <a:p>
                <a:endParaRPr lang="en-US" sz="1350"/>
              </a:p>
            </p:txBody>
          </p:sp>
          <p:sp>
            <p:nvSpPr>
              <p:cNvPr id="158" name="Line 60">
                <a:extLst>
                  <a:ext uri="{FF2B5EF4-FFF2-40B4-BE49-F238E27FC236}">
                    <a16:creationId xmlns:a16="http://schemas.microsoft.com/office/drawing/2014/main" id="{9C25592D-E35F-4061-A611-9B6A5C8E29DA}"/>
                  </a:ext>
                </a:extLst>
              </p:cNvPr>
              <p:cNvSpPr>
                <a:spLocks noChangeShapeType="1"/>
              </p:cNvSpPr>
              <p:nvPr/>
            </p:nvSpPr>
            <p:spPr bwMode="auto">
              <a:xfrm flipH="1" flipV="1">
                <a:off x="3913" y="495"/>
                <a:ext cx="27" cy="29"/>
              </a:xfrm>
              <a:prstGeom prst="line">
                <a:avLst/>
              </a:prstGeom>
              <a:noFill/>
              <a:ln w="12700">
                <a:solidFill>
                  <a:srgbClr val="FF0000"/>
                </a:solidFill>
                <a:round/>
                <a:headEnd/>
                <a:tailEnd/>
              </a:ln>
            </p:spPr>
            <p:txBody>
              <a:bodyPr/>
              <a:lstStyle/>
              <a:p>
                <a:endParaRPr lang="en-US" sz="1350"/>
              </a:p>
            </p:txBody>
          </p:sp>
          <p:sp>
            <p:nvSpPr>
              <p:cNvPr id="159" name="Line 61">
                <a:extLst>
                  <a:ext uri="{FF2B5EF4-FFF2-40B4-BE49-F238E27FC236}">
                    <a16:creationId xmlns:a16="http://schemas.microsoft.com/office/drawing/2014/main" id="{0BFA6618-CCE0-4871-BC87-F4DDBA22F8DC}"/>
                  </a:ext>
                </a:extLst>
              </p:cNvPr>
              <p:cNvSpPr>
                <a:spLocks noChangeShapeType="1"/>
              </p:cNvSpPr>
              <p:nvPr/>
            </p:nvSpPr>
            <p:spPr bwMode="auto">
              <a:xfrm>
                <a:off x="3940" y="524"/>
                <a:ext cx="27" cy="29"/>
              </a:xfrm>
              <a:prstGeom prst="line">
                <a:avLst/>
              </a:prstGeom>
              <a:noFill/>
              <a:ln w="12700">
                <a:solidFill>
                  <a:srgbClr val="FF0000"/>
                </a:solidFill>
                <a:round/>
                <a:headEnd/>
                <a:tailEnd/>
              </a:ln>
            </p:spPr>
            <p:txBody>
              <a:bodyPr/>
              <a:lstStyle/>
              <a:p>
                <a:endParaRPr lang="en-US" sz="1350"/>
              </a:p>
            </p:txBody>
          </p:sp>
          <p:sp>
            <p:nvSpPr>
              <p:cNvPr id="160" name="Line 62">
                <a:extLst>
                  <a:ext uri="{FF2B5EF4-FFF2-40B4-BE49-F238E27FC236}">
                    <a16:creationId xmlns:a16="http://schemas.microsoft.com/office/drawing/2014/main" id="{7E9630C6-7B92-428E-A1EB-2996B3F85B60}"/>
                  </a:ext>
                </a:extLst>
              </p:cNvPr>
              <p:cNvSpPr>
                <a:spLocks noChangeShapeType="1"/>
              </p:cNvSpPr>
              <p:nvPr/>
            </p:nvSpPr>
            <p:spPr bwMode="auto">
              <a:xfrm flipH="1">
                <a:off x="3913" y="524"/>
                <a:ext cx="27" cy="29"/>
              </a:xfrm>
              <a:prstGeom prst="line">
                <a:avLst/>
              </a:prstGeom>
              <a:noFill/>
              <a:ln w="12700">
                <a:solidFill>
                  <a:srgbClr val="FF0000"/>
                </a:solidFill>
                <a:round/>
                <a:headEnd/>
                <a:tailEnd/>
              </a:ln>
            </p:spPr>
            <p:txBody>
              <a:bodyPr/>
              <a:lstStyle/>
              <a:p>
                <a:endParaRPr lang="en-US" sz="1350"/>
              </a:p>
            </p:txBody>
          </p:sp>
          <p:sp>
            <p:nvSpPr>
              <p:cNvPr id="161" name="Line 63">
                <a:extLst>
                  <a:ext uri="{FF2B5EF4-FFF2-40B4-BE49-F238E27FC236}">
                    <a16:creationId xmlns:a16="http://schemas.microsoft.com/office/drawing/2014/main" id="{005C25AA-DD26-4E4C-8DED-67E34C5CF592}"/>
                  </a:ext>
                </a:extLst>
              </p:cNvPr>
              <p:cNvSpPr>
                <a:spLocks noChangeShapeType="1"/>
              </p:cNvSpPr>
              <p:nvPr/>
            </p:nvSpPr>
            <p:spPr bwMode="auto">
              <a:xfrm flipV="1">
                <a:off x="3940" y="495"/>
                <a:ext cx="27" cy="29"/>
              </a:xfrm>
              <a:prstGeom prst="line">
                <a:avLst/>
              </a:prstGeom>
              <a:noFill/>
              <a:ln w="12700">
                <a:solidFill>
                  <a:srgbClr val="FF0000"/>
                </a:solidFill>
                <a:round/>
                <a:headEnd/>
                <a:tailEnd/>
              </a:ln>
            </p:spPr>
            <p:txBody>
              <a:bodyPr/>
              <a:lstStyle/>
              <a:p>
                <a:endParaRPr lang="en-US" sz="1350"/>
              </a:p>
            </p:txBody>
          </p:sp>
          <p:sp>
            <p:nvSpPr>
              <p:cNvPr id="162" name="Rectangle 64">
                <a:extLst>
                  <a:ext uri="{FF2B5EF4-FFF2-40B4-BE49-F238E27FC236}">
                    <a16:creationId xmlns:a16="http://schemas.microsoft.com/office/drawing/2014/main" id="{18E0BEC9-B2D5-4A61-A3DC-9A1D7354391B}"/>
                  </a:ext>
                </a:extLst>
              </p:cNvPr>
              <p:cNvSpPr>
                <a:spLocks noChangeArrowheads="1"/>
              </p:cNvSpPr>
              <p:nvPr/>
            </p:nvSpPr>
            <p:spPr bwMode="auto">
              <a:xfrm>
                <a:off x="3907" y="489"/>
                <a:ext cx="71" cy="75"/>
              </a:xfrm>
              <a:prstGeom prst="rect">
                <a:avLst/>
              </a:prstGeom>
              <a:noFill/>
              <a:ln w="9525">
                <a:solidFill>
                  <a:srgbClr val="FF0000"/>
                </a:solidFill>
                <a:miter lim="800000"/>
                <a:headEnd/>
                <a:tailEnd/>
              </a:ln>
            </p:spPr>
            <p:txBody>
              <a:bodyPr/>
              <a:lstStyle/>
              <a:p>
                <a:endParaRPr lang="en-US" sz="1350"/>
              </a:p>
            </p:txBody>
          </p:sp>
          <p:sp>
            <p:nvSpPr>
              <p:cNvPr id="163" name="Line 65">
                <a:extLst>
                  <a:ext uri="{FF2B5EF4-FFF2-40B4-BE49-F238E27FC236}">
                    <a16:creationId xmlns:a16="http://schemas.microsoft.com/office/drawing/2014/main" id="{7A178F42-CCE1-4E73-AF96-C167BE2D46AB}"/>
                  </a:ext>
                </a:extLst>
              </p:cNvPr>
              <p:cNvSpPr>
                <a:spLocks noChangeShapeType="1"/>
              </p:cNvSpPr>
              <p:nvPr/>
            </p:nvSpPr>
            <p:spPr bwMode="auto">
              <a:xfrm flipH="1" flipV="1">
                <a:off x="3913" y="495"/>
                <a:ext cx="27" cy="29"/>
              </a:xfrm>
              <a:prstGeom prst="line">
                <a:avLst/>
              </a:prstGeom>
              <a:noFill/>
              <a:ln w="12700">
                <a:solidFill>
                  <a:srgbClr val="FF0000"/>
                </a:solidFill>
                <a:round/>
                <a:headEnd/>
                <a:tailEnd/>
              </a:ln>
            </p:spPr>
            <p:txBody>
              <a:bodyPr/>
              <a:lstStyle/>
              <a:p>
                <a:endParaRPr lang="en-US" sz="1350"/>
              </a:p>
            </p:txBody>
          </p:sp>
          <p:sp>
            <p:nvSpPr>
              <p:cNvPr id="164" name="Line 66">
                <a:extLst>
                  <a:ext uri="{FF2B5EF4-FFF2-40B4-BE49-F238E27FC236}">
                    <a16:creationId xmlns:a16="http://schemas.microsoft.com/office/drawing/2014/main" id="{7AD122C7-9948-47F6-AA2E-BF018566FD4C}"/>
                  </a:ext>
                </a:extLst>
              </p:cNvPr>
              <p:cNvSpPr>
                <a:spLocks noChangeShapeType="1"/>
              </p:cNvSpPr>
              <p:nvPr/>
            </p:nvSpPr>
            <p:spPr bwMode="auto">
              <a:xfrm>
                <a:off x="3940" y="524"/>
                <a:ext cx="27" cy="29"/>
              </a:xfrm>
              <a:prstGeom prst="line">
                <a:avLst/>
              </a:prstGeom>
              <a:noFill/>
              <a:ln w="12700">
                <a:solidFill>
                  <a:srgbClr val="FF0000"/>
                </a:solidFill>
                <a:round/>
                <a:headEnd/>
                <a:tailEnd/>
              </a:ln>
            </p:spPr>
            <p:txBody>
              <a:bodyPr/>
              <a:lstStyle/>
              <a:p>
                <a:endParaRPr lang="en-US" sz="1350"/>
              </a:p>
            </p:txBody>
          </p:sp>
          <p:sp>
            <p:nvSpPr>
              <p:cNvPr id="165" name="Line 67">
                <a:extLst>
                  <a:ext uri="{FF2B5EF4-FFF2-40B4-BE49-F238E27FC236}">
                    <a16:creationId xmlns:a16="http://schemas.microsoft.com/office/drawing/2014/main" id="{41EA5702-8825-48FC-B24E-58BC3D310DA7}"/>
                  </a:ext>
                </a:extLst>
              </p:cNvPr>
              <p:cNvSpPr>
                <a:spLocks noChangeShapeType="1"/>
              </p:cNvSpPr>
              <p:nvPr/>
            </p:nvSpPr>
            <p:spPr bwMode="auto">
              <a:xfrm flipH="1">
                <a:off x="3913" y="524"/>
                <a:ext cx="27" cy="29"/>
              </a:xfrm>
              <a:prstGeom prst="line">
                <a:avLst/>
              </a:prstGeom>
              <a:noFill/>
              <a:ln w="12700">
                <a:solidFill>
                  <a:srgbClr val="FF0000"/>
                </a:solidFill>
                <a:round/>
                <a:headEnd/>
                <a:tailEnd/>
              </a:ln>
            </p:spPr>
            <p:txBody>
              <a:bodyPr/>
              <a:lstStyle/>
              <a:p>
                <a:endParaRPr lang="en-US" sz="1350"/>
              </a:p>
            </p:txBody>
          </p:sp>
          <p:sp>
            <p:nvSpPr>
              <p:cNvPr id="166" name="Line 68">
                <a:extLst>
                  <a:ext uri="{FF2B5EF4-FFF2-40B4-BE49-F238E27FC236}">
                    <a16:creationId xmlns:a16="http://schemas.microsoft.com/office/drawing/2014/main" id="{EB6ED254-F0BC-44BA-938C-06AEE8F907C8}"/>
                  </a:ext>
                </a:extLst>
              </p:cNvPr>
              <p:cNvSpPr>
                <a:spLocks noChangeShapeType="1"/>
              </p:cNvSpPr>
              <p:nvPr/>
            </p:nvSpPr>
            <p:spPr bwMode="auto">
              <a:xfrm flipV="1">
                <a:off x="3940" y="495"/>
                <a:ext cx="27" cy="29"/>
              </a:xfrm>
              <a:prstGeom prst="line">
                <a:avLst/>
              </a:prstGeom>
              <a:noFill/>
              <a:ln w="12700">
                <a:solidFill>
                  <a:srgbClr val="FF0000"/>
                </a:solidFill>
                <a:round/>
                <a:headEnd/>
                <a:tailEnd/>
              </a:ln>
            </p:spPr>
            <p:txBody>
              <a:bodyPr/>
              <a:lstStyle/>
              <a:p>
                <a:endParaRPr lang="en-US" sz="1350"/>
              </a:p>
            </p:txBody>
          </p:sp>
        </p:grpSp>
        <p:grpSp>
          <p:nvGrpSpPr>
            <p:cNvPr id="167" name="Group 69">
              <a:extLst>
                <a:ext uri="{FF2B5EF4-FFF2-40B4-BE49-F238E27FC236}">
                  <a16:creationId xmlns:a16="http://schemas.microsoft.com/office/drawing/2014/main" id="{EF41BC39-4EA2-4A2C-AEDC-7148DD989756}"/>
                </a:ext>
              </a:extLst>
            </p:cNvPr>
            <p:cNvGrpSpPr>
              <a:grpSpLocks/>
            </p:cNvGrpSpPr>
            <p:nvPr/>
          </p:nvGrpSpPr>
          <p:grpSpPr bwMode="auto">
            <a:xfrm>
              <a:off x="8458850" y="1990725"/>
              <a:ext cx="84534" cy="89297"/>
              <a:chOff x="3907" y="489"/>
              <a:chExt cx="71" cy="75"/>
            </a:xfrm>
          </p:grpSpPr>
          <p:sp>
            <p:nvSpPr>
              <p:cNvPr id="168" name="Rectangle 70">
                <a:extLst>
                  <a:ext uri="{FF2B5EF4-FFF2-40B4-BE49-F238E27FC236}">
                    <a16:creationId xmlns:a16="http://schemas.microsoft.com/office/drawing/2014/main" id="{28950EAB-CCEA-4493-BE57-E3B4F30FD191}"/>
                  </a:ext>
                </a:extLst>
              </p:cNvPr>
              <p:cNvSpPr>
                <a:spLocks noChangeArrowheads="1"/>
              </p:cNvSpPr>
              <p:nvPr/>
            </p:nvSpPr>
            <p:spPr bwMode="auto">
              <a:xfrm>
                <a:off x="3907" y="489"/>
                <a:ext cx="71" cy="75"/>
              </a:xfrm>
              <a:prstGeom prst="rect">
                <a:avLst/>
              </a:prstGeom>
              <a:noFill/>
              <a:ln w="9525">
                <a:solidFill>
                  <a:srgbClr val="FF0000"/>
                </a:solidFill>
                <a:miter lim="800000"/>
                <a:headEnd/>
                <a:tailEnd/>
              </a:ln>
            </p:spPr>
            <p:txBody>
              <a:bodyPr/>
              <a:lstStyle/>
              <a:p>
                <a:endParaRPr lang="en-US" sz="1350"/>
              </a:p>
            </p:txBody>
          </p:sp>
          <p:sp>
            <p:nvSpPr>
              <p:cNvPr id="169" name="Line 71">
                <a:extLst>
                  <a:ext uri="{FF2B5EF4-FFF2-40B4-BE49-F238E27FC236}">
                    <a16:creationId xmlns:a16="http://schemas.microsoft.com/office/drawing/2014/main" id="{90ED1BD1-D8FA-4355-9B9A-74953DE89E4E}"/>
                  </a:ext>
                </a:extLst>
              </p:cNvPr>
              <p:cNvSpPr>
                <a:spLocks noChangeShapeType="1"/>
              </p:cNvSpPr>
              <p:nvPr/>
            </p:nvSpPr>
            <p:spPr bwMode="auto">
              <a:xfrm flipH="1" flipV="1">
                <a:off x="3913" y="495"/>
                <a:ext cx="27" cy="29"/>
              </a:xfrm>
              <a:prstGeom prst="line">
                <a:avLst/>
              </a:prstGeom>
              <a:noFill/>
              <a:ln w="12700">
                <a:solidFill>
                  <a:srgbClr val="FF0000"/>
                </a:solidFill>
                <a:round/>
                <a:headEnd/>
                <a:tailEnd/>
              </a:ln>
            </p:spPr>
            <p:txBody>
              <a:bodyPr/>
              <a:lstStyle/>
              <a:p>
                <a:endParaRPr lang="en-US" sz="1350"/>
              </a:p>
            </p:txBody>
          </p:sp>
          <p:sp>
            <p:nvSpPr>
              <p:cNvPr id="170" name="Line 72">
                <a:extLst>
                  <a:ext uri="{FF2B5EF4-FFF2-40B4-BE49-F238E27FC236}">
                    <a16:creationId xmlns:a16="http://schemas.microsoft.com/office/drawing/2014/main" id="{5A3ADF4A-D816-46D0-B6BB-23C230B7B199}"/>
                  </a:ext>
                </a:extLst>
              </p:cNvPr>
              <p:cNvSpPr>
                <a:spLocks noChangeShapeType="1"/>
              </p:cNvSpPr>
              <p:nvPr/>
            </p:nvSpPr>
            <p:spPr bwMode="auto">
              <a:xfrm>
                <a:off x="3940" y="524"/>
                <a:ext cx="27" cy="29"/>
              </a:xfrm>
              <a:prstGeom prst="line">
                <a:avLst/>
              </a:prstGeom>
              <a:noFill/>
              <a:ln w="12700">
                <a:solidFill>
                  <a:srgbClr val="FF0000"/>
                </a:solidFill>
                <a:round/>
                <a:headEnd/>
                <a:tailEnd/>
              </a:ln>
            </p:spPr>
            <p:txBody>
              <a:bodyPr/>
              <a:lstStyle/>
              <a:p>
                <a:endParaRPr lang="en-US" sz="1350"/>
              </a:p>
            </p:txBody>
          </p:sp>
          <p:sp>
            <p:nvSpPr>
              <p:cNvPr id="171" name="Line 73">
                <a:extLst>
                  <a:ext uri="{FF2B5EF4-FFF2-40B4-BE49-F238E27FC236}">
                    <a16:creationId xmlns:a16="http://schemas.microsoft.com/office/drawing/2014/main" id="{D53F4DB1-C49E-4AC0-BB5E-05DD1A56406E}"/>
                  </a:ext>
                </a:extLst>
              </p:cNvPr>
              <p:cNvSpPr>
                <a:spLocks noChangeShapeType="1"/>
              </p:cNvSpPr>
              <p:nvPr/>
            </p:nvSpPr>
            <p:spPr bwMode="auto">
              <a:xfrm flipH="1">
                <a:off x="3913" y="524"/>
                <a:ext cx="27" cy="29"/>
              </a:xfrm>
              <a:prstGeom prst="line">
                <a:avLst/>
              </a:prstGeom>
              <a:noFill/>
              <a:ln w="12700">
                <a:solidFill>
                  <a:srgbClr val="FF0000"/>
                </a:solidFill>
                <a:round/>
                <a:headEnd/>
                <a:tailEnd/>
              </a:ln>
            </p:spPr>
            <p:txBody>
              <a:bodyPr/>
              <a:lstStyle/>
              <a:p>
                <a:endParaRPr lang="en-US" sz="1350"/>
              </a:p>
            </p:txBody>
          </p:sp>
          <p:sp>
            <p:nvSpPr>
              <p:cNvPr id="172" name="Line 74">
                <a:extLst>
                  <a:ext uri="{FF2B5EF4-FFF2-40B4-BE49-F238E27FC236}">
                    <a16:creationId xmlns:a16="http://schemas.microsoft.com/office/drawing/2014/main" id="{8D12E5B5-5267-45E3-80E5-2622A34DB882}"/>
                  </a:ext>
                </a:extLst>
              </p:cNvPr>
              <p:cNvSpPr>
                <a:spLocks noChangeShapeType="1"/>
              </p:cNvSpPr>
              <p:nvPr/>
            </p:nvSpPr>
            <p:spPr bwMode="auto">
              <a:xfrm flipV="1">
                <a:off x="3940" y="495"/>
                <a:ext cx="27" cy="29"/>
              </a:xfrm>
              <a:prstGeom prst="line">
                <a:avLst/>
              </a:prstGeom>
              <a:noFill/>
              <a:ln w="12700">
                <a:solidFill>
                  <a:srgbClr val="FF0000"/>
                </a:solidFill>
                <a:round/>
                <a:headEnd/>
                <a:tailEnd/>
              </a:ln>
            </p:spPr>
            <p:txBody>
              <a:bodyPr/>
              <a:lstStyle/>
              <a:p>
                <a:endParaRPr lang="en-US" sz="1350"/>
              </a:p>
            </p:txBody>
          </p:sp>
          <p:sp>
            <p:nvSpPr>
              <p:cNvPr id="173" name="Rectangle 75">
                <a:extLst>
                  <a:ext uri="{FF2B5EF4-FFF2-40B4-BE49-F238E27FC236}">
                    <a16:creationId xmlns:a16="http://schemas.microsoft.com/office/drawing/2014/main" id="{79D987C9-38CA-42B0-B78E-AA5818A9F8B5}"/>
                  </a:ext>
                </a:extLst>
              </p:cNvPr>
              <p:cNvSpPr>
                <a:spLocks noChangeArrowheads="1"/>
              </p:cNvSpPr>
              <p:nvPr/>
            </p:nvSpPr>
            <p:spPr bwMode="auto">
              <a:xfrm>
                <a:off x="3907" y="489"/>
                <a:ext cx="71" cy="75"/>
              </a:xfrm>
              <a:prstGeom prst="rect">
                <a:avLst/>
              </a:prstGeom>
              <a:noFill/>
              <a:ln w="9525">
                <a:solidFill>
                  <a:srgbClr val="FF0000"/>
                </a:solidFill>
                <a:miter lim="800000"/>
                <a:headEnd/>
                <a:tailEnd/>
              </a:ln>
            </p:spPr>
            <p:txBody>
              <a:bodyPr/>
              <a:lstStyle/>
              <a:p>
                <a:endParaRPr lang="en-US" sz="1350"/>
              </a:p>
            </p:txBody>
          </p:sp>
          <p:sp>
            <p:nvSpPr>
              <p:cNvPr id="174" name="Line 76">
                <a:extLst>
                  <a:ext uri="{FF2B5EF4-FFF2-40B4-BE49-F238E27FC236}">
                    <a16:creationId xmlns:a16="http://schemas.microsoft.com/office/drawing/2014/main" id="{494F06E4-5AEB-4D83-AB16-6DCC2F7E9CE1}"/>
                  </a:ext>
                </a:extLst>
              </p:cNvPr>
              <p:cNvSpPr>
                <a:spLocks noChangeShapeType="1"/>
              </p:cNvSpPr>
              <p:nvPr/>
            </p:nvSpPr>
            <p:spPr bwMode="auto">
              <a:xfrm flipH="1" flipV="1">
                <a:off x="3913" y="495"/>
                <a:ext cx="27" cy="29"/>
              </a:xfrm>
              <a:prstGeom prst="line">
                <a:avLst/>
              </a:prstGeom>
              <a:noFill/>
              <a:ln w="12700">
                <a:solidFill>
                  <a:srgbClr val="FF0000"/>
                </a:solidFill>
                <a:round/>
                <a:headEnd/>
                <a:tailEnd/>
              </a:ln>
            </p:spPr>
            <p:txBody>
              <a:bodyPr/>
              <a:lstStyle/>
              <a:p>
                <a:endParaRPr lang="en-US" sz="1350"/>
              </a:p>
            </p:txBody>
          </p:sp>
          <p:sp>
            <p:nvSpPr>
              <p:cNvPr id="175" name="Line 77">
                <a:extLst>
                  <a:ext uri="{FF2B5EF4-FFF2-40B4-BE49-F238E27FC236}">
                    <a16:creationId xmlns:a16="http://schemas.microsoft.com/office/drawing/2014/main" id="{EFDB6754-88B3-4AEC-84FF-255B08D0CB1D}"/>
                  </a:ext>
                </a:extLst>
              </p:cNvPr>
              <p:cNvSpPr>
                <a:spLocks noChangeShapeType="1"/>
              </p:cNvSpPr>
              <p:nvPr/>
            </p:nvSpPr>
            <p:spPr bwMode="auto">
              <a:xfrm>
                <a:off x="3940" y="524"/>
                <a:ext cx="27" cy="29"/>
              </a:xfrm>
              <a:prstGeom prst="line">
                <a:avLst/>
              </a:prstGeom>
              <a:noFill/>
              <a:ln w="12700">
                <a:solidFill>
                  <a:srgbClr val="FF0000"/>
                </a:solidFill>
                <a:round/>
                <a:headEnd/>
                <a:tailEnd/>
              </a:ln>
            </p:spPr>
            <p:txBody>
              <a:bodyPr/>
              <a:lstStyle/>
              <a:p>
                <a:endParaRPr lang="en-US" sz="1350"/>
              </a:p>
            </p:txBody>
          </p:sp>
          <p:sp>
            <p:nvSpPr>
              <p:cNvPr id="176" name="Line 78">
                <a:extLst>
                  <a:ext uri="{FF2B5EF4-FFF2-40B4-BE49-F238E27FC236}">
                    <a16:creationId xmlns:a16="http://schemas.microsoft.com/office/drawing/2014/main" id="{C081F2B4-F5B2-41BA-A0D4-281C9D67E106}"/>
                  </a:ext>
                </a:extLst>
              </p:cNvPr>
              <p:cNvSpPr>
                <a:spLocks noChangeShapeType="1"/>
              </p:cNvSpPr>
              <p:nvPr/>
            </p:nvSpPr>
            <p:spPr bwMode="auto">
              <a:xfrm flipH="1">
                <a:off x="3913" y="524"/>
                <a:ext cx="27" cy="29"/>
              </a:xfrm>
              <a:prstGeom prst="line">
                <a:avLst/>
              </a:prstGeom>
              <a:noFill/>
              <a:ln w="12700">
                <a:solidFill>
                  <a:srgbClr val="FF0000"/>
                </a:solidFill>
                <a:round/>
                <a:headEnd/>
                <a:tailEnd/>
              </a:ln>
            </p:spPr>
            <p:txBody>
              <a:bodyPr/>
              <a:lstStyle/>
              <a:p>
                <a:endParaRPr lang="en-US" sz="1350"/>
              </a:p>
            </p:txBody>
          </p:sp>
          <p:sp>
            <p:nvSpPr>
              <p:cNvPr id="177" name="Line 79">
                <a:extLst>
                  <a:ext uri="{FF2B5EF4-FFF2-40B4-BE49-F238E27FC236}">
                    <a16:creationId xmlns:a16="http://schemas.microsoft.com/office/drawing/2014/main" id="{A769CD54-1471-4494-9167-F6869F29347C}"/>
                  </a:ext>
                </a:extLst>
              </p:cNvPr>
              <p:cNvSpPr>
                <a:spLocks noChangeShapeType="1"/>
              </p:cNvSpPr>
              <p:nvPr/>
            </p:nvSpPr>
            <p:spPr bwMode="auto">
              <a:xfrm flipV="1">
                <a:off x="3940" y="495"/>
                <a:ext cx="27" cy="29"/>
              </a:xfrm>
              <a:prstGeom prst="line">
                <a:avLst/>
              </a:prstGeom>
              <a:noFill/>
              <a:ln w="12700">
                <a:solidFill>
                  <a:srgbClr val="FF0000"/>
                </a:solidFill>
                <a:round/>
                <a:headEnd/>
                <a:tailEnd/>
              </a:ln>
            </p:spPr>
            <p:txBody>
              <a:bodyPr/>
              <a:lstStyle/>
              <a:p>
                <a:endParaRPr lang="en-US" sz="1350"/>
              </a:p>
            </p:txBody>
          </p:sp>
        </p:grpSp>
        <p:grpSp>
          <p:nvGrpSpPr>
            <p:cNvPr id="178" name="Group 80">
              <a:extLst>
                <a:ext uri="{FF2B5EF4-FFF2-40B4-BE49-F238E27FC236}">
                  <a16:creationId xmlns:a16="http://schemas.microsoft.com/office/drawing/2014/main" id="{A04ADDB7-80D9-4AFE-AC8A-603B8292D361}"/>
                </a:ext>
              </a:extLst>
            </p:cNvPr>
            <p:cNvGrpSpPr>
              <a:grpSpLocks/>
            </p:cNvGrpSpPr>
            <p:nvPr/>
          </p:nvGrpSpPr>
          <p:grpSpPr bwMode="auto">
            <a:xfrm>
              <a:off x="8687450" y="1990725"/>
              <a:ext cx="84534" cy="89297"/>
              <a:chOff x="3907" y="489"/>
              <a:chExt cx="71" cy="75"/>
            </a:xfrm>
          </p:grpSpPr>
          <p:sp>
            <p:nvSpPr>
              <p:cNvPr id="179" name="Rectangle 81">
                <a:extLst>
                  <a:ext uri="{FF2B5EF4-FFF2-40B4-BE49-F238E27FC236}">
                    <a16:creationId xmlns:a16="http://schemas.microsoft.com/office/drawing/2014/main" id="{F4A4F7FC-6741-45D3-A96A-D6ABE5E3D778}"/>
                  </a:ext>
                </a:extLst>
              </p:cNvPr>
              <p:cNvSpPr>
                <a:spLocks noChangeArrowheads="1"/>
              </p:cNvSpPr>
              <p:nvPr/>
            </p:nvSpPr>
            <p:spPr bwMode="auto">
              <a:xfrm>
                <a:off x="3907" y="489"/>
                <a:ext cx="71" cy="75"/>
              </a:xfrm>
              <a:prstGeom prst="rect">
                <a:avLst/>
              </a:prstGeom>
              <a:noFill/>
              <a:ln w="9525">
                <a:solidFill>
                  <a:srgbClr val="FF0000"/>
                </a:solidFill>
                <a:miter lim="800000"/>
                <a:headEnd/>
                <a:tailEnd/>
              </a:ln>
            </p:spPr>
            <p:txBody>
              <a:bodyPr/>
              <a:lstStyle/>
              <a:p>
                <a:endParaRPr lang="en-US" sz="1350"/>
              </a:p>
            </p:txBody>
          </p:sp>
          <p:sp>
            <p:nvSpPr>
              <p:cNvPr id="180" name="Line 82">
                <a:extLst>
                  <a:ext uri="{FF2B5EF4-FFF2-40B4-BE49-F238E27FC236}">
                    <a16:creationId xmlns:a16="http://schemas.microsoft.com/office/drawing/2014/main" id="{6BA473FF-50BD-405A-B558-B66E377EF367}"/>
                  </a:ext>
                </a:extLst>
              </p:cNvPr>
              <p:cNvSpPr>
                <a:spLocks noChangeShapeType="1"/>
              </p:cNvSpPr>
              <p:nvPr/>
            </p:nvSpPr>
            <p:spPr bwMode="auto">
              <a:xfrm flipH="1" flipV="1">
                <a:off x="3913" y="495"/>
                <a:ext cx="27" cy="29"/>
              </a:xfrm>
              <a:prstGeom prst="line">
                <a:avLst/>
              </a:prstGeom>
              <a:noFill/>
              <a:ln w="12700">
                <a:solidFill>
                  <a:srgbClr val="FF0000"/>
                </a:solidFill>
                <a:round/>
                <a:headEnd/>
                <a:tailEnd/>
              </a:ln>
            </p:spPr>
            <p:txBody>
              <a:bodyPr/>
              <a:lstStyle/>
              <a:p>
                <a:endParaRPr lang="en-US" sz="1350"/>
              </a:p>
            </p:txBody>
          </p:sp>
          <p:sp>
            <p:nvSpPr>
              <p:cNvPr id="181" name="Line 83">
                <a:extLst>
                  <a:ext uri="{FF2B5EF4-FFF2-40B4-BE49-F238E27FC236}">
                    <a16:creationId xmlns:a16="http://schemas.microsoft.com/office/drawing/2014/main" id="{02476657-7FA1-482D-B150-26C77430351A}"/>
                  </a:ext>
                </a:extLst>
              </p:cNvPr>
              <p:cNvSpPr>
                <a:spLocks noChangeShapeType="1"/>
              </p:cNvSpPr>
              <p:nvPr/>
            </p:nvSpPr>
            <p:spPr bwMode="auto">
              <a:xfrm>
                <a:off x="3940" y="524"/>
                <a:ext cx="27" cy="29"/>
              </a:xfrm>
              <a:prstGeom prst="line">
                <a:avLst/>
              </a:prstGeom>
              <a:noFill/>
              <a:ln w="12700">
                <a:solidFill>
                  <a:srgbClr val="FF0000"/>
                </a:solidFill>
                <a:round/>
                <a:headEnd/>
                <a:tailEnd/>
              </a:ln>
            </p:spPr>
            <p:txBody>
              <a:bodyPr/>
              <a:lstStyle/>
              <a:p>
                <a:endParaRPr lang="en-US" sz="1350"/>
              </a:p>
            </p:txBody>
          </p:sp>
          <p:sp>
            <p:nvSpPr>
              <p:cNvPr id="182" name="Line 84">
                <a:extLst>
                  <a:ext uri="{FF2B5EF4-FFF2-40B4-BE49-F238E27FC236}">
                    <a16:creationId xmlns:a16="http://schemas.microsoft.com/office/drawing/2014/main" id="{37B1A8FF-F969-4DE9-9687-48920B5E116D}"/>
                  </a:ext>
                </a:extLst>
              </p:cNvPr>
              <p:cNvSpPr>
                <a:spLocks noChangeShapeType="1"/>
              </p:cNvSpPr>
              <p:nvPr/>
            </p:nvSpPr>
            <p:spPr bwMode="auto">
              <a:xfrm flipH="1">
                <a:off x="3913" y="524"/>
                <a:ext cx="27" cy="29"/>
              </a:xfrm>
              <a:prstGeom prst="line">
                <a:avLst/>
              </a:prstGeom>
              <a:noFill/>
              <a:ln w="12700">
                <a:solidFill>
                  <a:srgbClr val="FF0000"/>
                </a:solidFill>
                <a:round/>
                <a:headEnd/>
                <a:tailEnd/>
              </a:ln>
            </p:spPr>
            <p:txBody>
              <a:bodyPr/>
              <a:lstStyle/>
              <a:p>
                <a:endParaRPr lang="en-US" sz="1350"/>
              </a:p>
            </p:txBody>
          </p:sp>
          <p:sp>
            <p:nvSpPr>
              <p:cNvPr id="183" name="Line 85">
                <a:extLst>
                  <a:ext uri="{FF2B5EF4-FFF2-40B4-BE49-F238E27FC236}">
                    <a16:creationId xmlns:a16="http://schemas.microsoft.com/office/drawing/2014/main" id="{5891AB87-27B2-4A79-881C-05B7678058A0}"/>
                  </a:ext>
                </a:extLst>
              </p:cNvPr>
              <p:cNvSpPr>
                <a:spLocks noChangeShapeType="1"/>
              </p:cNvSpPr>
              <p:nvPr/>
            </p:nvSpPr>
            <p:spPr bwMode="auto">
              <a:xfrm flipV="1">
                <a:off x="3940" y="495"/>
                <a:ext cx="27" cy="29"/>
              </a:xfrm>
              <a:prstGeom prst="line">
                <a:avLst/>
              </a:prstGeom>
              <a:noFill/>
              <a:ln w="12700">
                <a:solidFill>
                  <a:srgbClr val="FF0000"/>
                </a:solidFill>
                <a:round/>
                <a:headEnd/>
                <a:tailEnd/>
              </a:ln>
            </p:spPr>
            <p:txBody>
              <a:bodyPr/>
              <a:lstStyle/>
              <a:p>
                <a:endParaRPr lang="en-US" sz="1350"/>
              </a:p>
            </p:txBody>
          </p:sp>
          <p:sp>
            <p:nvSpPr>
              <p:cNvPr id="184" name="Rectangle 86">
                <a:extLst>
                  <a:ext uri="{FF2B5EF4-FFF2-40B4-BE49-F238E27FC236}">
                    <a16:creationId xmlns:a16="http://schemas.microsoft.com/office/drawing/2014/main" id="{DABE4CA9-52F4-4BAA-B6C7-BD3F7018CC2F}"/>
                  </a:ext>
                </a:extLst>
              </p:cNvPr>
              <p:cNvSpPr>
                <a:spLocks noChangeArrowheads="1"/>
              </p:cNvSpPr>
              <p:nvPr/>
            </p:nvSpPr>
            <p:spPr bwMode="auto">
              <a:xfrm>
                <a:off x="3907" y="489"/>
                <a:ext cx="71" cy="75"/>
              </a:xfrm>
              <a:prstGeom prst="rect">
                <a:avLst/>
              </a:prstGeom>
              <a:noFill/>
              <a:ln w="9525">
                <a:solidFill>
                  <a:srgbClr val="FF0000"/>
                </a:solidFill>
                <a:miter lim="800000"/>
                <a:headEnd/>
                <a:tailEnd/>
              </a:ln>
            </p:spPr>
            <p:txBody>
              <a:bodyPr/>
              <a:lstStyle/>
              <a:p>
                <a:endParaRPr lang="en-US" sz="1350"/>
              </a:p>
            </p:txBody>
          </p:sp>
          <p:sp>
            <p:nvSpPr>
              <p:cNvPr id="185" name="Line 87">
                <a:extLst>
                  <a:ext uri="{FF2B5EF4-FFF2-40B4-BE49-F238E27FC236}">
                    <a16:creationId xmlns:a16="http://schemas.microsoft.com/office/drawing/2014/main" id="{20754DC9-60CD-446B-A5F4-8350870D15FB}"/>
                  </a:ext>
                </a:extLst>
              </p:cNvPr>
              <p:cNvSpPr>
                <a:spLocks noChangeShapeType="1"/>
              </p:cNvSpPr>
              <p:nvPr/>
            </p:nvSpPr>
            <p:spPr bwMode="auto">
              <a:xfrm flipH="1" flipV="1">
                <a:off x="3913" y="495"/>
                <a:ext cx="27" cy="29"/>
              </a:xfrm>
              <a:prstGeom prst="line">
                <a:avLst/>
              </a:prstGeom>
              <a:noFill/>
              <a:ln w="12700">
                <a:solidFill>
                  <a:srgbClr val="FF0000"/>
                </a:solidFill>
                <a:round/>
                <a:headEnd/>
                <a:tailEnd/>
              </a:ln>
            </p:spPr>
            <p:txBody>
              <a:bodyPr/>
              <a:lstStyle/>
              <a:p>
                <a:endParaRPr lang="en-US" sz="1350"/>
              </a:p>
            </p:txBody>
          </p:sp>
          <p:sp>
            <p:nvSpPr>
              <p:cNvPr id="186" name="Line 88">
                <a:extLst>
                  <a:ext uri="{FF2B5EF4-FFF2-40B4-BE49-F238E27FC236}">
                    <a16:creationId xmlns:a16="http://schemas.microsoft.com/office/drawing/2014/main" id="{C48092D8-C098-4857-B268-646725DA7B21}"/>
                  </a:ext>
                </a:extLst>
              </p:cNvPr>
              <p:cNvSpPr>
                <a:spLocks noChangeShapeType="1"/>
              </p:cNvSpPr>
              <p:nvPr/>
            </p:nvSpPr>
            <p:spPr bwMode="auto">
              <a:xfrm>
                <a:off x="3940" y="524"/>
                <a:ext cx="27" cy="29"/>
              </a:xfrm>
              <a:prstGeom prst="line">
                <a:avLst/>
              </a:prstGeom>
              <a:noFill/>
              <a:ln w="12700">
                <a:solidFill>
                  <a:srgbClr val="FF0000"/>
                </a:solidFill>
                <a:round/>
                <a:headEnd/>
                <a:tailEnd/>
              </a:ln>
            </p:spPr>
            <p:txBody>
              <a:bodyPr/>
              <a:lstStyle/>
              <a:p>
                <a:endParaRPr lang="en-US" sz="1350"/>
              </a:p>
            </p:txBody>
          </p:sp>
          <p:sp>
            <p:nvSpPr>
              <p:cNvPr id="187" name="Line 89">
                <a:extLst>
                  <a:ext uri="{FF2B5EF4-FFF2-40B4-BE49-F238E27FC236}">
                    <a16:creationId xmlns:a16="http://schemas.microsoft.com/office/drawing/2014/main" id="{7CB08F73-46FC-4045-923B-C90CF09B23A5}"/>
                  </a:ext>
                </a:extLst>
              </p:cNvPr>
              <p:cNvSpPr>
                <a:spLocks noChangeShapeType="1"/>
              </p:cNvSpPr>
              <p:nvPr/>
            </p:nvSpPr>
            <p:spPr bwMode="auto">
              <a:xfrm flipH="1">
                <a:off x="3913" y="524"/>
                <a:ext cx="27" cy="29"/>
              </a:xfrm>
              <a:prstGeom prst="line">
                <a:avLst/>
              </a:prstGeom>
              <a:noFill/>
              <a:ln w="12700">
                <a:solidFill>
                  <a:srgbClr val="FF0000"/>
                </a:solidFill>
                <a:round/>
                <a:headEnd/>
                <a:tailEnd/>
              </a:ln>
            </p:spPr>
            <p:txBody>
              <a:bodyPr/>
              <a:lstStyle/>
              <a:p>
                <a:endParaRPr lang="en-US" sz="1350"/>
              </a:p>
            </p:txBody>
          </p:sp>
          <p:sp>
            <p:nvSpPr>
              <p:cNvPr id="188" name="Line 90">
                <a:extLst>
                  <a:ext uri="{FF2B5EF4-FFF2-40B4-BE49-F238E27FC236}">
                    <a16:creationId xmlns:a16="http://schemas.microsoft.com/office/drawing/2014/main" id="{6EA47F05-94DC-4A27-A04E-355906583119}"/>
                  </a:ext>
                </a:extLst>
              </p:cNvPr>
              <p:cNvSpPr>
                <a:spLocks noChangeShapeType="1"/>
              </p:cNvSpPr>
              <p:nvPr/>
            </p:nvSpPr>
            <p:spPr bwMode="auto">
              <a:xfrm flipV="1">
                <a:off x="3940" y="495"/>
                <a:ext cx="27" cy="29"/>
              </a:xfrm>
              <a:prstGeom prst="line">
                <a:avLst/>
              </a:prstGeom>
              <a:noFill/>
              <a:ln w="12700">
                <a:solidFill>
                  <a:srgbClr val="FF0000"/>
                </a:solidFill>
                <a:round/>
                <a:headEnd/>
                <a:tailEnd/>
              </a:ln>
            </p:spPr>
            <p:txBody>
              <a:bodyPr/>
              <a:lstStyle/>
              <a:p>
                <a:endParaRPr lang="en-US" sz="1350"/>
              </a:p>
            </p:txBody>
          </p:sp>
        </p:grpSp>
        <p:sp>
          <p:nvSpPr>
            <p:cNvPr id="189" name="Line 91">
              <a:extLst>
                <a:ext uri="{FF2B5EF4-FFF2-40B4-BE49-F238E27FC236}">
                  <a16:creationId xmlns:a16="http://schemas.microsoft.com/office/drawing/2014/main" id="{A5E6ECE0-30BC-4C86-8EDB-D0A0B3AAC77B}"/>
                </a:ext>
              </a:extLst>
            </p:cNvPr>
            <p:cNvSpPr>
              <a:spLocks noChangeShapeType="1"/>
            </p:cNvSpPr>
            <p:nvPr/>
          </p:nvSpPr>
          <p:spPr bwMode="auto">
            <a:xfrm flipV="1">
              <a:off x="7571834" y="1851421"/>
              <a:ext cx="285750" cy="342900"/>
            </a:xfrm>
            <a:prstGeom prst="line">
              <a:avLst/>
            </a:prstGeom>
            <a:noFill/>
            <a:ln w="9525">
              <a:solidFill>
                <a:schemeClr val="tx1"/>
              </a:solidFill>
              <a:prstDash val="dash"/>
              <a:round/>
              <a:headEnd/>
              <a:tailEnd/>
            </a:ln>
            <a:effectLst/>
          </p:spPr>
          <p:txBody>
            <a:bodyPr/>
            <a:lstStyle/>
            <a:p>
              <a:endParaRPr lang="en-US" sz="1350"/>
            </a:p>
          </p:txBody>
        </p:sp>
        <p:sp>
          <p:nvSpPr>
            <p:cNvPr id="190" name="Line 92">
              <a:extLst>
                <a:ext uri="{FF2B5EF4-FFF2-40B4-BE49-F238E27FC236}">
                  <a16:creationId xmlns:a16="http://schemas.microsoft.com/office/drawing/2014/main" id="{F63B97DB-6AA9-4CE6-A5D4-F2CF0B504459}"/>
                </a:ext>
              </a:extLst>
            </p:cNvPr>
            <p:cNvSpPr>
              <a:spLocks noChangeShapeType="1"/>
            </p:cNvSpPr>
            <p:nvPr/>
          </p:nvSpPr>
          <p:spPr bwMode="auto">
            <a:xfrm>
              <a:off x="7857584" y="1851421"/>
              <a:ext cx="342900" cy="171450"/>
            </a:xfrm>
            <a:prstGeom prst="line">
              <a:avLst/>
            </a:prstGeom>
            <a:noFill/>
            <a:ln w="9525">
              <a:solidFill>
                <a:schemeClr val="tx1"/>
              </a:solidFill>
              <a:prstDash val="dash"/>
              <a:round/>
              <a:headEnd/>
              <a:tailEnd/>
            </a:ln>
            <a:effectLst/>
          </p:spPr>
          <p:txBody>
            <a:bodyPr/>
            <a:lstStyle/>
            <a:p>
              <a:endParaRPr lang="en-US" sz="1350"/>
            </a:p>
          </p:txBody>
        </p:sp>
        <p:sp>
          <p:nvSpPr>
            <p:cNvPr id="191" name="Line 93">
              <a:extLst>
                <a:ext uri="{FF2B5EF4-FFF2-40B4-BE49-F238E27FC236}">
                  <a16:creationId xmlns:a16="http://schemas.microsoft.com/office/drawing/2014/main" id="{EC46CEA9-EC54-4260-9A96-867A7E748039}"/>
                </a:ext>
              </a:extLst>
            </p:cNvPr>
            <p:cNvSpPr>
              <a:spLocks noChangeShapeType="1"/>
            </p:cNvSpPr>
            <p:nvPr/>
          </p:nvSpPr>
          <p:spPr bwMode="auto">
            <a:xfrm>
              <a:off x="8200484" y="2022871"/>
              <a:ext cx="628650" cy="0"/>
            </a:xfrm>
            <a:prstGeom prst="line">
              <a:avLst/>
            </a:prstGeom>
            <a:noFill/>
            <a:ln w="9525">
              <a:solidFill>
                <a:schemeClr val="tx1"/>
              </a:solidFill>
              <a:prstDash val="dash"/>
              <a:round/>
              <a:headEnd/>
              <a:tailEnd/>
            </a:ln>
            <a:effectLst/>
          </p:spPr>
          <p:txBody>
            <a:bodyPr/>
            <a:lstStyle/>
            <a:p>
              <a:endParaRPr lang="en-US" sz="1350"/>
            </a:p>
          </p:txBody>
        </p:sp>
      </p:grpSp>
      <p:sp>
        <p:nvSpPr>
          <p:cNvPr id="258" name="Text Box 7">
            <a:extLst>
              <a:ext uri="{FF2B5EF4-FFF2-40B4-BE49-F238E27FC236}">
                <a16:creationId xmlns:a16="http://schemas.microsoft.com/office/drawing/2014/main" id="{19B4B895-7CC7-4E57-9D3F-D02F83B29BA6}"/>
              </a:ext>
            </a:extLst>
          </p:cNvPr>
          <p:cNvSpPr txBox="1">
            <a:spLocks noChangeArrowheads="1"/>
          </p:cNvSpPr>
          <p:nvPr/>
        </p:nvSpPr>
        <p:spPr bwMode="auto">
          <a:xfrm>
            <a:off x="8303356" y="3091551"/>
            <a:ext cx="2864439" cy="461665"/>
          </a:xfrm>
          <a:prstGeom prst="rect">
            <a:avLst/>
          </a:prstGeom>
          <a:noFill/>
          <a:ln w="9525">
            <a:noFill/>
            <a:miter lim="800000"/>
            <a:headEnd/>
            <a:tailEnd/>
          </a:ln>
          <a:effectLst/>
        </p:spPr>
        <p:txBody>
          <a:bodyPr wrap="none">
            <a:spAutoFit/>
          </a:bodyPr>
          <a:lstStyle/>
          <a:p>
            <a:r>
              <a:rPr lang="en-US" sz="2400" dirty="0"/>
              <a:t>Outcomes (contracts)</a:t>
            </a:r>
          </a:p>
        </p:txBody>
      </p:sp>
      <p:sp>
        <p:nvSpPr>
          <p:cNvPr id="259" name="Line 8">
            <a:extLst>
              <a:ext uri="{FF2B5EF4-FFF2-40B4-BE49-F238E27FC236}">
                <a16:creationId xmlns:a16="http://schemas.microsoft.com/office/drawing/2014/main" id="{8DB3F8A6-4EFE-4CA6-A2F1-1BB7F5DDD461}"/>
              </a:ext>
            </a:extLst>
          </p:cNvPr>
          <p:cNvSpPr>
            <a:spLocks noChangeShapeType="1"/>
          </p:cNvSpPr>
          <p:nvPr/>
        </p:nvSpPr>
        <p:spPr bwMode="auto">
          <a:xfrm>
            <a:off x="4530387" y="2411887"/>
            <a:ext cx="3500867" cy="2741"/>
          </a:xfrm>
          <a:prstGeom prst="line">
            <a:avLst/>
          </a:prstGeom>
          <a:noFill/>
          <a:ln w="50800">
            <a:solidFill>
              <a:schemeClr val="tx1"/>
            </a:solidFill>
            <a:prstDash val="dash"/>
            <a:round/>
            <a:headEnd/>
            <a:tailEnd type="triangle" w="lg" len="lg"/>
          </a:ln>
          <a:effectLst/>
        </p:spPr>
        <p:txBody>
          <a:bodyPr/>
          <a:lstStyle/>
          <a:p>
            <a:endParaRPr lang="en-US" sz="1350"/>
          </a:p>
        </p:txBody>
      </p:sp>
      <p:sp>
        <p:nvSpPr>
          <p:cNvPr id="261" name="Text Box 6">
            <a:extLst>
              <a:ext uri="{FF2B5EF4-FFF2-40B4-BE49-F238E27FC236}">
                <a16:creationId xmlns:a16="http://schemas.microsoft.com/office/drawing/2014/main" id="{A775916A-EE79-411D-A414-4CAF2EE39642}"/>
              </a:ext>
            </a:extLst>
          </p:cNvPr>
          <p:cNvSpPr txBox="1">
            <a:spLocks noChangeArrowheads="1"/>
          </p:cNvSpPr>
          <p:nvPr/>
        </p:nvSpPr>
        <p:spPr bwMode="auto">
          <a:xfrm>
            <a:off x="7916414" y="1486432"/>
            <a:ext cx="805029" cy="461665"/>
          </a:xfrm>
          <a:prstGeom prst="rect">
            <a:avLst/>
          </a:prstGeom>
          <a:noFill/>
          <a:ln w="9525">
            <a:noFill/>
            <a:miter lim="800000"/>
            <a:headEnd/>
            <a:tailEnd/>
          </a:ln>
          <a:effectLst/>
        </p:spPr>
        <p:txBody>
          <a:bodyPr wrap="none">
            <a:spAutoFit/>
          </a:bodyPr>
          <a:lstStyle/>
          <a:p>
            <a:r>
              <a:rPr lang="en-US" sz="2400" dirty="0"/>
              <a:t>Price</a:t>
            </a:r>
          </a:p>
        </p:txBody>
      </p:sp>
      <p:sp>
        <p:nvSpPr>
          <p:cNvPr id="265" name="Text Box 6">
            <a:extLst>
              <a:ext uri="{FF2B5EF4-FFF2-40B4-BE49-F238E27FC236}">
                <a16:creationId xmlns:a16="http://schemas.microsoft.com/office/drawing/2014/main" id="{62D2EC73-B4FB-4BED-B943-C60146450211}"/>
              </a:ext>
            </a:extLst>
          </p:cNvPr>
          <p:cNvSpPr txBox="1">
            <a:spLocks noChangeArrowheads="1"/>
          </p:cNvSpPr>
          <p:nvPr/>
        </p:nvSpPr>
        <p:spPr bwMode="auto">
          <a:xfrm>
            <a:off x="5242448" y="2514598"/>
            <a:ext cx="1794274" cy="461665"/>
          </a:xfrm>
          <a:prstGeom prst="rect">
            <a:avLst/>
          </a:prstGeom>
          <a:noFill/>
          <a:ln w="9525">
            <a:noFill/>
            <a:miter lim="800000"/>
            <a:headEnd/>
            <a:tailEnd/>
          </a:ln>
          <a:effectLst/>
        </p:spPr>
        <p:txBody>
          <a:bodyPr wrap="none">
            <a:spAutoFit/>
          </a:bodyPr>
          <a:lstStyle/>
          <a:p>
            <a:r>
              <a:rPr lang="en-US" sz="2400" dirty="0"/>
              <a:t>Performance</a:t>
            </a:r>
          </a:p>
        </p:txBody>
      </p:sp>
      <p:sp>
        <p:nvSpPr>
          <p:cNvPr id="266" name="Text Box 11">
            <a:extLst>
              <a:ext uri="{FF2B5EF4-FFF2-40B4-BE49-F238E27FC236}">
                <a16:creationId xmlns:a16="http://schemas.microsoft.com/office/drawing/2014/main" id="{280CA8B3-50A6-4661-9339-0A091C5E94B2}"/>
              </a:ext>
            </a:extLst>
          </p:cNvPr>
          <p:cNvSpPr txBox="1">
            <a:spLocks noChangeArrowheads="1"/>
          </p:cNvSpPr>
          <p:nvPr/>
        </p:nvSpPr>
        <p:spPr bwMode="auto">
          <a:xfrm>
            <a:off x="5396338" y="3458843"/>
            <a:ext cx="2073684" cy="461665"/>
          </a:xfrm>
          <a:prstGeom prst="rect">
            <a:avLst/>
          </a:prstGeom>
          <a:noFill/>
          <a:ln w="9525">
            <a:noFill/>
            <a:miter lim="800000"/>
            <a:headEnd/>
            <a:tailEnd/>
          </a:ln>
          <a:effectLst/>
        </p:spPr>
        <p:txBody>
          <a:bodyPr wrap="square">
            <a:spAutoFit/>
          </a:bodyPr>
          <a:lstStyle/>
          <a:p>
            <a:pPr algn="ctr"/>
            <a:r>
              <a:rPr lang="en-US" sz="2400" dirty="0"/>
              <a:t>Institution: DA</a:t>
            </a:r>
          </a:p>
        </p:txBody>
      </p:sp>
      <p:sp>
        <p:nvSpPr>
          <p:cNvPr id="267" name="Line 12">
            <a:extLst>
              <a:ext uri="{FF2B5EF4-FFF2-40B4-BE49-F238E27FC236}">
                <a16:creationId xmlns:a16="http://schemas.microsoft.com/office/drawing/2014/main" id="{0F2A57CE-3CC5-4537-9B74-9F3D21C7C3CB}"/>
              </a:ext>
            </a:extLst>
          </p:cNvPr>
          <p:cNvSpPr>
            <a:spLocks noChangeShapeType="1"/>
          </p:cNvSpPr>
          <p:nvPr/>
        </p:nvSpPr>
        <p:spPr bwMode="auto">
          <a:xfrm flipH="1">
            <a:off x="5173935" y="3870869"/>
            <a:ext cx="171450" cy="111919"/>
          </a:xfrm>
          <a:prstGeom prst="line">
            <a:avLst/>
          </a:prstGeom>
          <a:noFill/>
          <a:ln w="9525">
            <a:solidFill>
              <a:schemeClr val="tx1"/>
            </a:solidFill>
            <a:round/>
            <a:headEnd/>
            <a:tailEnd type="triangle" w="med" len="med"/>
          </a:ln>
          <a:effectLst/>
        </p:spPr>
        <p:txBody>
          <a:bodyPr/>
          <a:lstStyle/>
          <a:p>
            <a:endParaRPr lang="en-US" sz="1350"/>
          </a:p>
        </p:txBody>
      </p:sp>
      <p:sp>
        <p:nvSpPr>
          <p:cNvPr id="268" name="Line 13">
            <a:extLst>
              <a:ext uri="{FF2B5EF4-FFF2-40B4-BE49-F238E27FC236}">
                <a16:creationId xmlns:a16="http://schemas.microsoft.com/office/drawing/2014/main" id="{1701AD6A-A2BC-4617-9F53-5390CBFA142A}"/>
              </a:ext>
            </a:extLst>
          </p:cNvPr>
          <p:cNvSpPr>
            <a:spLocks noChangeShapeType="1"/>
          </p:cNvSpPr>
          <p:nvPr/>
        </p:nvSpPr>
        <p:spPr bwMode="auto">
          <a:xfrm>
            <a:off x="7459017" y="3925638"/>
            <a:ext cx="171450" cy="114300"/>
          </a:xfrm>
          <a:prstGeom prst="line">
            <a:avLst/>
          </a:prstGeom>
          <a:noFill/>
          <a:ln w="9525">
            <a:solidFill>
              <a:schemeClr val="tx1"/>
            </a:solidFill>
            <a:round/>
            <a:headEnd/>
            <a:tailEnd type="triangle" w="med" len="med"/>
          </a:ln>
          <a:effectLst/>
        </p:spPr>
        <p:txBody>
          <a:bodyPr/>
          <a:lstStyle/>
          <a:p>
            <a:endParaRPr lang="en-US" sz="1350"/>
          </a:p>
        </p:txBody>
      </p:sp>
      <p:sp>
        <p:nvSpPr>
          <p:cNvPr id="269" name="TextBox 268">
            <a:extLst>
              <a:ext uri="{FF2B5EF4-FFF2-40B4-BE49-F238E27FC236}">
                <a16:creationId xmlns:a16="http://schemas.microsoft.com/office/drawing/2014/main" id="{E528A343-7C67-4710-995A-C7A3C0399ACB}"/>
              </a:ext>
            </a:extLst>
          </p:cNvPr>
          <p:cNvSpPr txBox="1"/>
          <p:nvPr/>
        </p:nvSpPr>
        <p:spPr>
          <a:xfrm>
            <a:off x="4990368" y="1644507"/>
            <a:ext cx="2442015" cy="461665"/>
          </a:xfrm>
          <a:prstGeom prst="rect">
            <a:avLst/>
          </a:prstGeom>
          <a:noFill/>
        </p:spPr>
        <p:txBody>
          <a:bodyPr wrap="none" rtlCol="0">
            <a:spAutoFit/>
          </a:bodyPr>
          <a:lstStyle/>
          <a:p>
            <a:r>
              <a:rPr lang="en-US" sz="2400" dirty="0"/>
              <a:t>Maximum Surplus</a:t>
            </a:r>
          </a:p>
        </p:txBody>
      </p:sp>
      <p:cxnSp>
        <p:nvCxnSpPr>
          <p:cNvPr id="270" name="Straight Connector 269">
            <a:extLst>
              <a:ext uri="{FF2B5EF4-FFF2-40B4-BE49-F238E27FC236}">
                <a16:creationId xmlns:a16="http://schemas.microsoft.com/office/drawing/2014/main" id="{97B47F25-D7A9-4238-A97D-C8A07CAA27F8}"/>
              </a:ext>
            </a:extLst>
          </p:cNvPr>
          <p:cNvCxnSpPr>
            <a:cxnSpLocks/>
          </p:cNvCxnSpPr>
          <p:nvPr/>
        </p:nvCxnSpPr>
        <p:spPr>
          <a:xfrm flipV="1">
            <a:off x="5215278" y="1637067"/>
            <a:ext cx="1671502" cy="531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71" name="TextBox 270">
            <a:extLst>
              <a:ext uri="{FF2B5EF4-FFF2-40B4-BE49-F238E27FC236}">
                <a16:creationId xmlns:a16="http://schemas.microsoft.com/office/drawing/2014/main" id="{F938ACA3-B0D0-4B2F-AC36-8761A07B20F9}"/>
              </a:ext>
            </a:extLst>
          </p:cNvPr>
          <p:cNvSpPr txBox="1"/>
          <p:nvPr/>
        </p:nvSpPr>
        <p:spPr>
          <a:xfrm>
            <a:off x="5110186" y="1131722"/>
            <a:ext cx="1968809" cy="461665"/>
          </a:xfrm>
          <a:prstGeom prst="rect">
            <a:avLst/>
          </a:prstGeom>
          <a:noFill/>
        </p:spPr>
        <p:txBody>
          <a:bodyPr wrap="none" rtlCol="0">
            <a:spAutoFit/>
          </a:bodyPr>
          <a:lstStyle/>
          <a:p>
            <a:r>
              <a:rPr lang="en-US" sz="2400" dirty="0"/>
              <a:t>Actual Surplus</a:t>
            </a:r>
          </a:p>
        </p:txBody>
      </p:sp>
    </p:spTree>
    <p:extLst>
      <p:ext uri="{BB962C8B-B14F-4D97-AF65-F5344CB8AC3E}">
        <p14:creationId xmlns:p14="http://schemas.microsoft.com/office/powerpoint/2010/main" val="59914527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005699" y="416284"/>
            <a:ext cx="8013754" cy="424732"/>
          </a:xfrm>
          <a:prstGeom prst="rect">
            <a:avLst/>
          </a:prstGeom>
        </p:spPr>
        <p:txBody>
          <a:bodyPr wrap="square">
            <a:spAutoFit/>
          </a:bodyPr>
          <a:lstStyle/>
          <a:p>
            <a:pPr marL="257175" indent="-257175">
              <a:lnSpc>
                <a:spcPct val="90000"/>
              </a:lnSpc>
              <a:spcBef>
                <a:spcPct val="20000"/>
              </a:spcBef>
              <a:defRPr/>
            </a:pPr>
            <a:r>
              <a:rPr lang="en-US" sz="2400" dirty="0">
                <a:latin typeface="Calibri" panose="020F0502020204030204" pitchFamily="34" charset="0"/>
                <a:cs typeface="Calibri" panose="020F0502020204030204" pitchFamily="34" charset="0"/>
              </a:rPr>
              <a:t>A Decentralized Computational Approach</a:t>
            </a:r>
          </a:p>
        </p:txBody>
      </p:sp>
      <p:sp>
        <p:nvSpPr>
          <p:cNvPr id="10" name="Line 3"/>
          <p:cNvSpPr>
            <a:spLocks noChangeShapeType="1"/>
          </p:cNvSpPr>
          <p:nvPr/>
        </p:nvSpPr>
        <p:spPr bwMode="auto">
          <a:xfrm>
            <a:off x="2743200" y="209550"/>
            <a:ext cx="0" cy="838200"/>
          </a:xfrm>
          <a:prstGeom prst="line">
            <a:avLst/>
          </a:prstGeom>
          <a:noFill/>
          <a:ln w="57150">
            <a:solidFill>
              <a:schemeClr val="tx1"/>
            </a:solidFill>
            <a:round/>
            <a:headEnd/>
            <a:tailEnd/>
          </a:ln>
        </p:spPr>
        <p:txBody>
          <a:bodyPr/>
          <a:lstStyle/>
          <a:p>
            <a:endParaRPr lang="en-US"/>
          </a:p>
        </p:txBody>
      </p:sp>
      <p:sp>
        <p:nvSpPr>
          <p:cNvPr id="6" name="Rectangle 5">
            <a:extLst>
              <a:ext uri="{FF2B5EF4-FFF2-40B4-BE49-F238E27FC236}">
                <a16:creationId xmlns:a16="http://schemas.microsoft.com/office/drawing/2014/main" id="{43BE76DF-315F-48EB-8194-D77D54135C78}"/>
              </a:ext>
            </a:extLst>
          </p:cNvPr>
          <p:cNvSpPr/>
          <p:nvPr/>
        </p:nvSpPr>
        <p:spPr>
          <a:xfrm>
            <a:off x="7165911" y="1481669"/>
            <a:ext cx="4752294" cy="4844485"/>
          </a:xfrm>
          <a:prstGeom prst="rect">
            <a:avLst/>
          </a:prstGeom>
          <a:solidFill>
            <a:schemeClr val="accent2">
              <a:lumMod val="20000"/>
              <a:lumOff val="80000"/>
            </a:schemeClr>
          </a:solidFill>
          <a:ln>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 Box 6">
            <a:extLst>
              <a:ext uri="{FF2B5EF4-FFF2-40B4-BE49-F238E27FC236}">
                <a16:creationId xmlns:a16="http://schemas.microsoft.com/office/drawing/2014/main" id="{1C61595D-1C5E-4B43-86C2-2978286D23D4}"/>
              </a:ext>
            </a:extLst>
          </p:cNvPr>
          <p:cNvSpPr txBox="1">
            <a:spLocks noChangeArrowheads="1"/>
          </p:cNvSpPr>
          <p:nvPr/>
        </p:nvSpPr>
        <p:spPr bwMode="auto">
          <a:xfrm>
            <a:off x="8653403" y="1481669"/>
            <a:ext cx="1470311" cy="461665"/>
          </a:xfrm>
          <a:prstGeom prst="rect">
            <a:avLst/>
          </a:prstGeom>
          <a:noFill/>
          <a:ln w="9525">
            <a:noFill/>
            <a:miter lim="800000"/>
            <a:headEnd/>
            <a:tailEnd/>
          </a:ln>
          <a:effectLst/>
        </p:spPr>
        <p:txBody>
          <a:bodyPr wrap="square">
            <a:spAutoFit/>
          </a:bodyPr>
          <a:lstStyle/>
          <a:p>
            <a:r>
              <a:rPr lang="en-US" sz="2400" u="sng" dirty="0"/>
              <a:t>Institution</a:t>
            </a:r>
          </a:p>
        </p:txBody>
      </p:sp>
      <p:sp>
        <p:nvSpPr>
          <p:cNvPr id="8" name="Rectangle 7">
            <a:extLst>
              <a:ext uri="{FF2B5EF4-FFF2-40B4-BE49-F238E27FC236}">
                <a16:creationId xmlns:a16="http://schemas.microsoft.com/office/drawing/2014/main" id="{856D062F-99C1-4B07-A4AF-F1B3C7F95047}"/>
              </a:ext>
            </a:extLst>
          </p:cNvPr>
          <p:cNvSpPr/>
          <p:nvPr/>
        </p:nvSpPr>
        <p:spPr>
          <a:xfrm>
            <a:off x="3762565" y="1481669"/>
            <a:ext cx="3023900" cy="1947331"/>
          </a:xfrm>
          <a:prstGeom prst="rect">
            <a:avLst/>
          </a:prstGeom>
          <a:solidFill>
            <a:schemeClr val="accent6">
              <a:lumMod val="20000"/>
              <a:lumOff val="80000"/>
            </a:schemeClr>
          </a:solidFill>
          <a:ln>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a:extLst>
              <a:ext uri="{FF2B5EF4-FFF2-40B4-BE49-F238E27FC236}">
                <a16:creationId xmlns:a16="http://schemas.microsoft.com/office/drawing/2014/main" id="{E2661927-1D99-4E52-A2A3-95CC10F6BC22}"/>
              </a:ext>
            </a:extLst>
          </p:cNvPr>
          <p:cNvSpPr txBox="1"/>
          <p:nvPr/>
        </p:nvSpPr>
        <p:spPr>
          <a:xfrm>
            <a:off x="3873840" y="1554853"/>
            <a:ext cx="2690545" cy="1754326"/>
          </a:xfrm>
          <a:prstGeom prst="rect">
            <a:avLst/>
          </a:prstGeom>
          <a:noFill/>
        </p:spPr>
        <p:txBody>
          <a:bodyPr wrap="none" rtlCol="0">
            <a:spAutoFit/>
          </a:bodyPr>
          <a:lstStyle/>
          <a:p>
            <a:r>
              <a:rPr lang="en-US" dirty="0"/>
              <a:t>Information:</a:t>
            </a:r>
          </a:p>
          <a:p>
            <a:endParaRPr lang="en-US" dirty="0"/>
          </a:p>
          <a:p>
            <a:r>
              <a:rPr lang="en-US" dirty="0"/>
              <a:t>Standing Bid:  ###   ID: ###</a:t>
            </a:r>
          </a:p>
          <a:p>
            <a:r>
              <a:rPr lang="en-US" dirty="0"/>
              <a:t>Standing Ask: ###   ID: ###</a:t>
            </a:r>
          </a:p>
          <a:p>
            <a:endParaRPr lang="en-US" dirty="0"/>
          </a:p>
          <a:p>
            <a:r>
              <a:rPr lang="en-US" dirty="0"/>
              <a:t>Contracts</a:t>
            </a:r>
          </a:p>
        </p:txBody>
      </p:sp>
      <p:sp>
        <p:nvSpPr>
          <p:cNvPr id="4" name="TextBox 3">
            <a:extLst>
              <a:ext uri="{FF2B5EF4-FFF2-40B4-BE49-F238E27FC236}">
                <a16:creationId xmlns:a16="http://schemas.microsoft.com/office/drawing/2014/main" id="{1E5AFACF-B1D9-4C0A-A67A-C633469EC5BA}"/>
              </a:ext>
            </a:extLst>
          </p:cNvPr>
          <p:cNvSpPr txBox="1"/>
          <p:nvPr/>
        </p:nvSpPr>
        <p:spPr>
          <a:xfrm>
            <a:off x="7973647" y="2274838"/>
            <a:ext cx="3245119" cy="3416320"/>
          </a:xfrm>
          <a:prstGeom prst="rect">
            <a:avLst/>
          </a:prstGeom>
          <a:noFill/>
        </p:spPr>
        <p:txBody>
          <a:bodyPr wrap="none" rtlCol="0">
            <a:spAutoFit/>
          </a:bodyPr>
          <a:lstStyle/>
          <a:p>
            <a:r>
              <a:rPr lang="en-US" dirty="0"/>
              <a:t>Start DA from Organization Rule</a:t>
            </a:r>
          </a:p>
          <a:p>
            <a:endParaRPr lang="en-US" dirty="0"/>
          </a:p>
          <a:p>
            <a:r>
              <a:rPr lang="en-US" i="1" dirty="0"/>
              <a:t>If Bid &gt; Standing Bid:</a:t>
            </a:r>
          </a:p>
          <a:p>
            <a:r>
              <a:rPr lang="en-US" dirty="0"/>
              <a:t>     Update Standing Bid</a:t>
            </a:r>
          </a:p>
          <a:p>
            <a:r>
              <a:rPr lang="en-US" i="1" dirty="0"/>
              <a:t>If Ask &lt; Standing Ask:</a:t>
            </a:r>
          </a:p>
          <a:p>
            <a:r>
              <a:rPr lang="en-US" dirty="0"/>
              <a:t>     Update Standing Ask</a:t>
            </a:r>
          </a:p>
          <a:p>
            <a:r>
              <a:rPr lang="en-US" i="1" dirty="0"/>
              <a:t>If Buy:</a:t>
            </a:r>
          </a:p>
          <a:p>
            <a:r>
              <a:rPr lang="en-US" dirty="0"/>
              <a:t>      Contract at p = Standing Ask</a:t>
            </a:r>
          </a:p>
          <a:p>
            <a:r>
              <a:rPr lang="en-US" i="1" dirty="0"/>
              <a:t>If Sell</a:t>
            </a:r>
            <a:r>
              <a:rPr lang="en-US" dirty="0"/>
              <a:t>:</a:t>
            </a:r>
          </a:p>
          <a:p>
            <a:r>
              <a:rPr lang="en-US" dirty="0"/>
              <a:t>       Contract at p = Standing Bid</a:t>
            </a:r>
          </a:p>
          <a:p>
            <a:endParaRPr lang="en-US" dirty="0"/>
          </a:p>
          <a:p>
            <a:r>
              <a:rPr lang="en-US" dirty="0"/>
              <a:t>End DA from Organizational Rule</a:t>
            </a:r>
          </a:p>
        </p:txBody>
      </p:sp>
      <p:sp>
        <p:nvSpPr>
          <p:cNvPr id="11" name="Rectangle 10">
            <a:extLst>
              <a:ext uri="{FF2B5EF4-FFF2-40B4-BE49-F238E27FC236}">
                <a16:creationId xmlns:a16="http://schemas.microsoft.com/office/drawing/2014/main" id="{49822C52-94C7-42C3-BB74-42545008586D}"/>
              </a:ext>
            </a:extLst>
          </p:cNvPr>
          <p:cNvSpPr/>
          <p:nvPr/>
        </p:nvSpPr>
        <p:spPr>
          <a:xfrm>
            <a:off x="3762565" y="3860447"/>
            <a:ext cx="3023900" cy="2581269"/>
          </a:xfrm>
          <a:prstGeom prst="rect">
            <a:avLst/>
          </a:prstGeom>
          <a:solidFill>
            <a:schemeClr val="accent6">
              <a:lumMod val="20000"/>
              <a:lumOff val="80000"/>
            </a:schemeClr>
          </a:solidFill>
          <a:ln>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Box 11">
            <a:extLst>
              <a:ext uri="{FF2B5EF4-FFF2-40B4-BE49-F238E27FC236}">
                <a16:creationId xmlns:a16="http://schemas.microsoft.com/office/drawing/2014/main" id="{BBEE9C8F-E304-4347-9682-3AD26A1B1168}"/>
              </a:ext>
            </a:extLst>
          </p:cNvPr>
          <p:cNvSpPr txBox="1"/>
          <p:nvPr/>
        </p:nvSpPr>
        <p:spPr>
          <a:xfrm>
            <a:off x="3929242" y="3936832"/>
            <a:ext cx="1846980" cy="2492990"/>
          </a:xfrm>
          <a:prstGeom prst="rect">
            <a:avLst/>
          </a:prstGeom>
          <a:noFill/>
        </p:spPr>
        <p:txBody>
          <a:bodyPr wrap="none" rtlCol="0">
            <a:spAutoFit/>
          </a:bodyPr>
          <a:lstStyle/>
          <a:p>
            <a:r>
              <a:rPr lang="en-US" dirty="0"/>
              <a:t>Messages:</a:t>
            </a:r>
          </a:p>
          <a:p>
            <a:endParaRPr lang="en-US" sz="1200" dirty="0"/>
          </a:p>
          <a:p>
            <a:r>
              <a:rPr lang="en-US" dirty="0"/>
              <a:t>If Buyer:</a:t>
            </a:r>
          </a:p>
          <a:p>
            <a:r>
              <a:rPr lang="en-US" dirty="0"/>
              <a:t>Bid:  ###   ID: ###</a:t>
            </a:r>
          </a:p>
          <a:p>
            <a:r>
              <a:rPr lang="en-US" dirty="0"/>
              <a:t>Buy:  ID: ###</a:t>
            </a:r>
          </a:p>
          <a:p>
            <a:endParaRPr lang="en-US" sz="1200" dirty="0"/>
          </a:p>
          <a:p>
            <a:r>
              <a:rPr lang="en-US" dirty="0"/>
              <a:t>If Seller:</a:t>
            </a:r>
          </a:p>
          <a:p>
            <a:r>
              <a:rPr lang="en-US" dirty="0"/>
              <a:t>Ask: ###    ID: ###</a:t>
            </a:r>
          </a:p>
          <a:p>
            <a:r>
              <a:rPr lang="en-US" dirty="0"/>
              <a:t>Sell:  ID: ###</a:t>
            </a:r>
          </a:p>
        </p:txBody>
      </p:sp>
      <p:sp>
        <p:nvSpPr>
          <p:cNvPr id="13" name="Rectangle 12">
            <a:extLst>
              <a:ext uri="{FF2B5EF4-FFF2-40B4-BE49-F238E27FC236}">
                <a16:creationId xmlns:a16="http://schemas.microsoft.com/office/drawing/2014/main" id="{12348F01-ADCB-4DBD-8D7A-26CDE7017393}"/>
              </a:ext>
            </a:extLst>
          </p:cNvPr>
          <p:cNvSpPr/>
          <p:nvPr/>
        </p:nvSpPr>
        <p:spPr>
          <a:xfrm>
            <a:off x="54090" y="1527966"/>
            <a:ext cx="3239610" cy="3454581"/>
          </a:xfrm>
          <a:prstGeom prst="rect">
            <a:avLst/>
          </a:prstGeom>
          <a:solidFill>
            <a:schemeClr val="accent2">
              <a:lumMod val="20000"/>
              <a:lumOff val="80000"/>
            </a:scheme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E6B79490-8A1E-455E-9594-8F0795E73060}"/>
              </a:ext>
            </a:extLst>
          </p:cNvPr>
          <p:cNvSpPr txBox="1"/>
          <p:nvPr/>
        </p:nvSpPr>
        <p:spPr>
          <a:xfrm>
            <a:off x="147469" y="1712501"/>
            <a:ext cx="3185887" cy="3231654"/>
          </a:xfrm>
          <a:prstGeom prst="rect">
            <a:avLst/>
          </a:prstGeom>
          <a:noFill/>
        </p:spPr>
        <p:txBody>
          <a:bodyPr wrap="square" rtlCol="0">
            <a:spAutoFit/>
          </a:bodyPr>
          <a:lstStyle/>
          <a:p>
            <a:r>
              <a:rPr lang="en-US" sz="2400" u="sng" dirty="0"/>
              <a:t>Participants</a:t>
            </a:r>
            <a:r>
              <a:rPr lang="en-US" sz="2400" i="1" dirty="0"/>
              <a:t>:</a:t>
            </a:r>
          </a:p>
          <a:p>
            <a:endParaRPr lang="en-US" i="1" dirty="0"/>
          </a:p>
          <a:p>
            <a:r>
              <a:rPr lang="en-US" i="1" dirty="0"/>
              <a:t>If Buyer:</a:t>
            </a:r>
          </a:p>
          <a:p>
            <a:r>
              <a:rPr lang="en-US" i="1" dirty="0"/>
              <a:t>    </a:t>
            </a:r>
            <a:r>
              <a:rPr lang="en-US" dirty="0"/>
              <a:t>Given values and information   </a:t>
            </a:r>
          </a:p>
          <a:p>
            <a:r>
              <a:rPr lang="en-US" dirty="0"/>
              <a:t>    choose messages to maximize </a:t>
            </a:r>
          </a:p>
          <a:p>
            <a:r>
              <a:rPr lang="en-US" dirty="0"/>
              <a:t>    the buyer’s surplus.</a:t>
            </a:r>
          </a:p>
          <a:p>
            <a:endParaRPr lang="en-US" i="1" dirty="0"/>
          </a:p>
          <a:p>
            <a:r>
              <a:rPr lang="en-US" i="1" dirty="0"/>
              <a:t>If Seller:</a:t>
            </a:r>
          </a:p>
          <a:p>
            <a:r>
              <a:rPr lang="en-US" i="1" dirty="0"/>
              <a:t>   </a:t>
            </a:r>
            <a:r>
              <a:rPr lang="en-US" dirty="0"/>
              <a:t>Given costs and information   </a:t>
            </a:r>
          </a:p>
          <a:p>
            <a:r>
              <a:rPr lang="en-US" dirty="0"/>
              <a:t>    choose messages to maximize</a:t>
            </a:r>
          </a:p>
          <a:p>
            <a:r>
              <a:rPr lang="en-US" dirty="0"/>
              <a:t>    the seller’s surplus.</a:t>
            </a:r>
          </a:p>
        </p:txBody>
      </p:sp>
    </p:spTree>
    <p:extLst>
      <p:ext uri="{BB962C8B-B14F-4D97-AF65-F5344CB8AC3E}">
        <p14:creationId xmlns:p14="http://schemas.microsoft.com/office/powerpoint/2010/main" val="407564778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 name="TextBox 263">
            <a:extLst>
              <a:ext uri="{FF2B5EF4-FFF2-40B4-BE49-F238E27FC236}">
                <a16:creationId xmlns:a16="http://schemas.microsoft.com/office/drawing/2014/main" id="{5FB557A0-E429-4958-850D-7DDA5B69E417}"/>
              </a:ext>
            </a:extLst>
          </p:cNvPr>
          <p:cNvSpPr txBox="1"/>
          <p:nvPr/>
        </p:nvSpPr>
        <p:spPr>
          <a:xfrm>
            <a:off x="5151677" y="1031972"/>
            <a:ext cx="1952779" cy="461665"/>
          </a:xfrm>
          <a:prstGeom prst="rect">
            <a:avLst/>
          </a:prstGeom>
          <a:noFill/>
        </p:spPr>
        <p:txBody>
          <a:bodyPr wrap="none" rtlCol="0">
            <a:spAutoFit/>
          </a:bodyPr>
          <a:lstStyle/>
          <a:p>
            <a:r>
              <a:rPr lang="en-US" sz="2400" dirty="0"/>
              <a:t>Actual Surplus</a:t>
            </a:r>
          </a:p>
        </p:txBody>
      </p:sp>
      <p:sp>
        <p:nvSpPr>
          <p:cNvPr id="102" name="Rectangle 101">
            <a:extLst>
              <a:ext uri="{FF2B5EF4-FFF2-40B4-BE49-F238E27FC236}">
                <a16:creationId xmlns:a16="http://schemas.microsoft.com/office/drawing/2014/main" id="{C6B39567-1706-4157-BE6C-B33144CCDBD5}"/>
              </a:ext>
            </a:extLst>
          </p:cNvPr>
          <p:cNvSpPr/>
          <p:nvPr/>
        </p:nvSpPr>
        <p:spPr>
          <a:xfrm>
            <a:off x="5016371" y="1722778"/>
            <a:ext cx="2359516" cy="436583"/>
          </a:xfrm>
          <a:prstGeom prst="rect">
            <a:avLst/>
          </a:prstGeom>
          <a:solidFill>
            <a:schemeClr val="accent2">
              <a:lumMod val="20000"/>
              <a:lumOff val="80000"/>
            </a:scheme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575E92CE-0611-4E90-8871-6E680AEB21DD}"/>
              </a:ext>
            </a:extLst>
          </p:cNvPr>
          <p:cNvSpPr txBox="1"/>
          <p:nvPr/>
        </p:nvSpPr>
        <p:spPr>
          <a:xfrm>
            <a:off x="4990368" y="1726160"/>
            <a:ext cx="2442015" cy="461665"/>
          </a:xfrm>
          <a:prstGeom prst="rect">
            <a:avLst/>
          </a:prstGeom>
          <a:noFill/>
        </p:spPr>
        <p:txBody>
          <a:bodyPr wrap="none" rtlCol="0">
            <a:spAutoFit/>
          </a:bodyPr>
          <a:lstStyle/>
          <a:p>
            <a:r>
              <a:rPr lang="en-US" sz="2400" dirty="0"/>
              <a:t>Maximum Surplus</a:t>
            </a:r>
          </a:p>
        </p:txBody>
      </p:sp>
      <p:sp>
        <p:nvSpPr>
          <p:cNvPr id="101" name="Rectangle 100">
            <a:extLst>
              <a:ext uri="{FF2B5EF4-FFF2-40B4-BE49-F238E27FC236}">
                <a16:creationId xmlns:a16="http://schemas.microsoft.com/office/drawing/2014/main" id="{DC4C9D33-09A4-4D34-9951-251D173918C5}"/>
              </a:ext>
            </a:extLst>
          </p:cNvPr>
          <p:cNvSpPr/>
          <p:nvPr/>
        </p:nvSpPr>
        <p:spPr>
          <a:xfrm>
            <a:off x="5092763" y="3396980"/>
            <a:ext cx="2792078" cy="1320844"/>
          </a:xfrm>
          <a:prstGeom prst="rect">
            <a:avLst/>
          </a:prstGeom>
          <a:solidFill>
            <a:schemeClr val="accent2">
              <a:lumMod val="20000"/>
              <a:lumOff val="80000"/>
            </a:scheme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48436D25-2B3F-40B0-A5A2-0C6AEFE69AF3}"/>
              </a:ext>
            </a:extLst>
          </p:cNvPr>
          <p:cNvSpPr/>
          <p:nvPr/>
        </p:nvSpPr>
        <p:spPr>
          <a:xfrm>
            <a:off x="1533524" y="1300231"/>
            <a:ext cx="3200137" cy="2769727"/>
          </a:xfrm>
          <a:prstGeom prst="rect">
            <a:avLst/>
          </a:prstGeom>
          <a:solidFill>
            <a:schemeClr val="accent2">
              <a:lumMod val="20000"/>
              <a:lumOff val="80000"/>
            </a:scheme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7" name="Straight Connector 96">
            <a:extLst>
              <a:ext uri="{FF2B5EF4-FFF2-40B4-BE49-F238E27FC236}">
                <a16:creationId xmlns:a16="http://schemas.microsoft.com/office/drawing/2014/main" id="{FFA884C7-8075-48CC-94A9-9068B8D8621C}"/>
              </a:ext>
            </a:extLst>
          </p:cNvPr>
          <p:cNvCxnSpPr/>
          <p:nvPr/>
        </p:nvCxnSpPr>
        <p:spPr>
          <a:xfrm>
            <a:off x="1533525" y="273313"/>
            <a:ext cx="0" cy="690562"/>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00" name="TextBox 3">
            <a:extLst>
              <a:ext uri="{FF2B5EF4-FFF2-40B4-BE49-F238E27FC236}">
                <a16:creationId xmlns:a16="http://schemas.microsoft.com/office/drawing/2014/main" id="{7D20F65E-407C-4BDC-B5AE-9C4D7909B6AB}"/>
              </a:ext>
            </a:extLst>
          </p:cNvPr>
          <p:cNvSpPr txBox="1">
            <a:spLocks noChangeArrowheads="1"/>
          </p:cNvSpPr>
          <p:nvPr/>
        </p:nvSpPr>
        <p:spPr bwMode="auto">
          <a:xfrm>
            <a:off x="1727200" y="255850"/>
            <a:ext cx="9953366"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4000" dirty="0"/>
              <a:t>Experiments on Markets using Human Subjects</a:t>
            </a:r>
          </a:p>
        </p:txBody>
      </p:sp>
      <p:grpSp>
        <p:nvGrpSpPr>
          <p:cNvPr id="10" name="Group 9">
            <a:extLst>
              <a:ext uri="{FF2B5EF4-FFF2-40B4-BE49-F238E27FC236}">
                <a16:creationId xmlns:a16="http://schemas.microsoft.com/office/drawing/2014/main" id="{D2B7F274-179E-4F1E-80C2-CC1B14F96098}"/>
              </a:ext>
            </a:extLst>
          </p:cNvPr>
          <p:cNvGrpSpPr/>
          <p:nvPr/>
        </p:nvGrpSpPr>
        <p:grpSpPr>
          <a:xfrm>
            <a:off x="2078181" y="1637066"/>
            <a:ext cx="2610197" cy="2367036"/>
            <a:chOff x="2793076" y="1620441"/>
            <a:chExt cx="2432799" cy="1934314"/>
          </a:xfrm>
        </p:grpSpPr>
        <p:sp>
          <p:nvSpPr>
            <p:cNvPr id="108" name="Text Box 5">
              <a:extLst>
                <a:ext uri="{FF2B5EF4-FFF2-40B4-BE49-F238E27FC236}">
                  <a16:creationId xmlns:a16="http://schemas.microsoft.com/office/drawing/2014/main" id="{D60F7B84-85BC-434E-AE5D-1D09D161F05F}"/>
                </a:ext>
              </a:extLst>
            </p:cNvPr>
            <p:cNvSpPr txBox="1">
              <a:spLocks noChangeArrowheads="1"/>
            </p:cNvSpPr>
            <p:nvPr/>
          </p:nvSpPr>
          <p:spPr bwMode="auto">
            <a:xfrm>
              <a:off x="2862826" y="2875674"/>
              <a:ext cx="1772191" cy="679081"/>
            </a:xfrm>
            <a:prstGeom prst="rect">
              <a:avLst/>
            </a:prstGeom>
            <a:noFill/>
            <a:ln w="9525">
              <a:noFill/>
              <a:miter lim="800000"/>
              <a:headEnd/>
              <a:tailEnd/>
            </a:ln>
            <a:effectLst/>
          </p:spPr>
          <p:txBody>
            <a:bodyPr wrap="none">
              <a:spAutoFit/>
            </a:bodyPr>
            <a:lstStyle/>
            <a:p>
              <a:r>
                <a:rPr lang="en-US" sz="2400" dirty="0"/>
                <a:t>Environment:</a:t>
              </a:r>
            </a:p>
            <a:p>
              <a:r>
                <a:rPr lang="en-US" sz="2400" dirty="0"/>
                <a:t>(values/costs)</a:t>
              </a:r>
            </a:p>
          </p:txBody>
        </p:sp>
        <p:sp>
          <p:nvSpPr>
            <p:cNvPr id="110" name="Rectangle 24">
              <a:extLst>
                <a:ext uri="{FF2B5EF4-FFF2-40B4-BE49-F238E27FC236}">
                  <a16:creationId xmlns:a16="http://schemas.microsoft.com/office/drawing/2014/main" id="{16501D0D-064D-488B-BDDC-F072EF5AFD81}"/>
                </a:ext>
              </a:extLst>
            </p:cNvPr>
            <p:cNvSpPr>
              <a:spLocks noChangeArrowheads="1"/>
            </p:cNvSpPr>
            <p:nvPr/>
          </p:nvSpPr>
          <p:spPr bwMode="auto">
            <a:xfrm>
              <a:off x="2793076" y="1620441"/>
              <a:ext cx="2045433" cy="1255233"/>
            </a:xfrm>
            <a:prstGeom prst="rect">
              <a:avLst/>
            </a:prstGeom>
            <a:noFill/>
            <a:ln w="9525">
              <a:noFill/>
              <a:miter lim="800000"/>
              <a:headEnd/>
              <a:tailEnd/>
            </a:ln>
          </p:spPr>
          <p:txBody>
            <a:bodyPr/>
            <a:lstStyle/>
            <a:p>
              <a:endParaRPr lang="en-US" sz="1350"/>
            </a:p>
          </p:txBody>
        </p:sp>
        <p:sp>
          <p:nvSpPr>
            <p:cNvPr id="111" name="Freeform 25">
              <a:extLst>
                <a:ext uri="{FF2B5EF4-FFF2-40B4-BE49-F238E27FC236}">
                  <a16:creationId xmlns:a16="http://schemas.microsoft.com/office/drawing/2014/main" id="{ECADFD6A-719C-4807-8AF3-D463C308FEEF}"/>
                </a:ext>
              </a:extLst>
            </p:cNvPr>
            <p:cNvSpPr>
              <a:spLocks/>
            </p:cNvSpPr>
            <p:nvPr/>
          </p:nvSpPr>
          <p:spPr bwMode="auto">
            <a:xfrm>
              <a:off x="2793076" y="1620441"/>
              <a:ext cx="1841941" cy="1044256"/>
            </a:xfrm>
            <a:custGeom>
              <a:avLst/>
              <a:gdLst/>
              <a:ahLst/>
              <a:cxnLst>
                <a:cxn ang="0">
                  <a:pos x="0" y="317"/>
                </a:cxn>
                <a:cxn ang="0">
                  <a:pos x="55" y="317"/>
                </a:cxn>
                <a:cxn ang="0">
                  <a:pos x="55" y="286"/>
                </a:cxn>
                <a:cxn ang="0">
                  <a:pos x="110" y="286"/>
                </a:cxn>
                <a:cxn ang="0">
                  <a:pos x="110" y="254"/>
                </a:cxn>
                <a:cxn ang="0">
                  <a:pos x="165" y="254"/>
                </a:cxn>
                <a:cxn ang="0">
                  <a:pos x="165" y="222"/>
                </a:cxn>
                <a:cxn ang="0">
                  <a:pos x="220" y="222"/>
                </a:cxn>
                <a:cxn ang="0">
                  <a:pos x="220" y="190"/>
                </a:cxn>
                <a:cxn ang="0">
                  <a:pos x="275" y="190"/>
                </a:cxn>
                <a:cxn ang="0">
                  <a:pos x="275" y="159"/>
                </a:cxn>
                <a:cxn ang="0">
                  <a:pos x="330" y="159"/>
                </a:cxn>
                <a:cxn ang="0">
                  <a:pos x="330" y="127"/>
                </a:cxn>
                <a:cxn ang="0">
                  <a:pos x="385" y="127"/>
                </a:cxn>
                <a:cxn ang="0">
                  <a:pos x="385" y="95"/>
                </a:cxn>
                <a:cxn ang="0">
                  <a:pos x="440" y="95"/>
                </a:cxn>
                <a:cxn ang="0">
                  <a:pos x="440" y="63"/>
                </a:cxn>
                <a:cxn ang="0">
                  <a:pos x="495" y="63"/>
                </a:cxn>
                <a:cxn ang="0">
                  <a:pos x="495" y="0"/>
                </a:cxn>
              </a:cxnLst>
              <a:rect l="0" t="0" r="r" b="b"/>
              <a:pathLst>
                <a:path w="495" h="317">
                  <a:moveTo>
                    <a:pt x="0" y="317"/>
                  </a:moveTo>
                  <a:lnTo>
                    <a:pt x="55" y="317"/>
                  </a:lnTo>
                  <a:lnTo>
                    <a:pt x="55" y="286"/>
                  </a:lnTo>
                  <a:lnTo>
                    <a:pt x="110" y="286"/>
                  </a:lnTo>
                  <a:lnTo>
                    <a:pt x="110" y="254"/>
                  </a:lnTo>
                  <a:lnTo>
                    <a:pt x="165" y="254"/>
                  </a:lnTo>
                  <a:lnTo>
                    <a:pt x="165" y="222"/>
                  </a:lnTo>
                  <a:lnTo>
                    <a:pt x="220" y="222"/>
                  </a:lnTo>
                  <a:lnTo>
                    <a:pt x="220" y="190"/>
                  </a:lnTo>
                  <a:lnTo>
                    <a:pt x="275" y="190"/>
                  </a:lnTo>
                  <a:lnTo>
                    <a:pt x="275" y="159"/>
                  </a:lnTo>
                  <a:lnTo>
                    <a:pt x="330" y="159"/>
                  </a:lnTo>
                  <a:lnTo>
                    <a:pt x="330" y="127"/>
                  </a:lnTo>
                  <a:lnTo>
                    <a:pt x="385" y="127"/>
                  </a:lnTo>
                  <a:lnTo>
                    <a:pt x="385" y="95"/>
                  </a:lnTo>
                  <a:lnTo>
                    <a:pt x="440" y="95"/>
                  </a:lnTo>
                  <a:lnTo>
                    <a:pt x="440" y="63"/>
                  </a:lnTo>
                  <a:lnTo>
                    <a:pt x="495" y="63"/>
                  </a:lnTo>
                  <a:lnTo>
                    <a:pt x="495" y="0"/>
                  </a:lnTo>
                </a:path>
              </a:pathLst>
            </a:custGeom>
            <a:noFill/>
            <a:ln w="38100" cmpd="sng">
              <a:solidFill>
                <a:srgbClr val="FF0000"/>
              </a:solidFill>
              <a:prstDash val="solid"/>
              <a:round/>
              <a:headEnd/>
              <a:tailEnd/>
            </a:ln>
          </p:spPr>
          <p:txBody>
            <a:bodyPr/>
            <a:lstStyle/>
            <a:p>
              <a:endParaRPr lang="en-US" sz="1350"/>
            </a:p>
          </p:txBody>
        </p:sp>
        <p:sp>
          <p:nvSpPr>
            <p:cNvPr id="112" name="Freeform 26">
              <a:extLst>
                <a:ext uri="{FF2B5EF4-FFF2-40B4-BE49-F238E27FC236}">
                  <a16:creationId xmlns:a16="http://schemas.microsoft.com/office/drawing/2014/main" id="{769F2720-82BB-4EF5-99CD-F69F980CD27C}"/>
                </a:ext>
              </a:extLst>
            </p:cNvPr>
            <p:cNvSpPr>
              <a:spLocks/>
            </p:cNvSpPr>
            <p:nvPr/>
          </p:nvSpPr>
          <p:spPr bwMode="auto">
            <a:xfrm>
              <a:off x="2793076" y="1790642"/>
              <a:ext cx="1841941" cy="1044256"/>
            </a:xfrm>
            <a:custGeom>
              <a:avLst/>
              <a:gdLst/>
              <a:ahLst/>
              <a:cxnLst>
                <a:cxn ang="0">
                  <a:pos x="0" y="0"/>
                </a:cxn>
                <a:cxn ang="0">
                  <a:pos x="55" y="0"/>
                </a:cxn>
                <a:cxn ang="0">
                  <a:pos x="55" y="32"/>
                </a:cxn>
                <a:cxn ang="0">
                  <a:pos x="110" y="32"/>
                </a:cxn>
                <a:cxn ang="0">
                  <a:pos x="110" y="64"/>
                </a:cxn>
                <a:cxn ang="0">
                  <a:pos x="165" y="64"/>
                </a:cxn>
                <a:cxn ang="0">
                  <a:pos x="165" y="96"/>
                </a:cxn>
                <a:cxn ang="0">
                  <a:pos x="220" y="96"/>
                </a:cxn>
                <a:cxn ang="0">
                  <a:pos x="220" y="127"/>
                </a:cxn>
                <a:cxn ang="0">
                  <a:pos x="275" y="127"/>
                </a:cxn>
                <a:cxn ang="0">
                  <a:pos x="275" y="159"/>
                </a:cxn>
                <a:cxn ang="0">
                  <a:pos x="330" y="159"/>
                </a:cxn>
                <a:cxn ang="0">
                  <a:pos x="330" y="191"/>
                </a:cxn>
                <a:cxn ang="0">
                  <a:pos x="385" y="191"/>
                </a:cxn>
                <a:cxn ang="0">
                  <a:pos x="385" y="223"/>
                </a:cxn>
                <a:cxn ang="0">
                  <a:pos x="440" y="223"/>
                </a:cxn>
                <a:cxn ang="0">
                  <a:pos x="440" y="254"/>
                </a:cxn>
                <a:cxn ang="0">
                  <a:pos x="495" y="254"/>
                </a:cxn>
                <a:cxn ang="0">
                  <a:pos x="495" y="286"/>
                </a:cxn>
              </a:cxnLst>
              <a:rect l="0" t="0" r="r" b="b"/>
              <a:pathLst>
                <a:path w="495" h="286">
                  <a:moveTo>
                    <a:pt x="0" y="0"/>
                  </a:moveTo>
                  <a:lnTo>
                    <a:pt x="55" y="0"/>
                  </a:lnTo>
                  <a:lnTo>
                    <a:pt x="55" y="32"/>
                  </a:lnTo>
                  <a:lnTo>
                    <a:pt x="110" y="32"/>
                  </a:lnTo>
                  <a:lnTo>
                    <a:pt x="110" y="64"/>
                  </a:lnTo>
                  <a:lnTo>
                    <a:pt x="165" y="64"/>
                  </a:lnTo>
                  <a:lnTo>
                    <a:pt x="165" y="96"/>
                  </a:lnTo>
                  <a:lnTo>
                    <a:pt x="220" y="96"/>
                  </a:lnTo>
                  <a:lnTo>
                    <a:pt x="220" y="127"/>
                  </a:lnTo>
                  <a:lnTo>
                    <a:pt x="275" y="127"/>
                  </a:lnTo>
                  <a:lnTo>
                    <a:pt x="275" y="159"/>
                  </a:lnTo>
                  <a:lnTo>
                    <a:pt x="330" y="159"/>
                  </a:lnTo>
                  <a:lnTo>
                    <a:pt x="330" y="191"/>
                  </a:lnTo>
                  <a:lnTo>
                    <a:pt x="385" y="191"/>
                  </a:lnTo>
                  <a:lnTo>
                    <a:pt x="385" y="223"/>
                  </a:lnTo>
                  <a:lnTo>
                    <a:pt x="440" y="223"/>
                  </a:lnTo>
                  <a:lnTo>
                    <a:pt x="440" y="254"/>
                  </a:lnTo>
                  <a:lnTo>
                    <a:pt x="495" y="254"/>
                  </a:lnTo>
                  <a:lnTo>
                    <a:pt x="495" y="286"/>
                  </a:lnTo>
                </a:path>
              </a:pathLst>
            </a:custGeom>
            <a:noFill/>
            <a:ln w="38100" cmpd="sng">
              <a:solidFill>
                <a:srgbClr val="000080"/>
              </a:solidFill>
              <a:prstDash val="solid"/>
              <a:round/>
              <a:headEnd/>
              <a:tailEnd/>
            </a:ln>
          </p:spPr>
          <p:txBody>
            <a:bodyPr/>
            <a:lstStyle/>
            <a:p>
              <a:endParaRPr lang="en-US" sz="1350"/>
            </a:p>
          </p:txBody>
        </p:sp>
        <p:sp>
          <p:nvSpPr>
            <p:cNvPr id="113" name="Text Box 27">
              <a:extLst>
                <a:ext uri="{FF2B5EF4-FFF2-40B4-BE49-F238E27FC236}">
                  <a16:creationId xmlns:a16="http://schemas.microsoft.com/office/drawing/2014/main" id="{504D873E-8FB1-44CB-A95A-93181A34CE76}"/>
                </a:ext>
              </a:extLst>
            </p:cNvPr>
            <p:cNvSpPr txBox="1">
              <a:spLocks noChangeArrowheads="1"/>
            </p:cNvSpPr>
            <p:nvPr/>
          </p:nvSpPr>
          <p:spPr bwMode="auto">
            <a:xfrm>
              <a:off x="4599931" y="1655897"/>
              <a:ext cx="537327" cy="188633"/>
            </a:xfrm>
            <a:prstGeom prst="rect">
              <a:avLst/>
            </a:prstGeom>
            <a:noFill/>
            <a:ln w="9525">
              <a:noFill/>
              <a:miter lim="800000"/>
              <a:headEnd/>
              <a:tailEnd/>
            </a:ln>
            <a:effectLst/>
          </p:spPr>
          <p:txBody>
            <a:bodyPr wrap="none">
              <a:spAutoFit/>
            </a:bodyPr>
            <a:lstStyle/>
            <a:p>
              <a:r>
                <a:rPr lang="en-US" sz="900" dirty="0">
                  <a:latin typeface="Microsoft Sans Serif" pitchFamily="34" charset="0"/>
                </a:rPr>
                <a:t>Supply</a:t>
              </a:r>
            </a:p>
          </p:txBody>
        </p:sp>
        <p:sp>
          <p:nvSpPr>
            <p:cNvPr id="114" name="Text Box 28">
              <a:extLst>
                <a:ext uri="{FF2B5EF4-FFF2-40B4-BE49-F238E27FC236}">
                  <a16:creationId xmlns:a16="http://schemas.microsoft.com/office/drawing/2014/main" id="{49C183DD-C101-465D-9A67-837FA25307EC}"/>
                </a:ext>
              </a:extLst>
            </p:cNvPr>
            <p:cNvSpPr txBox="1">
              <a:spLocks noChangeArrowheads="1"/>
            </p:cNvSpPr>
            <p:nvPr/>
          </p:nvSpPr>
          <p:spPr bwMode="auto">
            <a:xfrm>
              <a:off x="4605192" y="2623917"/>
              <a:ext cx="620683" cy="188633"/>
            </a:xfrm>
            <a:prstGeom prst="rect">
              <a:avLst/>
            </a:prstGeom>
            <a:noFill/>
            <a:ln w="9525">
              <a:noFill/>
              <a:miter lim="800000"/>
              <a:headEnd/>
              <a:tailEnd/>
            </a:ln>
            <a:effectLst/>
          </p:spPr>
          <p:txBody>
            <a:bodyPr wrap="none">
              <a:spAutoFit/>
            </a:bodyPr>
            <a:lstStyle/>
            <a:p>
              <a:r>
                <a:rPr lang="en-US" sz="900" dirty="0">
                  <a:latin typeface="Microsoft Sans Serif" pitchFamily="34" charset="0"/>
                </a:rPr>
                <a:t>Demand</a:t>
              </a:r>
            </a:p>
          </p:txBody>
        </p:sp>
      </p:grpSp>
      <p:sp>
        <p:nvSpPr>
          <p:cNvPr id="115" name="Line 8">
            <a:extLst>
              <a:ext uri="{FF2B5EF4-FFF2-40B4-BE49-F238E27FC236}">
                <a16:creationId xmlns:a16="http://schemas.microsoft.com/office/drawing/2014/main" id="{99712412-722B-4598-9A9D-8B5644216A29}"/>
              </a:ext>
            </a:extLst>
          </p:cNvPr>
          <p:cNvSpPr>
            <a:spLocks noChangeShapeType="1"/>
          </p:cNvSpPr>
          <p:nvPr/>
        </p:nvSpPr>
        <p:spPr bwMode="auto">
          <a:xfrm>
            <a:off x="4054435" y="3588603"/>
            <a:ext cx="1731223" cy="950146"/>
          </a:xfrm>
          <a:prstGeom prst="line">
            <a:avLst/>
          </a:prstGeom>
          <a:noFill/>
          <a:ln w="50800">
            <a:solidFill>
              <a:schemeClr val="tx1"/>
            </a:solidFill>
            <a:round/>
            <a:headEnd/>
            <a:tailEnd type="triangle" w="lg" len="lg"/>
          </a:ln>
          <a:effectLst/>
        </p:spPr>
        <p:txBody>
          <a:bodyPr/>
          <a:lstStyle/>
          <a:p>
            <a:endParaRPr lang="en-US" sz="1350"/>
          </a:p>
        </p:txBody>
      </p:sp>
      <p:grpSp>
        <p:nvGrpSpPr>
          <p:cNvPr id="116" name="Group 15">
            <a:extLst>
              <a:ext uri="{FF2B5EF4-FFF2-40B4-BE49-F238E27FC236}">
                <a16:creationId xmlns:a16="http://schemas.microsoft.com/office/drawing/2014/main" id="{9B87F58F-2E08-4CD0-B83C-F4E72811917A}"/>
              </a:ext>
            </a:extLst>
          </p:cNvPr>
          <p:cNvGrpSpPr>
            <a:grpSpLocks/>
          </p:cNvGrpSpPr>
          <p:nvPr/>
        </p:nvGrpSpPr>
        <p:grpSpPr bwMode="auto">
          <a:xfrm>
            <a:off x="5832762" y="4881241"/>
            <a:ext cx="2499359" cy="1986742"/>
            <a:chOff x="1430" y="1286"/>
            <a:chExt cx="1271" cy="1033"/>
          </a:xfrm>
        </p:grpSpPr>
        <p:sp>
          <p:nvSpPr>
            <p:cNvPr id="117" name="Text Box 16">
              <a:extLst>
                <a:ext uri="{FF2B5EF4-FFF2-40B4-BE49-F238E27FC236}">
                  <a16:creationId xmlns:a16="http://schemas.microsoft.com/office/drawing/2014/main" id="{25CF9336-A7F6-48B1-A68D-9A7BCF198F15}"/>
                </a:ext>
              </a:extLst>
            </p:cNvPr>
            <p:cNvSpPr txBox="1">
              <a:spLocks noChangeArrowheads="1"/>
            </p:cNvSpPr>
            <p:nvPr/>
          </p:nvSpPr>
          <p:spPr bwMode="auto">
            <a:xfrm>
              <a:off x="1430" y="1286"/>
              <a:ext cx="1271" cy="227"/>
            </a:xfrm>
            <a:prstGeom prst="rect">
              <a:avLst/>
            </a:prstGeom>
            <a:noFill/>
            <a:ln w="9525">
              <a:noFill/>
              <a:miter lim="800000"/>
              <a:headEnd/>
              <a:tailEnd/>
            </a:ln>
            <a:effectLst/>
          </p:spPr>
          <p:txBody>
            <a:bodyPr wrap="none">
              <a:spAutoFit/>
            </a:bodyPr>
            <a:lstStyle/>
            <a:p>
              <a:r>
                <a:rPr lang="en-US" sz="2400" b="1"/>
                <a:t>ID BID   ASK ID</a:t>
              </a:r>
            </a:p>
          </p:txBody>
        </p:sp>
        <p:sp>
          <p:nvSpPr>
            <p:cNvPr id="118" name="Line 17">
              <a:extLst>
                <a:ext uri="{FF2B5EF4-FFF2-40B4-BE49-F238E27FC236}">
                  <a16:creationId xmlns:a16="http://schemas.microsoft.com/office/drawing/2014/main" id="{0C25A139-D53C-4D2E-8B0C-7A8CEA2D9F2C}"/>
                </a:ext>
              </a:extLst>
            </p:cNvPr>
            <p:cNvSpPr>
              <a:spLocks noChangeShapeType="1"/>
            </p:cNvSpPr>
            <p:nvPr/>
          </p:nvSpPr>
          <p:spPr bwMode="auto">
            <a:xfrm>
              <a:off x="1920" y="1296"/>
              <a:ext cx="0" cy="960"/>
            </a:xfrm>
            <a:prstGeom prst="line">
              <a:avLst/>
            </a:prstGeom>
            <a:noFill/>
            <a:ln w="9525">
              <a:solidFill>
                <a:schemeClr val="tx1"/>
              </a:solidFill>
              <a:round/>
              <a:headEnd/>
              <a:tailEnd/>
            </a:ln>
            <a:effectLst/>
          </p:spPr>
          <p:txBody>
            <a:bodyPr/>
            <a:lstStyle/>
            <a:p>
              <a:endParaRPr lang="en-US" sz="2400"/>
            </a:p>
          </p:txBody>
        </p:sp>
        <p:sp>
          <p:nvSpPr>
            <p:cNvPr id="119" name="Line 18">
              <a:extLst>
                <a:ext uri="{FF2B5EF4-FFF2-40B4-BE49-F238E27FC236}">
                  <a16:creationId xmlns:a16="http://schemas.microsoft.com/office/drawing/2014/main" id="{23C174AF-CDCD-48CB-AAF3-740344B6FCE0}"/>
                </a:ext>
              </a:extLst>
            </p:cNvPr>
            <p:cNvSpPr>
              <a:spLocks noChangeShapeType="1"/>
            </p:cNvSpPr>
            <p:nvPr/>
          </p:nvSpPr>
          <p:spPr bwMode="auto">
            <a:xfrm>
              <a:off x="1440" y="1488"/>
              <a:ext cx="960" cy="0"/>
            </a:xfrm>
            <a:prstGeom prst="line">
              <a:avLst/>
            </a:prstGeom>
            <a:noFill/>
            <a:ln w="9525">
              <a:solidFill>
                <a:schemeClr val="tx1"/>
              </a:solidFill>
              <a:round/>
              <a:headEnd/>
              <a:tailEnd/>
            </a:ln>
            <a:effectLst/>
          </p:spPr>
          <p:txBody>
            <a:bodyPr/>
            <a:lstStyle/>
            <a:p>
              <a:endParaRPr lang="en-US" sz="2400"/>
            </a:p>
          </p:txBody>
        </p:sp>
        <p:sp>
          <p:nvSpPr>
            <p:cNvPr id="120" name="Text Box 19">
              <a:extLst>
                <a:ext uri="{FF2B5EF4-FFF2-40B4-BE49-F238E27FC236}">
                  <a16:creationId xmlns:a16="http://schemas.microsoft.com/office/drawing/2014/main" id="{8A35877B-DDFC-4283-9866-A51A92DEBF9F}"/>
                </a:ext>
              </a:extLst>
            </p:cNvPr>
            <p:cNvSpPr txBox="1">
              <a:spLocks noChangeArrowheads="1"/>
            </p:cNvSpPr>
            <p:nvPr/>
          </p:nvSpPr>
          <p:spPr bwMode="auto">
            <a:xfrm>
              <a:off x="1440" y="1488"/>
              <a:ext cx="555" cy="227"/>
            </a:xfrm>
            <a:prstGeom prst="rect">
              <a:avLst/>
            </a:prstGeom>
            <a:noFill/>
            <a:ln w="9525">
              <a:noFill/>
              <a:miter lim="800000"/>
              <a:headEnd/>
              <a:tailEnd/>
            </a:ln>
            <a:effectLst/>
          </p:spPr>
          <p:txBody>
            <a:bodyPr wrap="none">
              <a:spAutoFit/>
            </a:bodyPr>
            <a:lstStyle/>
            <a:p>
              <a:r>
                <a:rPr lang="en-US" sz="2400"/>
                <a:t>B1 $3</a:t>
              </a:r>
            </a:p>
          </p:txBody>
        </p:sp>
        <p:sp>
          <p:nvSpPr>
            <p:cNvPr id="121" name="Text Box 20">
              <a:extLst>
                <a:ext uri="{FF2B5EF4-FFF2-40B4-BE49-F238E27FC236}">
                  <a16:creationId xmlns:a16="http://schemas.microsoft.com/office/drawing/2014/main" id="{74EB4F5A-16DE-45B1-AFC9-3B1D5B59438F}"/>
                </a:ext>
              </a:extLst>
            </p:cNvPr>
            <p:cNvSpPr txBox="1">
              <a:spLocks noChangeArrowheads="1"/>
            </p:cNvSpPr>
            <p:nvPr/>
          </p:nvSpPr>
          <p:spPr bwMode="auto">
            <a:xfrm>
              <a:off x="1968" y="1632"/>
              <a:ext cx="582" cy="227"/>
            </a:xfrm>
            <a:prstGeom prst="rect">
              <a:avLst/>
            </a:prstGeom>
            <a:noFill/>
            <a:ln w="9525">
              <a:noFill/>
              <a:miter lim="800000"/>
              <a:headEnd/>
              <a:tailEnd/>
            </a:ln>
            <a:effectLst/>
          </p:spPr>
          <p:txBody>
            <a:bodyPr wrap="none">
              <a:spAutoFit/>
            </a:bodyPr>
            <a:lstStyle/>
            <a:p>
              <a:r>
                <a:rPr lang="en-US" sz="2400"/>
                <a:t>$7  S3</a:t>
              </a:r>
            </a:p>
          </p:txBody>
        </p:sp>
        <p:sp>
          <p:nvSpPr>
            <p:cNvPr id="122" name="Text Box 21">
              <a:extLst>
                <a:ext uri="{FF2B5EF4-FFF2-40B4-BE49-F238E27FC236}">
                  <a16:creationId xmlns:a16="http://schemas.microsoft.com/office/drawing/2014/main" id="{4C2B93A4-3575-42AC-9924-7F4A3F0D788D}"/>
                </a:ext>
              </a:extLst>
            </p:cNvPr>
            <p:cNvSpPr txBox="1">
              <a:spLocks noChangeArrowheads="1"/>
            </p:cNvSpPr>
            <p:nvPr/>
          </p:nvSpPr>
          <p:spPr bwMode="auto">
            <a:xfrm>
              <a:off x="1966" y="1824"/>
              <a:ext cx="582" cy="227"/>
            </a:xfrm>
            <a:prstGeom prst="rect">
              <a:avLst/>
            </a:prstGeom>
            <a:noFill/>
            <a:ln w="9525">
              <a:noFill/>
              <a:miter lim="800000"/>
              <a:headEnd/>
              <a:tailEnd/>
            </a:ln>
            <a:effectLst/>
          </p:spPr>
          <p:txBody>
            <a:bodyPr wrap="none">
              <a:spAutoFit/>
            </a:bodyPr>
            <a:lstStyle/>
            <a:p>
              <a:r>
                <a:rPr lang="en-US" sz="2400"/>
                <a:t>$6  S1</a:t>
              </a:r>
            </a:p>
          </p:txBody>
        </p:sp>
        <p:sp>
          <p:nvSpPr>
            <p:cNvPr id="123" name="Text Box 22">
              <a:extLst>
                <a:ext uri="{FF2B5EF4-FFF2-40B4-BE49-F238E27FC236}">
                  <a16:creationId xmlns:a16="http://schemas.microsoft.com/office/drawing/2014/main" id="{7E8C000C-D262-4CF2-8485-8EFB99B7674B}"/>
                </a:ext>
              </a:extLst>
            </p:cNvPr>
            <p:cNvSpPr txBox="1">
              <a:spLocks noChangeArrowheads="1"/>
            </p:cNvSpPr>
            <p:nvPr/>
          </p:nvSpPr>
          <p:spPr bwMode="auto">
            <a:xfrm>
              <a:off x="1440" y="1920"/>
              <a:ext cx="555" cy="227"/>
            </a:xfrm>
            <a:prstGeom prst="rect">
              <a:avLst/>
            </a:prstGeom>
            <a:noFill/>
            <a:ln w="9525">
              <a:noFill/>
              <a:miter lim="800000"/>
              <a:headEnd/>
              <a:tailEnd/>
            </a:ln>
            <a:effectLst/>
          </p:spPr>
          <p:txBody>
            <a:bodyPr wrap="none">
              <a:spAutoFit/>
            </a:bodyPr>
            <a:lstStyle/>
            <a:p>
              <a:r>
                <a:rPr lang="en-US" sz="2400"/>
                <a:t>B1 $4</a:t>
              </a:r>
            </a:p>
          </p:txBody>
        </p:sp>
        <p:sp>
          <p:nvSpPr>
            <p:cNvPr id="124" name="Text Box 23">
              <a:extLst>
                <a:ext uri="{FF2B5EF4-FFF2-40B4-BE49-F238E27FC236}">
                  <a16:creationId xmlns:a16="http://schemas.microsoft.com/office/drawing/2014/main" id="{4198A573-1790-4AD9-B50E-CAA1664CB663}"/>
                </a:ext>
              </a:extLst>
            </p:cNvPr>
            <p:cNvSpPr txBox="1">
              <a:spLocks noChangeArrowheads="1"/>
            </p:cNvSpPr>
            <p:nvPr/>
          </p:nvSpPr>
          <p:spPr bwMode="auto">
            <a:xfrm>
              <a:off x="1894" y="2092"/>
              <a:ext cx="661" cy="227"/>
            </a:xfrm>
            <a:prstGeom prst="rect">
              <a:avLst/>
            </a:prstGeom>
            <a:noFill/>
            <a:ln w="9525">
              <a:noFill/>
              <a:miter lim="800000"/>
              <a:headEnd/>
              <a:tailEnd/>
            </a:ln>
            <a:effectLst/>
          </p:spPr>
          <p:txBody>
            <a:bodyPr wrap="none">
              <a:spAutoFit/>
            </a:bodyPr>
            <a:lstStyle/>
            <a:p>
              <a:r>
                <a:rPr lang="en-US" sz="2400" dirty="0"/>
                <a:t>Sell  S1</a:t>
              </a:r>
            </a:p>
          </p:txBody>
        </p:sp>
      </p:grpSp>
      <p:sp>
        <p:nvSpPr>
          <p:cNvPr id="125" name="Text Box 6">
            <a:extLst>
              <a:ext uri="{FF2B5EF4-FFF2-40B4-BE49-F238E27FC236}">
                <a16:creationId xmlns:a16="http://schemas.microsoft.com/office/drawing/2014/main" id="{EBDF3C85-ADFE-44DE-8A6B-F8F2C7142BF0}"/>
              </a:ext>
            </a:extLst>
          </p:cNvPr>
          <p:cNvSpPr txBox="1">
            <a:spLocks noChangeArrowheads="1"/>
          </p:cNvSpPr>
          <p:nvPr/>
        </p:nvSpPr>
        <p:spPr bwMode="auto">
          <a:xfrm>
            <a:off x="5970694" y="4256159"/>
            <a:ext cx="1405193" cy="461665"/>
          </a:xfrm>
          <a:prstGeom prst="rect">
            <a:avLst/>
          </a:prstGeom>
          <a:noFill/>
          <a:ln w="9525">
            <a:noFill/>
            <a:miter lim="800000"/>
            <a:headEnd/>
            <a:tailEnd/>
          </a:ln>
          <a:effectLst/>
        </p:spPr>
        <p:txBody>
          <a:bodyPr wrap="none">
            <a:spAutoFit/>
          </a:bodyPr>
          <a:lstStyle/>
          <a:p>
            <a:r>
              <a:rPr lang="en-US" sz="2400" dirty="0"/>
              <a:t>Messages</a:t>
            </a:r>
          </a:p>
        </p:txBody>
      </p:sp>
      <p:sp>
        <p:nvSpPr>
          <p:cNvPr id="126" name="Line 9">
            <a:extLst>
              <a:ext uri="{FF2B5EF4-FFF2-40B4-BE49-F238E27FC236}">
                <a16:creationId xmlns:a16="http://schemas.microsoft.com/office/drawing/2014/main" id="{65B882E5-2C22-4E27-9577-01D4C5773A06}"/>
              </a:ext>
            </a:extLst>
          </p:cNvPr>
          <p:cNvSpPr>
            <a:spLocks noChangeShapeType="1"/>
          </p:cNvSpPr>
          <p:nvPr/>
        </p:nvSpPr>
        <p:spPr bwMode="auto">
          <a:xfrm flipV="1">
            <a:off x="7560923" y="3546902"/>
            <a:ext cx="1160520" cy="830997"/>
          </a:xfrm>
          <a:prstGeom prst="line">
            <a:avLst/>
          </a:prstGeom>
          <a:noFill/>
          <a:ln w="50800">
            <a:solidFill>
              <a:schemeClr val="tx1"/>
            </a:solidFill>
            <a:round/>
            <a:headEnd/>
            <a:tailEnd type="triangle" w="lg" len="lg"/>
          </a:ln>
          <a:effectLst/>
        </p:spPr>
        <p:txBody>
          <a:bodyPr/>
          <a:lstStyle/>
          <a:p>
            <a:endParaRPr lang="en-US" sz="1350"/>
          </a:p>
        </p:txBody>
      </p:sp>
      <p:grpSp>
        <p:nvGrpSpPr>
          <p:cNvPr id="11" name="Group 10">
            <a:extLst>
              <a:ext uri="{FF2B5EF4-FFF2-40B4-BE49-F238E27FC236}">
                <a16:creationId xmlns:a16="http://schemas.microsoft.com/office/drawing/2014/main" id="{DAC28688-ACD1-4ACE-87A8-D0FA69DF8C22}"/>
              </a:ext>
            </a:extLst>
          </p:cNvPr>
          <p:cNvGrpSpPr/>
          <p:nvPr/>
        </p:nvGrpSpPr>
        <p:grpSpPr>
          <a:xfrm>
            <a:off x="8598123" y="1919610"/>
            <a:ext cx="1485900" cy="1143000"/>
            <a:chOff x="7400384" y="1506140"/>
            <a:chExt cx="1485900" cy="1143000"/>
          </a:xfrm>
        </p:grpSpPr>
        <p:grpSp>
          <p:nvGrpSpPr>
            <p:cNvPr id="127" name="Group 29">
              <a:extLst>
                <a:ext uri="{FF2B5EF4-FFF2-40B4-BE49-F238E27FC236}">
                  <a16:creationId xmlns:a16="http://schemas.microsoft.com/office/drawing/2014/main" id="{964B415E-A345-4325-9168-2EEFD3856779}"/>
                </a:ext>
              </a:extLst>
            </p:cNvPr>
            <p:cNvGrpSpPr>
              <a:grpSpLocks/>
            </p:cNvGrpSpPr>
            <p:nvPr/>
          </p:nvGrpSpPr>
          <p:grpSpPr bwMode="auto">
            <a:xfrm>
              <a:off x="7514686" y="2162175"/>
              <a:ext cx="84535" cy="89297"/>
              <a:chOff x="3907" y="489"/>
              <a:chExt cx="71" cy="75"/>
            </a:xfrm>
          </p:grpSpPr>
          <p:sp>
            <p:nvSpPr>
              <p:cNvPr id="128" name="Rectangle 30">
                <a:extLst>
                  <a:ext uri="{FF2B5EF4-FFF2-40B4-BE49-F238E27FC236}">
                    <a16:creationId xmlns:a16="http://schemas.microsoft.com/office/drawing/2014/main" id="{75D21640-289D-4D47-8F1E-136A8959E3C2}"/>
                  </a:ext>
                </a:extLst>
              </p:cNvPr>
              <p:cNvSpPr>
                <a:spLocks noChangeArrowheads="1"/>
              </p:cNvSpPr>
              <p:nvPr/>
            </p:nvSpPr>
            <p:spPr bwMode="auto">
              <a:xfrm>
                <a:off x="3907" y="489"/>
                <a:ext cx="71" cy="75"/>
              </a:xfrm>
              <a:prstGeom prst="rect">
                <a:avLst/>
              </a:prstGeom>
              <a:noFill/>
              <a:ln w="9525">
                <a:solidFill>
                  <a:srgbClr val="FF0000"/>
                </a:solidFill>
                <a:miter lim="800000"/>
                <a:headEnd/>
                <a:tailEnd/>
              </a:ln>
            </p:spPr>
            <p:txBody>
              <a:bodyPr/>
              <a:lstStyle/>
              <a:p>
                <a:endParaRPr lang="en-US" sz="1350"/>
              </a:p>
            </p:txBody>
          </p:sp>
          <p:sp>
            <p:nvSpPr>
              <p:cNvPr id="129" name="Line 31">
                <a:extLst>
                  <a:ext uri="{FF2B5EF4-FFF2-40B4-BE49-F238E27FC236}">
                    <a16:creationId xmlns:a16="http://schemas.microsoft.com/office/drawing/2014/main" id="{E70CEC54-175C-4A0C-9798-98179EA632F2}"/>
                  </a:ext>
                </a:extLst>
              </p:cNvPr>
              <p:cNvSpPr>
                <a:spLocks noChangeShapeType="1"/>
              </p:cNvSpPr>
              <p:nvPr/>
            </p:nvSpPr>
            <p:spPr bwMode="auto">
              <a:xfrm flipH="1" flipV="1">
                <a:off x="3913" y="495"/>
                <a:ext cx="27" cy="29"/>
              </a:xfrm>
              <a:prstGeom prst="line">
                <a:avLst/>
              </a:prstGeom>
              <a:noFill/>
              <a:ln w="12700">
                <a:solidFill>
                  <a:srgbClr val="FF0000"/>
                </a:solidFill>
                <a:round/>
                <a:headEnd/>
                <a:tailEnd/>
              </a:ln>
            </p:spPr>
            <p:txBody>
              <a:bodyPr/>
              <a:lstStyle/>
              <a:p>
                <a:endParaRPr lang="en-US" sz="1350"/>
              </a:p>
            </p:txBody>
          </p:sp>
          <p:sp>
            <p:nvSpPr>
              <p:cNvPr id="130" name="Line 32">
                <a:extLst>
                  <a:ext uri="{FF2B5EF4-FFF2-40B4-BE49-F238E27FC236}">
                    <a16:creationId xmlns:a16="http://schemas.microsoft.com/office/drawing/2014/main" id="{CFC441B0-B116-4BC6-A9AB-C5E54F90A2EE}"/>
                  </a:ext>
                </a:extLst>
              </p:cNvPr>
              <p:cNvSpPr>
                <a:spLocks noChangeShapeType="1"/>
              </p:cNvSpPr>
              <p:nvPr/>
            </p:nvSpPr>
            <p:spPr bwMode="auto">
              <a:xfrm>
                <a:off x="3940" y="524"/>
                <a:ext cx="27" cy="29"/>
              </a:xfrm>
              <a:prstGeom prst="line">
                <a:avLst/>
              </a:prstGeom>
              <a:noFill/>
              <a:ln w="12700">
                <a:solidFill>
                  <a:srgbClr val="FF0000"/>
                </a:solidFill>
                <a:round/>
                <a:headEnd/>
                <a:tailEnd/>
              </a:ln>
            </p:spPr>
            <p:txBody>
              <a:bodyPr/>
              <a:lstStyle/>
              <a:p>
                <a:endParaRPr lang="en-US" sz="1350"/>
              </a:p>
            </p:txBody>
          </p:sp>
          <p:sp>
            <p:nvSpPr>
              <p:cNvPr id="131" name="Line 33">
                <a:extLst>
                  <a:ext uri="{FF2B5EF4-FFF2-40B4-BE49-F238E27FC236}">
                    <a16:creationId xmlns:a16="http://schemas.microsoft.com/office/drawing/2014/main" id="{737ADCEC-2037-4B9D-88FF-F9A53A2F02C1}"/>
                  </a:ext>
                </a:extLst>
              </p:cNvPr>
              <p:cNvSpPr>
                <a:spLocks noChangeShapeType="1"/>
              </p:cNvSpPr>
              <p:nvPr/>
            </p:nvSpPr>
            <p:spPr bwMode="auto">
              <a:xfrm flipH="1">
                <a:off x="3913" y="524"/>
                <a:ext cx="27" cy="29"/>
              </a:xfrm>
              <a:prstGeom prst="line">
                <a:avLst/>
              </a:prstGeom>
              <a:noFill/>
              <a:ln w="12700">
                <a:solidFill>
                  <a:srgbClr val="FF0000"/>
                </a:solidFill>
                <a:round/>
                <a:headEnd/>
                <a:tailEnd/>
              </a:ln>
            </p:spPr>
            <p:txBody>
              <a:bodyPr/>
              <a:lstStyle/>
              <a:p>
                <a:endParaRPr lang="en-US" sz="1350"/>
              </a:p>
            </p:txBody>
          </p:sp>
          <p:sp>
            <p:nvSpPr>
              <p:cNvPr id="132" name="Line 34">
                <a:extLst>
                  <a:ext uri="{FF2B5EF4-FFF2-40B4-BE49-F238E27FC236}">
                    <a16:creationId xmlns:a16="http://schemas.microsoft.com/office/drawing/2014/main" id="{997C523A-7FA3-4202-8AEE-C8F64770D0DA}"/>
                  </a:ext>
                </a:extLst>
              </p:cNvPr>
              <p:cNvSpPr>
                <a:spLocks noChangeShapeType="1"/>
              </p:cNvSpPr>
              <p:nvPr/>
            </p:nvSpPr>
            <p:spPr bwMode="auto">
              <a:xfrm flipV="1">
                <a:off x="3940" y="495"/>
                <a:ext cx="27" cy="29"/>
              </a:xfrm>
              <a:prstGeom prst="line">
                <a:avLst/>
              </a:prstGeom>
              <a:noFill/>
              <a:ln w="12700">
                <a:solidFill>
                  <a:srgbClr val="FF0000"/>
                </a:solidFill>
                <a:round/>
                <a:headEnd/>
                <a:tailEnd/>
              </a:ln>
            </p:spPr>
            <p:txBody>
              <a:bodyPr/>
              <a:lstStyle/>
              <a:p>
                <a:endParaRPr lang="en-US" sz="1350"/>
              </a:p>
            </p:txBody>
          </p:sp>
          <p:sp>
            <p:nvSpPr>
              <p:cNvPr id="133" name="Rectangle 35">
                <a:extLst>
                  <a:ext uri="{FF2B5EF4-FFF2-40B4-BE49-F238E27FC236}">
                    <a16:creationId xmlns:a16="http://schemas.microsoft.com/office/drawing/2014/main" id="{9B3CEE62-FF47-449E-AF6D-B2EAD184C327}"/>
                  </a:ext>
                </a:extLst>
              </p:cNvPr>
              <p:cNvSpPr>
                <a:spLocks noChangeArrowheads="1"/>
              </p:cNvSpPr>
              <p:nvPr/>
            </p:nvSpPr>
            <p:spPr bwMode="auto">
              <a:xfrm>
                <a:off x="3907" y="489"/>
                <a:ext cx="71" cy="75"/>
              </a:xfrm>
              <a:prstGeom prst="rect">
                <a:avLst/>
              </a:prstGeom>
              <a:noFill/>
              <a:ln w="9525">
                <a:solidFill>
                  <a:srgbClr val="FF0000"/>
                </a:solidFill>
                <a:miter lim="800000"/>
                <a:headEnd/>
                <a:tailEnd/>
              </a:ln>
            </p:spPr>
            <p:txBody>
              <a:bodyPr/>
              <a:lstStyle/>
              <a:p>
                <a:endParaRPr lang="en-US" sz="1350"/>
              </a:p>
            </p:txBody>
          </p:sp>
          <p:sp>
            <p:nvSpPr>
              <p:cNvPr id="134" name="Line 36">
                <a:extLst>
                  <a:ext uri="{FF2B5EF4-FFF2-40B4-BE49-F238E27FC236}">
                    <a16:creationId xmlns:a16="http://schemas.microsoft.com/office/drawing/2014/main" id="{2C80FAE4-BA6E-40AE-9796-FBBA5381DA82}"/>
                  </a:ext>
                </a:extLst>
              </p:cNvPr>
              <p:cNvSpPr>
                <a:spLocks noChangeShapeType="1"/>
              </p:cNvSpPr>
              <p:nvPr/>
            </p:nvSpPr>
            <p:spPr bwMode="auto">
              <a:xfrm flipH="1" flipV="1">
                <a:off x="3913" y="495"/>
                <a:ext cx="27" cy="29"/>
              </a:xfrm>
              <a:prstGeom prst="line">
                <a:avLst/>
              </a:prstGeom>
              <a:noFill/>
              <a:ln w="12700">
                <a:solidFill>
                  <a:srgbClr val="FF0000"/>
                </a:solidFill>
                <a:round/>
                <a:headEnd/>
                <a:tailEnd/>
              </a:ln>
            </p:spPr>
            <p:txBody>
              <a:bodyPr/>
              <a:lstStyle/>
              <a:p>
                <a:endParaRPr lang="en-US" sz="1350"/>
              </a:p>
            </p:txBody>
          </p:sp>
          <p:sp>
            <p:nvSpPr>
              <p:cNvPr id="135" name="Line 37">
                <a:extLst>
                  <a:ext uri="{FF2B5EF4-FFF2-40B4-BE49-F238E27FC236}">
                    <a16:creationId xmlns:a16="http://schemas.microsoft.com/office/drawing/2014/main" id="{DC85D297-BC1B-42E5-88AF-F8D58800CA31}"/>
                  </a:ext>
                </a:extLst>
              </p:cNvPr>
              <p:cNvSpPr>
                <a:spLocks noChangeShapeType="1"/>
              </p:cNvSpPr>
              <p:nvPr/>
            </p:nvSpPr>
            <p:spPr bwMode="auto">
              <a:xfrm>
                <a:off x="3940" y="524"/>
                <a:ext cx="27" cy="29"/>
              </a:xfrm>
              <a:prstGeom prst="line">
                <a:avLst/>
              </a:prstGeom>
              <a:noFill/>
              <a:ln w="12700">
                <a:solidFill>
                  <a:srgbClr val="FF0000"/>
                </a:solidFill>
                <a:round/>
                <a:headEnd/>
                <a:tailEnd/>
              </a:ln>
            </p:spPr>
            <p:txBody>
              <a:bodyPr/>
              <a:lstStyle/>
              <a:p>
                <a:endParaRPr lang="en-US" sz="1350"/>
              </a:p>
            </p:txBody>
          </p:sp>
          <p:sp>
            <p:nvSpPr>
              <p:cNvPr id="136" name="Line 38">
                <a:extLst>
                  <a:ext uri="{FF2B5EF4-FFF2-40B4-BE49-F238E27FC236}">
                    <a16:creationId xmlns:a16="http://schemas.microsoft.com/office/drawing/2014/main" id="{EF4A8D47-49B0-46F8-93E5-F8463A560BB3}"/>
                  </a:ext>
                </a:extLst>
              </p:cNvPr>
              <p:cNvSpPr>
                <a:spLocks noChangeShapeType="1"/>
              </p:cNvSpPr>
              <p:nvPr/>
            </p:nvSpPr>
            <p:spPr bwMode="auto">
              <a:xfrm flipH="1">
                <a:off x="3913" y="524"/>
                <a:ext cx="27" cy="29"/>
              </a:xfrm>
              <a:prstGeom prst="line">
                <a:avLst/>
              </a:prstGeom>
              <a:noFill/>
              <a:ln w="12700">
                <a:solidFill>
                  <a:srgbClr val="FF0000"/>
                </a:solidFill>
                <a:round/>
                <a:headEnd/>
                <a:tailEnd/>
              </a:ln>
            </p:spPr>
            <p:txBody>
              <a:bodyPr/>
              <a:lstStyle/>
              <a:p>
                <a:endParaRPr lang="en-US" sz="1350"/>
              </a:p>
            </p:txBody>
          </p:sp>
          <p:sp>
            <p:nvSpPr>
              <p:cNvPr id="137" name="Line 39">
                <a:extLst>
                  <a:ext uri="{FF2B5EF4-FFF2-40B4-BE49-F238E27FC236}">
                    <a16:creationId xmlns:a16="http://schemas.microsoft.com/office/drawing/2014/main" id="{3455BC1C-A4C7-4426-92C1-17CFA41E2CE3}"/>
                  </a:ext>
                </a:extLst>
              </p:cNvPr>
              <p:cNvSpPr>
                <a:spLocks noChangeShapeType="1"/>
              </p:cNvSpPr>
              <p:nvPr/>
            </p:nvSpPr>
            <p:spPr bwMode="auto">
              <a:xfrm flipV="1">
                <a:off x="3940" y="495"/>
                <a:ext cx="27" cy="29"/>
              </a:xfrm>
              <a:prstGeom prst="line">
                <a:avLst/>
              </a:prstGeom>
              <a:noFill/>
              <a:ln w="12700">
                <a:solidFill>
                  <a:srgbClr val="FF0000"/>
                </a:solidFill>
                <a:round/>
                <a:headEnd/>
                <a:tailEnd/>
              </a:ln>
            </p:spPr>
            <p:txBody>
              <a:bodyPr/>
              <a:lstStyle/>
              <a:p>
                <a:endParaRPr lang="en-US" sz="1350"/>
              </a:p>
            </p:txBody>
          </p:sp>
        </p:grpSp>
        <p:sp>
          <p:nvSpPr>
            <p:cNvPr id="138" name="Rectangle 40">
              <a:extLst>
                <a:ext uri="{FF2B5EF4-FFF2-40B4-BE49-F238E27FC236}">
                  <a16:creationId xmlns:a16="http://schemas.microsoft.com/office/drawing/2014/main" id="{35650A24-1727-4790-AEB8-51078F4E35EF}"/>
                </a:ext>
              </a:extLst>
            </p:cNvPr>
            <p:cNvSpPr>
              <a:spLocks noChangeArrowheads="1"/>
            </p:cNvSpPr>
            <p:nvPr/>
          </p:nvSpPr>
          <p:spPr bwMode="auto">
            <a:xfrm>
              <a:off x="7542069" y="2421731"/>
              <a:ext cx="76944" cy="184666"/>
            </a:xfrm>
            <a:prstGeom prst="rect">
              <a:avLst/>
            </a:prstGeom>
            <a:noFill/>
            <a:ln w="9525">
              <a:noFill/>
              <a:miter lim="800000"/>
              <a:headEnd/>
              <a:tailEnd/>
            </a:ln>
          </p:spPr>
          <p:txBody>
            <a:bodyPr wrap="none" lIns="0" tIns="0" rIns="0" bIns="0">
              <a:spAutoFit/>
            </a:bodyPr>
            <a:lstStyle/>
            <a:p>
              <a:r>
                <a:rPr lang="en-US" sz="1200">
                  <a:solidFill>
                    <a:srgbClr val="000000"/>
                  </a:solidFill>
                  <a:latin typeface="Times New Roman" pitchFamily="18" charset="0"/>
                </a:rPr>
                <a:t>1</a:t>
              </a:r>
              <a:endParaRPr lang="en-US">
                <a:latin typeface="Times New Roman" pitchFamily="18" charset="0"/>
              </a:endParaRPr>
            </a:p>
          </p:txBody>
        </p:sp>
        <p:sp>
          <p:nvSpPr>
            <p:cNvPr id="139" name="Rectangle 41">
              <a:extLst>
                <a:ext uri="{FF2B5EF4-FFF2-40B4-BE49-F238E27FC236}">
                  <a16:creationId xmlns:a16="http://schemas.microsoft.com/office/drawing/2014/main" id="{5BABC7E7-9A5A-409F-98EE-961229D87875}"/>
                </a:ext>
              </a:extLst>
            </p:cNvPr>
            <p:cNvSpPr>
              <a:spLocks noChangeArrowheads="1"/>
            </p:cNvSpPr>
            <p:nvPr/>
          </p:nvSpPr>
          <p:spPr bwMode="auto">
            <a:xfrm>
              <a:off x="7846869" y="2421731"/>
              <a:ext cx="76944" cy="184666"/>
            </a:xfrm>
            <a:prstGeom prst="rect">
              <a:avLst/>
            </a:prstGeom>
            <a:noFill/>
            <a:ln w="9525">
              <a:noFill/>
              <a:miter lim="800000"/>
              <a:headEnd/>
              <a:tailEnd/>
            </a:ln>
          </p:spPr>
          <p:txBody>
            <a:bodyPr wrap="none" lIns="0" tIns="0" rIns="0" bIns="0">
              <a:spAutoFit/>
            </a:bodyPr>
            <a:lstStyle/>
            <a:p>
              <a:r>
                <a:rPr lang="en-US" sz="1200">
                  <a:solidFill>
                    <a:srgbClr val="000000"/>
                  </a:solidFill>
                  <a:latin typeface="Times New Roman" pitchFamily="18" charset="0"/>
                </a:rPr>
                <a:t>2</a:t>
              </a:r>
              <a:endParaRPr lang="en-US">
                <a:latin typeface="Times New Roman" pitchFamily="18" charset="0"/>
              </a:endParaRPr>
            </a:p>
          </p:txBody>
        </p:sp>
        <p:sp>
          <p:nvSpPr>
            <p:cNvPr id="140" name="Rectangle 42">
              <a:extLst>
                <a:ext uri="{FF2B5EF4-FFF2-40B4-BE49-F238E27FC236}">
                  <a16:creationId xmlns:a16="http://schemas.microsoft.com/office/drawing/2014/main" id="{9BA5DCFF-2C25-483F-8D2B-FBB1031083CF}"/>
                </a:ext>
              </a:extLst>
            </p:cNvPr>
            <p:cNvSpPr>
              <a:spLocks noChangeArrowheads="1"/>
            </p:cNvSpPr>
            <p:nvPr/>
          </p:nvSpPr>
          <p:spPr bwMode="auto">
            <a:xfrm>
              <a:off x="8132619" y="2421731"/>
              <a:ext cx="76944" cy="184666"/>
            </a:xfrm>
            <a:prstGeom prst="rect">
              <a:avLst/>
            </a:prstGeom>
            <a:noFill/>
            <a:ln w="9525">
              <a:noFill/>
              <a:miter lim="800000"/>
              <a:headEnd/>
              <a:tailEnd/>
            </a:ln>
          </p:spPr>
          <p:txBody>
            <a:bodyPr wrap="none" lIns="0" tIns="0" rIns="0" bIns="0">
              <a:spAutoFit/>
            </a:bodyPr>
            <a:lstStyle/>
            <a:p>
              <a:r>
                <a:rPr lang="en-US" sz="1200">
                  <a:solidFill>
                    <a:srgbClr val="000000"/>
                  </a:solidFill>
                  <a:latin typeface="Times New Roman" pitchFamily="18" charset="0"/>
                </a:rPr>
                <a:t>3</a:t>
              </a:r>
              <a:endParaRPr lang="en-US">
                <a:latin typeface="Times New Roman" pitchFamily="18" charset="0"/>
              </a:endParaRPr>
            </a:p>
          </p:txBody>
        </p:sp>
        <p:sp>
          <p:nvSpPr>
            <p:cNvPr id="141" name="Rectangle 43">
              <a:extLst>
                <a:ext uri="{FF2B5EF4-FFF2-40B4-BE49-F238E27FC236}">
                  <a16:creationId xmlns:a16="http://schemas.microsoft.com/office/drawing/2014/main" id="{08937062-240A-4B25-A3FF-1C13ECEDCD19}"/>
                </a:ext>
              </a:extLst>
            </p:cNvPr>
            <p:cNvSpPr>
              <a:spLocks noChangeArrowheads="1"/>
            </p:cNvSpPr>
            <p:nvPr/>
          </p:nvSpPr>
          <p:spPr bwMode="auto">
            <a:xfrm>
              <a:off x="8467184" y="2421731"/>
              <a:ext cx="76944" cy="184666"/>
            </a:xfrm>
            <a:prstGeom prst="rect">
              <a:avLst/>
            </a:prstGeom>
            <a:noFill/>
            <a:ln w="9525">
              <a:noFill/>
              <a:miter lim="800000"/>
              <a:headEnd/>
              <a:tailEnd/>
            </a:ln>
          </p:spPr>
          <p:txBody>
            <a:bodyPr wrap="none" lIns="0" tIns="0" rIns="0" bIns="0">
              <a:spAutoFit/>
            </a:bodyPr>
            <a:lstStyle/>
            <a:p>
              <a:r>
                <a:rPr lang="en-US" sz="1200">
                  <a:solidFill>
                    <a:srgbClr val="000000"/>
                  </a:solidFill>
                  <a:latin typeface="Times New Roman" pitchFamily="18" charset="0"/>
                </a:rPr>
                <a:t>4</a:t>
              </a:r>
              <a:endParaRPr lang="en-US">
                <a:latin typeface="Times New Roman" pitchFamily="18" charset="0"/>
              </a:endParaRPr>
            </a:p>
          </p:txBody>
        </p:sp>
        <p:sp>
          <p:nvSpPr>
            <p:cNvPr id="142" name="Line 44">
              <a:extLst>
                <a:ext uri="{FF2B5EF4-FFF2-40B4-BE49-F238E27FC236}">
                  <a16:creationId xmlns:a16="http://schemas.microsoft.com/office/drawing/2014/main" id="{821FC8D1-C197-4EDB-BCEA-3322368152EC}"/>
                </a:ext>
              </a:extLst>
            </p:cNvPr>
            <p:cNvSpPr>
              <a:spLocks noChangeShapeType="1"/>
            </p:cNvSpPr>
            <p:nvPr/>
          </p:nvSpPr>
          <p:spPr bwMode="auto">
            <a:xfrm>
              <a:off x="7400384" y="1506140"/>
              <a:ext cx="0" cy="1143000"/>
            </a:xfrm>
            <a:prstGeom prst="line">
              <a:avLst/>
            </a:prstGeom>
            <a:noFill/>
            <a:ln w="9525">
              <a:solidFill>
                <a:schemeClr val="tx1"/>
              </a:solidFill>
              <a:round/>
              <a:headEnd/>
              <a:tailEnd/>
            </a:ln>
            <a:effectLst/>
          </p:spPr>
          <p:txBody>
            <a:bodyPr/>
            <a:lstStyle/>
            <a:p>
              <a:endParaRPr lang="en-US" sz="1350"/>
            </a:p>
          </p:txBody>
        </p:sp>
        <p:sp>
          <p:nvSpPr>
            <p:cNvPr id="143" name="Line 45">
              <a:extLst>
                <a:ext uri="{FF2B5EF4-FFF2-40B4-BE49-F238E27FC236}">
                  <a16:creationId xmlns:a16="http://schemas.microsoft.com/office/drawing/2014/main" id="{548D751D-3DE2-4D8C-AA1B-0C4644F1BCEC}"/>
                </a:ext>
              </a:extLst>
            </p:cNvPr>
            <p:cNvSpPr>
              <a:spLocks noChangeShapeType="1"/>
            </p:cNvSpPr>
            <p:nvPr/>
          </p:nvSpPr>
          <p:spPr bwMode="auto">
            <a:xfrm>
              <a:off x="7400384" y="2591990"/>
              <a:ext cx="1485900" cy="0"/>
            </a:xfrm>
            <a:prstGeom prst="line">
              <a:avLst/>
            </a:prstGeom>
            <a:noFill/>
            <a:ln w="9525">
              <a:solidFill>
                <a:schemeClr val="tx1"/>
              </a:solidFill>
              <a:round/>
              <a:headEnd/>
              <a:tailEnd/>
            </a:ln>
            <a:effectLst/>
          </p:spPr>
          <p:txBody>
            <a:bodyPr/>
            <a:lstStyle/>
            <a:p>
              <a:endParaRPr lang="en-US" sz="1350"/>
            </a:p>
          </p:txBody>
        </p:sp>
        <p:sp>
          <p:nvSpPr>
            <p:cNvPr id="144" name="Rectangle 46">
              <a:extLst>
                <a:ext uri="{FF2B5EF4-FFF2-40B4-BE49-F238E27FC236}">
                  <a16:creationId xmlns:a16="http://schemas.microsoft.com/office/drawing/2014/main" id="{C5D45B16-96CA-46A3-A9E2-CB47C28099AE}"/>
                </a:ext>
              </a:extLst>
            </p:cNvPr>
            <p:cNvSpPr>
              <a:spLocks noChangeArrowheads="1"/>
            </p:cNvSpPr>
            <p:nvPr/>
          </p:nvSpPr>
          <p:spPr bwMode="auto">
            <a:xfrm>
              <a:off x="8695784" y="2420540"/>
              <a:ext cx="76944" cy="184666"/>
            </a:xfrm>
            <a:prstGeom prst="rect">
              <a:avLst/>
            </a:prstGeom>
            <a:noFill/>
            <a:ln w="9525">
              <a:noFill/>
              <a:miter lim="800000"/>
              <a:headEnd/>
              <a:tailEnd/>
            </a:ln>
          </p:spPr>
          <p:txBody>
            <a:bodyPr wrap="none" lIns="0" tIns="0" rIns="0" bIns="0">
              <a:spAutoFit/>
            </a:bodyPr>
            <a:lstStyle/>
            <a:p>
              <a:r>
                <a:rPr lang="en-US" sz="1200">
                  <a:solidFill>
                    <a:srgbClr val="000000"/>
                  </a:solidFill>
                  <a:latin typeface="Times New Roman" pitchFamily="18" charset="0"/>
                </a:rPr>
                <a:t>5</a:t>
              </a:r>
              <a:endParaRPr lang="en-US">
                <a:latin typeface="Times New Roman" pitchFamily="18" charset="0"/>
              </a:endParaRPr>
            </a:p>
          </p:txBody>
        </p:sp>
        <p:grpSp>
          <p:nvGrpSpPr>
            <p:cNvPr id="145" name="Group 47">
              <a:extLst>
                <a:ext uri="{FF2B5EF4-FFF2-40B4-BE49-F238E27FC236}">
                  <a16:creationId xmlns:a16="http://schemas.microsoft.com/office/drawing/2014/main" id="{45F4DA87-300A-47A3-8A8B-1651DE0A87F2}"/>
                </a:ext>
              </a:extLst>
            </p:cNvPr>
            <p:cNvGrpSpPr>
              <a:grpSpLocks/>
            </p:cNvGrpSpPr>
            <p:nvPr/>
          </p:nvGrpSpPr>
          <p:grpSpPr bwMode="auto">
            <a:xfrm>
              <a:off x="7830200" y="1819275"/>
              <a:ext cx="84534" cy="89297"/>
              <a:chOff x="3907" y="489"/>
              <a:chExt cx="71" cy="75"/>
            </a:xfrm>
          </p:grpSpPr>
          <p:sp>
            <p:nvSpPr>
              <p:cNvPr id="146" name="Rectangle 48">
                <a:extLst>
                  <a:ext uri="{FF2B5EF4-FFF2-40B4-BE49-F238E27FC236}">
                    <a16:creationId xmlns:a16="http://schemas.microsoft.com/office/drawing/2014/main" id="{57DF1974-96AF-4B30-846B-94B8B96A86AA}"/>
                  </a:ext>
                </a:extLst>
              </p:cNvPr>
              <p:cNvSpPr>
                <a:spLocks noChangeArrowheads="1"/>
              </p:cNvSpPr>
              <p:nvPr/>
            </p:nvSpPr>
            <p:spPr bwMode="auto">
              <a:xfrm>
                <a:off x="3907" y="489"/>
                <a:ext cx="71" cy="75"/>
              </a:xfrm>
              <a:prstGeom prst="rect">
                <a:avLst/>
              </a:prstGeom>
              <a:noFill/>
              <a:ln w="9525">
                <a:solidFill>
                  <a:srgbClr val="FF0000"/>
                </a:solidFill>
                <a:miter lim="800000"/>
                <a:headEnd/>
                <a:tailEnd/>
              </a:ln>
            </p:spPr>
            <p:txBody>
              <a:bodyPr/>
              <a:lstStyle/>
              <a:p>
                <a:endParaRPr lang="en-US" sz="1350"/>
              </a:p>
            </p:txBody>
          </p:sp>
          <p:sp>
            <p:nvSpPr>
              <p:cNvPr id="147" name="Line 49">
                <a:extLst>
                  <a:ext uri="{FF2B5EF4-FFF2-40B4-BE49-F238E27FC236}">
                    <a16:creationId xmlns:a16="http://schemas.microsoft.com/office/drawing/2014/main" id="{A46FDE86-E873-4070-BFDF-35E8557E8E8F}"/>
                  </a:ext>
                </a:extLst>
              </p:cNvPr>
              <p:cNvSpPr>
                <a:spLocks noChangeShapeType="1"/>
              </p:cNvSpPr>
              <p:nvPr/>
            </p:nvSpPr>
            <p:spPr bwMode="auto">
              <a:xfrm flipH="1" flipV="1">
                <a:off x="3913" y="495"/>
                <a:ext cx="27" cy="29"/>
              </a:xfrm>
              <a:prstGeom prst="line">
                <a:avLst/>
              </a:prstGeom>
              <a:noFill/>
              <a:ln w="12700">
                <a:solidFill>
                  <a:srgbClr val="FF0000"/>
                </a:solidFill>
                <a:round/>
                <a:headEnd/>
                <a:tailEnd/>
              </a:ln>
            </p:spPr>
            <p:txBody>
              <a:bodyPr/>
              <a:lstStyle/>
              <a:p>
                <a:endParaRPr lang="en-US" sz="1350"/>
              </a:p>
            </p:txBody>
          </p:sp>
          <p:sp>
            <p:nvSpPr>
              <p:cNvPr id="148" name="Line 50">
                <a:extLst>
                  <a:ext uri="{FF2B5EF4-FFF2-40B4-BE49-F238E27FC236}">
                    <a16:creationId xmlns:a16="http://schemas.microsoft.com/office/drawing/2014/main" id="{E2F1AE6C-AA33-4C57-901D-8028CDB46DD0}"/>
                  </a:ext>
                </a:extLst>
              </p:cNvPr>
              <p:cNvSpPr>
                <a:spLocks noChangeShapeType="1"/>
              </p:cNvSpPr>
              <p:nvPr/>
            </p:nvSpPr>
            <p:spPr bwMode="auto">
              <a:xfrm>
                <a:off x="3940" y="524"/>
                <a:ext cx="27" cy="29"/>
              </a:xfrm>
              <a:prstGeom prst="line">
                <a:avLst/>
              </a:prstGeom>
              <a:noFill/>
              <a:ln w="12700">
                <a:solidFill>
                  <a:srgbClr val="FF0000"/>
                </a:solidFill>
                <a:round/>
                <a:headEnd/>
                <a:tailEnd/>
              </a:ln>
            </p:spPr>
            <p:txBody>
              <a:bodyPr/>
              <a:lstStyle/>
              <a:p>
                <a:endParaRPr lang="en-US" sz="1350"/>
              </a:p>
            </p:txBody>
          </p:sp>
          <p:sp>
            <p:nvSpPr>
              <p:cNvPr id="149" name="Line 51">
                <a:extLst>
                  <a:ext uri="{FF2B5EF4-FFF2-40B4-BE49-F238E27FC236}">
                    <a16:creationId xmlns:a16="http://schemas.microsoft.com/office/drawing/2014/main" id="{2BE2A6D9-88D0-4742-92CC-38A0D3CFB59C}"/>
                  </a:ext>
                </a:extLst>
              </p:cNvPr>
              <p:cNvSpPr>
                <a:spLocks noChangeShapeType="1"/>
              </p:cNvSpPr>
              <p:nvPr/>
            </p:nvSpPr>
            <p:spPr bwMode="auto">
              <a:xfrm flipH="1">
                <a:off x="3913" y="524"/>
                <a:ext cx="27" cy="29"/>
              </a:xfrm>
              <a:prstGeom prst="line">
                <a:avLst/>
              </a:prstGeom>
              <a:noFill/>
              <a:ln w="12700">
                <a:solidFill>
                  <a:srgbClr val="FF0000"/>
                </a:solidFill>
                <a:round/>
                <a:headEnd/>
                <a:tailEnd/>
              </a:ln>
            </p:spPr>
            <p:txBody>
              <a:bodyPr/>
              <a:lstStyle/>
              <a:p>
                <a:endParaRPr lang="en-US" sz="1350"/>
              </a:p>
            </p:txBody>
          </p:sp>
          <p:sp>
            <p:nvSpPr>
              <p:cNvPr id="150" name="Line 52">
                <a:extLst>
                  <a:ext uri="{FF2B5EF4-FFF2-40B4-BE49-F238E27FC236}">
                    <a16:creationId xmlns:a16="http://schemas.microsoft.com/office/drawing/2014/main" id="{5DF78633-A506-43F2-9B75-17F6515F4C26}"/>
                  </a:ext>
                </a:extLst>
              </p:cNvPr>
              <p:cNvSpPr>
                <a:spLocks noChangeShapeType="1"/>
              </p:cNvSpPr>
              <p:nvPr/>
            </p:nvSpPr>
            <p:spPr bwMode="auto">
              <a:xfrm flipV="1">
                <a:off x="3940" y="495"/>
                <a:ext cx="27" cy="29"/>
              </a:xfrm>
              <a:prstGeom prst="line">
                <a:avLst/>
              </a:prstGeom>
              <a:noFill/>
              <a:ln w="12700">
                <a:solidFill>
                  <a:srgbClr val="FF0000"/>
                </a:solidFill>
                <a:round/>
                <a:headEnd/>
                <a:tailEnd/>
              </a:ln>
            </p:spPr>
            <p:txBody>
              <a:bodyPr/>
              <a:lstStyle/>
              <a:p>
                <a:endParaRPr lang="en-US" sz="1350"/>
              </a:p>
            </p:txBody>
          </p:sp>
          <p:sp>
            <p:nvSpPr>
              <p:cNvPr id="151" name="Rectangle 53">
                <a:extLst>
                  <a:ext uri="{FF2B5EF4-FFF2-40B4-BE49-F238E27FC236}">
                    <a16:creationId xmlns:a16="http://schemas.microsoft.com/office/drawing/2014/main" id="{DE3144AC-6FB2-4E84-8627-38B25ABA8014}"/>
                  </a:ext>
                </a:extLst>
              </p:cNvPr>
              <p:cNvSpPr>
                <a:spLocks noChangeArrowheads="1"/>
              </p:cNvSpPr>
              <p:nvPr/>
            </p:nvSpPr>
            <p:spPr bwMode="auto">
              <a:xfrm>
                <a:off x="3907" y="489"/>
                <a:ext cx="71" cy="75"/>
              </a:xfrm>
              <a:prstGeom prst="rect">
                <a:avLst/>
              </a:prstGeom>
              <a:noFill/>
              <a:ln w="9525">
                <a:solidFill>
                  <a:srgbClr val="FF0000"/>
                </a:solidFill>
                <a:miter lim="800000"/>
                <a:headEnd/>
                <a:tailEnd/>
              </a:ln>
            </p:spPr>
            <p:txBody>
              <a:bodyPr/>
              <a:lstStyle/>
              <a:p>
                <a:endParaRPr lang="en-US" sz="1350"/>
              </a:p>
            </p:txBody>
          </p:sp>
          <p:sp>
            <p:nvSpPr>
              <p:cNvPr id="152" name="Line 54">
                <a:extLst>
                  <a:ext uri="{FF2B5EF4-FFF2-40B4-BE49-F238E27FC236}">
                    <a16:creationId xmlns:a16="http://schemas.microsoft.com/office/drawing/2014/main" id="{0090867C-79B9-4303-BA74-03F2DC8F8978}"/>
                  </a:ext>
                </a:extLst>
              </p:cNvPr>
              <p:cNvSpPr>
                <a:spLocks noChangeShapeType="1"/>
              </p:cNvSpPr>
              <p:nvPr/>
            </p:nvSpPr>
            <p:spPr bwMode="auto">
              <a:xfrm flipH="1" flipV="1">
                <a:off x="3913" y="495"/>
                <a:ext cx="27" cy="29"/>
              </a:xfrm>
              <a:prstGeom prst="line">
                <a:avLst/>
              </a:prstGeom>
              <a:noFill/>
              <a:ln w="12700">
                <a:solidFill>
                  <a:srgbClr val="FF0000"/>
                </a:solidFill>
                <a:round/>
                <a:headEnd/>
                <a:tailEnd/>
              </a:ln>
            </p:spPr>
            <p:txBody>
              <a:bodyPr/>
              <a:lstStyle/>
              <a:p>
                <a:endParaRPr lang="en-US" sz="1350"/>
              </a:p>
            </p:txBody>
          </p:sp>
          <p:sp>
            <p:nvSpPr>
              <p:cNvPr id="153" name="Line 55">
                <a:extLst>
                  <a:ext uri="{FF2B5EF4-FFF2-40B4-BE49-F238E27FC236}">
                    <a16:creationId xmlns:a16="http://schemas.microsoft.com/office/drawing/2014/main" id="{FEE654C7-AC89-4A0D-B80F-9A105D7E1F53}"/>
                  </a:ext>
                </a:extLst>
              </p:cNvPr>
              <p:cNvSpPr>
                <a:spLocks noChangeShapeType="1"/>
              </p:cNvSpPr>
              <p:nvPr/>
            </p:nvSpPr>
            <p:spPr bwMode="auto">
              <a:xfrm>
                <a:off x="3940" y="524"/>
                <a:ext cx="27" cy="29"/>
              </a:xfrm>
              <a:prstGeom prst="line">
                <a:avLst/>
              </a:prstGeom>
              <a:noFill/>
              <a:ln w="12700">
                <a:solidFill>
                  <a:srgbClr val="FF0000"/>
                </a:solidFill>
                <a:round/>
                <a:headEnd/>
                <a:tailEnd/>
              </a:ln>
            </p:spPr>
            <p:txBody>
              <a:bodyPr/>
              <a:lstStyle/>
              <a:p>
                <a:endParaRPr lang="en-US" sz="1350"/>
              </a:p>
            </p:txBody>
          </p:sp>
          <p:sp>
            <p:nvSpPr>
              <p:cNvPr id="154" name="Line 56">
                <a:extLst>
                  <a:ext uri="{FF2B5EF4-FFF2-40B4-BE49-F238E27FC236}">
                    <a16:creationId xmlns:a16="http://schemas.microsoft.com/office/drawing/2014/main" id="{68AF7011-F747-42A7-838B-E3EB11342E7C}"/>
                  </a:ext>
                </a:extLst>
              </p:cNvPr>
              <p:cNvSpPr>
                <a:spLocks noChangeShapeType="1"/>
              </p:cNvSpPr>
              <p:nvPr/>
            </p:nvSpPr>
            <p:spPr bwMode="auto">
              <a:xfrm flipH="1">
                <a:off x="3913" y="524"/>
                <a:ext cx="27" cy="29"/>
              </a:xfrm>
              <a:prstGeom prst="line">
                <a:avLst/>
              </a:prstGeom>
              <a:noFill/>
              <a:ln w="12700">
                <a:solidFill>
                  <a:srgbClr val="FF0000"/>
                </a:solidFill>
                <a:round/>
                <a:headEnd/>
                <a:tailEnd/>
              </a:ln>
            </p:spPr>
            <p:txBody>
              <a:bodyPr/>
              <a:lstStyle/>
              <a:p>
                <a:endParaRPr lang="en-US" sz="1350"/>
              </a:p>
            </p:txBody>
          </p:sp>
          <p:sp>
            <p:nvSpPr>
              <p:cNvPr id="155" name="Line 57">
                <a:extLst>
                  <a:ext uri="{FF2B5EF4-FFF2-40B4-BE49-F238E27FC236}">
                    <a16:creationId xmlns:a16="http://schemas.microsoft.com/office/drawing/2014/main" id="{9F2DBC52-C9C7-4F92-93E2-BD74464C6850}"/>
                  </a:ext>
                </a:extLst>
              </p:cNvPr>
              <p:cNvSpPr>
                <a:spLocks noChangeShapeType="1"/>
              </p:cNvSpPr>
              <p:nvPr/>
            </p:nvSpPr>
            <p:spPr bwMode="auto">
              <a:xfrm flipV="1">
                <a:off x="3940" y="495"/>
                <a:ext cx="27" cy="29"/>
              </a:xfrm>
              <a:prstGeom prst="line">
                <a:avLst/>
              </a:prstGeom>
              <a:noFill/>
              <a:ln w="12700">
                <a:solidFill>
                  <a:srgbClr val="FF0000"/>
                </a:solidFill>
                <a:round/>
                <a:headEnd/>
                <a:tailEnd/>
              </a:ln>
            </p:spPr>
            <p:txBody>
              <a:bodyPr/>
              <a:lstStyle/>
              <a:p>
                <a:endParaRPr lang="en-US" sz="1350"/>
              </a:p>
            </p:txBody>
          </p:sp>
        </p:grpSp>
        <p:grpSp>
          <p:nvGrpSpPr>
            <p:cNvPr id="156" name="Group 58">
              <a:extLst>
                <a:ext uri="{FF2B5EF4-FFF2-40B4-BE49-F238E27FC236}">
                  <a16:creationId xmlns:a16="http://schemas.microsoft.com/office/drawing/2014/main" id="{D771D227-7918-4DCF-B9EF-0E40FD4033DE}"/>
                </a:ext>
              </a:extLst>
            </p:cNvPr>
            <p:cNvGrpSpPr>
              <a:grpSpLocks/>
            </p:cNvGrpSpPr>
            <p:nvPr/>
          </p:nvGrpSpPr>
          <p:grpSpPr bwMode="auto">
            <a:xfrm>
              <a:off x="8143336" y="1990725"/>
              <a:ext cx="84535" cy="89297"/>
              <a:chOff x="3907" y="489"/>
              <a:chExt cx="71" cy="75"/>
            </a:xfrm>
          </p:grpSpPr>
          <p:sp>
            <p:nvSpPr>
              <p:cNvPr id="157" name="Rectangle 59">
                <a:extLst>
                  <a:ext uri="{FF2B5EF4-FFF2-40B4-BE49-F238E27FC236}">
                    <a16:creationId xmlns:a16="http://schemas.microsoft.com/office/drawing/2014/main" id="{A6DCCE27-82AD-448B-885F-509F0B0DE53B}"/>
                  </a:ext>
                </a:extLst>
              </p:cNvPr>
              <p:cNvSpPr>
                <a:spLocks noChangeArrowheads="1"/>
              </p:cNvSpPr>
              <p:nvPr/>
            </p:nvSpPr>
            <p:spPr bwMode="auto">
              <a:xfrm>
                <a:off x="3907" y="489"/>
                <a:ext cx="71" cy="75"/>
              </a:xfrm>
              <a:prstGeom prst="rect">
                <a:avLst/>
              </a:prstGeom>
              <a:noFill/>
              <a:ln w="9525">
                <a:solidFill>
                  <a:srgbClr val="FF0000"/>
                </a:solidFill>
                <a:miter lim="800000"/>
                <a:headEnd/>
                <a:tailEnd/>
              </a:ln>
            </p:spPr>
            <p:txBody>
              <a:bodyPr/>
              <a:lstStyle/>
              <a:p>
                <a:endParaRPr lang="en-US" sz="1350"/>
              </a:p>
            </p:txBody>
          </p:sp>
          <p:sp>
            <p:nvSpPr>
              <p:cNvPr id="158" name="Line 60">
                <a:extLst>
                  <a:ext uri="{FF2B5EF4-FFF2-40B4-BE49-F238E27FC236}">
                    <a16:creationId xmlns:a16="http://schemas.microsoft.com/office/drawing/2014/main" id="{9C25592D-E35F-4061-A611-9B6A5C8E29DA}"/>
                  </a:ext>
                </a:extLst>
              </p:cNvPr>
              <p:cNvSpPr>
                <a:spLocks noChangeShapeType="1"/>
              </p:cNvSpPr>
              <p:nvPr/>
            </p:nvSpPr>
            <p:spPr bwMode="auto">
              <a:xfrm flipH="1" flipV="1">
                <a:off x="3913" y="495"/>
                <a:ext cx="27" cy="29"/>
              </a:xfrm>
              <a:prstGeom prst="line">
                <a:avLst/>
              </a:prstGeom>
              <a:noFill/>
              <a:ln w="12700">
                <a:solidFill>
                  <a:srgbClr val="FF0000"/>
                </a:solidFill>
                <a:round/>
                <a:headEnd/>
                <a:tailEnd/>
              </a:ln>
            </p:spPr>
            <p:txBody>
              <a:bodyPr/>
              <a:lstStyle/>
              <a:p>
                <a:endParaRPr lang="en-US" sz="1350"/>
              </a:p>
            </p:txBody>
          </p:sp>
          <p:sp>
            <p:nvSpPr>
              <p:cNvPr id="159" name="Line 61">
                <a:extLst>
                  <a:ext uri="{FF2B5EF4-FFF2-40B4-BE49-F238E27FC236}">
                    <a16:creationId xmlns:a16="http://schemas.microsoft.com/office/drawing/2014/main" id="{0BFA6618-CCE0-4871-BC87-F4DDBA22F8DC}"/>
                  </a:ext>
                </a:extLst>
              </p:cNvPr>
              <p:cNvSpPr>
                <a:spLocks noChangeShapeType="1"/>
              </p:cNvSpPr>
              <p:nvPr/>
            </p:nvSpPr>
            <p:spPr bwMode="auto">
              <a:xfrm>
                <a:off x="3940" y="524"/>
                <a:ext cx="27" cy="29"/>
              </a:xfrm>
              <a:prstGeom prst="line">
                <a:avLst/>
              </a:prstGeom>
              <a:noFill/>
              <a:ln w="12700">
                <a:solidFill>
                  <a:srgbClr val="FF0000"/>
                </a:solidFill>
                <a:round/>
                <a:headEnd/>
                <a:tailEnd/>
              </a:ln>
            </p:spPr>
            <p:txBody>
              <a:bodyPr/>
              <a:lstStyle/>
              <a:p>
                <a:endParaRPr lang="en-US" sz="1350"/>
              </a:p>
            </p:txBody>
          </p:sp>
          <p:sp>
            <p:nvSpPr>
              <p:cNvPr id="160" name="Line 62">
                <a:extLst>
                  <a:ext uri="{FF2B5EF4-FFF2-40B4-BE49-F238E27FC236}">
                    <a16:creationId xmlns:a16="http://schemas.microsoft.com/office/drawing/2014/main" id="{7E9630C6-7B92-428E-A1EB-2996B3F85B60}"/>
                  </a:ext>
                </a:extLst>
              </p:cNvPr>
              <p:cNvSpPr>
                <a:spLocks noChangeShapeType="1"/>
              </p:cNvSpPr>
              <p:nvPr/>
            </p:nvSpPr>
            <p:spPr bwMode="auto">
              <a:xfrm flipH="1">
                <a:off x="3913" y="524"/>
                <a:ext cx="27" cy="29"/>
              </a:xfrm>
              <a:prstGeom prst="line">
                <a:avLst/>
              </a:prstGeom>
              <a:noFill/>
              <a:ln w="12700">
                <a:solidFill>
                  <a:srgbClr val="FF0000"/>
                </a:solidFill>
                <a:round/>
                <a:headEnd/>
                <a:tailEnd/>
              </a:ln>
            </p:spPr>
            <p:txBody>
              <a:bodyPr/>
              <a:lstStyle/>
              <a:p>
                <a:endParaRPr lang="en-US" sz="1350"/>
              </a:p>
            </p:txBody>
          </p:sp>
          <p:sp>
            <p:nvSpPr>
              <p:cNvPr id="161" name="Line 63">
                <a:extLst>
                  <a:ext uri="{FF2B5EF4-FFF2-40B4-BE49-F238E27FC236}">
                    <a16:creationId xmlns:a16="http://schemas.microsoft.com/office/drawing/2014/main" id="{005C25AA-DD26-4E4C-8DED-67E34C5CF592}"/>
                  </a:ext>
                </a:extLst>
              </p:cNvPr>
              <p:cNvSpPr>
                <a:spLocks noChangeShapeType="1"/>
              </p:cNvSpPr>
              <p:nvPr/>
            </p:nvSpPr>
            <p:spPr bwMode="auto">
              <a:xfrm flipV="1">
                <a:off x="3940" y="495"/>
                <a:ext cx="27" cy="29"/>
              </a:xfrm>
              <a:prstGeom prst="line">
                <a:avLst/>
              </a:prstGeom>
              <a:noFill/>
              <a:ln w="12700">
                <a:solidFill>
                  <a:srgbClr val="FF0000"/>
                </a:solidFill>
                <a:round/>
                <a:headEnd/>
                <a:tailEnd/>
              </a:ln>
            </p:spPr>
            <p:txBody>
              <a:bodyPr/>
              <a:lstStyle/>
              <a:p>
                <a:endParaRPr lang="en-US" sz="1350"/>
              </a:p>
            </p:txBody>
          </p:sp>
          <p:sp>
            <p:nvSpPr>
              <p:cNvPr id="162" name="Rectangle 64">
                <a:extLst>
                  <a:ext uri="{FF2B5EF4-FFF2-40B4-BE49-F238E27FC236}">
                    <a16:creationId xmlns:a16="http://schemas.microsoft.com/office/drawing/2014/main" id="{18E0BEC9-B2D5-4A61-A3DC-9A1D7354391B}"/>
                  </a:ext>
                </a:extLst>
              </p:cNvPr>
              <p:cNvSpPr>
                <a:spLocks noChangeArrowheads="1"/>
              </p:cNvSpPr>
              <p:nvPr/>
            </p:nvSpPr>
            <p:spPr bwMode="auto">
              <a:xfrm>
                <a:off x="3907" y="489"/>
                <a:ext cx="71" cy="75"/>
              </a:xfrm>
              <a:prstGeom prst="rect">
                <a:avLst/>
              </a:prstGeom>
              <a:noFill/>
              <a:ln w="9525">
                <a:solidFill>
                  <a:srgbClr val="FF0000"/>
                </a:solidFill>
                <a:miter lim="800000"/>
                <a:headEnd/>
                <a:tailEnd/>
              </a:ln>
            </p:spPr>
            <p:txBody>
              <a:bodyPr/>
              <a:lstStyle/>
              <a:p>
                <a:endParaRPr lang="en-US" sz="1350"/>
              </a:p>
            </p:txBody>
          </p:sp>
          <p:sp>
            <p:nvSpPr>
              <p:cNvPr id="163" name="Line 65">
                <a:extLst>
                  <a:ext uri="{FF2B5EF4-FFF2-40B4-BE49-F238E27FC236}">
                    <a16:creationId xmlns:a16="http://schemas.microsoft.com/office/drawing/2014/main" id="{7A178F42-CCE1-4E73-AF96-C167BE2D46AB}"/>
                  </a:ext>
                </a:extLst>
              </p:cNvPr>
              <p:cNvSpPr>
                <a:spLocks noChangeShapeType="1"/>
              </p:cNvSpPr>
              <p:nvPr/>
            </p:nvSpPr>
            <p:spPr bwMode="auto">
              <a:xfrm flipH="1" flipV="1">
                <a:off x="3913" y="495"/>
                <a:ext cx="27" cy="29"/>
              </a:xfrm>
              <a:prstGeom prst="line">
                <a:avLst/>
              </a:prstGeom>
              <a:noFill/>
              <a:ln w="12700">
                <a:solidFill>
                  <a:srgbClr val="FF0000"/>
                </a:solidFill>
                <a:round/>
                <a:headEnd/>
                <a:tailEnd/>
              </a:ln>
            </p:spPr>
            <p:txBody>
              <a:bodyPr/>
              <a:lstStyle/>
              <a:p>
                <a:endParaRPr lang="en-US" sz="1350"/>
              </a:p>
            </p:txBody>
          </p:sp>
          <p:sp>
            <p:nvSpPr>
              <p:cNvPr id="164" name="Line 66">
                <a:extLst>
                  <a:ext uri="{FF2B5EF4-FFF2-40B4-BE49-F238E27FC236}">
                    <a16:creationId xmlns:a16="http://schemas.microsoft.com/office/drawing/2014/main" id="{7AD122C7-9948-47F6-AA2E-BF018566FD4C}"/>
                  </a:ext>
                </a:extLst>
              </p:cNvPr>
              <p:cNvSpPr>
                <a:spLocks noChangeShapeType="1"/>
              </p:cNvSpPr>
              <p:nvPr/>
            </p:nvSpPr>
            <p:spPr bwMode="auto">
              <a:xfrm>
                <a:off x="3940" y="524"/>
                <a:ext cx="27" cy="29"/>
              </a:xfrm>
              <a:prstGeom prst="line">
                <a:avLst/>
              </a:prstGeom>
              <a:noFill/>
              <a:ln w="12700">
                <a:solidFill>
                  <a:srgbClr val="FF0000"/>
                </a:solidFill>
                <a:round/>
                <a:headEnd/>
                <a:tailEnd/>
              </a:ln>
            </p:spPr>
            <p:txBody>
              <a:bodyPr/>
              <a:lstStyle/>
              <a:p>
                <a:endParaRPr lang="en-US" sz="1350"/>
              </a:p>
            </p:txBody>
          </p:sp>
          <p:sp>
            <p:nvSpPr>
              <p:cNvPr id="165" name="Line 67">
                <a:extLst>
                  <a:ext uri="{FF2B5EF4-FFF2-40B4-BE49-F238E27FC236}">
                    <a16:creationId xmlns:a16="http://schemas.microsoft.com/office/drawing/2014/main" id="{41EA5702-8825-48FC-B24E-58BC3D310DA7}"/>
                  </a:ext>
                </a:extLst>
              </p:cNvPr>
              <p:cNvSpPr>
                <a:spLocks noChangeShapeType="1"/>
              </p:cNvSpPr>
              <p:nvPr/>
            </p:nvSpPr>
            <p:spPr bwMode="auto">
              <a:xfrm flipH="1">
                <a:off x="3913" y="524"/>
                <a:ext cx="27" cy="29"/>
              </a:xfrm>
              <a:prstGeom prst="line">
                <a:avLst/>
              </a:prstGeom>
              <a:noFill/>
              <a:ln w="12700">
                <a:solidFill>
                  <a:srgbClr val="FF0000"/>
                </a:solidFill>
                <a:round/>
                <a:headEnd/>
                <a:tailEnd/>
              </a:ln>
            </p:spPr>
            <p:txBody>
              <a:bodyPr/>
              <a:lstStyle/>
              <a:p>
                <a:endParaRPr lang="en-US" sz="1350"/>
              </a:p>
            </p:txBody>
          </p:sp>
          <p:sp>
            <p:nvSpPr>
              <p:cNvPr id="166" name="Line 68">
                <a:extLst>
                  <a:ext uri="{FF2B5EF4-FFF2-40B4-BE49-F238E27FC236}">
                    <a16:creationId xmlns:a16="http://schemas.microsoft.com/office/drawing/2014/main" id="{EB6ED254-F0BC-44BA-938C-06AEE8F907C8}"/>
                  </a:ext>
                </a:extLst>
              </p:cNvPr>
              <p:cNvSpPr>
                <a:spLocks noChangeShapeType="1"/>
              </p:cNvSpPr>
              <p:nvPr/>
            </p:nvSpPr>
            <p:spPr bwMode="auto">
              <a:xfrm flipV="1">
                <a:off x="3940" y="495"/>
                <a:ext cx="27" cy="29"/>
              </a:xfrm>
              <a:prstGeom prst="line">
                <a:avLst/>
              </a:prstGeom>
              <a:noFill/>
              <a:ln w="12700">
                <a:solidFill>
                  <a:srgbClr val="FF0000"/>
                </a:solidFill>
                <a:round/>
                <a:headEnd/>
                <a:tailEnd/>
              </a:ln>
            </p:spPr>
            <p:txBody>
              <a:bodyPr/>
              <a:lstStyle/>
              <a:p>
                <a:endParaRPr lang="en-US" sz="1350"/>
              </a:p>
            </p:txBody>
          </p:sp>
        </p:grpSp>
        <p:grpSp>
          <p:nvGrpSpPr>
            <p:cNvPr id="167" name="Group 69">
              <a:extLst>
                <a:ext uri="{FF2B5EF4-FFF2-40B4-BE49-F238E27FC236}">
                  <a16:creationId xmlns:a16="http://schemas.microsoft.com/office/drawing/2014/main" id="{EF41BC39-4EA2-4A2C-AEDC-7148DD989756}"/>
                </a:ext>
              </a:extLst>
            </p:cNvPr>
            <p:cNvGrpSpPr>
              <a:grpSpLocks/>
            </p:cNvGrpSpPr>
            <p:nvPr/>
          </p:nvGrpSpPr>
          <p:grpSpPr bwMode="auto">
            <a:xfrm>
              <a:off x="8458850" y="1990725"/>
              <a:ext cx="84534" cy="89297"/>
              <a:chOff x="3907" y="489"/>
              <a:chExt cx="71" cy="75"/>
            </a:xfrm>
          </p:grpSpPr>
          <p:sp>
            <p:nvSpPr>
              <p:cNvPr id="168" name="Rectangle 70">
                <a:extLst>
                  <a:ext uri="{FF2B5EF4-FFF2-40B4-BE49-F238E27FC236}">
                    <a16:creationId xmlns:a16="http://schemas.microsoft.com/office/drawing/2014/main" id="{28950EAB-CCEA-4493-BE57-E3B4F30FD191}"/>
                  </a:ext>
                </a:extLst>
              </p:cNvPr>
              <p:cNvSpPr>
                <a:spLocks noChangeArrowheads="1"/>
              </p:cNvSpPr>
              <p:nvPr/>
            </p:nvSpPr>
            <p:spPr bwMode="auto">
              <a:xfrm>
                <a:off x="3907" y="489"/>
                <a:ext cx="71" cy="75"/>
              </a:xfrm>
              <a:prstGeom prst="rect">
                <a:avLst/>
              </a:prstGeom>
              <a:noFill/>
              <a:ln w="9525">
                <a:solidFill>
                  <a:srgbClr val="FF0000"/>
                </a:solidFill>
                <a:miter lim="800000"/>
                <a:headEnd/>
                <a:tailEnd/>
              </a:ln>
            </p:spPr>
            <p:txBody>
              <a:bodyPr/>
              <a:lstStyle/>
              <a:p>
                <a:endParaRPr lang="en-US" sz="1350"/>
              </a:p>
            </p:txBody>
          </p:sp>
          <p:sp>
            <p:nvSpPr>
              <p:cNvPr id="169" name="Line 71">
                <a:extLst>
                  <a:ext uri="{FF2B5EF4-FFF2-40B4-BE49-F238E27FC236}">
                    <a16:creationId xmlns:a16="http://schemas.microsoft.com/office/drawing/2014/main" id="{90ED1BD1-D8FA-4355-9B9A-74953DE89E4E}"/>
                  </a:ext>
                </a:extLst>
              </p:cNvPr>
              <p:cNvSpPr>
                <a:spLocks noChangeShapeType="1"/>
              </p:cNvSpPr>
              <p:nvPr/>
            </p:nvSpPr>
            <p:spPr bwMode="auto">
              <a:xfrm flipH="1" flipV="1">
                <a:off x="3913" y="495"/>
                <a:ext cx="27" cy="29"/>
              </a:xfrm>
              <a:prstGeom prst="line">
                <a:avLst/>
              </a:prstGeom>
              <a:noFill/>
              <a:ln w="12700">
                <a:solidFill>
                  <a:srgbClr val="FF0000"/>
                </a:solidFill>
                <a:round/>
                <a:headEnd/>
                <a:tailEnd/>
              </a:ln>
            </p:spPr>
            <p:txBody>
              <a:bodyPr/>
              <a:lstStyle/>
              <a:p>
                <a:endParaRPr lang="en-US" sz="1350"/>
              </a:p>
            </p:txBody>
          </p:sp>
          <p:sp>
            <p:nvSpPr>
              <p:cNvPr id="170" name="Line 72">
                <a:extLst>
                  <a:ext uri="{FF2B5EF4-FFF2-40B4-BE49-F238E27FC236}">
                    <a16:creationId xmlns:a16="http://schemas.microsoft.com/office/drawing/2014/main" id="{5A3ADF4A-D816-46D0-B6BB-23C230B7B199}"/>
                  </a:ext>
                </a:extLst>
              </p:cNvPr>
              <p:cNvSpPr>
                <a:spLocks noChangeShapeType="1"/>
              </p:cNvSpPr>
              <p:nvPr/>
            </p:nvSpPr>
            <p:spPr bwMode="auto">
              <a:xfrm>
                <a:off x="3940" y="524"/>
                <a:ext cx="27" cy="29"/>
              </a:xfrm>
              <a:prstGeom prst="line">
                <a:avLst/>
              </a:prstGeom>
              <a:noFill/>
              <a:ln w="12700">
                <a:solidFill>
                  <a:srgbClr val="FF0000"/>
                </a:solidFill>
                <a:round/>
                <a:headEnd/>
                <a:tailEnd/>
              </a:ln>
            </p:spPr>
            <p:txBody>
              <a:bodyPr/>
              <a:lstStyle/>
              <a:p>
                <a:endParaRPr lang="en-US" sz="1350"/>
              </a:p>
            </p:txBody>
          </p:sp>
          <p:sp>
            <p:nvSpPr>
              <p:cNvPr id="171" name="Line 73">
                <a:extLst>
                  <a:ext uri="{FF2B5EF4-FFF2-40B4-BE49-F238E27FC236}">
                    <a16:creationId xmlns:a16="http://schemas.microsoft.com/office/drawing/2014/main" id="{D53F4DB1-C49E-4AC0-BB5E-05DD1A56406E}"/>
                  </a:ext>
                </a:extLst>
              </p:cNvPr>
              <p:cNvSpPr>
                <a:spLocks noChangeShapeType="1"/>
              </p:cNvSpPr>
              <p:nvPr/>
            </p:nvSpPr>
            <p:spPr bwMode="auto">
              <a:xfrm flipH="1">
                <a:off x="3913" y="524"/>
                <a:ext cx="27" cy="29"/>
              </a:xfrm>
              <a:prstGeom prst="line">
                <a:avLst/>
              </a:prstGeom>
              <a:noFill/>
              <a:ln w="12700">
                <a:solidFill>
                  <a:srgbClr val="FF0000"/>
                </a:solidFill>
                <a:round/>
                <a:headEnd/>
                <a:tailEnd/>
              </a:ln>
            </p:spPr>
            <p:txBody>
              <a:bodyPr/>
              <a:lstStyle/>
              <a:p>
                <a:endParaRPr lang="en-US" sz="1350"/>
              </a:p>
            </p:txBody>
          </p:sp>
          <p:sp>
            <p:nvSpPr>
              <p:cNvPr id="172" name="Line 74">
                <a:extLst>
                  <a:ext uri="{FF2B5EF4-FFF2-40B4-BE49-F238E27FC236}">
                    <a16:creationId xmlns:a16="http://schemas.microsoft.com/office/drawing/2014/main" id="{8D12E5B5-5267-45E3-80E5-2622A34DB882}"/>
                  </a:ext>
                </a:extLst>
              </p:cNvPr>
              <p:cNvSpPr>
                <a:spLocks noChangeShapeType="1"/>
              </p:cNvSpPr>
              <p:nvPr/>
            </p:nvSpPr>
            <p:spPr bwMode="auto">
              <a:xfrm flipV="1">
                <a:off x="3940" y="495"/>
                <a:ext cx="27" cy="29"/>
              </a:xfrm>
              <a:prstGeom prst="line">
                <a:avLst/>
              </a:prstGeom>
              <a:noFill/>
              <a:ln w="12700">
                <a:solidFill>
                  <a:srgbClr val="FF0000"/>
                </a:solidFill>
                <a:round/>
                <a:headEnd/>
                <a:tailEnd/>
              </a:ln>
            </p:spPr>
            <p:txBody>
              <a:bodyPr/>
              <a:lstStyle/>
              <a:p>
                <a:endParaRPr lang="en-US" sz="1350"/>
              </a:p>
            </p:txBody>
          </p:sp>
          <p:sp>
            <p:nvSpPr>
              <p:cNvPr id="173" name="Rectangle 75">
                <a:extLst>
                  <a:ext uri="{FF2B5EF4-FFF2-40B4-BE49-F238E27FC236}">
                    <a16:creationId xmlns:a16="http://schemas.microsoft.com/office/drawing/2014/main" id="{79D987C9-38CA-42B0-B78E-AA5818A9F8B5}"/>
                  </a:ext>
                </a:extLst>
              </p:cNvPr>
              <p:cNvSpPr>
                <a:spLocks noChangeArrowheads="1"/>
              </p:cNvSpPr>
              <p:nvPr/>
            </p:nvSpPr>
            <p:spPr bwMode="auto">
              <a:xfrm>
                <a:off x="3907" y="489"/>
                <a:ext cx="71" cy="75"/>
              </a:xfrm>
              <a:prstGeom prst="rect">
                <a:avLst/>
              </a:prstGeom>
              <a:noFill/>
              <a:ln w="9525">
                <a:solidFill>
                  <a:srgbClr val="FF0000"/>
                </a:solidFill>
                <a:miter lim="800000"/>
                <a:headEnd/>
                <a:tailEnd/>
              </a:ln>
            </p:spPr>
            <p:txBody>
              <a:bodyPr/>
              <a:lstStyle/>
              <a:p>
                <a:endParaRPr lang="en-US" sz="1350"/>
              </a:p>
            </p:txBody>
          </p:sp>
          <p:sp>
            <p:nvSpPr>
              <p:cNvPr id="174" name="Line 76">
                <a:extLst>
                  <a:ext uri="{FF2B5EF4-FFF2-40B4-BE49-F238E27FC236}">
                    <a16:creationId xmlns:a16="http://schemas.microsoft.com/office/drawing/2014/main" id="{494F06E4-5AEB-4D83-AB16-6DCC2F7E9CE1}"/>
                  </a:ext>
                </a:extLst>
              </p:cNvPr>
              <p:cNvSpPr>
                <a:spLocks noChangeShapeType="1"/>
              </p:cNvSpPr>
              <p:nvPr/>
            </p:nvSpPr>
            <p:spPr bwMode="auto">
              <a:xfrm flipH="1" flipV="1">
                <a:off x="3913" y="495"/>
                <a:ext cx="27" cy="29"/>
              </a:xfrm>
              <a:prstGeom prst="line">
                <a:avLst/>
              </a:prstGeom>
              <a:noFill/>
              <a:ln w="12700">
                <a:solidFill>
                  <a:srgbClr val="FF0000"/>
                </a:solidFill>
                <a:round/>
                <a:headEnd/>
                <a:tailEnd/>
              </a:ln>
            </p:spPr>
            <p:txBody>
              <a:bodyPr/>
              <a:lstStyle/>
              <a:p>
                <a:endParaRPr lang="en-US" sz="1350"/>
              </a:p>
            </p:txBody>
          </p:sp>
          <p:sp>
            <p:nvSpPr>
              <p:cNvPr id="175" name="Line 77">
                <a:extLst>
                  <a:ext uri="{FF2B5EF4-FFF2-40B4-BE49-F238E27FC236}">
                    <a16:creationId xmlns:a16="http://schemas.microsoft.com/office/drawing/2014/main" id="{EFDB6754-88B3-4AEC-84FF-255B08D0CB1D}"/>
                  </a:ext>
                </a:extLst>
              </p:cNvPr>
              <p:cNvSpPr>
                <a:spLocks noChangeShapeType="1"/>
              </p:cNvSpPr>
              <p:nvPr/>
            </p:nvSpPr>
            <p:spPr bwMode="auto">
              <a:xfrm>
                <a:off x="3940" y="524"/>
                <a:ext cx="27" cy="29"/>
              </a:xfrm>
              <a:prstGeom prst="line">
                <a:avLst/>
              </a:prstGeom>
              <a:noFill/>
              <a:ln w="12700">
                <a:solidFill>
                  <a:srgbClr val="FF0000"/>
                </a:solidFill>
                <a:round/>
                <a:headEnd/>
                <a:tailEnd/>
              </a:ln>
            </p:spPr>
            <p:txBody>
              <a:bodyPr/>
              <a:lstStyle/>
              <a:p>
                <a:endParaRPr lang="en-US" sz="1350"/>
              </a:p>
            </p:txBody>
          </p:sp>
          <p:sp>
            <p:nvSpPr>
              <p:cNvPr id="176" name="Line 78">
                <a:extLst>
                  <a:ext uri="{FF2B5EF4-FFF2-40B4-BE49-F238E27FC236}">
                    <a16:creationId xmlns:a16="http://schemas.microsoft.com/office/drawing/2014/main" id="{C081F2B4-F5B2-41BA-A0D4-281C9D67E106}"/>
                  </a:ext>
                </a:extLst>
              </p:cNvPr>
              <p:cNvSpPr>
                <a:spLocks noChangeShapeType="1"/>
              </p:cNvSpPr>
              <p:nvPr/>
            </p:nvSpPr>
            <p:spPr bwMode="auto">
              <a:xfrm flipH="1">
                <a:off x="3913" y="524"/>
                <a:ext cx="27" cy="29"/>
              </a:xfrm>
              <a:prstGeom prst="line">
                <a:avLst/>
              </a:prstGeom>
              <a:noFill/>
              <a:ln w="12700">
                <a:solidFill>
                  <a:srgbClr val="FF0000"/>
                </a:solidFill>
                <a:round/>
                <a:headEnd/>
                <a:tailEnd/>
              </a:ln>
            </p:spPr>
            <p:txBody>
              <a:bodyPr/>
              <a:lstStyle/>
              <a:p>
                <a:endParaRPr lang="en-US" sz="1350"/>
              </a:p>
            </p:txBody>
          </p:sp>
          <p:sp>
            <p:nvSpPr>
              <p:cNvPr id="177" name="Line 79">
                <a:extLst>
                  <a:ext uri="{FF2B5EF4-FFF2-40B4-BE49-F238E27FC236}">
                    <a16:creationId xmlns:a16="http://schemas.microsoft.com/office/drawing/2014/main" id="{A769CD54-1471-4494-9167-F6869F29347C}"/>
                  </a:ext>
                </a:extLst>
              </p:cNvPr>
              <p:cNvSpPr>
                <a:spLocks noChangeShapeType="1"/>
              </p:cNvSpPr>
              <p:nvPr/>
            </p:nvSpPr>
            <p:spPr bwMode="auto">
              <a:xfrm flipV="1">
                <a:off x="3940" y="495"/>
                <a:ext cx="27" cy="29"/>
              </a:xfrm>
              <a:prstGeom prst="line">
                <a:avLst/>
              </a:prstGeom>
              <a:noFill/>
              <a:ln w="12700">
                <a:solidFill>
                  <a:srgbClr val="FF0000"/>
                </a:solidFill>
                <a:round/>
                <a:headEnd/>
                <a:tailEnd/>
              </a:ln>
            </p:spPr>
            <p:txBody>
              <a:bodyPr/>
              <a:lstStyle/>
              <a:p>
                <a:endParaRPr lang="en-US" sz="1350"/>
              </a:p>
            </p:txBody>
          </p:sp>
        </p:grpSp>
        <p:grpSp>
          <p:nvGrpSpPr>
            <p:cNvPr id="178" name="Group 80">
              <a:extLst>
                <a:ext uri="{FF2B5EF4-FFF2-40B4-BE49-F238E27FC236}">
                  <a16:creationId xmlns:a16="http://schemas.microsoft.com/office/drawing/2014/main" id="{A04ADDB7-80D9-4AFE-AC8A-603B8292D361}"/>
                </a:ext>
              </a:extLst>
            </p:cNvPr>
            <p:cNvGrpSpPr>
              <a:grpSpLocks/>
            </p:cNvGrpSpPr>
            <p:nvPr/>
          </p:nvGrpSpPr>
          <p:grpSpPr bwMode="auto">
            <a:xfrm>
              <a:off x="8687450" y="1990725"/>
              <a:ext cx="84534" cy="89297"/>
              <a:chOff x="3907" y="489"/>
              <a:chExt cx="71" cy="75"/>
            </a:xfrm>
          </p:grpSpPr>
          <p:sp>
            <p:nvSpPr>
              <p:cNvPr id="179" name="Rectangle 81">
                <a:extLst>
                  <a:ext uri="{FF2B5EF4-FFF2-40B4-BE49-F238E27FC236}">
                    <a16:creationId xmlns:a16="http://schemas.microsoft.com/office/drawing/2014/main" id="{F4A4F7FC-6741-45D3-A96A-D6ABE5E3D778}"/>
                  </a:ext>
                </a:extLst>
              </p:cNvPr>
              <p:cNvSpPr>
                <a:spLocks noChangeArrowheads="1"/>
              </p:cNvSpPr>
              <p:nvPr/>
            </p:nvSpPr>
            <p:spPr bwMode="auto">
              <a:xfrm>
                <a:off x="3907" y="489"/>
                <a:ext cx="71" cy="75"/>
              </a:xfrm>
              <a:prstGeom prst="rect">
                <a:avLst/>
              </a:prstGeom>
              <a:noFill/>
              <a:ln w="9525">
                <a:solidFill>
                  <a:srgbClr val="FF0000"/>
                </a:solidFill>
                <a:miter lim="800000"/>
                <a:headEnd/>
                <a:tailEnd/>
              </a:ln>
            </p:spPr>
            <p:txBody>
              <a:bodyPr/>
              <a:lstStyle/>
              <a:p>
                <a:endParaRPr lang="en-US" sz="1350"/>
              </a:p>
            </p:txBody>
          </p:sp>
          <p:sp>
            <p:nvSpPr>
              <p:cNvPr id="180" name="Line 82">
                <a:extLst>
                  <a:ext uri="{FF2B5EF4-FFF2-40B4-BE49-F238E27FC236}">
                    <a16:creationId xmlns:a16="http://schemas.microsoft.com/office/drawing/2014/main" id="{6BA473FF-50BD-405A-B558-B66E377EF367}"/>
                  </a:ext>
                </a:extLst>
              </p:cNvPr>
              <p:cNvSpPr>
                <a:spLocks noChangeShapeType="1"/>
              </p:cNvSpPr>
              <p:nvPr/>
            </p:nvSpPr>
            <p:spPr bwMode="auto">
              <a:xfrm flipH="1" flipV="1">
                <a:off x="3913" y="495"/>
                <a:ext cx="27" cy="29"/>
              </a:xfrm>
              <a:prstGeom prst="line">
                <a:avLst/>
              </a:prstGeom>
              <a:noFill/>
              <a:ln w="12700">
                <a:solidFill>
                  <a:srgbClr val="FF0000"/>
                </a:solidFill>
                <a:round/>
                <a:headEnd/>
                <a:tailEnd/>
              </a:ln>
            </p:spPr>
            <p:txBody>
              <a:bodyPr/>
              <a:lstStyle/>
              <a:p>
                <a:endParaRPr lang="en-US" sz="1350"/>
              </a:p>
            </p:txBody>
          </p:sp>
          <p:sp>
            <p:nvSpPr>
              <p:cNvPr id="181" name="Line 83">
                <a:extLst>
                  <a:ext uri="{FF2B5EF4-FFF2-40B4-BE49-F238E27FC236}">
                    <a16:creationId xmlns:a16="http://schemas.microsoft.com/office/drawing/2014/main" id="{02476657-7FA1-482D-B150-26C77430351A}"/>
                  </a:ext>
                </a:extLst>
              </p:cNvPr>
              <p:cNvSpPr>
                <a:spLocks noChangeShapeType="1"/>
              </p:cNvSpPr>
              <p:nvPr/>
            </p:nvSpPr>
            <p:spPr bwMode="auto">
              <a:xfrm>
                <a:off x="3940" y="524"/>
                <a:ext cx="27" cy="29"/>
              </a:xfrm>
              <a:prstGeom prst="line">
                <a:avLst/>
              </a:prstGeom>
              <a:noFill/>
              <a:ln w="12700">
                <a:solidFill>
                  <a:srgbClr val="FF0000"/>
                </a:solidFill>
                <a:round/>
                <a:headEnd/>
                <a:tailEnd/>
              </a:ln>
            </p:spPr>
            <p:txBody>
              <a:bodyPr/>
              <a:lstStyle/>
              <a:p>
                <a:endParaRPr lang="en-US" sz="1350"/>
              </a:p>
            </p:txBody>
          </p:sp>
          <p:sp>
            <p:nvSpPr>
              <p:cNvPr id="182" name="Line 84">
                <a:extLst>
                  <a:ext uri="{FF2B5EF4-FFF2-40B4-BE49-F238E27FC236}">
                    <a16:creationId xmlns:a16="http://schemas.microsoft.com/office/drawing/2014/main" id="{37B1A8FF-F969-4DE9-9687-48920B5E116D}"/>
                  </a:ext>
                </a:extLst>
              </p:cNvPr>
              <p:cNvSpPr>
                <a:spLocks noChangeShapeType="1"/>
              </p:cNvSpPr>
              <p:nvPr/>
            </p:nvSpPr>
            <p:spPr bwMode="auto">
              <a:xfrm flipH="1">
                <a:off x="3913" y="524"/>
                <a:ext cx="27" cy="29"/>
              </a:xfrm>
              <a:prstGeom prst="line">
                <a:avLst/>
              </a:prstGeom>
              <a:noFill/>
              <a:ln w="12700">
                <a:solidFill>
                  <a:srgbClr val="FF0000"/>
                </a:solidFill>
                <a:round/>
                <a:headEnd/>
                <a:tailEnd/>
              </a:ln>
            </p:spPr>
            <p:txBody>
              <a:bodyPr/>
              <a:lstStyle/>
              <a:p>
                <a:endParaRPr lang="en-US" sz="1350"/>
              </a:p>
            </p:txBody>
          </p:sp>
          <p:sp>
            <p:nvSpPr>
              <p:cNvPr id="183" name="Line 85">
                <a:extLst>
                  <a:ext uri="{FF2B5EF4-FFF2-40B4-BE49-F238E27FC236}">
                    <a16:creationId xmlns:a16="http://schemas.microsoft.com/office/drawing/2014/main" id="{5891AB87-27B2-4A79-881C-05B7678058A0}"/>
                  </a:ext>
                </a:extLst>
              </p:cNvPr>
              <p:cNvSpPr>
                <a:spLocks noChangeShapeType="1"/>
              </p:cNvSpPr>
              <p:nvPr/>
            </p:nvSpPr>
            <p:spPr bwMode="auto">
              <a:xfrm flipV="1">
                <a:off x="3940" y="495"/>
                <a:ext cx="27" cy="29"/>
              </a:xfrm>
              <a:prstGeom prst="line">
                <a:avLst/>
              </a:prstGeom>
              <a:noFill/>
              <a:ln w="12700">
                <a:solidFill>
                  <a:srgbClr val="FF0000"/>
                </a:solidFill>
                <a:round/>
                <a:headEnd/>
                <a:tailEnd/>
              </a:ln>
            </p:spPr>
            <p:txBody>
              <a:bodyPr/>
              <a:lstStyle/>
              <a:p>
                <a:endParaRPr lang="en-US" sz="1350"/>
              </a:p>
            </p:txBody>
          </p:sp>
          <p:sp>
            <p:nvSpPr>
              <p:cNvPr id="184" name="Rectangle 86">
                <a:extLst>
                  <a:ext uri="{FF2B5EF4-FFF2-40B4-BE49-F238E27FC236}">
                    <a16:creationId xmlns:a16="http://schemas.microsoft.com/office/drawing/2014/main" id="{DABE4CA9-52F4-4BAA-B6C7-BD3F7018CC2F}"/>
                  </a:ext>
                </a:extLst>
              </p:cNvPr>
              <p:cNvSpPr>
                <a:spLocks noChangeArrowheads="1"/>
              </p:cNvSpPr>
              <p:nvPr/>
            </p:nvSpPr>
            <p:spPr bwMode="auto">
              <a:xfrm>
                <a:off x="3907" y="489"/>
                <a:ext cx="71" cy="75"/>
              </a:xfrm>
              <a:prstGeom prst="rect">
                <a:avLst/>
              </a:prstGeom>
              <a:noFill/>
              <a:ln w="9525">
                <a:solidFill>
                  <a:srgbClr val="FF0000"/>
                </a:solidFill>
                <a:miter lim="800000"/>
                <a:headEnd/>
                <a:tailEnd/>
              </a:ln>
            </p:spPr>
            <p:txBody>
              <a:bodyPr/>
              <a:lstStyle/>
              <a:p>
                <a:endParaRPr lang="en-US" sz="1350"/>
              </a:p>
            </p:txBody>
          </p:sp>
          <p:sp>
            <p:nvSpPr>
              <p:cNvPr id="185" name="Line 87">
                <a:extLst>
                  <a:ext uri="{FF2B5EF4-FFF2-40B4-BE49-F238E27FC236}">
                    <a16:creationId xmlns:a16="http://schemas.microsoft.com/office/drawing/2014/main" id="{20754DC9-60CD-446B-A5F4-8350870D15FB}"/>
                  </a:ext>
                </a:extLst>
              </p:cNvPr>
              <p:cNvSpPr>
                <a:spLocks noChangeShapeType="1"/>
              </p:cNvSpPr>
              <p:nvPr/>
            </p:nvSpPr>
            <p:spPr bwMode="auto">
              <a:xfrm flipH="1" flipV="1">
                <a:off x="3913" y="495"/>
                <a:ext cx="27" cy="29"/>
              </a:xfrm>
              <a:prstGeom prst="line">
                <a:avLst/>
              </a:prstGeom>
              <a:noFill/>
              <a:ln w="12700">
                <a:solidFill>
                  <a:srgbClr val="FF0000"/>
                </a:solidFill>
                <a:round/>
                <a:headEnd/>
                <a:tailEnd/>
              </a:ln>
            </p:spPr>
            <p:txBody>
              <a:bodyPr/>
              <a:lstStyle/>
              <a:p>
                <a:endParaRPr lang="en-US" sz="1350"/>
              </a:p>
            </p:txBody>
          </p:sp>
          <p:sp>
            <p:nvSpPr>
              <p:cNvPr id="186" name="Line 88">
                <a:extLst>
                  <a:ext uri="{FF2B5EF4-FFF2-40B4-BE49-F238E27FC236}">
                    <a16:creationId xmlns:a16="http://schemas.microsoft.com/office/drawing/2014/main" id="{C48092D8-C098-4857-B268-646725DA7B21}"/>
                  </a:ext>
                </a:extLst>
              </p:cNvPr>
              <p:cNvSpPr>
                <a:spLocks noChangeShapeType="1"/>
              </p:cNvSpPr>
              <p:nvPr/>
            </p:nvSpPr>
            <p:spPr bwMode="auto">
              <a:xfrm>
                <a:off x="3940" y="524"/>
                <a:ext cx="27" cy="29"/>
              </a:xfrm>
              <a:prstGeom prst="line">
                <a:avLst/>
              </a:prstGeom>
              <a:noFill/>
              <a:ln w="12700">
                <a:solidFill>
                  <a:srgbClr val="FF0000"/>
                </a:solidFill>
                <a:round/>
                <a:headEnd/>
                <a:tailEnd/>
              </a:ln>
            </p:spPr>
            <p:txBody>
              <a:bodyPr/>
              <a:lstStyle/>
              <a:p>
                <a:endParaRPr lang="en-US" sz="1350"/>
              </a:p>
            </p:txBody>
          </p:sp>
          <p:sp>
            <p:nvSpPr>
              <p:cNvPr id="187" name="Line 89">
                <a:extLst>
                  <a:ext uri="{FF2B5EF4-FFF2-40B4-BE49-F238E27FC236}">
                    <a16:creationId xmlns:a16="http://schemas.microsoft.com/office/drawing/2014/main" id="{7CB08F73-46FC-4045-923B-C90CF09B23A5}"/>
                  </a:ext>
                </a:extLst>
              </p:cNvPr>
              <p:cNvSpPr>
                <a:spLocks noChangeShapeType="1"/>
              </p:cNvSpPr>
              <p:nvPr/>
            </p:nvSpPr>
            <p:spPr bwMode="auto">
              <a:xfrm flipH="1">
                <a:off x="3913" y="524"/>
                <a:ext cx="27" cy="29"/>
              </a:xfrm>
              <a:prstGeom prst="line">
                <a:avLst/>
              </a:prstGeom>
              <a:noFill/>
              <a:ln w="12700">
                <a:solidFill>
                  <a:srgbClr val="FF0000"/>
                </a:solidFill>
                <a:round/>
                <a:headEnd/>
                <a:tailEnd/>
              </a:ln>
            </p:spPr>
            <p:txBody>
              <a:bodyPr/>
              <a:lstStyle/>
              <a:p>
                <a:endParaRPr lang="en-US" sz="1350"/>
              </a:p>
            </p:txBody>
          </p:sp>
          <p:sp>
            <p:nvSpPr>
              <p:cNvPr id="188" name="Line 90">
                <a:extLst>
                  <a:ext uri="{FF2B5EF4-FFF2-40B4-BE49-F238E27FC236}">
                    <a16:creationId xmlns:a16="http://schemas.microsoft.com/office/drawing/2014/main" id="{6EA47F05-94DC-4A27-A04E-355906583119}"/>
                  </a:ext>
                </a:extLst>
              </p:cNvPr>
              <p:cNvSpPr>
                <a:spLocks noChangeShapeType="1"/>
              </p:cNvSpPr>
              <p:nvPr/>
            </p:nvSpPr>
            <p:spPr bwMode="auto">
              <a:xfrm flipV="1">
                <a:off x="3940" y="495"/>
                <a:ext cx="27" cy="29"/>
              </a:xfrm>
              <a:prstGeom prst="line">
                <a:avLst/>
              </a:prstGeom>
              <a:noFill/>
              <a:ln w="12700">
                <a:solidFill>
                  <a:srgbClr val="FF0000"/>
                </a:solidFill>
                <a:round/>
                <a:headEnd/>
                <a:tailEnd/>
              </a:ln>
            </p:spPr>
            <p:txBody>
              <a:bodyPr/>
              <a:lstStyle/>
              <a:p>
                <a:endParaRPr lang="en-US" sz="1350"/>
              </a:p>
            </p:txBody>
          </p:sp>
        </p:grpSp>
        <p:sp>
          <p:nvSpPr>
            <p:cNvPr id="189" name="Line 91">
              <a:extLst>
                <a:ext uri="{FF2B5EF4-FFF2-40B4-BE49-F238E27FC236}">
                  <a16:creationId xmlns:a16="http://schemas.microsoft.com/office/drawing/2014/main" id="{A5E6ECE0-30BC-4C86-8EDB-D0A0B3AAC77B}"/>
                </a:ext>
              </a:extLst>
            </p:cNvPr>
            <p:cNvSpPr>
              <a:spLocks noChangeShapeType="1"/>
            </p:cNvSpPr>
            <p:nvPr/>
          </p:nvSpPr>
          <p:spPr bwMode="auto">
            <a:xfrm flipV="1">
              <a:off x="7571834" y="1851421"/>
              <a:ext cx="285750" cy="342900"/>
            </a:xfrm>
            <a:prstGeom prst="line">
              <a:avLst/>
            </a:prstGeom>
            <a:noFill/>
            <a:ln w="9525">
              <a:solidFill>
                <a:schemeClr val="tx1"/>
              </a:solidFill>
              <a:prstDash val="dash"/>
              <a:round/>
              <a:headEnd/>
              <a:tailEnd/>
            </a:ln>
            <a:effectLst/>
          </p:spPr>
          <p:txBody>
            <a:bodyPr/>
            <a:lstStyle/>
            <a:p>
              <a:endParaRPr lang="en-US" sz="1350"/>
            </a:p>
          </p:txBody>
        </p:sp>
        <p:sp>
          <p:nvSpPr>
            <p:cNvPr id="190" name="Line 92">
              <a:extLst>
                <a:ext uri="{FF2B5EF4-FFF2-40B4-BE49-F238E27FC236}">
                  <a16:creationId xmlns:a16="http://schemas.microsoft.com/office/drawing/2014/main" id="{F63B97DB-6AA9-4CE6-A5D4-F2CF0B504459}"/>
                </a:ext>
              </a:extLst>
            </p:cNvPr>
            <p:cNvSpPr>
              <a:spLocks noChangeShapeType="1"/>
            </p:cNvSpPr>
            <p:nvPr/>
          </p:nvSpPr>
          <p:spPr bwMode="auto">
            <a:xfrm>
              <a:off x="7857584" y="1851421"/>
              <a:ext cx="342900" cy="171450"/>
            </a:xfrm>
            <a:prstGeom prst="line">
              <a:avLst/>
            </a:prstGeom>
            <a:noFill/>
            <a:ln w="9525">
              <a:solidFill>
                <a:schemeClr val="tx1"/>
              </a:solidFill>
              <a:prstDash val="dash"/>
              <a:round/>
              <a:headEnd/>
              <a:tailEnd/>
            </a:ln>
            <a:effectLst/>
          </p:spPr>
          <p:txBody>
            <a:bodyPr/>
            <a:lstStyle/>
            <a:p>
              <a:endParaRPr lang="en-US" sz="1350"/>
            </a:p>
          </p:txBody>
        </p:sp>
        <p:sp>
          <p:nvSpPr>
            <p:cNvPr id="191" name="Line 93">
              <a:extLst>
                <a:ext uri="{FF2B5EF4-FFF2-40B4-BE49-F238E27FC236}">
                  <a16:creationId xmlns:a16="http://schemas.microsoft.com/office/drawing/2014/main" id="{EC46CEA9-EC54-4260-9A96-867A7E748039}"/>
                </a:ext>
              </a:extLst>
            </p:cNvPr>
            <p:cNvSpPr>
              <a:spLocks noChangeShapeType="1"/>
            </p:cNvSpPr>
            <p:nvPr/>
          </p:nvSpPr>
          <p:spPr bwMode="auto">
            <a:xfrm>
              <a:off x="8200484" y="2022871"/>
              <a:ext cx="628650" cy="0"/>
            </a:xfrm>
            <a:prstGeom prst="line">
              <a:avLst/>
            </a:prstGeom>
            <a:noFill/>
            <a:ln w="9525">
              <a:solidFill>
                <a:schemeClr val="tx1"/>
              </a:solidFill>
              <a:prstDash val="dash"/>
              <a:round/>
              <a:headEnd/>
              <a:tailEnd/>
            </a:ln>
            <a:effectLst/>
          </p:spPr>
          <p:txBody>
            <a:bodyPr/>
            <a:lstStyle/>
            <a:p>
              <a:endParaRPr lang="en-US" sz="1350"/>
            </a:p>
          </p:txBody>
        </p:sp>
      </p:grpSp>
      <p:sp>
        <p:nvSpPr>
          <p:cNvPr id="258" name="Text Box 7">
            <a:extLst>
              <a:ext uri="{FF2B5EF4-FFF2-40B4-BE49-F238E27FC236}">
                <a16:creationId xmlns:a16="http://schemas.microsoft.com/office/drawing/2014/main" id="{19B4B895-7CC7-4E57-9D3F-D02F83B29BA6}"/>
              </a:ext>
            </a:extLst>
          </p:cNvPr>
          <p:cNvSpPr txBox="1">
            <a:spLocks noChangeArrowheads="1"/>
          </p:cNvSpPr>
          <p:nvPr/>
        </p:nvSpPr>
        <p:spPr bwMode="auto">
          <a:xfrm>
            <a:off x="7986747" y="3108323"/>
            <a:ext cx="2864439" cy="461665"/>
          </a:xfrm>
          <a:prstGeom prst="rect">
            <a:avLst/>
          </a:prstGeom>
          <a:noFill/>
          <a:ln w="9525">
            <a:noFill/>
            <a:miter lim="800000"/>
            <a:headEnd/>
            <a:tailEnd/>
          </a:ln>
          <a:effectLst/>
        </p:spPr>
        <p:txBody>
          <a:bodyPr wrap="none">
            <a:spAutoFit/>
          </a:bodyPr>
          <a:lstStyle/>
          <a:p>
            <a:r>
              <a:rPr lang="en-US" sz="2400" dirty="0"/>
              <a:t>Outcomes (contracts)</a:t>
            </a:r>
          </a:p>
        </p:txBody>
      </p:sp>
      <p:sp>
        <p:nvSpPr>
          <p:cNvPr id="259" name="Line 8">
            <a:extLst>
              <a:ext uri="{FF2B5EF4-FFF2-40B4-BE49-F238E27FC236}">
                <a16:creationId xmlns:a16="http://schemas.microsoft.com/office/drawing/2014/main" id="{8DB3F8A6-4EFE-4CA6-A2F1-1BB7F5DDD461}"/>
              </a:ext>
            </a:extLst>
          </p:cNvPr>
          <p:cNvSpPr>
            <a:spLocks noChangeShapeType="1"/>
          </p:cNvSpPr>
          <p:nvPr/>
        </p:nvSpPr>
        <p:spPr bwMode="auto">
          <a:xfrm>
            <a:off x="4530387" y="2411887"/>
            <a:ext cx="3500867" cy="2741"/>
          </a:xfrm>
          <a:prstGeom prst="line">
            <a:avLst/>
          </a:prstGeom>
          <a:noFill/>
          <a:ln w="50800">
            <a:solidFill>
              <a:schemeClr val="tx1"/>
            </a:solidFill>
            <a:prstDash val="dash"/>
            <a:round/>
            <a:headEnd/>
            <a:tailEnd type="triangle" w="lg" len="lg"/>
          </a:ln>
          <a:effectLst/>
        </p:spPr>
        <p:txBody>
          <a:bodyPr/>
          <a:lstStyle/>
          <a:p>
            <a:endParaRPr lang="en-US" sz="1350"/>
          </a:p>
        </p:txBody>
      </p:sp>
      <p:sp>
        <p:nvSpPr>
          <p:cNvPr id="261" name="Text Box 6">
            <a:extLst>
              <a:ext uri="{FF2B5EF4-FFF2-40B4-BE49-F238E27FC236}">
                <a16:creationId xmlns:a16="http://schemas.microsoft.com/office/drawing/2014/main" id="{A775916A-EE79-411D-A414-4CAF2EE39642}"/>
              </a:ext>
            </a:extLst>
          </p:cNvPr>
          <p:cNvSpPr txBox="1">
            <a:spLocks noChangeArrowheads="1"/>
          </p:cNvSpPr>
          <p:nvPr/>
        </p:nvSpPr>
        <p:spPr bwMode="auto">
          <a:xfrm>
            <a:off x="8182416" y="1453182"/>
            <a:ext cx="805029" cy="461665"/>
          </a:xfrm>
          <a:prstGeom prst="rect">
            <a:avLst/>
          </a:prstGeom>
          <a:noFill/>
          <a:ln w="9525">
            <a:noFill/>
            <a:miter lim="800000"/>
            <a:headEnd/>
            <a:tailEnd/>
          </a:ln>
          <a:effectLst/>
        </p:spPr>
        <p:txBody>
          <a:bodyPr wrap="none">
            <a:spAutoFit/>
          </a:bodyPr>
          <a:lstStyle/>
          <a:p>
            <a:r>
              <a:rPr lang="en-US" sz="2400" dirty="0"/>
              <a:t>Price</a:t>
            </a:r>
          </a:p>
        </p:txBody>
      </p:sp>
      <p:cxnSp>
        <p:nvCxnSpPr>
          <p:cNvPr id="14" name="Straight Connector 13">
            <a:extLst>
              <a:ext uri="{FF2B5EF4-FFF2-40B4-BE49-F238E27FC236}">
                <a16:creationId xmlns:a16="http://schemas.microsoft.com/office/drawing/2014/main" id="{50BD90D5-7B94-4AA0-AF01-C24EE1A54CE1}"/>
              </a:ext>
            </a:extLst>
          </p:cNvPr>
          <p:cNvCxnSpPr>
            <a:cxnSpLocks/>
          </p:cNvCxnSpPr>
          <p:nvPr/>
        </p:nvCxnSpPr>
        <p:spPr>
          <a:xfrm flipV="1">
            <a:off x="5215278" y="1637067"/>
            <a:ext cx="1671502" cy="531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65" name="Text Box 6">
            <a:extLst>
              <a:ext uri="{FF2B5EF4-FFF2-40B4-BE49-F238E27FC236}">
                <a16:creationId xmlns:a16="http://schemas.microsoft.com/office/drawing/2014/main" id="{62D2EC73-B4FB-4BED-B943-C60146450211}"/>
              </a:ext>
            </a:extLst>
          </p:cNvPr>
          <p:cNvSpPr txBox="1">
            <a:spLocks noChangeArrowheads="1"/>
          </p:cNvSpPr>
          <p:nvPr/>
        </p:nvSpPr>
        <p:spPr bwMode="auto">
          <a:xfrm>
            <a:off x="5242448" y="2514598"/>
            <a:ext cx="1794274" cy="461665"/>
          </a:xfrm>
          <a:prstGeom prst="rect">
            <a:avLst/>
          </a:prstGeom>
          <a:noFill/>
          <a:ln w="9525">
            <a:noFill/>
            <a:miter lim="800000"/>
            <a:headEnd/>
            <a:tailEnd/>
          </a:ln>
          <a:effectLst/>
        </p:spPr>
        <p:txBody>
          <a:bodyPr wrap="none">
            <a:spAutoFit/>
          </a:bodyPr>
          <a:lstStyle/>
          <a:p>
            <a:r>
              <a:rPr lang="en-US" sz="2400" dirty="0"/>
              <a:t>Performance</a:t>
            </a:r>
          </a:p>
        </p:txBody>
      </p:sp>
      <p:sp>
        <p:nvSpPr>
          <p:cNvPr id="266" name="Text Box 11">
            <a:extLst>
              <a:ext uri="{FF2B5EF4-FFF2-40B4-BE49-F238E27FC236}">
                <a16:creationId xmlns:a16="http://schemas.microsoft.com/office/drawing/2014/main" id="{280CA8B3-50A6-4661-9339-0A091C5E94B2}"/>
              </a:ext>
            </a:extLst>
          </p:cNvPr>
          <p:cNvSpPr txBox="1">
            <a:spLocks noChangeArrowheads="1"/>
          </p:cNvSpPr>
          <p:nvPr/>
        </p:nvSpPr>
        <p:spPr bwMode="auto">
          <a:xfrm>
            <a:off x="5396338" y="3458843"/>
            <a:ext cx="2073684" cy="461665"/>
          </a:xfrm>
          <a:prstGeom prst="rect">
            <a:avLst/>
          </a:prstGeom>
          <a:noFill/>
          <a:ln w="9525">
            <a:noFill/>
            <a:miter lim="800000"/>
            <a:headEnd/>
            <a:tailEnd/>
          </a:ln>
          <a:effectLst/>
        </p:spPr>
        <p:txBody>
          <a:bodyPr wrap="square">
            <a:spAutoFit/>
          </a:bodyPr>
          <a:lstStyle/>
          <a:p>
            <a:pPr algn="ctr"/>
            <a:r>
              <a:rPr lang="en-US" sz="2400" dirty="0"/>
              <a:t>Institution: DA</a:t>
            </a:r>
          </a:p>
        </p:txBody>
      </p:sp>
      <p:sp>
        <p:nvSpPr>
          <p:cNvPr id="267" name="Line 12">
            <a:extLst>
              <a:ext uri="{FF2B5EF4-FFF2-40B4-BE49-F238E27FC236}">
                <a16:creationId xmlns:a16="http://schemas.microsoft.com/office/drawing/2014/main" id="{0F2A57CE-3CC5-4537-9B74-9F3D21C7C3CB}"/>
              </a:ext>
            </a:extLst>
          </p:cNvPr>
          <p:cNvSpPr>
            <a:spLocks noChangeShapeType="1"/>
          </p:cNvSpPr>
          <p:nvPr/>
        </p:nvSpPr>
        <p:spPr bwMode="auto">
          <a:xfrm flipH="1">
            <a:off x="5173935" y="3870869"/>
            <a:ext cx="171450" cy="111919"/>
          </a:xfrm>
          <a:prstGeom prst="line">
            <a:avLst/>
          </a:prstGeom>
          <a:noFill/>
          <a:ln w="9525">
            <a:solidFill>
              <a:schemeClr val="tx1"/>
            </a:solidFill>
            <a:round/>
            <a:headEnd/>
            <a:tailEnd type="triangle" w="med" len="med"/>
          </a:ln>
          <a:effectLst/>
        </p:spPr>
        <p:txBody>
          <a:bodyPr/>
          <a:lstStyle/>
          <a:p>
            <a:endParaRPr lang="en-US" sz="1350"/>
          </a:p>
        </p:txBody>
      </p:sp>
      <p:sp>
        <p:nvSpPr>
          <p:cNvPr id="268" name="Line 13">
            <a:extLst>
              <a:ext uri="{FF2B5EF4-FFF2-40B4-BE49-F238E27FC236}">
                <a16:creationId xmlns:a16="http://schemas.microsoft.com/office/drawing/2014/main" id="{1701AD6A-A2BC-4617-9F53-5390CBFA142A}"/>
              </a:ext>
            </a:extLst>
          </p:cNvPr>
          <p:cNvSpPr>
            <a:spLocks noChangeShapeType="1"/>
          </p:cNvSpPr>
          <p:nvPr/>
        </p:nvSpPr>
        <p:spPr bwMode="auto">
          <a:xfrm>
            <a:off x="7459017" y="3925638"/>
            <a:ext cx="171450" cy="114300"/>
          </a:xfrm>
          <a:prstGeom prst="line">
            <a:avLst/>
          </a:prstGeom>
          <a:noFill/>
          <a:ln w="9525">
            <a:solidFill>
              <a:schemeClr val="tx1"/>
            </a:solidFill>
            <a:round/>
            <a:headEnd/>
            <a:tailEnd type="triangle" w="med" len="med"/>
          </a:ln>
          <a:effectLst/>
        </p:spPr>
        <p:txBody>
          <a:bodyPr/>
          <a:lstStyle/>
          <a:p>
            <a:endParaRPr lang="en-US" sz="1350"/>
          </a:p>
        </p:txBody>
      </p:sp>
      <p:sp>
        <p:nvSpPr>
          <p:cNvPr id="103" name="Rectangle 102">
            <a:extLst>
              <a:ext uri="{FF2B5EF4-FFF2-40B4-BE49-F238E27FC236}">
                <a16:creationId xmlns:a16="http://schemas.microsoft.com/office/drawing/2014/main" id="{EBD1617E-E48B-439B-A35F-DD270A0C14FC}"/>
              </a:ext>
            </a:extLst>
          </p:cNvPr>
          <p:cNvSpPr/>
          <p:nvPr/>
        </p:nvSpPr>
        <p:spPr>
          <a:xfrm>
            <a:off x="596289" y="5697670"/>
            <a:ext cx="1481892" cy="436583"/>
          </a:xfrm>
          <a:prstGeom prst="rect">
            <a:avLst/>
          </a:prstGeom>
          <a:solidFill>
            <a:schemeClr val="accent2">
              <a:lumMod val="20000"/>
              <a:lumOff val="80000"/>
            </a:scheme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C3B5B63D-22E5-4398-85F8-00D558FB7B42}"/>
              </a:ext>
            </a:extLst>
          </p:cNvPr>
          <p:cNvSpPr txBox="1"/>
          <p:nvPr/>
        </p:nvSpPr>
        <p:spPr>
          <a:xfrm>
            <a:off x="37569" y="6285152"/>
            <a:ext cx="2991909" cy="461665"/>
          </a:xfrm>
          <a:prstGeom prst="rect">
            <a:avLst/>
          </a:prstGeom>
          <a:noFill/>
        </p:spPr>
        <p:txBody>
          <a:bodyPr wrap="none" rtlCol="0">
            <a:spAutoFit/>
          </a:bodyPr>
          <a:lstStyle/>
          <a:p>
            <a:r>
              <a:rPr lang="en-US" sz="2400" dirty="0"/>
              <a:t>Experimenter Controls</a:t>
            </a:r>
          </a:p>
        </p:txBody>
      </p:sp>
    </p:spTree>
    <p:extLst>
      <p:ext uri="{BB962C8B-B14F-4D97-AF65-F5344CB8AC3E}">
        <p14:creationId xmlns:p14="http://schemas.microsoft.com/office/powerpoint/2010/main" val="18990641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A995B374-CE49-44DA-81B0-061BB64518AA}"/>
              </a:ext>
            </a:extLst>
          </p:cNvPr>
          <p:cNvCxnSpPr/>
          <p:nvPr/>
        </p:nvCxnSpPr>
        <p:spPr>
          <a:xfrm>
            <a:off x="1533525" y="373063"/>
            <a:ext cx="0" cy="690562"/>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1267" name="TextBox 3">
            <a:extLst>
              <a:ext uri="{FF2B5EF4-FFF2-40B4-BE49-F238E27FC236}">
                <a16:creationId xmlns:a16="http://schemas.microsoft.com/office/drawing/2014/main" id="{26D49C46-DE52-44E7-9E89-507ED82376BA}"/>
              </a:ext>
            </a:extLst>
          </p:cNvPr>
          <p:cNvSpPr txBox="1">
            <a:spLocks noChangeArrowheads="1"/>
          </p:cNvSpPr>
          <p:nvPr/>
        </p:nvSpPr>
        <p:spPr bwMode="auto">
          <a:xfrm>
            <a:off x="1727200" y="355600"/>
            <a:ext cx="7796237"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4000" dirty="0"/>
              <a:t>The Reciprocal Exchange Transaction</a:t>
            </a:r>
          </a:p>
        </p:txBody>
      </p:sp>
      <p:sp>
        <p:nvSpPr>
          <p:cNvPr id="27" name="Text Box 5">
            <a:extLst>
              <a:ext uri="{FF2B5EF4-FFF2-40B4-BE49-F238E27FC236}">
                <a16:creationId xmlns:a16="http://schemas.microsoft.com/office/drawing/2014/main" id="{9EDC93FB-DA67-4433-A978-994AF1A7B5EC}"/>
              </a:ext>
            </a:extLst>
          </p:cNvPr>
          <p:cNvSpPr txBox="1">
            <a:spLocks noChangeArrowheads="1"/>
          </p:cNvSpPr>
          <p:nvPr/>
        </p:nvSpPr>
        <p:spPr bwMode="auto">
          <a:xfrm>
            <a:off x="2508218" y="2774158"/>
            <a:ext cx="960904"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r>
              <a:rPr lang="en-US" altLang="en-US" sz="1800" b="1" dirty="0"/>
              <a:t>promise</a:t>
            </a:r>
          </a:p>
          <a:p>
            <a:pPr algn="ctr">
              <a:lnSpc>
                <a:spcPct val="100000"/>
              </a:lnSpc>
              <a:spcBef>
                <a:spcPct val="0"/>
              </a:spcBef>
              <a:buFontTx/>
              <a:buNone/>
            </a:pPr>
            <a:r>
              <a:rPr lang="en-US" altLang="en-US" sz="1800" b="1" dirty="0"/>
              <a:t>or debt</a:t>
            </a:r>
          </a:p>
        </p:txBody>
      </p:sp>
      <p:sp>
        <p:nvSpPr>
          <p:cNvPr id="28" name="Freeform 6">
            <a:extLst>
              <a:ext uri="{FF2B5EF4-FFF2-40B4-BE49-F238E27FC236}">
                <a16:creationId xmlns:a16="http://schemas.microsoft.com/office/drawing/2014/main" id="{5206D7ED-47A1-4621-A697-810257BEA2F0}"/>
              </a:ext>
            </a:extLst>
          </p:cNvPr>
          <p:cNvSpPr>
            <a:spLocks/>
          </p:cNvSpPr>
          <p:nvPr/>
        </p:nvSpPr>
        <p:spPr bwMode="auto">
          <a:xfrm>
            <a:off x="1828768" y="3596483"/>
            <a:ext cx="2435225" cy="698500"/>
          </a:xfrm>
          <a:custGeom>
            <a:avLst/>
            <a:gdLst>
              <a:gd name="T0" fmla="*/ 0 w 894"/>
              <a:gd name="T1" fmla="*/ 0 h 139"/>
              <a:gd name="T2" fmla="*/ 2147483646 w 894"/>
              <a:gd name="T3" fmla="*/ 2147483646 h 139"/>
              <a:gd name="T4" fmla="*/ 2147483646 w 894"/>
              <a:gd name="T5" fmla="*/ 2147483646 h 139"/>
              <a:gd name="T6" fmla="*/ 0 60000 65536"/>
              <a:gd name="T7" fmla="*/ 0 60000 65536"/>
              <a:gd name="T8" fmla="*/ 0 60000 65536"/>
              <a:gd name="T9" fmla="*/ 0 w 894"/>
              <a:gd name="T10" fmla="*/ 0 h 139"/>
              <a:gd name="T11" fmla="*/ 894 w 894"/>
              <a:gd name="T12" fmla="*/ 139 h 139"/>
            </a:gdLst>
            <a:ahLst/>
            <a:cxnLst>
              <a:cxn ang="T6">
                <a:pos x="T0" y="T1"/>
              </a:cxn>
              <a:cxn ang="T7">
                <a:pos x="T2" y="T3"/>
              </a:cxn>
              <a:cxn ang="T8">
                <a:pos x="T4" y="T5"/>
              </a:cxn>
            </a:cxnLst>
            <a:rect l="T9" t="T10" r="T11" b="T12"/>
            <a:pathLst>
              <a:path w="894" h="139">
                <a:moveTo>
                  <a:pt x="0" y="0"/>
                </a:moveTo>
                <a:cubicBezTo>
                  <a:pt x="146" y="65"/>
                  <a:pt x="292" y="131"/>
                  <a:pt x="441" y="135"/>
                </a:cubicBezTo>
                <a:cubicBezTo>
                  <a:pt x="590" y="139"/>
                  <a:pt x="819" y="43"/>
                  <a:pt x="894" y="24"/>
                </a:cubicBezTo>
              </a:path>
            </a:pathLst>
          </a:custGeom>
          <a:noFill/>
          <a:ln w="38100">
            <a:solidFill>
              <a:schemeClr val="tx1"/>
            </a:solidFill>
            <a:round/>
            <a:headEnd type="none" w="sm" len="sm"/>
            <a:tailEnd type="triangle" w="lg" len="lg"/>
          </a:ln>
          <a:extLst>
            <a:ext uri="{909E8E84-426E-40DD-AFC4-6F175D3DCCD1}">
              <a14:hiddenFill xmlns:a14="http://schemas.microsoft.com/office/drawing/2010/main">
                <a:solidFill>
                  <a:srgbClr val="FFFFFF"/>
                </a:solidFill>
              </a14:hiddenFill>
            </a:ext>
          </a:extLst>
        </p:spPr>
        <p:txBody>
          <a:bodyPr wrap="none" anchor="ctr"/>
          <a:lstStyle/>
          <a:p>
            <a:endParaRPr lang="en-US" b="1"/>
          </a:p>
        </p:txBody>
      </p:sp>
      <p:sp>
        <p:nvSpPr>
          <p:cNvPr id="29" name="Text Box 7">
            <a:extLst>
              <a:ext uri="{FF2B5EF4-FFF2-40B4-BE49-F238E27FC236}">
                <a16:creationId xmlns:a16="http://schemas.microsoft.com/office/drawing/2014/main" id="{12A8966D-D358-415A-A9D7-634540D5345F}"/>
              </a:ext>
            </a:extLst>
          </p:cNvPr>
          <p:cNvSpPr txBox="1">
            <a:spLocks noChangeArrowheads="1"/>
          </p:cNvSpPr>
          <p:nvPr/>
        </p:nvSpPr>
        <p:spPr bwMode="auto">
          <a:xfrm>
            <a:off x="2559018" y="3774283"/>
            <a:ext cx="100155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r>
              <a:rPr lang="en-US" altLang="en-US" sz="1800" b="1"/>
              <a:t>goodwill</a:t>
            </a:r>
          </a:p>
        </p:txBody>
      </p:sp>
      <p:sp>
        <p:nvSpPr>
          <p:cNvPr id="30" name="Freeform 8">
            <a:extLst>
              <a:ext uri="{FF2B5EF4-FFF2-40B4-BE49-F238E27FC236}">
                <a16:creationId xmlns:a16="http://schemas.microsoft.com/office/drawing/2014/main" id="{7DA85F30-CD38-4723-9AB7-3BCDCB8378C8}"/>
              </a:ext>
            </a:extLst>
          </p:cNvPr>
          <p:cNvSpPr>
            <a:spLocks/>
          </p:cNvSpPr>
          <p:nvPr/>
        </p:nvSpPr>
        <p:spPr bwMode="auto">
          <a:xfrm>
            <a:off x="1606518" y="2082008"/>
            <a:ext cx="2703512" cy="1096962"/>
          </a:xfrm>
          <a:custGeom>
            <a:avLst/>
            <a:gdLst>
              <a:gd name="T0" fmla="*/ 0 w 992"/>
              <a:gd name="T1" fmla="*/ 2147483646 h 218"/>
              <a:gd name="T2" fmla="*/ 2147483646 w 992"/>
              <a:gd name="T3" fmla="*/ 2147483646 h 218"/>
              <a:gd name="T4" fmla="*/ 2147483646 w 992"/>
              <a:gd name="T5" fmla="*/ 2147483646 h 218"/>
              <a:gd name="T6" fmla="*/ 0 60000 65536"/>
              <a:gd name="T7" fmla="*/ 0 60000 65536"/>
              <a:gd name="T8" fmla="*/ 0 60000 65536"/>
              <a:gd name="T9" fmla="*/ 0 w 992"/>
              <a:gd name="T10" fmla="*/ 0 h 218"/>
              <a:gd name="T11" fmla="*/ 992 w 992"/>
              <a:gd name="T12" fmla="*/ 218 h 218"/>
            </a:gdLst>
            <a:ahLst/>
            <a:cxnLst>
              <a:cxn ang="T6">
                <a:pos x="T0" y="T1"/>
              </a:cxn>
              <a:cxn ang="T7">
                <a:pos x="T2" y="T3"/>
              </a:cxn>
              <a:cxn ang="T8">
                <a:pos x="T4" y="T5"/>
              </a:cxn>
            </a:cxnLst>
            <a:rect l="T9" t="T10" r="T11" b="T12"/>
            <a:pathLst>
              <a:path w="992" h="218">
                <a:moveTo>
                  <a:pt x="0" y="206"/>
                </a:moveTo>
                <a:cubicBezTo>
                  <a:pt x="183" y="103"/>
                  <a:pt x="367" y="0"/>
                  <a:pt x="532" y="2"/>
                </a:cubicBezTo>
                <a:cubicBezTo>
                  <a:pt x="697" y="4"/>
                  <a:pt x="913" y="180"/>
                  <a:pt x="992" y="218"/>
                </a:cubicBezTo>
              </a:path>
            </a:pathLst>
          </a:custGeom>
          <a:noFill/>
          <a:ln w="38100">
            <a:solidFill>
              <a:schemeClr val="tx1"/>
            </a:solidFill>
            <a:round/>
            <a:headEnd type="none" w="sm" len="sm"/>
            <a:tailEnd type="triangle" w="lg" len="lg"/>
          </a:ln>
          <a:extLst>
            <a:ext uri="{909E8E84-426E-40DD-AFC4-6F175D3DCCD1}">
              <a14:hiddenFill xmlns:a14="http://schemas.microsoft.com/office/drawing/2010/main">
                <a:solidFill>
                  <a:srgbClr val="FFFFFF"/>
                </a:solidFill>
              </a14:hiddenFill>
            </a:ext>
          </a:extLst>
        </p:spPr>
        <p:txBody>
          <a:bodyPr wrap="none" anchor="ctr"/>
          <a:lstStyle/>
          <a:p>
            <a:endParaRPr lang="en-US" b="1"/>
          </a:p>
        </p:txBody>
      </p:sp>
      <p:sp>
        <p:nvSpPr>
          <p:cNvPr id="31" name="Freeform 9">
            <a:extLst>
              <a:ext uri="{FF2B5EF4-FFF2-40B4-BE49-F238E27FC236}">
                <a16:creationId xmlns:a16="http://schemas.microsoft.com/office/drawing/2014/main" id="{D9000D50-328A-432A-A3E1-6D9057AE61C1}"/>
              </a:ext>
            </a:extLst>
          </p:cNvPr>
          <p:cNvSpPr>
            <a:spLocks/>
          </p:cNvSpPr>
          <p:nvPr/>
        </p:nvSpPr>
        <p:spPr bwMode="auto">
          <a:xfrm>
            <a:off x="1730343" y="2717008"/>
            <a:ext cx="2516187" cy="712787"/>
          </a:xfrm>
          <a:custGeom>
            <a:avLst/>
            <a:gdLst>
              <a:gd name="T0" fmla="*/ 2147483646 w 924"/>
              <a:gd name="T1" fmla="*/ 2147483646 h 142"/>
              <a:gd name="T2" fmla="*/ 2147483646 w 924"/>
              <a:gd name="T3" fmla="*/ 2147483646 h 142"/>
              <a:gd name="T4" fmla="*/ 0 w 924"/>
              <a:gd name="T5" fmla="*/ 2147483646 h 142"/>
              <a:gd name="T6" fmla="*/ 0 60000 65536"/>
              <a:gd name="T7" fmla="*/ 0 60000 65536"/>
              <a:gd name="T8" fmla="*/ 0 60000 65536"/>
              <a:gd name="T9" fmla="*/ 0 w 924"/>
              <a:gd name="T10" fmla="*/ 0 h 142"/>
              <a:gd name="T11" fmla="*/ 924 w 924"/>
              <a:gd name="T12" fmla="*/ 142 h 142"/>
            </a:gdLst>
            <a:ahLst/>
            <a:cxnLst>
              <a:cxn ang="T6">
                <a:pos x="T0" y="T1"/>
              </a:cxn>
              <a:cxn ang="T7">
                <a:pos x="T2" y="T3"/>
              </a:cxn>
              <a:cxn ang="T8">
                <a:pos x="T4" y="T5"/>
              </a:cxn>
            </a:cxnLst>
            <a:rect l="T9" t="T10" r="T11" b="T12"/>
            <a:pathLst>
              <a:path w="924" h="142">
                <a:moveTo>
                  <a:pt x="924" y="142"/>
                </a:moveTo>
                <a:cubicBezTo>
                  <a:pt x="785" y="72"/>
                  <a:pt x="646" y="2"/>
                  <a:pt x="492" y="1"/>
                </a:cubicBezTo>
                <a:cubicBezTo>
                  <a:pt x="338" y="0"/>
                  <a:pt x="169" y="68"/>
                  <a:pt x="0" y="136"/>
                </a:cubicBezTo>
              </a:path>
            </a:pathLst>
          </a:custGeom>
          <a:noFill/>
          <a:ln w="38100">
            <a:solidFill>
              <a:schemeClr val="tx1"/>
            </a:solidFill>
            <a:round/>
            <a:headEnd/>
            <a:tailEnd type="triangle" w="lg" len="lg"/>
          </a:ln>
          <a:extLst>
            <a:ext uri="{909E8E84-426E-40DD-AFC4-6F175D3DCCD1}">
              <a14:hiddenFill xmlns:a14="http://schemas.microsoft.com/office/drawing/2010/main">
                <a:solidFill>
                  <a:srgbClr val="FFFFFF"/>
                </a:solidFill>
              </a14:hiddenFill>
            </a:ext>
          </a:extLst>
        </p:spPr>
        <p:txBody>
          <a:bodyPr wrap="none" anchor="ctr"/>
          <a:lstStyle/>
          <a:p>
            <a:endParaRPr lang="en-US" b="1"/>
          </a:p>
        </p:txBody>
      </p:sp>
      <p:sp>
        <p:nvSpPr>
          <p:cNvPr id="32" name="Freeform 10">
            <a:extLst>
              <a:ext uri="{FF2B5EF4-FFF2-40B4-BE49-F238E27FC236}">
                <a16:creationId xmlns:a16="http://schemas.microsoft.com/office/drawing/2014/main" id="{88641EC9-3559-489B-BF98-0E8084FCC372}"/>
              </a:ext>
            </a:extLst>
          </p:cNvPr>
          <p:cNvSpPr>
            <a:spLocks/>
          </p:cNvSpPr>
          <p:nvPr/>
        </p:nvSpPr>
        <p:spPr bwMode="auto">
          <a:xfrm>
            <a:off x="1649380" y="3753645"/>
            <a:ext cx="2787650" cy="1019175"/>
          </a:xfrm>
          <a:custGeom>
            <a:avLst/>
            <a:gdLst>
              <a:gd name="T0" fmla="*/ 2147483646 w 1022"/>
              <a:gd name="T1" fmla="*/ 2147483646 h 203"/>
              <a:gd name="T2" fmla="*/ 2147483646 w 1022"/>
              <a:gd name="T3" fmla="*/ 2147483646 h 203"/>
              <a:gd name="T4" fmla="*/ 0 w 1022"/>
              <a:gd name="T5" fmla="*/ 0 h 203"/>
              <a:gd name="T6" fmla="*/ 0 60000 65536"/>
              <a:gd name="T7" fmla="*/ 0 60000 65536"/>
              <a:gd name="T8" fmla="*/ 0 60000 65536"/>
              <a:gd name="T9" fmla="*/ 0 w 1022"/>
              <a:gd name="T10" fmla="*/ 0 h 203"/>
              <a:gd name="T11" fmla="*/ 1022 w 1022"/>
              <a:gd name="T12" fmla="*/ 203 h 203"/>
            </a:gdLst>
            <a:ahLst/>
            <a:cxnLst>
              <a:cxn ang="T6">
                <a:pos x="T0" y="T1"/>
              </a:cxn>
              <a:cxn ang="T7">
                <a:pos x="T2" y="T3"/>
              </a:cxn>
              <a:cxn ang="T8">
                <a:pos x="T4" y="T5"/>
              </a:cxn>
            </a:cxnLst>
            <a:rect l="T9" t="T10" r="T11" b="T12"/>
            <a:pathLst>
              <a:path w="1022" h="203">
                <a:moveTo>
                  <a:pt x="1022" y="16"/>
                </a:moveTo>
                <a:cubicBezTo>
                  <a:pt x="848" y="109"/>
                  <a:pt x="674" y="203"/>
                  <a:pt x="504" y="200"/>
                </a:cubicBezTo>
                <a:cubicBezTo>
                  <a:pt x="334" y="197"/>
                  <a:pt x="167" y="98"/>
                  <a:pt x="0" y="0"/>
                </a:cubicBezTo>
              </a:path>
            </a:pathLst>
          </a:custGeom>
          <a:noFill/>
          <a:ln w="38100">
            <a:solidFill>
              <a:schemeClr val="tx1"/>
            </a:solidFill>
            <a:round/>
            <a:headEnd/>
            <a:tailEnd type="triangle" w="lg" len="lg"/>
          </a:ln>
          <a:extLst>
            <a:ext uri="{909E8E84-426E-40DD-AFC4-6F175D3DCCD1}">
              <a14:hiddenFill xmlns:a14="http://schemas.microsoft.com/office/drawing/2010/main">
                <a:solidFill>
                  <a:srgbClr val="FFFFFF"/>
                </a:solidFill>
              </a14:hiddenFill>
            </a:ext>
          </a:extLst>
        </p:spPr>
        <p:txBody>
          <a:bodyPr wrap="none" anchor="ctr"/>
          <a:lstStyle/>
          <a:p>
            <a:endParaRPr lang="en-US" b="1"/>
          </a:p>
        </p:txBody>
      </p:sp>
      <p:grpSp>
        <p:nvGrpSpPr>
          <p:cNvPr id="14" name="Group 13">
            <a:extLst>
              <a:ext uri="{FF2B5EF4-FFF2-40B4-BE49-F238E27FC236}">
                <a16:creationId xmlns:a16="http://schemas.microsoft.com/office/drawing/2014/main" id="{E4E164E5-D48F-4918-90FA-C73D0EFFA717}"/>
              </a:ext>
            </a:extLst>
          </p:cNvPr>
          <p:cNvGrpSpPr>
            <a:grpSpLocks/>
          </p:cNvGrpSpPr>
          <p:nvPr/>
        </p:nvGrpSpPr>
        <p:grpSpPr bwMode="auto">
          <a:xfrm>
            <a:off x="2717768" y="4837912"/>
            <a:ext cx="1173162" cy="493157"/>
            <a:chOff x="5276359" y="4621536"/>
            <a:chExt cx="1173185" cy="493087"/>
          </a:xfrm>
        </p:grpSpPr>
        <p:sp>
          <p:nvSpPr>
            <p:cNvPr id="11292" name="Text Box 11">
              <a:extLst>
                <a:ext uri="{FF2B5EF4-FFF2-40B4-BE49-F238E27FC236}">
                  <a16:creationId xmlns:a16="http://schemas.microsoft.com/office/drawing/2014/main" id="{B280B933-25AC-44F1-B77D-5C696AA6F7C7}"/>
                </a:ext>
              </a:extLst>
            </p:cNvPr>
            <p:cNvSpPr txBox="1">
              <a:spLocks noChangeArrowheads="1"/>
            </p:cNvSpPr>
            <p:nvPr/>
          </p:nvSpPr>
          <p:spPr bwMode="auto">
            <a:xfrm>
              <a:off x="5276359" y="4621536"/>
              <a:ext cx="490546" cy="369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50000"/>
                </a:spcBef>
                <a:buFontTx/>
                <a:buNone/>
              </a:pPr>
              <a:r>
                <a:rPr lang="en-US" altLang="en-US" sz="1800" b="1"/>
                <a:t>H</a:t>
              </a:r>
            </a:p>
          </p:txBody>
        </p:sp>
        <p:sp>
          <p:nvSpPr>
            <p:cNvPr id="11293" name="Text Box 12">
              <a:extLst>
                <a:ext uri="{FF2B5EF4-FFF2-40B4-BE49-F238E27FC236}">
                  <a16:creationId xmlns:a16="http://schemas.microsoft.com/office/drawing/2014/main" id="{5A6D6E5D-4793-4E4A-B733-368B2EB00B63}"/>
                </a:ext>
              </a:extLst>
            </p:cNvPr>
            <p:cNvSpPr txBox="1">
              <a:spLocks noChangeArrowheads="1"/>
            </p:cNvSpPr>
            <p:nvPr/>
          </p:nvSpPr>
          <p:spPr bwMode="auto">
            <a:xfrm>
              <a:off x="5466863" y="4745343"/>
              <a:ext cx="982681" cy="369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50000"/>
                </a:spcBef>
                <a:buFontTx/>
                <a:buNone/>
              </a:pPr>
              <a:r>
                <a:rPr lang="en-US" altLang="en-US" sz="1800" b="1"/>
                <a:t>t+1</a:t>
              </a:r>
            </a:p>
          </p:txBody>
        </p:sp>
      </p:grpSp>
      <p:grpSp>
        <p:nvGrpSpPr>
          <p:cNvPr id="2" name="Group 1">
            <a:extLst>
              <a:ext uri="{FF2B5EF4-FFF2-40B4-BE49-F238E27FC236}">
                <a16:creationId xmlns:a16="http://schemas.microsoft.com/office/drawing/2014/main" id="{7DF32EF2-4ABC-4247-A5C3-893BA2A72266}"/>
              </a:ext>
            </a:extLst>
          </p:cNvPr>
          <p:cNvGrpSpPr>
            <a:grpSpLocks/>
          </p:cNvGrpSpPr>
          <p:nvPr/>
        </p:nvGrpSpPr>
        <p:grpSpPr bwMode="auto">
          <a:xfrm>
            <a:off x="2776505" y="1497809"/>
            <a:ext cx="762001" cy="521733"/>
            <a:chOff x="5335097" y="1280318"/>
            <a:chExt cx="762016" cy="521660"/>
          </a:xfrm>
        </p:grpSpPr>
        <p:sp>
          <p:nvSpPr>
            <p:cNvPr id="11290" name="Text Box 13">
              <a:extLst>
                <a:ext uri="{FF2B5EF4-FFF2-40B4-BE49-F238E27FC236}">
                  <a16:creationId xmlns:a16="http://schemas.microsoft.com/office/drawing/2014/main" id="{DE8A5DD0-6E2C-4EFB-A783-1F2736B78546}"/>
                </a:ext>
              </a:extLst>
            </p:cNvPr>
            <p:cNvSpPr txBox="1">
              <a:spLocks noChangeArrowheads="1"/>
            </p:cNvSpPr>
            <p:nvPr/>
          </p:nvSpPr>
          <p:spPr bwMode="auto">
            <a:xfrm>
              <a:off x="5335097" y="1280318"/>
              <a:ext cx="546110" cy="3692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50000"/>
                </a:spcBef>
                <a:buFontTx/>
                <a:buNone/>
              </a:pPr>
              <a:r>
                <a:rPr lang="en-US" altLang="en-US" sz="1800" b="1"/>
                <a:t>G</a:t>
              </a:r>
              <a:endParaRPr lang="en-US" altLang="en-US" sz="1800" b="1" baseline="-25000"/>
            </a:p>
          </p:txBody>
        </p:sp>
        <p:sp>
          <p:nvSpPr>
            <p:cNvPr id="11291" name="Text Box 14">
              <a:extLst>
                <a:ext uri="{FF2B5EF4-FFF2-40B4-BE49-F238E27FC236}">
                  <a16:creationId xmlns:a16="http://schemas.microsoft.com/office/drawing/2014/main" id="{5361CEDE-3C83-4723-9814-A2C246F6B5E7}"/>
                </a:ext>
              </a:extLst>
            </p:cNvPr>
            <p:cNvSpPr txBox="1">
              <a:spLocks noChangeArrowheads="1"/>
            </p:cNvSpPr>
            <p:nvPr/>
          </p:nvSpPr>
          <p:spPr bwMode="auto">
            <a:xfrm>
              <a:off x="5563702" y="1432697"/>
              <a:ext cx="533411" cy="3692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50000"/>
                </a:spcBef>
                <a:buFontTx/>
                <a:buNone/>
              </a:pPr>
              <a:r>
                <a:rPr lang="en-US" altLang="en-US" sz="1800" b="1"/>
                <a:t>t</a:t>
              </a:r>
            </a:p>
          </p:txBody>
        </p:sp>
      </p:grpSp>
      <p:sp>
        <p:nvSpPr>
          <p:cNvPr id="11276" name="TextBox 28">
            <a:extLst>
              <a:ext uri="{FF2B5EF4-FFF2-40B4-BE49-F238E27FC236}">
                <a16:creationId xmlns:a16="http://schemas.microsoft.com/office/drawing/2014/main" id="{EB29696F-89CE-4235-BB90-E2D894F81BA4}"/>
              </a:ext>
            </a:extLst>
          </p:cNvPr>
          <p:cNvSpPr txBox="1">
            <a:spLocks noChangeArrowheads="1"/>
          </p:cNvSpPr>
          <p:nvPr/>
        </p:nvSpPr>
        <p:spPr bwMode="auto">
          <a:xfrm>
            <a:off x="1352518" y="3298033"/>
            <a:ext cx="32412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1800" b="1"/>
              <a:t>A</a:t>
            </a:r>
          </a:p>
        </p:txBody>
      </p:sp>
      <p:sp>
        <p:nvSpPr>
          <p:cNvPr id="11277" name="TextBox 29">
            <a:extLst>
              <a:ext uri="{FF2B5EF4-FFF2-40B4-BE49-F238E27FC236}">
                <a16:creationId xmlns:a16="http://schemas.microsoft.com/office/drawing/2014/main" id="{4D89AA0A-7B49-4281-BA80-A4F59046AE7C}"/>
              </a:ext>
            </a:extLst>
          </p:cNvPr>
          <p:cNvSpPr txBox="1">
            <a:spLocks noChangeArrowheads="1"/>
          </p:cNvSpPr>
          <p:nvPr/>
        </p:nvSpPr>
        <p:spPr bwMode="auto">
          <a:xfrm>
            <a:off x="4338605" y="3304383"/>
            <a:ext cx="31451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1800" b="1"/>
              <a:t>B</a:t>
            </a:r>
          </a:p>
        </p:txBody>
      </p:sp>
      <p:sp>
        <p:nvSpPr>
          <p:cNvPr id="15" name="Oval 14">
            <a:extLst>
              <a:ext uri="{FF2B5EF4-FFF2-40B4-BE49-F238E27FC236}">
                <a16:creationId xmlns:a16="http://schemas.microsoft.com/office/drawing/2014/main" id="{02EB8B23-565C-468D-8786-305DEE2B1A29}"/>
              </a:ext>
            </a:extLst>
          </p:cNvPr>
          <p:cNvSpPr/>
          <p:nvPr/>
        </p:nvSpPr>
        <p:spPr>
          <a:xfrm>
            <a:off x="1335055" y="3304383"/>
            <a:ext cx="350838" cy="3683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b="1"/>
          </a:p>
        </p:txBody>
      </p:sp>
      <p:sp>
        <p:nvSpPr>
          <p:cNvPr id="16" name="Oval 15">
            <a:extLst>
              <a:ext uri="{FF2B5EF4-FFF2-40B4-BE49-F238E27FC236}">
                <a16:creationId xmlns:a16="http://schemas.microsoft.com/office/drawing/2014/main" id="{90154E4E-7D1A-4B58-8EA7-0A9AD14622BF}"/>
              </a:ext>
            </a:extLst>
          </p:cNvPr>
          <p:cNvSpPr/>
          <p:nvPr/>
        </p:nvSpPr>
        <p:spPr>
          <a:xfrm>
            <a:off x="4298918" y="3317083"/>
            <a:ext cx="350837" cy="36988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b="1"/>
          </a:p>
        </p:txBody>
      </p:sp>
      <p:sp>
        <p:nvSpPr>
          <p:cNvPr id="35" name="TextBox 34">
            <a:extLst>
              <a:ext uri="{FF2B5EF4-FFF2-40B4-BE49-F238E27FC236}">
                <a16:creationId xmlns:a16="http://schemas.microsoft.com/office/drawing/2014/main" id="{04710557-F27E-4C8F-8D62-21EE490386F0}"/>
              </a:ext>
            </a:extLst>
          </p:cNvPr>
          <p:cNvSpPr txBox="1"/>
          <p:nvPr/>
        </p:nvSpPr>
        <p:spPr>
          <a:xfrm>
            <a:off x="5346410" y="1499090"/>
            <a:ext cx="6097554" cy="4893647"/>
          </a:xfrm>
          <a:prstGeom prst="rect">
            <a:avLst/>
          </a:prstGeom>
          <a:noFill/>
        </p:spPr>
        <p:txBody>
          <a:bodyPr wrap="square">
            <a:spAutoFit/>
          </a:bodyPr>
          <a:lstStyle/>
          <a:p>
            <a:pPr>
              <a:defRPr/>
            </a:pPr>
            <a:r>
              <a:rPr lang="en-US" sz="2400" u="sng" dirty="0">
                <a:latin typeface="Calibri" panose="020F0502020204030204" pitchFamily="34" charset="0"/>
                <a:cs typeface="Calibri" panose="020F0502020204030204" pitchFamily="34" charset="0"/>
              </a:rPr>
              <a:t>Theory Narrative (aspects may be observable)</a:t>
            </a:r>
          </a:p>
          <a:p>
            <a:pPr>
              <a:defRPr/>
            </a:pPr>
            <a:endParaRPr lang="en-US" sz="2400" dirty="0">
              <a:latin typeface="Calibri" panose="020F0502020204030204" pitchFamily="34" charset="0"/>
              <a:cs typeface="Calibri" panose="020F0502020204030204" pitchFamily="34" charset="0"/>
            </a:endParaRPr>
          </a:p>
          <a:p>
            <a:pPr>
              <a:defRPr/>
            </a:pPr>
            <a:r>
              <a:rPr lang="en-US" sz="2400" dirty="0">
                <a:latin typeface="Calibri" panose="020F0502020204030204" pitchFamily="34" charset="0"/>
                <a:cs typeface="Calibri" panose="020F0502020204030204" pitchFamily="34" charset="0"/>
              </a:rPr>
              <a:t>B looks for A to acquire G.  </a:t>
            </a:r>
          </a:p>
          <a:p>
            <a:pPr>
              <a:defRPr/>
            </a:pPr>
            <a:r>
              <a:rPr lang="en-US" sz="2400" dirty="0">
                <a:latin typeface="Calibri" panose="020F0502020204030204" pitchFamily="34" charset="0"/>
                <a:cs typeface="Calibri" panose="020F0502020204030204" pitchFamily="34" charset="0"/>
              </a:rPr>
              <a:t>They </a:t>
            </a:r>
            <a:r>
              <a:rPr lang="en-US" sz="2400" dirty="0">
                <a:solidFill>
                  <a:srgbClr val="FF0000"/>
                </a:solidFill>
                <a:latin typeface="Calibri" panose="020F0502020204030204" pitchFamily="34" charset="0"/>
                <a:cs typeface="Calibri" panose="020F0502020204030204" pitchFamily="34" charset="0"/>
              </a:rPr>
              <a:t>agree</a:t>
            </a:r>
            <a:r>
              <a:rPr lang="en-US" sz="2400" dirty="0">
                <a:latin typeface="Calibri" panose="020F0502020204030204" pitchFamily="34" charset="0"/>
                <a:cs typeface="Calibri" panose="020F0502020204030204" pitchFamily="34" charset="0"/>
              </a:rPr>
              <a:t> to a trade (G for H, may be implicit)</a:t>
            </a:r>
          </a:p>
          <a:p>
            <a:pPr>
              <a:defRPr/>
            </a:pPr>
            <a:endParaRPr lang="en-US" sz="1200" dirty="0">
              <a:latin typeface="Calibri" panose="020F0502020204030204" pitchFamily="34" charset="0"/>
              <a:cs typeface="Calibri" panose="020F0502020204030204" pitchFamily="34" charset="0"/>
            </a:endParaRPr>
          </a:p>
          <a:p>
            <a:pPr>
              <a:defRPr/>
            </a:pPr>
            <a:r>
              <a:rPr lang="en-US" sz="2400" dirty="0">
                <a:latin typeface="Calibri" panose="020F0502020204030204" pitchFamily="34" charset="0"/>
                <a:cs typeface="Calibri" panose="020F0502020204030204" pitchFamily="34" charset="0"/>
              </a:rPr>
              <a:t>At time t,</a:t>
            </a:r>
          </a:p>
          <a:p>
            <a:pPr>
              <a:defRPr/>
            </a:pPr>
            <a:r>
              <a:rPr lang="en-US" sz="2400" dirty="0">
                <a:latin typeface="Calibri" panose="020F0502020204030204" pitchFamily="34" charset="0"/>
                <a:cs typeface="Calibri" panose="020F0502020204030204" pitchFamily="34" charset="0"/>
              </a:rPr>
              <a:t>    A </a:t>
            </a:r>
            <a:r>
              <a:rPr lang="en-US" sz="2400" dirty="0">
                <a:solidFill>
                  <a:srgbClr val="FF0000"/>
                </a:solidFill>
                <a:latin typeface="Calibri" panose="020F0502020204030204" pitchFamily="34" charset="0"/>
                <a:cs typeface="Calibri" panose="020F0502020204030204" pitchFamily="34" charset="0"/>
              </a:rPr>
              <a:t>gives</a:t>
            </a:r>
            <a:r>
              <a:rPr lang="en-US" sz="2400" dirty="0">
                <a:latin typeface="Calibri" panose="020F0502020204030204" pitchFamily="34" charset="0"/>
                <a:cs typeface="Calibri" panose="020F0502020204030204" pitchFamily="34" charset="0"/>
              </a:rPr>
              <a:t> G to B. </a:t>
            </a:r>
          </a:p>
          <a:p>
            <a:pPr>
              <a:defRPr/>
            </a:pPr>
            <a:r>
              <a:rPr lang="en-US" sz="2400" dirty="0">
                <a:latin typeface="Calibri" panose="020F0502020204030204" pitchFamily="34" charset="0"/>
                <a:cs typeface="Calibri" panose="020F0502020204030204" pitchFamily="34" charset="0"/>
              </a:rPr>
              <a:t>    B </a:t>
            </a:r>
            <a:r>
              <a:rPr lang="en-US" sz="2400" dirty="0">
                <a:solidFill>
                  <a:srgbClr val="FF0000"/>
                </a:solidFill>
                <a:latin typeface="Calibri" panose="020F0502020204030204" pitchFamily="34" charset="0"/>
                <a:cs typeface="Calibri" panose="020F0502020204030204" pitchFamily="34" charset="0"/>
              </a:rPr>
              <a:t>gives</a:t>
            </a:r>
            <a:r>
              <a:rPr lang="en-US" sz="2400" dirty="0">
                <a:latin typeface="Calibri" panose="020F0502020204030204" pitchFamily="34" charset="0"/>
                <a:cs typeface="Calibri" panose="020F0502020204030204" pitchFamily="34" charset="0"/>
              </a:rPr>
              <a:t> a promise to A.</a:t>
            </a:r>
          </a:p>
          <a:p>
            <a:pPr>
              <a:defRPr/>
            </a:pPr>
            <a:r>
              <a:rPr lang="en-US" sz="2400" dirty="0">
                <a:latin typeface="Calibri" panose="020F0502020204030204" pitchFamily="34" charset="0"/>
                <a:cs typeface="Calibri" panose="020F0502020204030204" pitchFamily="34" charset="0"/>
              </a:rPr>
              <a:t>At time t + 1,</a:t>
            </a:r>
          </a:p>
          <a:p>
            <a:pPr>
              <a:defRPr/>
            </a:pPr>
            <a:r>
              <a:rPr lang="en-US" sz="2400" dirty="0">
                <a:latin typeface="Calibri" panose="020F0502020204030204" pitchFamily="34" charset="0"/>
                <a:cs typeface="Calibri" panose="020F0502020204030204" pitchFamily="34" charset="0"/>
              </a:rPr>
              <a:t>     B </a:t>
            </a:r>
            <a:r>
              <a:rPr lang="en-US" sz="2400" dirty="0">
                <a:solidFill>
                  <a:srgbClr val="FF0000"/>
                </a:solidFill>
                <a:latin typeface="Calibri" panose="020F0502020204030204" pitchFamily="34" charset="0"/>
                <a:cs typeface="Calibri" panose="020F0502020204030204" pitchFamily="34" charset="0"/>
              </a:rPr>
              <a:t>gives</a:t>
            </a:r>
            <a:r>
              <a:rPr lang="en-US" sz="2400" dirty="0">
                <a:latin typeface="Calibri" panose="020F0502020204030204" pitchFamily="34" charset="0"/>
                <a:cs typeface="Calibri" panose="020F0502020204030204" pitchFamily="34" charset="0"/>
              </a:rPr>
              <a:t> H to A.</a:t>
            </a:r>
          </a:p>
          <a:p>
            <a:pPr>
              <a:defRPr/>
            </a:pPr>
            <a:r>
              <a:rPr lang="en-US" sz="2400" dirty="0">
                <a:latin typeface="Calibri" panose="020F0502020204030204" pitchFamily="34" charset="0"/>
                <a:cs typeface="Calibri" panose="020F0502020204030204" pitchFamily="34" charset="0"/>
              </a:rPr>
              <a:t>     A </a:t>
            </a:r>
            <a:r>
              <a:rPr lang="en-US" sz="2400" dirty="0">
                <a:solidFill>
                  <a:srgbClr val="FF0000"/>
                </a:solidFill>
                <a:latin typeface="Calibri" panose="020F0502020204030204" pitchFamily="34" charset="0"/>
                <a:cs typeface="Calibri" panose="020F0502020204030204" pitchFamily="34" charset="0"/>
              </a:rPr>
              <a:t>gives</a:t>
            </a:r>
            <a:r>
              <a:rPr lang="en-US" sz="2400" dirty="0">
                <a:latin typeface="Calibri" panose="020F0502020204030204" pitchFamily="34" charset="0"/>
                <a:cs typeface="Calibri" panose="020F0502020204030204" pitchFamily="34" charset="0"/>
              </a:rPr>
              <a:t> goodwill to B fulfilling promise.</a:t>
            </a:r>
          </a:p>
          <a:p>
            <a:pPr>
              <a:defRPr/>
            </a:pPr>
            <a:r>
              <a:rPr lang="en-US" sz="1200" dirty="0">
                <a:latin typeface="Calibri" panose="020F0502020204030204" pitchFamily="34" charset="0"/>
                <a:cs typeface="Calibri" panose="020F0502020204030204" pitchFamily="34" charset="0"/>
              </a:rPr>
              <a:t> </a:t>
            </a:r>
          </a:p>
          <a:p>
            <a:pPr>
              <a:defRPr/>
            </a:pPr>
            <a:r>
              <a:rPr lang="en-US" sz="2400" dirty="0">
                <a:latin typeface="Calibri" panose="020F0502020204030204" pitchFamily="34" charset="0"/>
                <a:cs typeface="Calibri" panose="020F0502020204030204" pitchFamily="34" charset="0"/>
              </a:rPr>
              <a:t>The accrual of goodwill with someone makes us more likely to trust them in the future.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3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2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9"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Rectangle 108">
            <a:extLst>
              <a:ext uri="{FF2B5EF4-FFF2-40B4-BE49-F238E27FC236}">
                <a16:creationId xmlns:a16="http://schemas.microsoft.com/office/drawing/2014/main" id="{CC37150D-CBF5-4AAA-905C-4383CB3C180F}"/>
              </a:ext>
            </a:extLst>
          </p:cNvPr>
          <p:cNvSpPr/>
          <p:nvPr/>
        </p:nvSpPr>
        <p:spPr>
          <a:xfrm>
            <a:off x="9476493" y="5694420"/>
            <a:ext cx="1481892" cy="436583"/>
          </a:xfrm>
          <a:prstGeom prst="rect">
            <a:avLst/>
          </a:prstGeom>
          <a:solidFill>
            <a:schemeClr val="accent6">
              <a:lumMod val="20000"/>
              <a:lumOff val="80000"/>
            </a:scheme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a:extLst>
              <a:ext uri="{FF2B5EF4-FFF2-40B4-BE49-F238E27FC236}">
                <a16:creationId xmlns:a16="http://schemas.microsoft.com/office/drawing/2014/main" id="{C6B39567-1706-4157-BE6C-B33144CCDBD5}"/>
              </a:ext>
            </a:extLst>
          </p:cNvPr>
          <p:cNvSpPr/>
          <p:nvPr/>
        </p:nvSpPr>
        <p:spPr>
          <a:xfrm>
            <a:off x="5016371" y="1722778"/>
            <a:ext cx="2359516" cy="436583"/>
          </a:xfrm>
          <a:prstGeom prst="rect">
            <a:avLst/>
          </a:prstGeom>
          <a:solidFill>
            <a:schemeClr val="accent2">
              <a:lumMod val="20000"/>
              <a:lumOff val="80000"/>
            </a:scheme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575E92CE-0611-4E90-8871-6E680AEB21DD}"/>
              </a:ext>
            </a:extLst>
          </p:cNvPr>
          <p:cNvSpPr txBox="1"/>
          <p:nvPr/>
        </p:nvSpPr>
        <p:spPr>
          <a:xfrm>
            <a:off x="4990368" y="1726160"/>
            <a:ext cx="2442015" cy="461665"/>
          </a:xfrm>
          <a:prstGeom prst="rect">
            <a:avLst/>
          </a:prstGeom>
          <a:noFill/>
        </p:spPr>
        <p:txBody>
          <a:bodyPr wrap="none" rtlCol="0">
            <a:spAutoFit/>
          </a:bodyPr>
          <a:lstStyle/>
          <a:p>
            <a:r>
              <a:rPr lang="en-US" sz="2400" dirty="0"/>
              <a:t>Maximum Surplus</a:t>
            </a:r>
          </a:p>
        </p:txBody>
      </p:sp>
      <p:sp>
        <p:nvSpPr>
          <p:cNvPr id="106" name="Rectangle 105">
            <a:extLst>
              <a:ext uri="{FF2B5EF4-FFF2-40B4-BE49-F238E27FC236}">
                <a16:creationId xmlns:a16="http://schemas.microsoft.com/office/drawing/2014/main" id="{FEA36E4F-2CEA-4A73-8029-4AF41577BB06}"/>
              </a:ext>
            </a:extLst>
          </p:cNvPr>
          <p:cNvSpPr/>
          <p:nvPr/>
        </p:nvSpPr>
        <p:spPr>
          <a:xfrm>
            <a:off x="5129471" y="1077613"/>
            <a:ext cx="1952970" cy="436583"/>
          </a:xfrm>
          <a:prstGeom prst="rect">
            <a:avLst/>
          </a:prstGeom>
          <a:solidFill>
            <a:schemeClr val="accent6">
              <a:lumMod val="20000"/>
              <a:lumOff val="80000"/>
            </a:scheme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a:extLst>
              <a:ext uri="{FF2B5EF4-FFF2-40B4-BE49-F238E27FC236}">
                <a16:creationId xmlns:a16="http://schemas.microsoft.com/office/drawing/2014/main" id="{52B99FA2-D0B4-42F2-85EA-3A499730AC9D}"/>
              </a:ext>
            </a:extLst>
          </p:cNvPr>
          <p:cNvSpPr/>
          <p:nvPr/>
        </p:nvSpPr>
        <p:spPr>
          <a:xfrm>
            <a:off x="8044376" y="1481670"/>
            <a:ext cx="3183363" cy="1671832"/>
          </a:xfrm>
          <a:prstGeom prst="rect">
            <a:avLst/>
          </a:prstGeom>
          <a:solidFill>
            <a:schemeClr val="accent6">
              <a:lumMod val="20000"/>
              <a:lumOff val="80000"/>
            </a:schemeClr>
          </a:solidFill>
          <a:ln>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Rectangle 103">
            <a:extLst>
              <a:ext uri="{FF2B5EF4-FFF2-40B4-BE49-F238E27FC236}">
                <a16:creationId xmlns:a16="http://schemas.microsoft.com/office/drawing/2014/main" id="{104FE445-9C4A-44B3-824A-39C774314911}"/>
              </a:ext>
            </a:extLst>
          </p:cNvPr>
          <p:cNvSpPr/>
          <p:nvPr/>
        </p:nvSpPr>
        <p:spPr>
          <a:xfrm>
            <a:off x="5310840" y="5345512"/>
            <a:ext cx="3023900" cy="1443195"/>
          </a:xfrm>
          <a:prstGeom prst="rect">
            <a:avLst/>
          </a:prstGeom>
          <a:solidFill>
            <a:schemeClr val="accent6">
              <a:lumMod val="20000"/>
              <a:lumOff val="80000"/>
            </a:schemeClr>
          </a:solidFill>
          <a:ln>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a:extLst>
              <a:ext uri="{FF2B5EF4-FFF2-40B4-BE49-F238E27FC236}">
                <a16:creationId xmlns:a16="http://schemas.microsoft.com/office/drawing/2014/main" id="{DC4C9D33-09A4-4D34-9951-251D173918C5}"/>
              </a:ext>
            </a:extLst>
          </p:cNvPr>
          <p:cNvSpPr/>
          <p:nvPr/>
        </p:nvSpPr>
        <p:spPr>
          <a:xfrm>
            <a:off x="5092763" y="3396980"/>
            <a:ext cx="2792078" cy="1320844"/>
          </a:xfrm>
          <a:prstGeom prst="rect">
            <a:avLst/>
          </a:prstGeom>
          <a:solidFill>
            <a:schemeClr val="accent2">
              <a:lumMod val="20000"/>
              <a:lumOff val="80000"/>
            </a:scheme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48436D25-2B3F-40B0-A5A2-0C6AEFE69AF3}"/>
              </a:ext>
            </a:extLst>
          </p:cNvPr>
          <p:cNvSpPr/>
          <p:nvPr/>
        </p:nvSpPr>
        <p:spPr>
          <a:xfrm>
            <a:off x="1533524" y="1300231"/>
            <a:ext cx="3200137" cy="2769727"/>
          </a:xfrm>
          <a:prstGeom prst="rect">
            <a:avLst/>
          </a:prstGeom>
          <a:solidFill>
            <a:schemeClr val="accent2">
              <a:lumMod val="20000"/>
              <a:lumOff val="80000"/>
            </a:scheme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7" name="Straight Connector 96">
            <a:extLst>
              <a:ext uri="{FF2B5EF4-FFF2-40B4-BE49-F238E27FC236}">
                <a16:creationId xmlns:a16="http://schemas.microsoft.com/office/drawing/2014/main" id="{FFA884C7-8075-48CC-94A9-9068B8D8621C}"/>
              </a:ext>
            </a:extLst>
          </p:cNvPr>
          <p:cNvCxnSpPr/>
          <p:nvPr/>
        </p:nvCxnSpPr>
        <p:spPr>
          <a:xfrm>
            <a:off x="1533525" y="273313"/>
            <a:ext cx="0" cy="690562"/>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00" name="TextBox 3">
            <a:extLst>
              <a:ext uri="{FF2B5EF4-FFF2-40B4-BE49-F238E27FC236}">
                <a16:creationId xmlns:a16="http://schemas.microsoft.com/office/drawing/2014/main" id="{7D20F65E-407C-4BDC-B5AE-9C4D7909B6AB}"/>
              </a:ext>
            </a:extLst>
          </p:cNvPr>
          <p:cNvSpPr txBox="1">
            <a:spLocks noChangeArrowheads="1"/>
          </p:cNvSpPr>
          <p:nvPr/>
        </p:nvSpPr>
        <p:spPr bwMode="auto">
          <a:xfrm>
            <a:off x="1727200" y="255850"/>
            <a:ext cx="9953366"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4000" dirty="0"/>
              <a:t>Experiments on Markets using Human Subjects</a:t>
            </a:r>
          </a:p>
        </p:txBody>
      </p:sp>
      <p:grpSp>
        <p:nvGrpSpPr>
          <p:cNvPr id="10" name="Group 9">
            <a:extLst>
              <a:ext uri="{FF2B5EF4-FFF2-40B4-BE49-F238E27FC236}">
                <a16:creationId xmlns:a16="http://schemas.microsoft.com/office/drawing/2014/main" id="{D2B7F274-179E-4F1E-80C2-CC1B14F96098}"/>
              </a:ext>
            </a:extLst>
          </p:cNvPr>
          <p:cNvGrpSpPr/>
          <p:nvPr/>
        </p:nvGrpSpPr>
        <p:grpSpPr>
          <a:xfrm>
            <a:off x="2078181" y="1637066"/>
            <a:ext cx="2610197" cy="2367036"/>
            <a:chOff x="2793076" y="1620441"/>
            <a:chExt cx="2432799" cy="1934314"/>
          </a:xfrm>
        </p:grpSpPr>
        <p:sp>
          <p:nvSpPr>
            <p:cNvPr id="108" name="Text Box 5">
              <a:extLst>
                <a:ext uri="{FF2B5EF4-FFF2-40B4-BE49-F238E27FC236}">
                  <a16:creationId xmlns:a16="http://schemas.microsoft.com/office/drawing/2014/main" id="{D60F7B84-85BC-434E-AE5D-1D09D161F05F}"/>
                </a:ext>
              </a:extLst>
            </p:cNvPr>
            <p:cNvSpPr txBox="1">
              <a:spLocks noChangeArrowheads="1"/>
            </p:cNvSpPr>
            <p:nvPr/>
          </p:nvSpPr>
          <p:spPr bwMode="auto">
            <a:xfrm>
              <a:off x="2862826" y="2875674"/>
              <a:ext cx="1772191" cy="679081"/>
            </a:xfrm>
            <a:prstGeom prst="rect">
              <a:avLst/>
            </a:prstGeom>
            <a:noFill/>
            <a:ln w="9525">
              <a:noFill/>
              <a:miter lim="800000"/>
              <a:headEnd/>
              <a:tailEnd/>
            </a:ln>
            <a:effectLst/>
          </p:spPr>
          <p:txBody>
            <a:bodyPr wrap="none">
              <a:spAutoFit/>
            </a:bodyPr>
            <a:lstStyle/>
            <a:p>
              <a:r>
                <a:rPr lang="en-US" sz="2400" dirty="0"/>
                <a:t>Environment:</a:t>
              </a:r>
            </a:p>
            <a:p>
              <a:r>
                <a:rPr lang="en-US" sz="2400" dirty="0"/>
                <a:t>(values/costs)</a:t>
              </a:r>
            </a:p>
          </p:txBody>
        </p:sp>
        <p:sp>
          <p:nvSpPr>
            <p:cNvPr id="110" name="Rectangle 24">
              <a:extLst>
                <a:ext uri="{FF2B5EF4-FFF2-40B4-BE49-F238E27FC236}">
                  <a16:creationId xmlns:a16="http://schemas.microsoft.com/office/drawing/2014/main" id="{16501D0D-064D-488B-BDDC-F072EF5AFD81}"/>
                </a:ext>
              </a:extLst>
            </p:cNvPr>
            <p:cNvSpPr>
              <a:spLocks noChangeArrowheads="1"/>
            </p:cNvSpPr>
            <p:nvPr/>
          </p:nvSpPr>
          <p:spPr bwMode="auto">
            <a:xfrm>
              <a:off x="2793076" y="1620441"/>
              <a:ext cx="2045433" cy="1255233"/>
            </a:xfrm>
            <a:prstGeom prst="rect">
              <a:avLst/>
            </a:prstGeom>
            <a:noFill/>
            <a:ln w="9525">
              <a:noFill/>
              <a:miter lim="800000"/>
              <a:headEnd/>
              <a:tailEnd/>
            </a:ln>
          </p:spPr>
          <p:txBody>
            <a:bodyPr/>
            <a:lstStyle/>
            <a:p>
              <a:endParaRPr lang="en-US" sz="1350"/>
            </a:p>
          </p:txBody>
        </p:sp>
        <p:sp>
          <p:nvSpPr>
            <p:cNvPr id="111" name="Freeform 25">
              <a:extLst>
                <a:ext uri="{FF2B5EF4-FFF2-40B4-BE49-F238E27FC236}">
                  <a16:creationId xmlns:a16="http://schemas.microsoft.com/office/drawing/2014/main" id="{ECADFD6A-719C-4807-8AF3-D463C308FEEF}"/>
                </a:ext>
              </a:extLst>
            </p:cNvPr>
            <p:cNvSpPr>
              <a:spLocks/>
            </p:cNvSpPr>
            <p:nvPr/>
          </p:nvSpPr>
          <p:spPr bwMode="auto">
            <a:xfrm>
              <a:off x="2793076" y="1620441"/>
              <a:ext cx="1841941" cy="1044256"/>
            </a:xfrm>
            <a:custGeom>
              <a:avLst/>
              <a:gdLst/>
              <a:ahLst/>
              <a:cxnLst>
                <a:cxn ang="0">
                  <a:pos x="0" y="317"/>
                </a:cxn>
                <a:cxn ang="0">
                  <a:pos x="55" y="317"/>
                </a:cxn>
                <a:cxn ang="0">
                  <a:pos x="55" y="286"/>
                </a:cxn>
                <a:cxn ang="0">
                  <a:pos x="110" y="286"/>
                </a:cxn>
                <a:cxn ang="0">
                  <a:pos x="110" y="254"/>
                </a:cxn>
                <a:cxn ang="0">
                  <a:pos x="165" y="254"/>
                </a:cxn>
                <a:cxn ang="0">
                  <a:pos x="165" y="222"/>
                </a:cxn>
                <a:cxn ang="0">
                  <a:pos x="220" y="222"/>
                </a:cxn>
                <a:cxn ang="0">
                  <a:pos x="220" y="190"/>
                </a:cxn>
                <a:cxn ang="0">
                  <a:pos x="275" y="190"/>
                </a:cxn>
                <a:cxn ang="0">
                  <a:pos x="275" y="159"/>
                </a:cxn>
                <a:cxn ang="0">
                  <a:pos x="330" y="159"/>
                </a:cxn>
                <a:cxn ang="0">
                  <a:pos x="330" y="127"/>
                </a:cxn>
                <a:cxn ang="0">
                  <a:pos x="385" y="127"/>
                </a:cxn>
                <a:cxn ang="0">
                  <a:pos x="385" y="95"/>
                </a:cxn>
                <a:cxn ang="0">
                  <a:pos x="440" y="95"/>
                </a:cxn>
                <a:cxn ang="0">
                  <a:pos x="440" y="63"/>
                </a:cxn>
                <a:cxn ang="0">
                  <a:pos x="495" y="63"/>
                </a:cxn>
                <a:cxn ang="0">
                  <a:pos x="495" y="0"/>
                </a:cxn>
              </a:cxnLst>
              <a:rect l="0" t="0" r="r" b="b"/>
              <a:pathLst>
                <a:path w="495" h="317">
                  <a:moveTo>
                    <a:pt x="0" y="317"/>
                  </a:moveTo>
                  <a:lnTo>
                    <a:pt x="55" y="317"/>
                  </a:lnTo>
                  <a:lnTo>
                    <a:pt x="55" y="286"/>
                  </a:lnTo>
                  <a:lnTo>
                    <a:pt x="110" y="286"/>
                  </a:lnTo>
                  <a:lnTo>
                    <a:pt x="110" y="254"/>
                  </a:lnTo>
                  <a:lnTo>
                    <a:pt x="165" y="254"/>
                  </a:lnTo>
                  <a:lnTo>
                    <a:pt x="165" y="222"/>
                  </a:lnTo>
                  <a:lnTo>
                    <a:pt x="220" y="222"/>
                  </a:lnTo>
                  <a:lnTo>
                    <a:pt x="220" y="190"/>
                  </a:lnTo>
                  <a:lnTo>
                    <a:pt x="275" y="190"/>
                  </a:lnTo>
                  <a:lnTo>
                    <a:pt x="275" y="159"/>
                  </a:lnTo>
                  <a:lnTo>
                    <a:pt x="330" y="159"/>
                  </a:lnTo>
                  <a:lnTo>
                    <a:pt x="330" y="127"/>
                  </a:lnTo>
                  <a:lnTo>
                    <a:pt x="385" y="127"/>
                  </a:lnTo>
                  <a:lnTo>
                    <a:pt x="385" y="95"/>
                  </a:lnTo>
                  <a:lnTo>
                    <a:pt x="440" y="95"/>
                  </a:lnTo>
                  <a:lnTo>
                    <a:pt x="440" y="63"/>
                  </a:lnTo>
                  <a:lnTo>
                    <a:pt x="495" y="63"/>
                  </a:lnTo>
                  <a:lnTo>
                    <a:pt x="495" y="0"/>
                  </a:lnTo>
                </a:path>
              </a:pathLst>
            </a:custGeom>
            <a:noFill/>
            <a:ln w="38100" cmpd="sng">
              <a:solidFill>
                <a:srgbClr val="FF0000"/>
              </a:solidFill>
              <a:prstDash val="solid"/>
              <a:round/>
              <a:headEnd/>
              <a:tailEnd/>
            </a:ln>
          </p:spPr>
          <p:txBody>
            <a:bodyPr/>
            <a:lstStyle/>
            <a:p>
              <a:endParaRPr lang="en-US" sz="1350"/>
            </a:p>
          </p:txBody>
        </p:sp>
        <p:sp>
          <p:nvSpPr>
            <p:cNvPr id="112" name="Freeform 26">
              <a:extLst>
                <a:ext uri="{FF2B5EF4-FFF2-40B4-BE49-F238E27FC236}">
                  <a16:creationId xmlns:a16="http://schemas.microsoft.com/office/drawing/2014/main" id="{769F2720-82BB-4EF5-99CD-F69F980CD27C}"/>
                </a:ext>
              </a:extLst>
            </p:cNvPr>
            <p:cNvSpPr>
              <a:spLocks/>
            </p:cNvSpPr>
            <p:nvPr/>
          </p:nvSpPr>
          <p:spPr bwMode="auto">
            <a:xfrm>
              <a:off x="2793076" y="1790642"/>
              <a:ext cx="1841941" cy="1044256"/>
            </a:xfrm>
            <a:custGeom>
              <a:avLst/>
              <a:gdLst/>
              <a:ahLst/>
              <a:cxnLst>
                <a:cxn ang="0">
                  <a:pos x="0" y="0"/>
                </a:cxn>
                <a:cxn ang="0">
                  <a:pos x="55" y="0"/>
                </a:cxn>
                <a:cxn ang="0">
                  <a:pos x="55" y="32"/>
                </a:cxn>
                <a:cxn ang="0">
                  <a:pos x="110" y="32"/>
                </a:cxn>
                <a:cxn ang="0">
                  <a:pos x="110" y="64"/>
                </a:cxn>
                <a:cxn ang="0">
                  <a:pos x="165" y="64"/>
                </a:cxn>
                <a:cxn ang="0">
                  <a:pos x="165" y="96"/>
                </a:cxn>
                <a:cxn ang="0">
                  <a:pos x="220" y="96"/>
                </a:cxn>
                <a:cxn ang="0">
                  <a:pos x="220" y="127"/>
                </a:cxn>
                <a:cxn ang="0">
                  <a:pos x="275" y="127"/>
                </a:cxn>
                <a:cxn ang="0">
                  <a:pos x="275" y="159"/>
                </a:cxn>
                <a:cxn ang="0">
                  <a:pos x="330" y="159"/>
                </a:cxn>
                <a:cxn ang="0">
                  <a:pos x="330" y="191"/>
                </a:cxn>
                <a:cxn ang="0">
                  <a:pos x="385" y="191"/>
                </a:cxn>
                <a:cxn ang="0">
                  <a:pos x="385" y="223"/>
                </a:cxn>
                <a:cxn ang="0">
                  <a:pos x="440" y="223"/>
                </a:cxn>
                <a:cxn ang="0">
                  <a:pos x="440" y="254"/>
                </a:cxn>
                <a:cxn ang="0">
                  <a:pos x="495" y="254"/>
                </a:cxn>
                <a:cxn ang="0">
                  <a:pos x="495" y="286"/>
                </a:cxn>
              </a:cxnLst>
              <a:rect l="0" t="0" r="r" b="b"/>
              <a:pathLst>
                <a:path w="495" h="286">
                  <a:moveTo>
                    <a:pt x="0" y="0"/>
                  </a:moveTo>
                  <a:lnTo>
                    <a:pt x="55" y="0"/>
                  </a:lnTo>
                  <a:lnTo>
                    <a:pt x="55" y="32"/>
                  </a:lnTo>
                  <a:lnTo>
                    <a:pt x="110" y="32"/>
                  </a:lnTo>
                  <a:lnTo>
                    <a:pt x="110" y="64"/>
                  </a:lnTo>
                  <a:lnTo>
                    <a:pt x="165" y="64"/>
                  </a:lnTo>
                  <a:lnTo>
                    <a:pt x="165" y="96"/>
                  </a:lnTo>
                  <a:lnTo>
                    <a:pt x="220" y="96"/>
                  </a:lnTo>
                  <a:lnTo>
                    <a:pt x="220" y="127"/>
                  </a:lnTo>
                  <a:lnTo>
                    <a:pt x="275" y="127"/>
                  </a:lnTo>
                  <a:lnTo>
                    <a:pt x="275" y="159"/>
                  </a:lnTo>
                  <a:lnTo>
                    <a:pt x="330" y="159"/>
                  </a:lnTo>
                  <a:lnTo>
                    <a:pt x="330" y="191"/>
                  </a:lnTo>
                  <a:lnTo>
                    <a:pt x="385" y="191"/>
                  </a:lnTo>
                  <a:lnTo>
                    <a:pt x="385" y="223"/>
                  </a:lnTo>
                  <a:lnTo>
                    <a:pt x="440" y="223"/>
                  </a:lnTo>
                  <a:lnTo>
                    <a:pt x="440" y="254"/>
                  </a:lnTo>
                  <a:lnTo>
                    <a:pt x="495" y="254"/>
                  </a:lnTo>
                  <a:lnTo>
                    <a:pt x="495" y="286"/>
                  </a:lnTo>
                </a:path>
              </a:pathLst>
            </a:custGeom>
            <a:noFill/>
            <a:ln w="38100" cmpd="sng">
              <a:solidFill>
                <a:srgbClr val="000080"/>
              </a:solidFill>
              <a:prstDash val="solid"/>
              <a:round/>
              <a:headEnd/>
              <a:tailEnd/>
            </a:ln>
          </p:spPr>
          <p:txBody>
            <a:bodyPr/>
            <a:lstStyle/>
            <a:p>
              <a:endParaRPr lang="en-US" sz="1350"/>
            </a:p>
          </p:txBody>
        </p:sp>
        <p:sp>
          <p:nvSpPr>
            <p:cNvPr id="113" name="Text Box 27">
              <a:extLst>
                <a:ext uri="{FF2B5EF4-FFF2-40B4-BE49-F238E27FC236}">
                  <a16:creationId xmlns:a16="http://schemas.microsoft.com/office/drawing/2014/main" id="{504D873E-8FB1-44CB-A95A-93181A34CE76}"/>
                </a:ext>
              </a:extLst>
            </p:cNvPr>
            <p:cNvSpPr txBox="1">
              <a:spLocks noChangeArrowheads="1"/>
            </p:cNvSpPr>
            <p:nvPr/>
          </p:nvSpPr>
          <p:spPr bwMode="auto">
            <a:xfrm>
              <a:off x="4599931" y="1655897"/>
              <a:ext cx="537327" cy="188633"/>
            </a:xfrm>
            <a:prstGeom prst="rect">
              <a:avLst/>
            </a:prstGeom>
            <a:noFill/>
            <a:ln w="9525">
              <a:noFill/>
              <a:miter lim="800000"/>
              <a:headEnd/>
              <a:tailEnd/>
            </a:ln>
            <a:effectLst/>
          </p:spPr>
          <p:txBody>
            <a:bodyPr wrap="none">
              <a:spAutoFit/>
            </a:bodyPr>
            <a:lstStyle/>
            <a:p>
              <a:r>
                <a:rPr lang="en-US" sz="900" dirty="0">
                  <a:latin typeface="Microsoft Sans Serif" pitchFamily="34" charset="0"/>
                </a:rPr>
                <a:t>Supply</a:t>
              </a:r>
            </a:p>
          </p:txBody>
        </p:sp>
        <p:sp>
          <p:nvSpPr>
            <p:cNvPr id="114" name="Text Box 28">
              <a:extLst>
                <a:ext uri="{FF2B5EF4-FFF2-40B4-BE49-F238E27FC236}">
                  <a16:creationId xmlns:a16="http://schemas.microsoft.com/office/drawing/2014/main" id="{49C183DD-C101-465D-9A67-837FA25307EC}"/>
                </a:ext>
              </a:extLst>
            </p:cNvPr>
            <p:cNvSpPr txBox="1">
              <a:spLocks noChangeArrowheads="1"/>
            </p:cNvSpPr>
            <p:nvPr/>
          </p:nvSpPr>
          <p:spPr bwMode="auto">
            <a:xfrm>
              <a:off x="4605192" y="2623917"/>
              <a:ext cx="620683" cy="188633"/>
            </a:xfrm>
            <a:prstGeom prst="rect">
              <a:avLst/>
            </a:prstGeom>
            <a:noFill/>
            <a:ln w="9525">
              <a:noFill/>
              <a:miter lim="800000"/>
              <a:headEnd/>
              <a:tailEnd/>
            </a:ln>
            <a:effectLst/>
          </p:spPr>
          <p:txBody>
            <a:bodyPr wrap="none">
              <a:spAutoFit/>
            </a:bodyPr>
            <a:lstStyle/>
            <a:p>
              <a:r>
                <a:rPr lang="en-US" sz="900" dirty="0">
                  <a:latin typeface="Microsoft Sans Serif" pitchFamily="34" charset="0"/>
                </a:rPr>
                <a:t>Demand</a:t>
              </a:r>
            </a:p>
          </p:txBody>
        </p:sp>
      </p:grpSp>
      <p:sp>
        <p:nvSpPr>
          <p:cNvPr id="115" name="Line 8">
            <a:extLst>
              <a:ext uri="{FF2B5EF4-FFF2-40B4-BE49-F238E27FC236}">
                <a16:creationId xmlns:a16="http://schemas.microsoft.com/office/drawing/2014/main" id="{99712412-722B-4598-9A9D-8B5644216A29}"/>
              </a:ext>
            </a:extLst>
          </p:cNvPr>
          <p:cNvSpPr>
            <a:spLocks noChangeShapeType="1"/>
          </p:cNvSpPr>
          <p:nvPr/>
        </p:nvSpPr>
        <p:spPr bwMode="auto">
          <a:xfrm>
            <a:off x="4054435" y="3588603"/>
            <a:ext cx="1731223" cy="950146"/>
          </a:xfrm>
          <a:prstGeom prst="line">
            <a:avLst/>
          </a:prstGeom>
          <a:noFill/>
          <a:ln w="50800">
            <a:solidFill>
              <a:schemeClr val="tx1"/>
            </a:solidFill>
            <a:round/>
            <a:headEnd/>
            <a:tailEnd type="triangle" w="lg" len="lg"/>
          </a:ln>
          <a:effectLst/>
        </p:spPr>
        <p:txBody>
          <a:bodyPr/>
          <a:lstStyle/>
          <a:p>
            <a:endParaRPr lang="en-US" sz="1350"/>
          </a:p>
        </p:txBody>
      </p:sp>
      <p:grpSp>
        <p:nvGrpSpPr>
          <p:cNvPr id="116" name="Group 15">
            <a:extLst>
              <a:ext uri="{FF2B5EF4-FFF2-40B4-BE49-F238E27FC236}">
                <a16:creationId xmlns:a16="http://schemas.microsoft.com/office/drawing/2014/main" id="{9B87F58F-2E08-4CD0-B83C-F4E72811917A}"/>
              </a:ext>
            </a:extLst>
          </p:cNvPr>
          <p:cNvGrpSpPr>
            <a:grpSpLocks/>
          </p:cNvGrpSpPr>
          <p:nvPr/>
        </p:nvGrpSpPr>
        <p:grpSpPr bwMode="auto">
          <a:xfrm>
            <a:off x="5832762" y="4881241"/>
            <a:ext cx="2499359" cy="1986742"/>
            <a:chOff x="1430" y="1286"/>
            <a:chExt cx="1271" cy="1033"/>
          </a:xfrm>
        </p:grpSpPr>
        <p:sp>
          <p:nvSpPr>
            <p:cNvPr id="117" name="Text Box 16">
              <a:extLst>
                <a:ext uri="{FF2B5EF4-FFF2-40B4-BE49-F238E27FC236}">
                  <a16:creationId xmlns:a16="http://schemas.microsoft.com/office/drawing/2014/main" id="{25CF9336-A7F6-48B1-A68D-9A7BCF198F15}"/>
                </a:ext>
              </a:extLst>
            </p:cNvPr>
            <p:cNvSpPr txBox="1">
              <a:spLocks noChangeArrowheads="1"/>
            </p:cNvSpPr>
            <p:nvPr/>
          </p:nvSpPr>
          <p:spPr bwMode="auto">
            <a:xfrm>
              <a:off x="1430" y="1286"/>
              <a:ext cx="1271" cy="227"/>
            </a:xfrm>
            <a:prstGeom prst="rect">
              <a:avLst/>
            </a:prstGeom>
            <a:noFill/>
            <a:ln w="9525">
              <a:noFill/>
              <a:miter lim="800000"/>
              <a:headEnd/>
              <a:tailEnd/>
            </a:ln>
            <a:effectLst/>
          </p:spPr>
          <p:txBody>
            <a:bodyPr wrap="none">
              <a:spAutoFit/>
            </a:bodyPr>
            <a:lstStyle/>
            <a:p>
              <a:r>
                <a:rPr lang="en-US" sz="2400" b="1"/>
                <a:t>ID BID   ASK ID</a:t>
              </a:r>
            </a:p>
          </p:txBody>
        </p:sp>
        <p:sp>
          <p:nvSpPr>
            <p:cNvPr id="118" name="Line 17">
              <a:extLst>
                <a:ext uri="{FF2B5EF4-FFF2-40B4-BE49-F238E27FC236}">
                  <a16:creationId xmlns:a16="http://schemas.microsoft.com/office/drawing/2014/main" id="{0C25A139-D53C-4D2E-8B0C-7A8CEA2D9F2C}"/>
                </a:ext>
              </a:extLst>
            </p:cNvPr>
            <p:cNvSpPr>
              <a:spLocks noChangeShapeType="1"/>
            </p:cNvSpPr>
            <p:nvPr/>
          </p:nvSpPr>
          <p:spPr bwMode="auto">
            <a:xfrm>
              <a:off x="1920" y="1296"/>
              <a:ext cx="0" cy="960"/>
            </a:xfrm>
            <a:prstGeom prst="line">
              <a:avLst/>
            </a:prstGeom>
            <a:noFill/>
            <a:ln w="9525">
              <a:solidFill>
                <a:schemeClr val="tx1"/>
              </a:solidFill>
              <a:round/>
              <a:headEnd/>
              <a:tailEnd/>
            </a:ln>
            <a:effectLst/>
          </p:spPr>
          <p:txBody>
            <a:bodyPr/>
            <a:lstStyle/>
            <a:p>
              <a:endParaRPr lang="en-US" sz="2400"/>
            </a:p>
          </p:txBody>
        </p:sp>
        <p:sp>
          <p:nvSpPr>
            <p:cNvPr id="119" name="Line 18">
              <a:extLst>
                <a:ext uri="{FF2B5EF4-FFF2-40B4-BE49-F238E27FC236}">
                  <a16:creationId xmlns:a16="http://schemas.microsoft.com/office/drawing/2014/main" id="{23C174AF-CDCD-48CB-AAF3-740344B6FCE0}"/>
                </a:ext>
              </a:extLst>
            </p:cNvPr>
            <p:cNvSpPr>
              <a:spLocks noChangeShapeType="1"/>
            </p:cNvSpPr>
            <p:nvPr/>
          </p:nvSpPr>
          <p:spPr bwMode="auto">
            <a:xfrm>
              <a:off x="1440" y="1488"/>
              <a:ext cx="960" cy="0"/>
            </a:xfrm>
            <a:prstGeom prst="line">
              <a:avLst/>
            </a:prstGeom>
            <a:noFill/>
            <a:ln w="9525">
              <a:solidFill>
                <a:schemeClr val="tx1"/>
              </a:solidFill>
              <a:round/>
              <a:headEnd/>
              <a:tailEnd/>
            </a:ln>
            <a:effectLst/>
          </p:spPr>
          <p:txBody>
            <a:bodyPr/>
            <a:lstStyle/>
            <a:p>
              <a:endParaRPr lang="en-US" sz="2400"/>
            </a:p>
          </p:txBody>
        </p:sp>
        <p:sp>
          <p:nvSpPr>
            <p:cNvPr id="120" name="Text Box 19">
              <a:extLst>
                <a:ext uri="{FF2B5EF4-FFF2-40B4-BE49-F238E27FC236}">
                  <a16:creationId xmlns:a16="http://schemas.microsoft.com/office/drawing/2014/main" id="{8A35877B-DDFC-4283-9866-A51A92DEBF9F}"/>
                </a:ext>
              </a:extLst>
            </p:cNvPr>
            <p:cNvSpPr txBox="1">
              <a:spLocks noChangeArrowheads="1"/>
            </p:cNvSpPr>
            <p:nvPr/>
          </p:nvSpPr>
          <p:spPr bwMode="auto">
            <a:xfrm>
              <a:off x="1440" y="1488"/>
              <a:ext cx="555" cy="227"/>
            </a:xfrm>
            <a:prstGeom prst="rect">
              <a:avLst/>
            </a:prstGeom>
            <a:noFill/>
            <a:ln w="9525">
              <a:noFill/>
              <a:miter lim="800000"/>
              <a:headEnd/>
              <a:tailEnd/>
            </a:ln>
            <a:effectLst/>
          </p:spPr>
          <p:txBody>
            <a:bodyPr wrap="none">
              <a:spAutoFit/>
            </a:bodyPr>
            <a:lstStyle/>
            <a:p>
              <a:r>
                <a:rPr lang="en-US" sz="2400"/>
                <a:t>B1 $3</a:t>
              </a:r>
            </a:p>
          </p:txBody>
        </p:sp>
        <p:sp>
          <p:nvSpPr>
            <p:cNvPr id="121" name="Text Box 20">
              <a:extLst>
                <a:ext uri="{FF2B5EF4-FFF2-40B4-BE49-F238E27FC236}">
                  <a16:creationId xmlns:a16="http://schemas.microsoft.com/office/drawing/2014/main" id="{74EB4F5A-16DE-45B1-AFC9-3B1D5B59438F}"/>
                </a:ext>
              </a:extLst>
            </p:cNvPr>
            <p:cNvSpPr txBox="1">
              <a:spLocks noChangeArrowheads="1"/>
            </p:cNvSpPr>
            <p:nvPr/>
          </p:nvSpPr>
          <p:spPr bwMode="auto">
            <a:xfrm>
              <a:off x="1968" y="1632"/>
              <a:ext cx="582" cy="227"/>
            </a:xfrm>
            <a:prstGeom prst="rect">
              <a:avLst/>
            </a:prstGeom>
            <a:noFill/>
            <a:ln w="9525">
              <a:noFill/>
              <a:miter lim="800000"/>
              <a:headEnd/>
              <a:tailEnd/>
            </a:ln>
            <a:effectLst/>
          </p:spPr>
          <p:txBody>
            <a:bodyPr wrap="none">
              <a:spAutoFit/>
            </a:bodyPr>
            <a:lstStyle/>
            <a:p>
              <a:r>
                <a:rPr lang="en-US" sz="2400"/>
                <a:t>$7  S3</a:t>
              </a:r>
            </a:p>
          </p:txBody>
        </p:sp>
        <p:sp>
          <p:nvSpPr>
            <p:cNvPr id="122" name="Text Box 21">
              <a:extLst>
                <a:ext uri="{FF2B5EF4-FFF2-40B4-BE49-F238E27FC236}">
                  <a16:creationId xmlns:a16="http://schemas.microsoft.com/office/drawing/2014/main" id="{4C2B93A4-3575-42AC-9924-7F4A3F0D788D}"/>
                </a:ext>
              </a:extLst>
            </p:cNvPr>
            <p:cNvSpPr txBox="1">
              <a:spLocks noChangeArrowheads="1"/>
            </p:cNvSpPr>
            <p:nvPr/>
          </p:nvSpPr>
          <p:spPr bwMode="auto">
            <a:xfrm>
              <a:off x="1966" y="1824"/>
              <a:ext cx="582" cy="227"/>
            </a:xfrm>
            <a:prstGeom prst="rect">
              <a:avLst/>
            </a:prstGeom>
            <a:noFill/>
            <a:ln w="9525">
              <a:noFill/>
              <a:miter lim="800000"/>
              <a:headEnd/>
              <a:tailEnd/>
            </a:ln>
            <a:effectLst/>
          </p:spPr>
          <p:txBody>
            <a:bodyPr wrap="none">
              <a:spAutoFit/>
            </a:bodyPr>
            <a:lstStyle/>
            <a:p>
              <a:r>
                <a:rPr lang="en-US" sz="2400"/>
                <a:t>$6  S1</a:t>
              </a:r>
            </a:p>
          </p:txBody>
        </p:sp>
        <p:sp>
          <p:nvSpPr>
            <p:cNvPr id="123" name="Text Box 22">
              <a:extLst>
                <a:ext uri="{FF2B5EF4-FFF2-40B4-BE49-F238E27FC236}">
                  <a16:creationId xmlns:a16="http://schemas.microsoft.com/office/drawing/2014/main" id="{7E8C000C-D262-4CF2-8485-8EFB99B7674B}"/>
                </a:ext>
              </a:extLst>
            </p:cNvPr>
            <p:cNvSpPr txBox="1">
              <a:spLocks noChangeArrowheads="1"/>
            </p:cNvSpPr>
            <p:nvPr/>
          </p:nvSpPr>
          <p:spPr bwMode="auto">
            <a:xfrm>
              <a:off x="1440" y="1920"/>
              <a:ext cx="555" cy="227"/>
            </a:xfrm>
            <a:prstGeom prst="rect">
              <a:avLst/>
            </a:prstGeom>
            <a:noFill/>
            <a:ln w="9525">
              <a:noFill/>
              <a:miter lim="800000"/>
              <a:headEnd/>
              <a:tailEnd/>
            </a:ln>
            <a:effectLst/>
          </p:spPr>
          <p:txBody>
            <a:bodyPr wrap="none">
              <a:spAutoFit/>
            </a:bodyPr>
            <a:lstStyle/>
            <a:p>
              <a:r>
                <a:rPr lang="en-US" sz="2400"/>
                <a:t>B1 $4</a:t>
              </a:r>
            </a:p>
          </p:txBody>
        </p:sp>
        <p:sp>
          <p:nvSpPr>
            <p:cNvPr id="124" name="Text Box 23">
              <a:extLst>
                <a:ext uri="{FF2B5EF4-FFF2-40B4-BE49-F238E27FC236}">
                  <a16:creationId xmlns:a16="http://schemas.microsoft.com/office/drawing/2014/main" id="{4198A573-1790-4AD9-B50E-CAA1664CB663}"/>
                </a:ext>
              </a:extLst>
            </p:cNvPr>
            <p:cNvSpPr txBox="1">
              <a:spLocks noChangeArrowheads="1"/>
            </p:cNvSpPr>
            <p:nvPr/>
          </p:nvSpPr>
          <p:spPr bwMode="auto">
            <a:xfrm>
              <a:off x="1894" y="2092"/>
              <a:ext cx="661" cy="227"/>
            </a:xfrm>
            <a:prstGeom prst="rect">
              <a:avLst/>
            </a:prstGeom>
            <a:noFill/>
            <a:ln w="9525">
              <a:noFill/>
              <a:miter lim="800000"/>
              <a:headEnd/>
              <a:tailEnd/>
            </a:ln>
            <a:effectLst/>
          </p:spPr>
          <p:txBody>
            <a:bodyPr wrap="none">
              <a:spAutoFit/>
            </a:bodyPr>
            <a:lstStyle/>
            <a:p>
              <a:r>
                <a:rPr lang="en-US" sz="2400" dirty="0"/>
                <a:t>Sell  S1</a:t>
              </a:r>
            </a:p>
          </p:txBody>
        </p:sp>
      </p:grpSp>
      <p:sp>
        <p:nvSpPr>
          <p:cNvPr id="125" name="Text Box 6">
            <a:extLst>
              <a:ext uri="{FF2B5EF4-FFF2-40B4-BE49-F238E27FC236}">
                <a16:creationId xmlns:a16="http://schemas.microsoft.com/office/drawing/2014/main" id="{EBDF3C85-ADFE-44DE-8A6B-F8F2C7142BF0}"/>
              </a:ext>
            </a:extLst>
          </p:cNvPr>
          <p:cNvSpPr txBox="1">
            <a:spLocks noChangeArrowheads="1"/>
          </p:cNvSpPr>
          <p:nvPr/>
        </p:nvSpPr>
        <p:spPr bwMode="auto">
          <a:xfrm>
            <a:off x="5970694" y="4256159"/>
            <a:ext cx="1405193" cy="461665"/>
          </a:xfrm>
          <a:prstGeom prst="rect">
            <a:avLst/>
          </a:prstGeom>
          <a:noFill/>
          <a:ln w="9525">
            <a:noFill/>
            <a:miter lim="800000"/>
            <a:headEnd/>
            <a:tailEnd/>
          </a:ln>
          <a:effectLst/>
        </p:spPr>
        <p:txBody>
          <a:bodyPr wrap="none">
            <a:spAutoFit/>
          </a:bodyPr>
          <a:lstStyle/>
          <a:p>
            <a:r>
              <a:rPr lang="en-US" sz="2400" dirty="0"/>
              <a:t>Messages</a:t>
            </a:r>
          </a:p>
        </p:txBody>
      </p:sp>
      <p:sp>
        <p:nvSpPr>
          <p:cNvPr id="126" name="Line 9">
            <a:extLst>
              <a:ext uri="{FF2B5EF4-FFF2-40B4-BE49-F238E27FC236}">
                <a16:creationId xmlns:a16="http://schemas.microsoft.com/office/drawing/2014/main" id="{65B882E5-2C22-4E27-9577-01D4C5773A06}"/>
              </a:ext>
            </a:extLst>
          </p:cNvPr>
          <p:cNvSpPr>
            <a:spLocks noChangeShapeType="1"/>
          </p:cNvSpPr>
          <p:nvPr/>
        </p:nvSpPr>
        <p:spPr bwMode="auto">
          <a:xfrm flipV="1">
            <a:off x="7560923" y="3546902"/>
            <a:ext cx="1160520" cy="830997"/>
          </a:xfrm>
          <a:prstGeom prst="line">
            <a:avLst/>
          </a:prstGeom>
          <a:noFill/>
          <a:ln w="50800">
            <a:solidFill>
              <a:schemeClr val="tx1"/>
            </a:solidFill>
            <a:round/>
            <a:headEnd/>
            <a:tailEnd type="triangle" w="lg" len="lg"/>
          </a:ln>
          <a:effectLst/>
        </p:spPr>
        <p:txBody>
          <a:bodyPr/>
          <a:lstStyle/>
          <a:p>
            <a:endParaRPr lang="en-US" sz="1350"/>
          </a:p>
        </p:txBody>
      </p:sp>
      <p:grpSp>
        <p:nvGrpSpPr>
          <p:cNvPr id="11" name="Group 10">
            <a:extLst>
              <a:ext uri="{FF2B5EF4-FFF2-40B4-BE49-F238E27FC236}">
                <a16:creationId xmlns:a16="http://schemas.microsoft.com/office/drawing/2014/main" id="{DAC28688-ACD1-4ACE-87A8-D0FA69DF8C22}"/>
              </a:ext>
            </a:extLst>
          </p:cNvPr>
          <p:cNvGrpSpPr/>
          <p:nvPr/>
        </p:nvGrpSpPr>
        <p:grpSpPr>
          <a:xfrm>
            <a:off x="8598123" y="1919610"/>
            <a:ext cx="1485900" cy="1143000"/>
            <a:chOff x="7400384" y="1506140"/>
            <a:chExt cx="1485900" cy="1143000"/>
          </a:xfrm>
        </p:grpSpPr>
        <p:grpSp>
          <p:nvGrpSpPr>
            <p:cNvPr id="127" name="Group 29">
              <a:extLst>
                <a:ext uri="{FF2B5EF4-FFF2-40B4-BE49-F238E27FC236}">
                  <a16:creationId xmlns:a16="http://schemas.microsoft.com/office/drawing/2014/main" id="{964B415E-A345-4325-9168-2EEFD3856779}"/>
                </a:ext>
              </a:extLst>
            </p:cNvPr>
            <p:cNvGrpSpPr>
              <a:grpSpLocks/>
            </p:cNvGrpSpPr>
            <p:nvPr/>
          </p:nvGrpSpPr>
          <p:grpSpPr bwMode="auto">
            <a:xfrm>
              <a:off x="7514686" y="2162175"/>
              <a:ext cx="84535" cy="89297"/>
              <a:chOff x="3907" y="489"/>
              <a:chExt cx="71" cy="75"/>
            </a:xfrm>
          </p:grpSpPr>
          <p:sp>
            <p:nvSpPr>
              <p:cNvPr id="128" name="Rectangle 30">
                <a:extLst>
                  <a:ext uri="{FF2B5EF4-FFF2-40B4-BE49-F238E27FC236}">
                    <a16:creationId xmlns:a16="http://schemas.microsoft.com/office/drawing/2014/main" id="{75D21640-289D-4D47-8F1E-136A8959E3C2}"/>
                  </a:ext>
                </a:extLst>
              </p:cNvPr>
              <p:cNvSpPr>
                <a:spLocks noChangeArrowheads="1"/>
              </p:cNvSpPr>
              <p:nvPr/>
            </p:nvSpPr>
            <p:spPr bwMode="auto">
              <a:xfrm>
                <a:off x="3907" y="489"/>
                <a:ext cx="71" cy="75"/>
              </a:xfrm>
              <a:prstGeom prst="rect">
                <a:avLst/>
              </a:prstGeom>
              <a:noFill/>
              <a:ln w="9525">
                <a:solidFill>
                  <a:srgbClr val="FF0000"/>
                </a:solidFill>
                <a:miter lim="800000"/>
                <a:headEnd/>
                <a:tailEnd/>
              </a:ln>
            </p:spPr>
            <p:txBody>
              <a:bodyPr/>
              <a:lstStyle/>
              <a:p>
                <a:endParaRPr lang="en-US" sz="1350"/>
              </a:p>
            </p:txBody>
          </p:sp>
          <p:sp>
            <p:nvSpPr>
              <p:cNvPr id="129" name="Line 31">
                <a:extLst>
                  <a:ext uri="{FF2B5EF4-FFF2-40B4-BE49-F238E27FC236}">
                    <a16:creationId xmlns:a16="http://schemas.microsoft.com/office/drawing/2014/main" id="{E70CEC54-175C-4A0C-9798-98179EA632F2}"/>
                  </a:ext>
                </a:extLst>
              </p:cNvPr>
              <p:cNvSpPr>
                <a:spLocks noChangeShapeType="1"/>
              </p:cNvSpPr>
              <p:nvPr/>
            </p:nvSpPr>
            <p:spPr bwMode="auto">
              <a:xfrm flipH="1" flipV="1">
                <a:off x="3913" y="495"/>
                <a:ext cx="27" cy="29"/>
              </a:xfrm>
              <a:prstGeom prst="line">
                <a:avLst/>
              </a:prstGeom>
              <a:noFill/>
              <a:ln w="12700">
                <a:solidFill>
                  <a:srgbClr val="FF0000"/>
                </a:solidFill>
                <a:round/>
                <a:headEnd/>
                <a:tailEnd/>
              </a:ln>
            </p:spPr>
            <p:txBody>
              <a:bodyPr/>
              <a:lstStyle/>
              <a:p>
                <a:endParaRPr lang="en-US" sz="1350"/>
              </a:p>
            </p:txBody>
          </p:sp>
          <p:sp>
            <p:nvSpPr>
              <p:cNvPr id="130" name="Line 32">
                <a:extLst>
                  <a:ext uri="{FF2B5EF4-FFF2-40B4-BE49-F238E27FC236}">
                    <a16:creationId xmlns:a16="http://schemas.microsoft.com/office/drawing/2014/main" id="{CFC441B0-B116-4BC6-A9AB-C5E54F90A2EE}"/>
                  </a:ext>
                </a:extLst>
              </p:cNvPr>
              <p:cNvSpPr>
                <a:spLocks noChangeShapeType="1"/>
              </p:cNvSpPr>
              <p:nvPr/>
            </p:nvSpPr>
            <p:spPr bwMode="auto">
              <a:xfrm>
                <a:off x="3940" y="524"/>
                <a:ext cx="27" cy="29"/>
              </a:xfrm>
              <a:prstGeom prst="line">
                <a:avLst/>
              </a:prstGeom>
              <a:noFill/>
              <a:ln w="12700">
                <a:solidFill>
                  <a:srgbClr val="FF0000"/>
                </a:solidFill>
                <a:round/>
                <a:headEnd/>
                <a:tailEnd/>
              </a:ln>
            </p:spPr>
            <p:txBody>
              <a:bodyPr/>
              <a:lstStyle/>
              <a:p>
                <a:endParaRPr lang="en-US" sz="1350"/>
              </a:p>
            </p:txBody>
          </p:sp>
          <p:sp>
            <p:nvSpPr>
              <p:cNvPr id="131" name="Line 33">
                <a:extLst>
                  <a:ext uri="{FF2B5EF4-FFF2-40B4-BE49-F238E27FC236}">
                    <a16:creationId xmlns:a16="http://schemas.microsoft.com/office/drawing/2014/main" id="{737ADCEC-2037-4B9D-88FF-F9A53A2F02C1}"/>
                  </a:ext>
                </a:extLst>
              </p:cNvPr>
              <p:cNvSpPr>
                <a:spLocks noChangeShapeType="1"/>
              </p:cNvSpPr>
              <p:nvPr/>
            </p:nvSpPr>
            <p:spPr bwMode="auto">
              <a:xfrm flipH="1">
                <a:off x="3913" y="524"/>
                <a:ext cx="27" cy="29"/>
              </a:xfrm>
              <a:prstGeom prst="line">
                <a:avLst/>
              </a:prstGeom>
              <a:noFill/>
              <a:ln w="12700">
                <a:solidFill>
                  <a:srgbClr val="FF0000"/>
                </a:solidFill>
                <a:round/>
                <a:headEnd/>
                <a:tailEnd/>
              </a:ln>
            </p:spPr>
            <p:txBody>
              <a:bodyPr/>
              <a:lstStyle/>
              <a:p>
                <a:endParaRPr lang="en-US" sz="1350"/>
              </a:p>
            </p:txBody>
          </p:sp>
          <p:sp>
            <p:nvSpPr>
              <p:cNvPr id="132" name="Line 34">
                <a:extLst>
                  <a:ext uri="{FF2B5EF4-FFF2-40B4-BE49-F238E27FC236}">
                    <a16:creationId xmlns:a16="http://schemas.microsoft.com/office/drawing/2014/main" id="{997C523A-7FA3-4202-8AEE-C8F64770D0DA}"/>
                  </a:ext>
                </a:extLst>
              </p:cNvPr>
              <p:cNvSpPr>
                <a:spLocks noChangeShapeType="1"/>
              </p:cNvSpPr>
              <p:nvPr/>
            </p:nvSpPr>
            <p:spPr bwMode="auto">
              <a:xfrm flipV="1">
                <a:off x="3940" y="495"/>
                <a:ext cx="27" cy="29"/>
              </a:xfrm>
              <a:prstGeom prst="line">
                <a:avLst/>
              </a:prstGeom>
              <a:noFill/>
              <a:ln w="12700">
                <a:solidFill>
                  <a:srgbClr val="FF0000"/>
                </a:solidFill>
                <a:round/>
                <a:headEnd/>
                <a:tailEnd/>
              </a:ln>
            </p:spPr>
            <p:txBody>
              <a:bodyPr/>
              <a:lstStyle/>
              <a:p>
                <a:endParaRPr lang="en-US" sz="1350"/>
              </a:p>
            </p:txBody>
          </p:sp>
          <p:sp>
            <p:nvSpPr>
              <p:cNvPr id="133" name="Rectangle 35">
                <a:extLst>
                  <a:ext uri="{FF2B5EF4-FFF2-40B4-BE49-F238E27FC236}">
                    <a16:creationId xmlns:a16="http://schemas.microsoft.com/office/drawing/2014/main" id="{9B3CEE62-FF47-449E-AF6D-B2EAD184C327}"/>
                  </a:ext>
                </a:extLst>
              </p:cNvPr>
              <p:cNvSpPr>
                <a:spLocks noChangeArrowheads="1"/>
              </p:cNvSpPr>
              <p:nvPr/>
            </p:nvSpPr>
            <p:spPr bwMode="auto">
              <a:xfrm>
                <a:off x="3907" y="489"/>
                <a:ext cx="71" cy="75"/>
              </a:xfrm>
              <a:prstGeom prst="rect">
                <a:avLst/>
              </a:prstGeom>
              <a:noFill/>
              <a:ln w="9525">
                <a:solidFill>
                  <a:srgbClr val="FF0000"/>
                </a:solidFill>
                <a:miter lim="800000"/>
                <a:headEnd/>
                <a:tailEnd/>
              </a:ln>
            </p:spPr>
            <p:txBody>
              <a:bodyPr/>
              <a:lstStyle/>
              <a:p>
                <a:endParaRPr lang="en-US" sz="1350"/>
              </a:p>
            </p:txBody>
          </p:sp>
          <p:sp>
            <p:nvSpPr>
              <p:cNvPr id="134" name="Line 36">
                <a:extLst>
                  <a:ext uri="{FF2B5EF4-FFF2-40B4-BE49-F238E27FC236}">
                    <a16:creationId xmlns:a16="http://schemas.microsoft.com/office/drawing/2014/main" id="{2C80FAE4-BA6E-40AE-9796-FBBA5381DA82}"/>
                  </a:ext>
                </a:extLst>
              </p:cNvPr>
              <p:cNvSpPr>
                <a:spLocks noChangeShapeType="1"/>
              </p:cNvSpPr>
              <p:nvPr/>
            </p:nvSpPr>
            <p:spPr bwMode="auto">
              <a:xfrm flipH="1" flipV="1">
                <a:off x="3913" y="495"/>
                <a:ext cx="27" cy="29"/>
              </a:xfrm>
              <a:prstGeom prst="line">
                <a:avLst/>
              </a:prstGeom>
              <a:noFill/>
              <a:ln w="12700">
                <a:solidFill>
                  <a:srgbClr val="FF0000"/>
                </a:solidFill>
                <a:round/>
                <a:headEnd/>
                <a:tailEnd/>
              </a:ln>
            </p:spPr>
            <p:txBody>
              <a:bodyPr/>
              <a:lstStyle/>
              <a:p>
                <a:endParaRPr lang="en-US" sz="1350"/>
              </a:p>
            </p:txBody>
          </p:sp>
          <p:sp>
            <p:nvSpPr>
              <p:cNvPr id="135" name="Line 37">
                <a:extLst>
                  <a:ext uri="{FF2B5EF4-FFF2-40B4-BE49-F238E27FC236}">
                    <a16:creationId xmlns:a16="http://schemas.microsoft.com/office/drawing/2014/main" id="{DC85D297-BC1B-42E5-88AF-F8D58800CA31}"/>
                  </a:ext>
                </a:extLst>
              </p:cNvPr>
              <p:cNvSpPr>
                <a:spLocks noChangeShapeType="1"/>
              </p:cNvSpPr>
              <p:nvPr/>
            </p:nvSpPr>
            <p:spPr bwMode="auto">
              <a:xfrm>
                <a:off x="3940" y="524"/>
                <a:ext cx="27" cy="29"/>
              </a:xfrm>
              <a:prstGeom prst="line">
                <a:avLst/>
              </a:prstGeom>
              <a:noFill/>
              <a:ln w="12700">
                <a:solidFill>
                  <a:srgbClr val="FF0000"/>
                </a:solidFill>
                <a:round/>
                <a:headEnd/>
                <a:tailEnd/>
              </a:ln>
            </p:spPr>
            <p:txBody>
              <a:bodyPr/>
              <a:lstStyle/>
              <a:p>
                <a:endParaRPr lang="en-US" sz="1350"/>
              </a:p>
            </p:txBody>
          </p:sp>
          <p:sp>
            <p:nvSpPr>
              <p:cNvPr id="136" name="Line 38">
                <a:extLst>
                  <a:ext uri="{FF2B5EF4-FFF2-40B4-BE49-F238E27FC236}">
                    <a16:creationId xmlns:a16="http://schemas.microsoft.com/office/drawing/2014/main" id="{EF4A8D47-49B0-46F8-93E5-F8463A560BB3}"/>
                  </a:ext>
                </a:extLst>
              </p:cNvPr>
              <p:cNvSpPr>
                <a:spLocks noChangeShapeType="1"/>
              </p:cNvSpPr>
              <p:nvPr/>
            </p:nvSpPr>
            <p:spPr bwMode="auto">
              <a:xfrm flipH="1">
                <a:off x="3913" y="524"/>
                <a:ext cx="27" cy="29"/>
              </a:xfrm>
              <a:prstGeom prst="line">
                <a:avLst/>
              </a:prstGeom>
              <a:noFill/>
              <a:ln w="12700">
                <a:solidFill>
                  <a:srgbClr val="FF0000"/>
                </a:solidFill>
                <a:round/>
                <a:headEnd/>
                <a:tailEnd/>
              </a:ln>
            </p:spPr>
            <p:txBody>
              <a:bodyPr/>
              <a:lstStyle/>
              <a:p>
                <a:endParaRPr lang="en-US" sz="1350"/>
              </a:p>
            </p:txBody>
          </p:sp>
          <p:sp>
            <p:nvSpPr>
              <p:cNvPr id="137" name="Line 39">
                <a:extLst>
                  <a:ext uri="{FF2B5EF4-FFF2-40B4-BE49-F238E27FC236}">
                    <a16:creationId xmlns:a16="http://schemas.microsoft.com/office/drawing/2014/main" id="{3455BC1C-A4C7-4426-92C1-17CFA41E2CE3}"/>
                  </a:ext>
                </a:extLst>
              </p:cNvPr>
              <p:cNvSpPr>
                <a:spLocks noChangeShapeType="1"/>
              </p:cNvSpPr>
              <p:nvPr/>
            </p:nvSpPr>
            <p:spPr bwMode="auto">
              <a:xfrm flipV="1">
                <a:off x="3940" y="495"/>
                <a:ext cx="27" cy="29"/>
              </a:xfrm>
              <a:prstGeom prst="line">
                <a:avLst/>
              </a:prstGeom>
              <a:noFill/>
              <a:ln w="12700">
                <a:solidFill>
                  <a:srgbClr val="FF0000"/>
                </a:solidFill>
                <a:round/>
                <a:headEnd/>
                <a:tailEnd/>
              </a:ln>
            </p:spPr>
            <p:txBody>
              <a:bodyPr/>
              <a:lstStyle/>
              <a:p>
                <a:endParaRPr lang="en-US" sz="1350"/>
              </a:p>
            </p:txBody>
          </p:sp>
        </p:grpSp>
        <p:sp>
          <p:nvSpPr>
            <p:cNvPr id="138" name="Rectangle 40">
              <a:extLst>
                <a:ext uri="{FF2B5EF4-FFF2-40B4-BE49-F238E27FC236}">
                  <a16:creationId xmlns:a16="http://schemas.microsoft.com/office/drawing/2014/main" id="{35650A24-1727-4790-AEB8-51078F4E35EF}"/>
                </a:ext>
              </a:extLst>
            </p:cNvPr>
            <p:cNvSpPr>
              <a:spLocks noChangeArrowheads="1"/>
            </p:cNvSpPr>
            <p:nvPr/>
          </p:nvSpPr>
          <p:spPr bwMode="auto">
            <a:xfrm>
              <a:off x="7542069" y="2421731"/>
              <a:ext cx="76944" cy="184666"/>
            </a:xfrm>
            <a:prstGeom prst="rect">
              <a:avLst/>
            </a:prstGeom>
            <a:noFill/>
            <a:ln w="9525">
              <a:noFill/>
              <a:miter lim="800000"/>
              <a:headEnd/>
              <a:tailEnd/>
            </a:ln>
          </p:spPr>
          <p:txBody>
            <a:bodyPr wrap="none" lIns="0" tIns="0" rIns="0" bIns="0">
              <a:spAutoFit/>
            </a:bodyPr>
            <a:lstStyle/>
            <a:p>
              <a:r>
                <a:rPr lang="en-US" sz="1200">
                  <a:solidFill>
                    <a:srgbClr val="000000"/>
                  </a:solidFill>
                  <a:latin typeface="Times New Roman" pitchFamily="18" charset="0"/>
                </a:rPr>
                <a:t>1</a:t>
              </a:r>
              <a:endParaRPr lang="en-US">
                <a:latin typeface="Times New Roman" pitchFamily="18" charset="0"/>
              </a:endParaRPr>
            </a:p>
          </p:txBody>
        </p:sp>
        <p:sp>
          <p:nvSpPr>
            <p:cNvPr id="139" name="Rectangle 41">
              <a:extLst>
                <a:ext uri="{FF2B5EF4-FFF2-40B4-BE49-F238E27FC236}">
                  <a16:creationId xmlns:a16="http://schemas.microsoft.com/office/drawing/2014/main" id="{5BABC7E7-9A5A-409F-98EE-961229D87875}"/>
                </a:ext>
              </a:extLst>
            </p:cNvPr>
            <p:cNvSpPr>
              <a:spLocks noChangeArrowheads="1"/>
            </p:cNvSpPr>
            <p:nvPr/>
          </p:nvSpPr>
          <p:spPr bwMode="auto">
            <a:xfrm>
              <a:off x="7846869" y="2421731"/>
              <a:ext cx="76944" cy="184666"/>
            </a:xfrm>
            <a:prstGeom prst="rect">
              <a:avLst/>
            </a:prstGeom>
            <a:noFill/>
            <a:ln w="9525">
              <a:noFill/>
              <a:miter lim="800000"/>
              <a:headEnd/>
              <a:tailEnd/>
            </a:ln>
          </p:spPr>
          <p:txBody>
            <a:bodyPr wrap="none" lIns="0" tIns="0" rIns="0" bIns="0">
              <a:spAutoFit/>
            </a:bodyPr>
            <a:lstStyle/>
            <a:p>
              <a:r>
                <a:rPr lang="en-US" sz="1200">
                  <a:solidFill>
                    <a:srgbClr val="000000"/>
                  </a:solidFill>
                  <a:latin typeface="Times New Roman" pitchFamily="18" charset="0"/>
                </a:rPr>
                <a:t>2</a:t>
              </a:r>
              <a:endParaRPr lang="en-US">
                <a:latin typeface="Times New Roman" pitchFamily="18" charset="0"/>
              </a:endParaRPr>
            </a:p>
          </p:txBody>
        </p:sp>
        <p:sp>
          <p:nvSpPr>
            <p:cNvPr id="140" name="Rectangle 42">
              <a:extLst>
                <a:ext uri="{FF2B5EF4-FFF2-40B4-BE49-F238E27FC236}">
                  <a16:creationId xmlns:a16="http://schemas.microsoft.com/office/drawing/2014/main" id="{9BA5DCFF-2C25-483F-8D2B-FBB1031083CF}"/>
                </a:ext>
              </a:extLst>
            </p:cNvPr>
            <p:cNvSpPr>
              <a:spLocks noChangeArrowheads="1"/>
            </p:cNvSpPr>
            <p:nvPr/>
          </p:nvSpPr>
          <p:spPr bwMode="auto">
            <a:xfrm>
              <a:off x="8132619" y="2421731"/>
              <a:ext cx="76944" cy="184666"/>
            </a:xfrm>
            <a:prstGeom prst="rect">
              <a:avLst/>
            </a:prstGeom>
            <a:noFill/>
            <a:ln w="9525">
              <a:noFill/>
              <a:miter lim="800000"/>
              <a:headEnd/>
              <a:tailEnd/>
            </a:ln>
          </p:spPr>
          <p:txBody>
            <a:bodyPr wrap="none" lIns="0" tIns="0" rIns="0" bIns="0">
              <a:spAutoFit/>
            </a:bodyPr>
            <a:lstStyle/>
            <a:p>
              <a:r>
                <a:rPr lang="en-US" sz="1200">
                  <a:solidFill>
                    <a:srgbClr val="000000"/>
                  </a:solidFill>
                  <a:latin typeface="Times New Roman" pitchFamily="18" charset="0"/>
                </a:rPr>
                <a:t>3</a:t>
              </a:r>
              <a:endParaRPr lang="en-US">
                <a:latin typeface="Times New Roman" pitchFamily="18" charset="0"/>
              </a:endParaRPr>
            </a:p>
          </p:txBody>
        </p:sp>
        <p:sp>
          <p:nvSpPr>
            <p:cNvPr id="141" name="Rectangle 43">
              <a:extLst>
                <a:ext uri="{FF2B5EF4-FFF2-40B4-BE49-F238E27FC236}">
                  <a16:creationId xmlns:a16="http://schemas.microsoft.com/office/drawing/2014/main" id="{08937062-240A-4B25-A3FF-1C13ECEDCD19}"/>
                </a:ext>
              </a:extLst>
            </p:cNvPr>
            <p:cNvSpPr>
              <a:spLocks noChangeArrowheads="1"/>
            </p:cNvSpPr>
            <p:nvPr/>
          </p:nvSpPr>
          <p:spPr bwMode="auto">
            <a:xfrm>
              <a:off x="8467184" y="2421731"/>
              <a:ext cx="76944" cy="184666"/>
            </a:xfrm>
            <a:prstGeom prst="rect">
              <a:avLst/>
            </a:prstGeom>
            <a:noFill/>
            <a:ln w="9525">
              <a:noFill/>
              <a:miter lim="800000"/>
              <a:headEnd/>
              <a:tailEnd/>
            </a:ln>
          </p:spPr>
          <p:txBody>
            <a:bodyPr wrap="none" lIns="0" tIns="0" rIns="0" bIns="0">
              <a:spAutoFit/>
            </a:bodyPr>
            <a:lstStyle/>
            <a:p>
              <a:r>
                <a:rPr lang="en-US" sz="1200">
                  <a:solidFill>
                    <a:srgbClr val="000000"/>
                  </a:solidFill>
                  <a:latin typeface="Times New Roman" pitchFamily="18" charset="0"/>
                </a:rPr>
                <a:t>4</a:t>
              </a:r>
              <a:endParaRPr lang="en-US">
                <a:latin typeface="Times New Roman" pitchFamily="18" charset="0"/>
              </a:endParaRPr>
            </a:p>
          </p:txBody>
        </p:sp>
        <p:sp>
          <p:nvSpPr>
            <p:cNvPr id="142" name="Line 44">
              <a:extLst>
                <a:ext uri="{FF2B5EF4-FFF2-40B4-BE49-F238E27FC236}">
                  <a16:creationId xmlns:a16="http://schemas.microsoft.com/office/drawing/2014/main" id="{821FC8D1-C197-4EDB-BCEA-3322368152EC}"/>
                </a:ext>
              </a:extLst>
            </p:cNvPr>
            <p:cNvSpPr>
              <a:spLocks noChangeShapeType="1"/>
            </p:cNvSpPr>
            <p:nvPr/>
          </p:nvSpPr>
          <p:spPr bwMode="auto">
            <a:xfrm>
              <a:off x="7400384" y="1506140"/>
              <a:ext cx="0" cy="1143000"/>
            </a:xfrm>
            <a:prstGeom prst="line">
              <a:avLst/>
            </a:prstGeom>
            <a:noFill/>
            <a:ln w="9525">
              <a:solidFill>
                <a:schemeClr val="tx1"/>
              </a:solidFill>
              <a:round/>
              <a:headEnd/>
              <a:tailEnd/>
            </a:ln>
            <a:effectLst/>
          </p:spPr>
          <p:txBody>
            <a:bodyPr/>
            <a:lstStyle/>
            <a:p>
              <a:endParaRPr lang="en-US" sz="1350"/>
            </a:p>
          </p:txBody>
        </p:sp>
        <p:sp>
          <p:nvSpPr>
            <p:cNvPr id="143" name="Line 45">
              <a:extLst>
                <a:ext uri="{FF2B5EF4-FFF2-40B4-BE49-F238E27FC236}">
                  <a16:creationId xmlns:a16="http://schemas.microsoft.com/office/drawing/2014/main" id="{548D751D-3DE2-4D8C-AA1B-0C4644F1BCEC}"/>
                </a:ext>
              </a:extLst>
            </p:cNvPr>
            <p:cNvSpPr>
              <a:spLocks noChangeShapeType="1"/>
            </p:cNvSpPr>
            <p:nvPr/>
          </p:nvSpPr>
          <p:spPr bwMode="auto">
            <a:xfrm>
              <a:off x="7400384" y="2591990"/>
              <a:ext cx="1485900" cy="0"/>
            </a:xfrm>
            <a:prstGeom prst="line">
              <a:avLst/>
            </a:prstGeom>
            <a:noFill/>
            <a:ln w="9525">
              <a:solidFill>
                <a:schemeClr val="tx1"/>
              </a:solidFill>
              <a:round/>
              <a:headEnd/>
              <a:tailEnd/>
            </a:ln>
            <a:effectLst/>
          </p:spPr>
          <p:txBody>
            <a:bodyPr/>
            <a:lstStyle/>
            <a:p>
              <a:endParaRPr lang="en-US" sz="1350"/>
            </a:p>
          </p:txBody>
        </p:sp>
        <p:sp>
          <p:nvSpPr>
            <p:cNvPr id="144" name="Rectangle 46">
              <a:extLst>
                <a:ext uri="{FF2B5EF4-FFF2-40B4-BE49-F238E27FC236}">
                  <a16:creationId xmlns:a16="http://schemas.microsoft.com/office/drawing/2014/main" id="{C5D45B16-96CA-46A3-A9E2-CB47C28099AE}"/>
                </a:ext>
              </a:extLst>
            </p:cNvPr>
            <p:cNvSpPr>
              <a:spLocks noChangeArrowheads="1"/>
            </p:cNvSpPr>
            <p:nvPr/>
          </p:nvSpPr>
          <p:spPr bwMode="auto">
            <a:xfrm>
              <a:off x="8695784" y="2420540"/>
              <a:ext cx="76944" cy="184666"/>
            </a:xfrm>
            <a:prstGeom prst="rect">
              <a:avLst/>
            </a:prstGeom>
            <a:noFill/>
            <a:ln w="9525">
              <a:noFill/>
              <a:miter lim="800000"/>
              <a:headEnd/>
              <a:tailEnd/>
            </a:ln>
          </p:spPr>
          <p:txBody>
            <a:bodyPr wrap="none" lIns="0" tIns="0" rIns="0" bIns="0">
              <a:spAutoFit/>
            </a:bodyPr>
            <a:lstStyle/>
            <a:p>
              <a:r>
                <a:rPr lang="en-US" sz="1200">
                  <a:solidFill>
                    <a:srgbClr val="000000"/>
                  </a:solidFill>
                  <a:latin typeface="Times New Roman" pitchFamily="18" charset="0"/>
                </a:rPr>
                <a:t>5</a:t>
              </a:r>
              <a:endParaRPr lang="en-US">
                <a:latin typeface="Times New Roman" pitchFamily="18" charset="0"/>
              </a:endParaRPr>
            </a:p>
          </p:txBody>
        </p:sp>
        <p:grpSp>
          <p:nvGrpSpPr>
            <p:cNvPr id="145" name="Group 47">
              <a:extLst>
                <a:ext uri="{FF2B5EF4-FFF2-40B4-BE49-F238E27FC236}">
                  <a16:creationId xmlns:a16="http://schemas.microsoft.com/office/drawing/2014/main" id="{45F4DA87-300A-47A3-8A8B-1651DE0A87F2}"/>
                </a:ext>
              </a:extLst>
            </p:cNvPr>
            <p:cNvGrpSpPr>
              <a:grpSpLocks/>
            </p:cNvGrpSpPr>
            <p:nvPr/>
          </p:nvGrpSpPr>
          <p:grpSpPr bwMode="auto">
            <a:xfrm>
              <a:off x="7830200" y="1819275"/>
              <a:ext cx="84534" cy="89297"/>
              <a:chOff x="3907" y="489"/>
              <a:chExt cx="71" cy="75"/>
            </a:xfrm>
          </p:grpSpPr>
          <p:sp>
            <p:nvSpPr>
              <p:cNvPr id="146" name="Rectangle 48">
                <a:extLst>
                  <a:ext uri="{FF2B5EF4-FFF2-40B4-BE49-F238E27FC236}">
                    <a16:creationId xmlns:a16="http://schemas.microsoft.com/office/drawing/2014/main" id="{57DF1974-96AF-4B30-846B-94B8B96A86AA}"/>
                  </a:ext>
                </a:extLst>
              </p:cNvPr>
              <p:cNvSpPr>
                <a:spLocks noChangeArrowheads="1"/>
              </p:cNvSpPr>
              <p:nvPr/>
            </p:nvSpPr>
            <p:spPr bwMode="auto">
              <a:xfrm>
                <a:off x="3907" y="489"/>
                <a:ext cx="71" cy="75"/>
              </a:xfrm>
              <a:prstGeom prst="rect">
                <a:avLst/>
              </a:prstGeom>
              <a:noFill/>
              <a:ln w="9525">
                <a:solidFill>
                  <a:srgbClr val="FF0000"/>
                </a:solidFill>
                <a:miter lim="800000"/>
                <a:headEnd/>
                <a:tailEnd/>
              </a:ln>
            </p:spPr>
            <p:txBody>
              <a:bodyPr/>
              <a:lstStyle/>
              <a:p>
                <a:endParaRPr lang="en-US" sz="1350"/>
              </a:p>
            </p:txBody>
          </p:sp>
          <p:sp>
            <p:nvSpPr>
              <p:cNvPr id="147" name="Line 49">
                <a:extLst>
                  <a:ext uri="{FF2B5EF4-FFF2-40B4-BE49-F238E27FC236}">
                    <a16:creationId xmlns:a16="http://schemas.microsoft.com/office/drawing/2014/main" id="{A46FDE86-E873-4070-BFDF-35E8557E8E8F}"/>
                  </a:ext>
                </a:extLst>
              </p:cNvPr>
              <p:cNvSpPr>
                <a:spLocks noChangeShapeType="1"/>
              </p:cNvSpPr>
              <p:nvPr/>
            </p:nvSpPr>
            <p:spPr bwMode="auto">
              <a:xfrm flipH="1" flipV="1">
                <a:off x="3913" y="495"/>
                <a:ext cx="27" cy="29"/>
              </a:xfrm>
              <a:prstGeom prst="line">
                <a:avLst/>
              </a:prstGeom>
              <a:noFill/>
              <a:ln w="12700">
                <a:solidFill>
                  <a:srgbClr val="FF0000"/>
                </a:solidFill>
                <a:round/>
                <a:headEnd/>
                <a:tailEnd/>
              </a:ln>
            </p:spPr>
            <p:txBody>
              <a:bodyPr/>
              <a:lstStyle/>
              <a:p>
                <a:endParaRPr lang="en-US" sz="1350"/>
              </a:p>
            </p:txBody>
          </p:sp>
          <p:sp>
            <p:nvSpPr>
              <p:cNvPr id="148" name="Line 50">
                <a:extLst>
                  <a:ext uri="{FF2B5EF4-FFF2-40B4-BE49-F238E27FC236}">
                    <a16:creationId xmlns:a16="http://schemas.microsoft.com/office/drawing/2014/main" id="{E2F1AE6C-AA33-4C57-901D-8028CDB46DD0}"/>
                  </a:ext>
                </a:extLst>
              </p:cNvPr>
              <p:cNvSpPr>
                <a:spLocks noChangeShapeType="1"/>
              </p:cNvSpPr>
              <p:nvPr/>
            </p:nvSpPr>
            <p:spPr bwMode="auto">
              <a:xfrm>
                <a:off x="3940" y="524"/>
                <a:ext cx="27" cy="29"/>
              </a:xfrm>
              <a:prstGeom prst="line">
                <a:avLst/>
              </a:prstGeom>
              <a:noFill/>
              <a:ln w="12700">
                <a:solidFill>
                  <a:srgbClr val="FF0000"/>
                </a:solidFill>
                <a:round/>
                <a:headEnd/>
                <a:tailEnd/>
              </a:ln>
            </p:spPr>
            <p:txBody>
              <a:bodyPr/>
              <a:lstStyle/>
              <a:p>
                <a:endParaRPr lang="en-US" sz="1350"/>
              </a:p>
            </p:txBody>
          </p:sp>
          <p:sp>
            <p:nvSpPr>
              <p:cNvPr id="149" name="Line 51">
                <a:extLst>
                  <a:ext uri="{FF2B5EF4-FFF2-40B4-BE49-F238E27FC236}">
                    <a16:creationId xmlns:a16="http://schemas.microsoft.com/office/drawing/2014/main" id="{2BE2A6D9-88D0-4742-92CC-38A0D3CFB59C}"/>
                  </a:ext>
                </a:extLst>
              </p:cNvPr>
              <p:cNvSpPr>
                <a:spLocks noChangeShapeType="1"/>
              </p:cNvSpPr>
              <p:nvPr/>
            </p:nvSpPr>
            <p:spPr bwMode="auto">
              <a:xfrm flipH="1">
                <a:off x="3913" y="524"/>
                <a:ext cx="27" cy="29"/>
              </a:xfrm>
              <a:prstGeom prst="line">
                <a:avLst/>
              </a:prstGeom>
              <a:noFill/>
              <a:ln w="12700">
                <a:solidFill>
                  <a:srgbClr val="FF0000"/>
                </a:solidFill>
                <a:round/>
                <a:headEnd/>
                <a:tailEnd/>
              </a:ln>
            </p:spPr>
            <p:txBody>
              <a:bodyPr/>
              <a:lstStyle/>
              <a:p>
                <a:endParaRPr lang="en-US" sz="1350"/>
              </a:p>
            </p:txBody>
          </p:sp>
          <p:sp>
            <p:nvSpPr>
              <p:cNvPr id="150" name="Line 52">
                <a:extLst>
                  <a:ext uri="{FF2B5EF4-FFF2-40B4-BE49-F238E27FC236}">
                    <a16:creationId xmlns:a16="http://schemas.microsoft.com/office/drawing/2014/main" id="{5DF78633-A506-43F2-9B75-17F6515F4C26}"/>
                  </a:ext>
                </a:extLst>
              </p:cNvPr>
              <p:cNvSpPr>
                <a:spLocks noChangeShapeType="1"/>
              </p:cNvSpPr>
              <p:nvPr/>
            </p:nvSpPr>
            <p:spPr bwMode="auto">
              <a:xfrm flipV="1">
                <a:off x="3940" y="495"/>
                <a:ext cx="27" cy="29"/>
              </a:xfrm>
              <a:prstGeom prst="line">
                <a:avLst/>
              </a:prstGeom>
              <a:noFill/>
              <a:ln w="12700">
                <a:solidFill>
                  <a:srgbClr val="FF0000"/>
                </a:solidFill>
                <a:round/>
                <a:headEnd/>
                <a:tailEnd/>
              </a:ln>
            </p:spPr>
            <p:txBody>
              <a:bodyPr/>
              <a:lstStyle/>
              <a:p>
                <a:endParaRPr lang="en-US" sz="1350"/>
              </a:p>
            </p:txBody>
          </p:sp>
          <p:sp>
            <p:nvSpPr>
              <p:cNvPr id="151" name="Rectangle 53">
                <a:extLst>
                  <a:ext uri="{FF2B5EF4-FFF2-40B4-BE49-F238E27FC236}">
                    <a16:creationId xmlns:a16="http://schemas.microsoft.com/office/drawing/2014/main" id="{DE3144AC-6FB2-4E84-8627-38B25ABA8014}"/>
                  </a:ext>
                </a:extLst>
              </p:cNvPr>
              <p:cNvSpPr>
                <a:spLocks noChangeArrowheads="1"/>
              </p:cNvSpPr>
              <p:nvPr/>
            </p:nvSpPr>
            <p:spPr bwMode="auto">
              <a:xfrm>
                <a:off x="3907" y="489"/>
                <a:ext cx="71" cy="75"/>
              </a:xfrm>
              <a:prstGeom prst="rect">
                <a:avLst/>
              </a:prstGeom>
              <a:noFill/>
              <a:ln w="9525">
                <a:solidFill>
                  <a:srgbClr val="FF0000"/>
                </a:solidFill>
                <a:miter lim="800000"/>
                <a:headEnd/>
                <a:tailEnd/>
              </a:ln>
            </p:spPr>
            <p:txBody>
              <a:bodyPr/>
              <a:lstStyle/>
              <a:p>
                <a:endParaRPr lang="en-US" sz="1350"/>
              </a:p>
            </p:txBody>
          </p:sp>
          <p:sp>
            <p:nvSpPr>
              <p:cNvPr id="152" name="Line 54">
                <a:extLst>
                  <a:ext uri="{FF2B5EF4-FFF2-40B4-BE49-F238E27FC236}">
                    <a16:creationId xmlns:a16="http://schemas.microsoft.com/office/drawing/2014/main" id="{0090867C-79B9-4303-BA74-03F2DC8F8978}"/>
                  </a:ext>
                </a:extLst>
              </p:cNvPr>
              <p:cNvSpPr>
                <a:spLocks noChangeShapeType="1"/>
              </p:cNvSpPr>
              <p:nvPr/>
            </p:nvSpPr>
            <p:spPr bwMode="auto">
              <a:xfrm flipH="1" flipV="1">
                <a:off x="3913" y="495"/>
                <a:ext cx="27" cy="29"/>
              </a:xfrm>
              <a:prstGeom prst="line">
                <a:avLst/>
              </a:prstGeom>
              <a:noFill/>
              <a:ln w="12700">
                <a:solidFill>
                  <a:srgbClr val="FF0000"/>
                </a:solidFill>
                <a:round/>
                <a:headEnd/>
                <a:tailEnd/>
              </a:ln>
            </p:spPr>
            <p:txBody>
              <a:bodyPr/>
              <a:lstStyle/>
              <a:p>
                <a:endParaRPr lang="en-US" sz="1350"/>
              </a:p>
            </p:txBody>
          </p:sp>
          <p:sp>
            <p:nvSpPr>
              <p:cNvPr id="153" name="Line 55">
                <a:extLst>
                  <a:ext uri="{FF2B5EF4-FFF2-40B4-BE49-F238E27FC236}">
                    <a16:creationId xmlns:a16="http://schemas.microsoft.com/office/drawing/2014/main" id="{FEE654C7-AC89-4A0D-B80F-9A105D7E1F53}"/>
                  </a:ext>
                </a:extLst>
              </p:cNvPr>
              <p:cNvSpPr>
                <a:spLocks noChangeShapeType="1"/>
              </p:cNvSpPr>
              <p:nvPr/>
            </p:nvSpPr>
            <p:spPr bwMode="auto">
              <a:xfrm>
                <a:off x="3940" y="524"/>
                <a:ext cx="27" cy="29"/>
              </a:xfrm>
              <a:prstGeom prst="line">
                <a:avLst/>
              </a:prstGeom>
              <a:noFill/>
              <a:ln w="12700">
                <a:solidFill>
                  <a:srgbClr val="FF0000"/>
                </a:solidFill>
                <a:round/>
                <a:headEnd/>
                <a:tailEnd/>
              </a:ln>
            </p:spPr>
            <p:txBody>
              <a:bodyPr/>
              <a:lstStyle/>
              <a:p>
                <a:endParaRPr lang="en-US" sz="1350"/>
              </a:p>
            </p:txBody>
          </p:sp>
          <p:sp>
            <p:nvSpPr>
              <p:cNvPr id="154" name="Line 56">
                <a:extLst>
                  <a:ext uri="{FF2B5EF4-FFF2-40B4-BE49-F238E27FC236}">
                    <a16:creationId xmlns:a16="http://schemas.microsoft.com/office/drawing/2014/main" id="{68AF7011-F747-42A7-838B-E3EB11342E7C}"/>
                  </a:ext>
                </a:extLst>
              </p:cNvPr>
              <p:cNvSpPr>
                <a:spLocks noChangeShapeType="1"/>
              </p:cNvSpPr>
              <p:nvPr/>
            </p:nvSpPr>
            <p:spPr bwMode="auto">
              <a:xfrm flipH="1">
                <a:off x="3913" y="524"/>
                <a:ext cx="27" cy="29"/>
              </a:xfrm>
              <a:prstGeom prst="line">
                <a:avLst/>
              </a:prstGeom>
              <a:noFill/>
              <a:ln w="12700">
                <a:solidFill>
                  <a:srgbClr val="FF0000"/>
                </a:solidFill>
                <a:round/>
                <a:headEnd/>
                <a:tailEnd/>
              </a:ln>
            </p:spPr>
            <p:txBody>
              <a:bodyPr/>
              <a:lstStyle/>
              <a:p>
                <a:endParaRPr lang="en-US" sz="1350"/>
              </a:p>
            </p:txBody>
          </p:sp>
          <p:sp>
            <p:nvSpPr>
              <p:cNvPr id="155" name="Line 57">
                <a:extLst>
                  <a:ext uri="{FF2B5EF4-FFF2-40B4-BE49-F238E27FC236}">
                    <a16:creationId xmlns:a16="http://schemas.microsoft.com/office/drawing/2014/main" id="{9F2DBC52-C9C7-4F92-93E2-BD74464C6850}"/>
                  </a:ext>
                </a:extLst>
              </p:cNvPr>
              <p:cNvSpPr>
                <a:spLocks noChangeShapeType="1"/>
              </p:cNvSpPr>
              <p:nvPr/>
            </p:nvSpPr>
            <p:spPr bwMode="auto">
              <a:xfrm flipV="1">
                <a:off x="3940" y="495"/>
                <a:ext cx="27" cy="29"/>
              </a:xfrm>
              <a:prstGeom prst="line">
                <a:avLst/>
              </a:prstGeom>
              <a:noFill/>
              <a:ln w="12700">
                <a:solidFill>
                  <a:srgbClr val="FF0000"/>
                </a:solidFill>
                <a:round/>
                <a:headEnd/>
                <a:tailEnd/>
              </a:ln>
            </p:spPr>
            <p:txBody>
              <a:bodyPr/>
              <a:lstStyle/>
              <a:p>
                <a:endParaRPr lang="en-US" sz="1350"/>
              </a:p>
            </p:txBody>
          </p:sp>
        </p:grpSp>
        <p:grpSp>
          <p:nvGrpSpPr>
            <p:cNvPr id="156" name="Group 58">
              <a:extLst>
                <a:ext uri="{FF2B5EF4-FFF2-40B4-BE49-F238E27FC236}">
                  <a16:creationId xmlns:a16="http://schemas.microsoft.com/office/drawing/2014/main" id="{D771D227-7918-4DCF-B9EF-0E40FD4033DE}"/>
                </a:ext>
              </a:extLst>
            </p:cNvPr>
            <p:cNvGrpSpPr>
              <a:grpSpLocks/>
            </p:cNvGrpSpPr>
            <p:nvPr/>
          </p:nvGrpSpPr>
          <p:grpSpPr bwMode="auto">
            <a:xfrm>
              <a:off x="8143336" y="1990725"/>
              <a:ext cx="84535" cy="89297"/>
              <a:chOff x="3907" y="489"/>
              <a:chExt cx="71" cy="75"/>
            </a:xfrm>
          </p:grpSpPr>
          <p:sp>
            <p:nvSpPr>
              <p:cNvPr id="157" name="Rectangle 59">
                <a:extLst>
                  <a:ext uri="{FF2B5EF4-FFF2-40B4-BE49-F238E27FC236}">
                    <a16:creationId xmlns:a16="http://schemas.microsoft.com/office/drawing/2014/main" id="{A6DCCE27-82AD-448B-885F-509F0B0DE53B}"/>
                  </a:ext>
                </a:extLst>
              </p:cNvPr>
              <p:cNvSpPr>
                <a:spLocks noChangeArrowheads="1"/>
              </p:cNvSpPr>
              <p:nvPr/>
            </p:nvSpPr>
            <p:spPr bwMode="auto">
              <a:xfrm>
                <a:off x="3907" y="489"/>
                <a:ext cx="71" cy="75"/>
              </a:xfrm>
              <a:prstGeom prst="rect">
                <a:avLst/>
              </a:prstGeom>
              <a:noFill/>
              <a:ln w="9525">
                <a:solidFill>
                  <a:srgbClr val="FF0000"/>
                </a:solidFill>
                <a:miter lim="800000"/>
                <a:headEnd/>
                <a:tailEnd/>
              </a:ln>
            </p:spPr>
            <p:txBody>
              <a:bodyPr/>
              <a:lstStyle/>
              <a:p>
                <a:endParaRPr lang="en-US" sz="1350"/>
              </a:p>
            </p:txBody>
          </p:sp>
          <p:sp>
            <p:nvSpPr>
              <p:cNvPr id="158" name="Line 60">
                <a:extLst>
                  <a:ext uri="{FF2B5EF4-FFF2-40B4-BE49-F238E27FC236}">
                    <a16:creationId xmlns:a16="http://schemas.microsoft.com/office/drawing/2014/main" id="{9C25592D-E35F-4061-A611-9B6A5C8E29DA}"/>
                  </a:ext>
                </a:extLst>
              </p:cNvPr>
              <p:cNvSpPr>
                <a:spLocks noChangeShapeType="1"/>
              </p:cNvSpPr>
              <p:nvPr/>
            </p:nvSpPr>
            <p:spPr bwMode="auto">
              <a:xfrm flipH="1" flipV="1">
                <a:off x="3913" y="495"/>
                <a:ext cx="27" cy="29"/>
              </a:xfrm>
              <a:prstGeom prst="line">
                <a:avLst/>
              </a:prstGeom>
              <a:noFill/>
              <a:ln w="12700">
                <a:solidFill>
                  <a:srgbClr val="FF0000"/>
                </a:solidFill>
                <a:round/>
                <a:headEnd/>
                <a:tailEnd/>
              </a:ln>
            </p:spPr>
            <p:txBody>
              <a:bodyPr/>
              <a:lstStyle/>
              <a:p>
                <a:endParaRPr lang="en-US" sz="1350"/>
              </a:p>
            </p:txBody>
          </p:sp>
          <p:sp>
            <p:nvSpPr>
              <p:cNvPr id="159" name="Line 61">
                <a:extLst>
                  <a:ext uri="{FF2B5EF4-FFF2-40B4-BE49-F238E27FC236}">
                    <a16:creationId xmlns:a16="http://schemas.microsoft.com/office/drawing/2014/main" id="{0BFA6618-CCE0-4871-BC87-F4DDBA22F8DC}"/>
                  </a:ext>
                </a:extLst>
              </p:cNvPr>
              <p:cNvSpPr>
                <a:spLocks noChangeShapeType="1"/>
              </p:cNvSpPr>
              <p:nvPr/>
            </p:nvSpPr>
            <p:spPr bwMode="auto">
              <a:xfrm>
                <a:off x="3940" y="524"/>
                <a:ext cx="27" cy="29"/>
              </a:xfrm>
              <a:prstGeom prst="line">
                <a:avLst/>
              </a:prstGeom>
              <a:noFill/>
              <a:ln w="12700">
                <a:solidFill>
                  <a:srgbClr val="FF0000"/>
                </a:solidFill>
                <a:round/>
                <a:headEnd/>
                <a:tailEnd/>
              </a:ln>
            </p:spPr>
            <p:txBody>
              <a:bodyPr/>
              <a:lstStyle/>
              <a:p>
                <a:endParaRPr lang="en-US" sz="1350"/>
              </a:p>
            </p:txBody>
          </p:sp>
          <p:sp>
            <p:nvSpPr>
              <p:cNvPr id="160" name="Line 62">
                <a:extLst>
                  <a:ext uri="{FF2B5EF4-FFF2-40B4-BE49-F238E27FC236}">
                    <a16:creationId xmlns:a16="http://schemas.microsoft.com/office/drawing/2014/main" id="{7E9630C6-7B92-428E-A1EB-2996B3F85B60}"/>
                  </a:ext>
                </a:extLst>
              </p:cNvPr>
              <p:cNvSpPr>
                <a:spLocks noChangeShapeType="1"/>
              </p:cNvSpPr>
              <p:nvPr/>
            </p:nvSpPr>
            <p:spPr bwMode="auto">
              <a:xfrm flipH="1">
                <a:off x="3913" y="524"/>
                <a:ext cx="27" cy="29"/>
              </a:xfrm>
              <a:prstGeom prst="line">
                <a:avLst/>
              </a:prstGeom>
              <a:noFill/>
              <a:ln w="12700">
                <a:solidFill>
                  <a:srgbClr val="FF0000"/>
                </a:solidFill>
                <a:round/>
                <a:headEnd/>
                <a:tailEnd/>
              </a:ln>
            </p:spPr>
            <p:txBody>
              <a:bodyPr/>
              <a:lstStyle/>
              <a:p>
                <a:endParaRPr lang="en-US" sz="1350"/>
              </a:p>
            </p:txBody>
          </p:sp>
          <p:sp>
            <p:nvSpPr>
              <p:cNvPr id="161" name="Line 63">
                <a:extLst>
                  <a:ext uri="{FF2B5EF4-FFF2-40B4-BE49-F238E27FC236}">
                    <a16:creationId xmlns:a16="http://schemas.microsoft.com/office/drawing/2014/main" id="{005C25AA-DD26-4E4C-8DED-67E34C5CF592}"/>
                  </a:ext>
                </a:extLst>
              </p:cNvPr>
              <p:cNvSpPr>
                <a:spLocks noChangeShapeType="1"/>
              </p:cNvSpPr>
              <p:nvPr/>
            </p:nvSpPr>
            <p:spPr bwMode="auto">
              <a:xfrm flipV="1">
                <a:off x="3940" y="495"/>
                <a:ext cx="27" cy="29"/>
              </a:xfrm>
              <a:prstGeom prst="line">
                <a:avLst/>
              </a:prstGeom>
              <a:noFill/>
              <a:ln w="12700">
                <a:solidFill>
                  <a:srgbClr val="FF0000"/>
                </a:solidFill>
                <a:round/>
                <a:headEnd/>
                <a:tailEnd/>
              </a:ln>
            </p:spPr>
            <p:txBody>
              <a:bodyPr/>
              <a:lstStyle/>
              <a:p>
                <a:endParaRPr lang="en-US" sz="1350"/>
              </a:p>
            </p:txBody>
          </p:sp>
          <p:sp>
            <p:nvSpPr>
              <p:cNvPr id="162" name="Rectangle 64">
                <a:extLst>
                  <a:ext uri="{FF2B5EF4-FFF2-40B4-BE49-F238E27FC236}">
                    <a16:creationId xmlns:a16="http://schemas.microsoft.com/office/drawing/2014/main" id="{18E0BEC9-B2D5-4A61-A3DC-9A1D7354391B}"/>
                  </a:ext>
                </a:extLst>
              </p:cNvPr>
              <p:cNvSpPr>
                <a:spLocks noChangeArrowheads="1"/>
              </p:cNvSpPr>
              <p:nvPr/>
            </p:nvSpPr>
            <p:spPr bwMode="auto">
              <a:xfrm>
                <a:off x="3907" y="489"/>
                <a:ext cx="71" cy="75"/>
              </a:xfrm>
              <a:prstGeom prst="rect">
                <a:avLst/>
              </a:prstGeom>
              <a:noFill/>
              <a:ln w="9525">
                <a:solidFill>
                  <a:srgbClr val="FF0000"/>
                </a:solidFill>
                <a:miter lim="800000"/>
                <a:headEnd/>
                <a:tailEnd/>
              </a:ln>
            </p:spPr>
            <p:txBody>
              <a:bodyPr/>
              <a:lstStyle/>
              <a:p>
                <a:endParaRPr lang="en-US" sz="1350"/>
              </a:p>
            </p:txBody>
          </p:sp>
          <p:sp>
            <p:nvSpPr>
              <p:cNvPr id="163" name="Line 65">
                <a:extLst>
                  <a:ext uri="{FF2B5EF4-FFF2-40B4-BE49-F238E27FC236}">
                    <a16:creationId xmlns:a16="http://schemas.microsoft.com/office/drawing/2014/main" id="{7A178F42-CCE1-4E73-AF96-C167BE2D46AB}"/>
                  </a:ext>
                </a:extLst>
              </p:cNvPr>
              <p:cNvSpPr>
                <a:spLocks noChangeShapeType="1"/>
              </p:cNvSpPr>
              <p:nvPr/>
            </p:nvSpPr>
            <p:spPr bwMode="auto">
              <a:xfrm flipH="1" flipV="1">
                <a:off x="3913" y="495"/>
                <a:ext cx="27" cy="29"/>
              </a:xfrm>
              <a:prstGeom prst="line">
                <a:avLst/>
              </a:prstGeom>
              <a:noFill/>
              <a:ln w="12700">
                <a:solidFill>
                  <a:srgbClr val="FF0000"/>
                </a:solidFill>
                <a:round/>
                <a:headEnd/>
                <a:tailEnd/>
              </a:ln>
            </p:spPr>
            <p:txBody>
              <a:bodyPr/>
              <a:lstStyle/>
              <a:p>
                <a:endParaRPr lang="en-US" sz="1350"/>
              </a:p>
            </p:txBody>
          </p:sp>
          <p:sp>
            <p:nvSpPr>
              <p:cNvPr id="164" name="Line 66">
                <a:extLst>
                  <a:ext uri="{FF2B5EF4-FFF2-40B4-BE49-F238E27FC236}">
                    <a16:creationId xmlns:a16="http://schemas.microsoft.com/office/drawing/2014/main" id="{7AD122C7-9948-47F6-AA2E-BF018566FD4C}"/>
                  </a:ext>
                </a:extLst>
              </p:cNvPr>
              <p:cNvSpPr>
                <a:spLocks noChangeShapeType="1"/>
              </p:cNvSpPr>
              <p:nvPr/>
            </p:nvSpPr>
            <p:spPr bwMode="auto">
              <a:xfrm>
                <a:off x="3940" y="524"/>
                <a:ext cx="27" cy="29"/>
              </a:xfrm>
              <a:prstGeom prst="line">
                <a:avLst/>
              </a:prstGeom>
              <a:noFill/>
              <a:ln w="12700">
                <a:solidFill>
                  <a:srgbClr val="FF0000"/>
                </a:solidFill>
                <a:round/>
                <a:headEnd/>
                <a:tailEnd/>
              </a:ln>
            </p:spPr>
            <p:txBody>
              <a:bodyPr/>
              <a:lstStyle/>
              <a:p>
                <a:endParaRPr lang="en-US" sz="1350"/>
              </a:p>
            </p:txBody>
          </p:sp>
          <p:sp>
            <p:nvSpPr>
              <p:cNvPr id="165" name="Line 67">
                <a:extLst>
                  <a:ext uri="{FF2B5EF4-FFF2-40B4-BE49-F238E27FC236}">
                    <a16:creationId xmlns:a16="http://schemas.microsoft.com/office/drawing/2014/main" id="{41EA5702-8825-48FC-B24E-58BC3D310DA7}"/>
                  </a:ext>
                </a:extLst>
              </p:cNvPr>
              <p:cNvSpPr>
                <a:spLocks noChangeShapeType="1"/>
              </p:cNvSpPr>
              <p:nvPr/>
            </p:nvSpPr>
            <p:spPr bwMode="auto">
              <a:xfrm flipH="1">
                <a:off x="3913" y="524"/>
                <a:ext cx="27" cy="29"/>
              </a:xfrm>
              <a:prstGeom prst="line">
                <a:avLst/>
              </a:prstGeom>
              <a:noFill/>
              <a:ln w="12700">
                <a:solidFill>
                  <a:srgbClr val="FF0000"/>
                </a:solidFill>
                <a:round/>
                <a:headEnd/>
                <a:tailEnd/>
              </a:ln>
            </p:spPr>
            <p:txBody>
              <a:bodyPr/>
              <a:lstStyle/>
              <a:p>
                <a:endParaRPr lang="en-US" sz="1350"/>
              </a:p>
            </p:txBody>
          </p:sp>
          <p:sp>
            <p:nvSpPr>
              <p:cNvPr id="166" name="Line 68">
                <a:extLst>
                  <a:ext uri="{FF2B5EF4-FFF2-40B4-BE49-F238E27FC236}">
                    <a16:creationId xmlns:a16="http://schemas.microsoft.com/office/drawing/2014/main" id="{EB6ED254-F0BC-44BA-938C-06AEE8F907C8}"/>
                  </a:ext>
                </a:extLst>
              </p:cNvPr>
              <p:cNvSpPr>
                <a:spLocks noChangeShapeType="1"/>
              </p:cNvSpPr>
              <p:nvPr/>
            </p:nvSpPr>
            <p:spPr bwMode="auto">
              <a:xfrm flipV="1">
                <a:off x="3940" y="495"/>
                <a:ext cx="27" cy="29"/>
              </a:xfrm>
              <a:prstGeom prst="line">
                <a:avLst/>
              </a:prstGeom>
              <a:noFill/>
              <a:ln w="12700">
                <a:solidFill>
                  <a:srgbClr val="FF0000"/>
                </a:solidFill>
                <a:round/>
                <a:headEnd/>
                <a:tailEnd/>
              </a:ln>
            </p:spPr>
            <p:txBody>
              <a:bodyPr/>
              <a:lstStyle/>
              <a:p>
                <a:endParaRPr lang="en-US" sz="1350"/>
              </a:p>
            </p:txBody>
          </p:sp>
        </p:grpSp>
        <p:grpSp>
          <p:nvGrpSpPr>
            <p:cNvPr id="167" name="Group 69">
              <a:extLst>
                <a:ext uri="{FF2B5EF4-FFF2-40B4-BE49-F238E27FC236}">
                  <a16:creationId xmlns:a16="http://schemas.microsoft.com/office/drawing/2014/main" id="{EF41BC39-4EA2-4A2C-AEDC-7148DD989756}"/>
                </a:ext>
              </a:extLst>
            </p:cNvPr>
            <p:cNvGrpSpPr>
              <a:grpSpLocks/>
            </p:cNvGrpSpPr>
            <p:nvPr/>
          </p:nvGrpSpPr>
          <p:grpSpPr bwMode="auto">
            <a:xfrm>
              <a:off x="8458850" y="1990725"/>
              <a:ext cx="84534" cy="89297"/>
              <a:chOff x="3907" y="489"/>
              <a:chExt cx="71" cy="75"/>
            </a:xfrm>
          </p:grpSpPr>
          <p:sp>
            <p:nvSpPr>
              <p:cNvPr id="168" name="Rectangle 70">
                <a:extLst>
                  <a:ext uri="{FF2B5EF4-FFF2-40B4-BE49-F238E27FC236}">
                    <a16:creationId xmlns:a16="http://schemas.microsoft.com/office/drawing/2014/main" id="{28950EAB-CCEA-4493-BE57-E3B4F30FD191}"/>
                  </a:ext>
                </a:extLst>
              </p:cNvPr>
              <p:cNvSpPr>
                <a:spLocks noChangeArrowheads="1"/>
              </p:cNvSpPr>
              <p:nvPr/>
            </p:nvSpPr>
            <p:spPr bwMode="auto">
              <a:xfrm>
                <a:off x="3907" y="489"/>
                <a:ext cx="71" cy="75"/>
              </a:xfrm>
              <a:prstGeom prst="rect">
                <a:avLst/>
              </a:prstGeom>
              <a:noFill/>
              <a:ln w="9525">
                <a:solidFill>
                  <a:srgbClr val="FF0000"/>
                </a:solidFill>
                <a:miter lim="800000"/>
                <a:headEnd/>
                <a:tailEnd/>
              </a:ln>
            </p:spPr>
            <p:txBody>
              <a:bodyPr/>
              <a:lstStyle/>
              <a:p>
                <a:endParaRPr lang="en-US" sz="1350"/>
              </a:p>
            </p:txBody>
          </p:sp>
          <p:sp>
            <p:nvSpPr>
              <p:cNvPr id="169" name="Line 71">
                <a:extLst>
                  <a:ext uri="{FF2B5EF4-FFF2-40B4-BE49-F238E27FC236}">
                    <a16:creationId xmlns:a16="http://schemas.microsoft.com/office/drawing/2014/main" id="{90ED1BD1-D8FA-4355-9B9A-74953DE89E4E}"/>
                  </a:ext>
                </a:extLst>
              </p:cNvPr>
              <p:cNvSpPr>
                <a:spLocks noChangeShapeType="1"/>
              </p:cNvSpPr>
              <p:nvPr/>
            </p:nvSpPr>
            <p:spPr bwMode="auto">
              <a:xfrm flipH="1" flipV="1">
                <a:off x="3913" y="495"/>
                <a:ext cx="27" cy="29"/>
              </a:xfrm>
              <a:prstGeom prst="line">
                <a:avLst/>
              </a:prstGeom>
              <a:noFill/>
              <a:ln w="12700">
                <a:solidFill>
                  <a:srgbClr val="FF0000"/>
                </a:solidFill>
                <a:round/>
                <a:headEnd/>
                <a:tailEnd/>
              </a:ln>
            </p:spPr>
            <p:txBody>
              <a:bodyPr/>
              <a:lstStyle/>
              <a:p>
                <a:endParaRPr lang="en-US" sz="1350"/>
              </a:p>
            </p:txBody>
          </p:sp>
          <p:sp>
            <p:nvSpPr>
              <p:cNvPr id="170" name="Line 72">
                <a:extLst>
                  <a:ext uri="{FF2B5EF4-FFF2-40B4-BE49-F238E27FC236}">
                    <a16:creationId xmlns:a16="http://schemas.microsoft.com/office/drawing/2014/main" id="{5A3ADF4A-D816-46D0-B6BB-23C230B7B199}"/>
                  </a:ext>
                </a:extLst>
              </p:cNvPr>
              <p:cNvSpPr>
                <a:spLocks noChangeShapeType="1"/>
              </p:cNvSpPr>
              <p:nvPr/>
            </p:nvSpPr>
            <p:spPr bwMode="auto">
              <a:xfrm>
                <a:off x="3940" y="524"/>
                <a:ext cx="27" cy="29"/>
              </a:xfrm>
              <a:prstGeom prst="line">
                <a:avLst/>
              </a:prstGeom>
              <a:noFill/>
              <a:ln w="12700">
                <a:solidFill>
                  <a:srgbClr val="FF0000"/>
                </a:solidFill>
                <a:round/>
                <a:headEnd/>
                <a:tailEnd/>
              </a:ln>
            </p:spPr>
            <p:txBody>
              <a:bodyPr/>
              <a:lstStyle/>
              <a:p>
                <a:endParaRPr lang="en-US" sz="1350"/>
              </a:p>
            </p:txBody>
          </p:sp>
          <p:sp>
            <p:nvSpPr>
              <p:cNvPr id="171" name="Line 73">
                <a:extLst>
                  <a:ext uri="{FF2B5EF4-FFF2-40B4-BE49-F238E27FC236}">
                    <a16:creationId xmlns:a16="http://schemas.microsoft.com/office/drawing/2014/main" id="{D53F4DB1-C49E-4AC0-BB5E-05DD1A56406E}"/>
                  </a:ext>
                </a:extLst>
              </p:cNvPr>
              <p:cNvSpPr>
                <a:spLocks noChangeShapeType="1"/>
              </p:cNvSpPr>
              <p:nvPr/>
            </p:nvSpPr>
            <p:spPr bwMode="auto">
              <a:xfrm flipH="1">
                <a:off x="3913" y="524"/>
                <a:ext cx="27" cy="29"/>
              </a:xfrm>
              <a:prstGeom prst="line">
                <a:avLst/>
              </a:prstGeom>
              <a:noFill/>
              <a:ln w="12700">
                <a:solidFill>
                  <a:srgbClr val="FF0000"/>
                </a:solidFill>
                <a:round/>
                <a:headEnd/>
                <a:tailEnd/>
              </a:ln>
            </p:spPr>
            <p:txBody>
              <a:bodyPr/>
              <a:lstStyle/>
              <a:p>
                <a:endParaRPr lang="en-US" sz="1350"/>
              </a:p>
            </p:txBody>
          </p:sp>
          <p:sp>
            <p:nvSpPr>
              <p:cNvPr id="172" name="Line 74">
                <a:extLst>
                  <a:ext uri="{FF2B5EF4-FFF2-40B4-BE49-F238E27FC236}">
                    <a16:creationId xmlns:a16="http://schemas.microsoft.com/office/drawing/2014/main" id="{8D12E5B5-5267-45E3-80E5-2622A34DB882}"/>
                  </a:ext>
                </a:extLst>
              </p:cNvPr>
              <p:cNvSpPr>
                <a:spLocks noChangeShapeType="1"/>
              </p:cNvSpPr>
              <p:nvPr/>
            </p:nvSpPr>
            <p:spPr bwMode="auto">
              <a:xfrm flipV="1">
                <a:off x="3940" y="495"/>
                <a:ext cx="27" cy="29"/>
              </a:xfrm>
              <a:prstGeom prst="line">
                <a:avLst/>
              </a:prstGeom>
              <a:noFill/>
              <a:ln w="12700">
                <a:solidFill>
                  <a:srgbClr val="FF0000"/>
                </a:solidFill>
                <a:round/>
                <a:headEnd/>
                <a:tailEnd/>
              </a:ln>
            </p:spPr>
            <p:txBody>
              <a:bodyPr/>
              <a:lstStyle/>
              <a:p>
                <a:endParaRPr lang="en-US" sz="1350"/>
              </a:p>
            </p:txBody>
          </p:sp>
          <p:sp>
            <p:nvSpPr>
              <p:cNvPr id="173" name="Rectangle 75">
                <a:extLst>
                  <a:ext uri="{FF2B5EF4-FFF2-40B4-BE49-F238E27FC236}">
                    <a16:creationId xmlns:a16="http://schemas.microsoft.com/office/drawing/2014/main" id="{79D987C9-38CA-42B0-B78E-AA5818A9F8B5}"/>
                  </a:ext>
                </a:extLst>
              </p:cNvPr>
              <p:cNvSpPr>
                <a:spLocks noChangeArrowheads="1"/>
              </p:cNvSpPr>
              <p:nvPr/>
            </p:nvSpPr>
            <p:spPr bwMode="auto">
              <a:xfrm>
                <a:off x="3907" y="489"/>
                <a:ext cx="71" cy="75"/>
              </a:xfrm>
              <a:prstGeom prst="rect">
                <a:avLst/>
              </a:prstGeom>
              <a:noFill/>
              <a:ln w="9525">
                <a:solidFill>
                  <a:srgbClr val="FF0000"/>
                </a:solidFill>
                <a:miter lim="800000"/>
                <a:headEnd/>
                <a:tailEnd/>
              </a:ln>
            </p:spPr>
            <p:txBody>
              <a:bodyPr/>
              <a:lstStyle/>
              <a:p>
                <a:endParaRPr lang="en-US" sz="1350"/>
              </a:p>
            </p:txBody>
          </p:sp>
          <p:sp>
            <p:nvSpPr>
              <p:cNvPr id="174" name="Line 76">
                <a:extLst>
                  <a:ext uri="{FF2B5EF4-FFF2-40B4-BE49-F238E27FC236}">
                    <a16:creationId xmlns:a16="http://schemas.microsoft.com/office/drawing/2014/main" id="{494F06E4-5AEB-4D83-AB16-6DCC2F7E9CE1}"/>
                  </a:ext>
                </a:extLst>
              </p:cNvPr>
              <p:cNvSpPr>
                <a:spLocks noChangeShapeType="1"/>
              </p:cNvSpPr>
              <p:nvPr/>
            </p:nvSpPr>
            <p:spPr bwMode="auto">
              <a:xfrm flipH="1" flipV="1">
                <a:off x="3913" y="495"/>
                <a:ext cx="27" cy="29"/>
              </a:xfrm>
              <a:prstGeom prst="line">
                <a:avLst/>
              </a:prstGeom>
              <a:noFill/>
              <a:ln w="12700">
                <a:solidFill>
                  <a:srgbClr val="FF0000"/>
                </a:solidFill>
                <a:round/>
                <a:headEnd/>
                <a:tailEnd/>
              </a:ln>
            </p:spPr>
            <p:txBody>
              <a:bodyPr/>
              <a:lstStyle/>
              <a:p>
                <a:endParaRPr lang="en-US" sz="1350"/>
              </a:p>
            </p:txBody>
          </p:sp>
          <p:sp>
            <p:nvSpPr>
              <p:cNvPr id="175" name="Line 77">
                <a:extLst>
                  <a:ext uri="{FF2B5EF4-FFF2-40B4-BE49-F238E27FC236}">
                    <a16:creationId xmlns:a16="http://schemas.microsoft.com/office/drawing/2014/main" id="{EFDB6754-88B3-4AEC-84FF-255B08D0CB1D}"/>
                  </a:ext>
                </a:extLst>
              </p:cNvPr>
              <p:cNvSpPr>
                <a:spLocks noChangeShapeType="1"/>
              </p:cNvSpPr>
              <p:nvPr/>
            </p:nvSpPr>
            <p:spPr bwMode="auto">
              <a:xfrm>
                <a:off x="3940" y="524"/>
                <a:ext cx="27" cy="29"/>
              </a:xfrm>
              <a:prstGeom prst="line">
                <a:avLst/>
              </a:prstGeom>
              <a:noFill/>
              <a:ln w="12700">
                <a:solidFill>
                  <a:srgbClr val="FF0000"/>
                </a:solidFill>
                <a:round/>
                <a:headEnd/>
                <a:tailEnd/>
              </a:ln>
            </p:spPr>
            <p:txBody>
              <a:bodyPr/>
              <a:lstStyle/>
              <a:p>
                <a:endParaRPr lang="en-US" sz="1350"/>
              </a:p>
            </p:txBody>
          </p:sp>
          <p:sp>
            <p:nvSpPr>
              <p:cNvPr id="176" name="Line 78">
                <a:extLst>
                  <a:ext uri="{FF2B5EF4-FFF2-40B4-BE49-F238E27FC236}">
                    <a16:creationId xmlns:a16="http://schemas.microsoft.com/office/drawing/2014/main" id="{C081F2B4-F5B2-41BA-A0D4-281C9D67E106}"/>
                  </a:ext>
                </a:extLst>
              </p:cNvPr>
              <p:cNvSpPr>
                <a:spLocks noChangeShapeType="1"/>
              </p:cNvSpPr>
              <p:nvPr/>
            </p:nvSpPr>
            <p:spPr bwMode="auto">
              <a:xfrm flipH="1">
                <a:off x="3913" y="524"/>
                <a:ext cx="27" cy="29"/>
              </a:xfrm>
              <a:prstGeom prst="line">
                <a:avLst/>
              </a:prstGeom>
              <a:noFill/>
              <a:ln w="12700">
                <a:solidFill>
                  <a:srgbClr val="FF0000"/>
                </a:solidFill>
                <a:round/>
                <a:headEnd/>
                <a:tailEnd/>
              </a:ln>
            </p:spPr>
            <p:txBody>
              <a:bodyPr/>
              <a:lstStyle/>
              <a:p>
                <a:endParaRPr lang="en-US" sz="1350"/>
              </a:p>
            </p:txBody>
          </p:sp>
          <p:sp>
            <p:nvSpPr>
              <p:cNvPr id="177" name="Line 79">
                <a:extLst>
                  <a:ext uri="{FF2B5EF4-FFF2-40B4-BE49-F238E27FC236}">
                    <a16:creationId xmlns:a16="http://schemas.microsoft.com/office/drawing/2014/main" id="{A769CD54-1471-4494-9167-F6869F29347C}"/>
                  </a:ext>
                </a:extLst>
              </p:cNvPr>
              <p:cNvSpPr>
                <a:spLocks noChangeShapeType="1"/>
              </p:cNvSpPr>
              <p:nvPr/>
            </p:nvSpPr>
            <p:spPr bwMode="auto">
              <a:xfrm flipV="1">
                <a:off x="3940" y="495"/>
                <a:ext cx="27" cy="29"/>
              </a:xfrm>
              <a:prstGeom prst="line">
                <a:avLst/>
              </a:prstGeom>
              <a:noFill/>
              <a:ln w="12700">
                <a:solidFill>
                  <a:srgbClr val="FF0000"/>
                </a:solidFill>
                <a:round/>
                <a:headEnd/>
                <a:tailEnd/>
              </a:ln>
            </p:spPr>
            <p:txBody>
              <a:bodyPr/>
              <a:lstStyle/>
              <a:p>
                <a:endParaRPr lang="en-US" sz="1350"/>
              </a:p>
            </p:txBody>
          </p:sp>
        </p:grpSp>
        <p:grpSp>
          <p:nvGrpSpPr>
            <p:cNvPr id="178" name="Group 80">
              <a:extLst>
                <a:ext uri="{FF2B5EF4-FFF2-40B4-BE49-F238E27FC236}">
                  <a16:creationId xmlns:a16="http://schemas.microsoft.com/office/drawing/2014/main" id="{A04ADDB7-80D9-4AFE-AC8A-603B8292D361}"/>
                </a:ext>
              </a:extLst>
            </p:cNvPr>
            <p:cNvGrpSpPr>
              <a:grpSpLocks/>
            </p:cNvGrpSpPr>
            <p:nvPr/>
          </p:nvGrpSpPr>
          <p:grpSpPr bwMode="auto">
            <a:xfrm>
              <a:off x="8687450" y="1990725"/>
              <a:ext cx="84534" cy="89297"/>
              <a:chOff x="3907" y="489"/>
              <a:chExt cx="71" cy="75"/>
            </a:xfrm>
          </p:grpSpPr>
          <p:sp>
            <p:nvSpPr>
              <p:cNvPr id="179" name="Rectangle 81">
                <a:extLst>
                  <a:ext uri="{FF2B5EF4-FFF2-40B4-BE49-F238E27FC236}">
                    <a16:creationId xmlns:a16="http://schemas.microsoft.com/office/drawing/2014/main" id="{F4A4F7FC-6741-45D3-A96A-D6ABE5E3D778}"/>
                  </a:ext>
                </a:extLst>
              </p:cNvPr>
              <p:cNvSpPr>
                <a:spLocks noChangeArrowheads="1"/>
              </p:cNvSpPr>
              <p:nvPr/>
            </p:nvSpPr>
            <p:spPr bwMode="auto">
              <a:xfrm>
                <a:off x="3907" y="489"/>
                <a:ext cx="71" cy="75"/>
              </a:xfrm>
              <a:prstGeom prst="rect">
                <a:avLst/>
              </a:prstGeom>
              <a:noFill/>
              <a:ln w="9525">
                <a:solidFill>
                  <a:srgbClr val="FF0000"/>
                </a:solidFill>
                <a:miter lim="800000"/>
                <a:headEnd/>
                <a:tailEnd/>
              </a:ln>
            </p:spPr>
            <p:txBody>
              <a:bodyPr/>
              <a:lstStyle/>
              <a:p>
                <a:endParaRPr lang="en-US" sz="1350"/>
              </a:p>
            </p:txBody>
          </p:sp>
          <p:sp>
            <p:nvSpPr>
              <p:cNvPr id="180" name="Line 82">
                <a:extLst>
                  <a:ext uri="{FF2B5EF4-FFF2-40B4-BE49-F238E27FC236}">
                    <a16:creationId xmlns:a16="http://schemas.microsoft.com/office/drawing/2014/main" id="{6BA473FF-50BD-405A-B558-B66E377EF367}"/>
                  </a:ext>
                </a:extLst>
              </p:cNvPr>
              <p:cNvSpPr>
                <a:spLocks noChangeShapeType="1"/>
              </p:cNvSpPr>
              <p:nvPr/>
            </p:nvSpPr>
            <p:spPr bwMode="auto">
              <a:xfrm flipH="1" flipV="1">
                <a:off x="3913" y="495"/>
                <a:ext cx="27" cy="29"/>
              </a:xfrm>
              <a:prstGeom prst="line">
                <a:avLst/>
              </a:prstGeom>
              <a:noFill/>
              <a:ln w="12700">
                <a:solidFill>
                  <a:srgbClr val="FF0000"/>
                </a:solidFill>
                <a:round/>
                <a:headEnd/>
                <a:tailEnd/>
              </a:ln>
            </p:spPr>
            <p:txBody>
              <a:bodyPr/>
              <a:lstStyle/>
              <a:p>
                <a:endParaRPr lang="en-US" sz="1350"/>
              </a:p>
            </p:txBody>
          </p:sp>
          <p:sp>
            <p:nvSpPr>
              <p:cNvPr id="181" name="Line 83">
                <a:extLst>
                  <a:ext uri="{FF2B5EF4-FFF2-40B4-BE49-F238E27FC236}">
                    <a16:creationId xmlns:a16="http://schemas.microsoft.com/office/drawing/2014/main" id="{02476657-7FA1-482D-B150-26C77430351A}"/>
                  </a:ext>
                </a:extLst>
              </p:cNvPr>
              <p:cNvSpPr>
                <a:spLocks noChangeShapeType="1"/>
              </p:cNvSpPr>
              <p:nvPr/>
            </p:nvSpPr>
            <p:spPr bwMode="auto">
              <a:xfrm>
                <a:off x="3940" y="524"/>
                <a:ext cx="27" cy="29"/>
              </a:xfrm>
              <a:prstGeom prst="line">
                <a:avLst/>
              </a:prstGeom>
              <a:noFill/>
              <a:ln w="12700">
                <a:solidFill>
                  <a:srgbClr val="FF0000"/>
                </a:solidFill>
                <a:round/>
                <a:headEnd/>
                <a:tailEnd/>
              </a:ln>
            </p:spPr>
            <p:txBody>
              <a:bodyPr/>
              <a:lstStyle/>
              <a:p>
                <a:endParaRPr lang="en-US" sz="1350"/>
              </a:p>
            </p:txBody>
          </p:sp>
          <p:sp>
            <p:nvSpPr>
              <p:cNvPr id="182" name="Line 84">
                <a:extLst>
                  <a:ext uri="{FF2B5EF4-FFF2-40B4-BE49-F238E27FC236}">
                    <a16:creationId xmlns:a16="http://schemas.microsoft.com/office/drawing/2014/main" id="{37B1A8FF-F969-4DE9-9687-48920B5E116D}"/>
                  </a:ext>
                </a:extLst>
              </p:cNvPr>
              <p:cNvSpPr>
                <a:spLocks noChangeShapeType="1"/>
              </p:cNvSpPr>
              <p:nvPr/>
            </p:nvSpPr>
            <p:spPr bwMode="auto">
              <a:xfrm flipH="1">
                <a:off x="3913" y="524"/>
                <a:ext cx="27" cy="29"/>
              </a:xfrm>
              <a:prstGeom prst="line">
                <a:avLst/>
              </a:prstGeom>
              <a:noFill/>
              <a:ln w="12700">
                <a:solidFill>
                  <a:srgbClr val="FF0000"/>
                </a:solidFill>
                <a:round/>
                <a:headEnd/>
                <a:tailEnd/>
              </a:ln>
            </p:spPr>
            <p:txBody>
              <a:bodyPr/>
              <a:lstStyle/>
              <a:p>
                <a:endParaRPr lang="en-US" sz="1350"/>
              </a:p>
            </p:txBody>
          </p:sp>
          <p:sp>
            <p:nvSpPr>
              <p:cNvPr id="183" name="Line 85">
                <a:extLst>
                  <a:ext uri="{FF2B5EF4-FFF2-40B4-BE49-F238E27FC236}">
                    <a16:creationId xmlns:a16="http://schemas.microsoft.com/office/drawing/2014/main" id="{5891AB87-27B2-4A79-881C-05B7678058A0}"/>
                  </a:ext>
                </a:extLst>
              </p:cNvPr>
              <p:cNvSpPr>
                <a:spLocks noChangeShapeType="1"/>
              </p:cNvSpPr>
              <p:nvPr/>
            </p:nvSpPr>
            <p:spPr bwMode="auto">
              <a:xfrm flipV="1">
                <a:off x="3940" y="495"/>
                <a:ext cx="27" cy="29"/>
              </a:xfrm>
              <a:prstGeom prst="line">
                <a:avLst/>
              </a:prstGeom>
              <a:noFill/>
              <a:ln w="12700">
                <a:solidFill>
                  <a:srgbClr val="FF0000"/>
                </a:solidFill>
                <a:round/>
                <a:headEnd/>
                <a:tailEnd/>
              </a:ln>
            </p:spPr>
            <p:txBody>
              <a:bodyPr/>
              <a:lstStyle/>
              <a:p>
                <a:endParaRPr lang="en-US" sz="1350"/>
              </a:p>
            </p:txBody>
          </p:sp>
          <p:sp>
            <p:nvSpPr>
              <p:cNvPr id="184" name="Rectangle 86">
                <a:extLst>
                  <a:ext uri="{FF2B5EF4-FFF2-40B4-BE49-F238E27FC236}">
                    <a16:creationId xmlns:a16="http://schemas.microsoft.com/office/drawing/2014/main" id="{DABE4CA9-52F4-4BAA-B6C7-BD3F7018CC2F}"/>
                  </a:ext>
                </a:extLst>
              </p:cNvPr>
              <p:cNvSpPr>
                <a:spLocks noChangeArrowheads="1"/>
              </p:cNvSpPr>
              <p:nvPr/>
            </p:nvSpPr>
            <p:spPr bwMode="auto">
              <a:xfrm>
                <a:off x="3907" y="489"/>
                <a:ext cx="71" cy="75"/>
              </a:xfrm>
              <a:prstGeom prst="rect">
                <a:avLst/>
              </a:prstGeom>
              <a:noFill/>
              <a:ln w="9525">
                <a:solidFill>
                  <a:srgbClr val="FF0000"/>
                </a:solidFill>
                <a:miter lim="800000"/>
                <a:headEnd/>
                <a:tailEnd/>
              </a:ln>
            </p:spPr>
            <p:txBody>
              <a:bodyPr/>
              <a:lstStyle/>
              <a:p>
                <a:endParaRPr lang="en-US" sz="1350"/>
              </a:p>
            </p:txBody>
          </p:sp>
          <p:sp>
            <p:nvSpPr>
              <p:cNvPr id="185" name="Line 87">
                <a:extLst>
                  <a:ext uri="{FF2B5EF4-FFF2-40B4-BE49-F238E27FC236}">
                    <a16:creationId xmlns:a16="http://schemas.microsoft.com/office/drawing/2014/main" id="{20754DC9-60CD-446B-A5F4-8350870D15FB}"/>
                  </a:ext>
                </a:extLst>
              </p:cNvPr>
              <p:cNvSpPr>
                <a:spLocks noChangeShapeType="1"/>
              </p:cNvSpPr>
              <p:nvPr/>
            </p:nvSpPr>
            <p:spPr bwMode="auto">
              <a:xfrm flipH="1" flipV="1">
                <a:off x="3913" y="495"/>
                <a:ext cx="27" cy="29"/>
              </a:xfrm>
              <a:prstGeom prst="line">
                <a:avLst/>
              </a:prstGeom>
              <a:noFill/>
              <a:ln w="12700">
                <a:solidFill>
                  <a:srgbClr val="FF0000"/>
                </a:solidFill>
                <a:round/>
                <a:headEnd/>
                <a:tailEnd/>
              </a:ln>
            </p:spPr>
            <p:txBody>
              <a:bodyPr/>
              <a:lstStyle/>
              <a:p>
                <a:endParaRPr lang="en-US" sz="1350"/>
              </a:p>
            </p:txBody>
          </p:sp>
          <p:sp>
            <p:nvSpPr>
              <p:cNvPr id="186" name="Line 88">
                <a:extLst>
                  <a:ext uri="{FF2B5EF4-FFF2-40B4-BE49-F238E27FC236}">
                    <a16:creationId xmlns:a16="http://schemas.microsoft.com/office/drawing/2014/main" id="{C48092D8-C098-4857-B268-646725DA7B21}"/>
                  </a:ext>
                </a:extLst>
              </p:cNvPr>
              <p:cNvSpPr>
                <a:spLocks noChangeShapeType="1"/>
              </p:cNvSpPr>
              <p:nvPr/>
            </p:nvSpPr>
            <p:spPr bwMode="auto">
              <a:xfrm>
                <a:off x="3940" y="524"/>
                <a:ext cx="27" cy="29"/>
              </a:xfrm>
              <a:prstGeom prst="line">
                <a:avLst/>
              </a:prstGeom>
              <a:noFill/>
              <a:ln w="12700">
                <a:solidFill>
                  <a:srgbClr val="FF0000"/>
                </a:solidFill>
                <a:round/>
                <a:headEnd/>
                <a:tailEnd/>
              </a:ln>
            </p:spPr>
            <p:txBody>
              <a:bodyPr/>
              <a:lstStyle/>
              <a:p>
                <a:endParaRPr lang="en-US" sz="1350"/>
              </a:p>
            </p:txBody>
          </p:sp>
          <p:sp>
            <p:nvSpPr>
              <p:cNvPr id="187" name="Line 89">
                <a:extLst>
                  <a:ext uri="{FF2B5EF4-FFF2-40B4-BE49-F238E27FC236}">
                    <a16:creationId xmlns:a16="http://schemas.microsoft.com/office/drawing/2014/main" id="{7CB08F73-46FC-4045-923B-C90CF09B23A5}"/>
                  </a:ext>
                </a:extLst>
              </p:cNvPr>
              <p:cNvSpPr>
                <a:spLocks noChangeShapeType="1"/>
              </p:cNvSpPr>
              <p:nvPr/>
            </p:nvSpPr>
            <p:spPr bwMode="auto">
              <a:xfrm flipH="1">
                <a:off x="3913" y="524"/>
                <a:ext cx="27" cy="29"/>
              </a:xfrm>
              <a:prstGeom prst="line">
                <a:avLst/>
              </a:prstGeom>
              <a:noFill/>
              <a:ln w="12700">
                <a:solidFill>
                  <a:srgbClr val="FF0000"/>
                </a:solidFill>
                <a:round/>
                <a:headEnd/>
                <a:tailEnd/>
              </a:ln>
            </p:spPr>
            <p:txBody>
              <a:bodyPr/>
              <a:lstStyle/>
              <a:p>
                <a:endParaRPr lang="en-US" sz="1350"/>
              </a:p>
            </p:txBody>
          </p:sp>
          <p:sp>
            <p:nvSpPr>
              <p:cNvPr id="188" name="Line 90">
                <a:extLst>
                  <a:ext uri="{FF2B5EF4-FFF2-40B4-BE49-F238E27FC236}">
                    <a16:creationId xmlns:a16="http://schemas.microsoft.com/office/drawing/2014/main" id="{6EA47F05-94DC-4A27-A04E-355906583119}"/>
                  </a:ext>
                </a:extLst>
              </p:cNvPr>
              <p:cNvSpPr>
                <a:spLocks noChangeShapeType="1"/>
              </p:cNvSpPr>
              <p:nvPr/>
            </p:nvSpPr>
            <p:spPr bwMode="auto">
              <a:xfrm flipV="1">
                <a:off x="3940" y="495"/>
                <a:ext cx="27" cy="29"/>
              </a:xfrm>
              <a:prstGeom prst="line">
                <a:avLst/>
              </a:prstGeom>
              <a:noFill/>
              <a:ln w="12700">
                <a:solidFill>
                  <a:srgbClr val="FF0000"/>
                </a:solidFill>
                <a:round/>
                <a:headEnd/>
                <a:tailEnd/>
              </a:ln>
            </p:spPr>
            <p:txBody>
              <a:bodyPr/>
              <a:lstStyle/>
              <a:p>
                <a:endParaRPr lang="en-US" sz="1350"/>
              </a:p>
            </p:txBody>
          </p:sp>
        </p:grpSp>
        <p:sp>
          <p:nvSpPr>
            <p:cNvPr id="189" name="Line 91">
              <a:extLst>
                <a:ext uri="{FF2B5EF4-FFF2-40B4-BE49-F238E27FC236}">
                  <a16:creationId xmlns:a16="http://schemas.microsoft.com/office/drawing/2014/main" id="{A5E6ECE0-30BC-4C86-8EDB-D0A0B3AAC77B}"/>
                </a:ext>
              </a:extLst>
            </p:cNvPr>
            <p:cNvSpPr>
              <a:spLocks noChangeShapeType="1"/>
            </p:cNvSpPr>
            <p:nvPr/>
          </p:nvSpPr>
          <p:spPr bwMode="auto">
            <a:xfrm flipV="1">
              <a:off x="7571834" y="1851421"/>
              <a:ext cx="285750" cy="342900"/>
            </a:xfrm>
            <a:prstGeom prst="line">
              <a:avLst/>
            </a:prstGeom>
            <a:noFill/>
            <a:ln w="9525">
              <a:solidFill>
                <a:schemeClr val="tx1"/>
              </a:solidFill>
              <a:prstDash val="dash"/>
              <a:round/>
              <a:headEnd/>
              <a:tailEnd/>
            </a:ln>
            <a:effectLst/>
          </p:spPr>
          <p:txBody>
            <a:bodyPr/>
            <a:lstStyle/>
            <a:p>
              <a:endParaRPr lang="en-US" sz="1350"/>
            </a:p>
          </p:txBody>
        </p:sp>
        <p:sp>
          <p:nvSpPr>
            <p:cNvPr id="190" name="Line 92">
              <a:extLst>
                <a:ext uri="{FF2B5EF4-FFF2-40B4-BE49-F238E27FC236}">
                  <a16:creationId xmlns:a16="http://schemas.microsoft.com/office/drawing/2014/main" id="{F63B97DB-6AA9-4CE6-A5D4-F2CF0B504459}"/>
                </a:ext>
              </a:extLst>
            </p:cNvPr>
            <p:cNvSpPr>
              <a:spLocks noChangeShapeType="1"/>
            </p:cNvSpPr>
            <p:nvPr/>
          </p:nvSpPr>
          <p:spPr bwMode="auto">
            <a:xfrm>
              <a:off x="7857584" y="1851421"/>
              <a:ext cx="342900" cy="171450"/>
            </a:xfrm>
            <a:prstGeom prst="line">
              <a:avLst/>
            </a:prstGeom>
            <a:noFill/>
            <a:ln w="9525">
              <a:solidFill>
                <a:schemeClr val="tx1"/>
              </a:solidFill>
              <a:prstDash val="dash"/>
              <a:round/>
              <a:headEnd/>
              <a:tailEnd/>
            </a:ln>
            <a:effectLst/>
          </p:spPr>
          <p:txBody>
            <a:bodyPr/>
            <a:lstStyle/>
            <a:p>
              <a:endParaRPr lang="en-US" sz="1350"/>
            </a:p>
          </p:txBody>
        </p:sp>
        <p:sp>
          <p:nvSpPr>
            <p:cNvPr id="191" name="Line 93">
              <a:extLst>
                <a:ext uri="{FF2B5EF4-FFF2-40B4-BE49-F238E27FC236}">
                  <a16:creationId xmlns:a16="http://schemas.microsoft.com/office/drawing/2014/main" id="{EC46CEA9-EC54-4260-9A96-867A7E748039}"/>
                </a:ext>
              </a:extLst>
            </p:cNvPr>
            <p:cNvSpPr>
              <a:spLocks noChangeShapeType="1"/>
            </p:cNvSpPr>
            <p:nvPr/>
          </p:nvSpPr>
          <p:spPr bwMode="auto">
            <a:xfrm>
              <a:off x="8200484" y="2022871"/>
              <a:ext cx="628650" cy="0"/>
            </a:xfrm>
            <a:prstGeom prst="line">
              <a:avLst/>
            </a:prstGeom>
            <a:noFill/>
            <a:ln w="9525">
              <a:solidFill>
                <a:schemeClr val="tx1"/>
              </a:solidFill>
              <a:prstDash val="dash"/>
              <a:round/>
              <a:headEnd/>
              <a:tailEnd/>
            </a:ln>
            <a:effectLst/>
          </p:spPr>
          <p:txBody>
            <a:bodyPr/>
            <a:lstStyle/>
            <a:p>
              <a:endParaRPr lang="en-US" sz="1350"/>
            </a:p>
          </p:txBody>
        </p:sp>
      </p:grpSp>
      <p:sp>
        <p:nvSpPr>
          <p:cNvPr id="258" name="Text Box 7">
            <a:extLst>
              <a:ext uri="{FF2B5EF4-FFF2-40B4-BE49-F238E27FC236}">
                <a16:creationId xmlns:a16="http://schemas.microsoft.com/office/drawing/2014/main" id="{19B4B895-7CC7-4E57-9D3F-D02F83B29BA6}"/>
              </a:ext>
            </a:extLst>
          </p:cNvPr>
          <p:cNvSpPr txBox="1">
            <a:spLocks noChangeArrowheads="1"/>
          </p:cNvSpPr>
          <p:nvPr/>
        </p:nvSpPr>
        <p:spPr bwMode="auto">
          <a:xfrm>
            <a:off x="7986747" y="3108323"/>
            <a:ext cx="2864439" cy="461665"/>
          </a:xfrm>
          <a:prstGeom prst="rect">
            <a:avLst/>
          </a:prstGeom>
          <a:noFill/>
          <a:ln w="9525">
            <a:noFill/>
            <a:miter lim="800000"/>
            <a:headEnd/>
            <a:tailEnd/>
          </a:ln>
          <a:effectLst/>
        </p:spPr>
        <p:txBody>
          <a:bodyPr wrap="none">
            <a:spAutoFit/>
          </a:bodyPr>
          <a:lstStyle/>
          <a:p>
            <a:r>
              <a:rPr lang="en-US" sz="2400" dirty="0"/>
              <a:t>Outcomes (contracts)</a:t>
            </a:r>
          </a:p>
        </p:txBody>
      </p:sp>
      <p:sp>
        <p:nvSpPr>
          <p:cNvPr id="259" name="Line 8">
            <a:extLst>
              <a:ext uri="{FF2B5EF4-FFF2-40B4-BE49-F238E27FC236}">
                <a16:creationId xmlns:a16="http://schemas.microsoft.com/office/drawing/2014/main" id="{8DB3F8A6-4EFE-4CA6-A2F1-1BB7F5DDD461}"/>
              </a:ext>
            </a:extLst>
          </p:cNvPr>
          <p:cNvSpPr>
            <a:spLocks noChangeShapeType="1"/>
          </p:cNvSpPr>
          <p:nvPr/>
        </p:nvSpPr>
        <p:spPr bwMode="auto">
          <a:xfrm>
            <a:off x="4530387" y="2411887"/>
            <a:ext cx="3500867" cy="2741"/>
          </a:xfrm>
          <a:prstGeom prst="line">
            <a:avLst/>
          </a:prstGeom>
          <a:noFill/>
          <a:ln w="50800">
            <a:solidFill>
              <a:schemeClr val="tx1"/>
            </a:solidFill>
            <a:prstDash val="dash"/>
            <a:round/>
            <a:headEnd/>
            <a:tailEnd type="triangle" w="lg" len="lg"/>
          </a:ln>
          <a:effectLst/>
        </p:spPr>
        <p:txBody>
          <a:bodyPr/>
          <a:lstStyle/>
          <a:p>
            <a:endParaRPr lang="en-US" sz="1350"/>
          </a:p>
        </p:txBody>
      </p:sp>
      <p:sp>
        <p:nvSpPr>
          <p:cNvPr id="261" name="Text Box 6">
            <a:extLst>
              <a:ext uri="{FF2B5EF4-FFF2-40B4-BE49-F238E27FC236}">
                <a16:creationId xmlns:a16="http://schemas.microsoft.com/office/drawing/2014/main" id="{A775916A-EE79-411D-A414-4CAF2EE39642}"/>
              </a:ext>
            </a:extLst>
          </p:cNvPr>
          <p:cNvSpPr txBox="1">
            <a:spLocks noChangeArrowheads="1"/>
          </p:cNvSpPr>
          <p:nvPr/>
        </p:nvSpPr>
        <p:spPr bwMode="auto">
          <a:xfrm>
            <a:off x="8182416" y="1453182"/>
            <a:ext cx="805029" cy="461665"/>
          </a:xfrm>
          <a:prstGeom prst="rect">
            <a:avLst/>
          </a:prstGeom>
          <a:noFill/>
          <a:ln w="9525">
            <a:noFill/>
            <a:miter lim="800000"/>
            <a:headEnd/>
            <a:tailEnd/>
          </a:ln>
          <a:effectLst/>
        </p:spPr>
        <p:txBody>
          <a:bodyPr wrap="none">
            <a:spAutoFit/>
          </a:bodyPr>
          <a:lstStyle/>
          <a:p>
            <a:r>
              <a:rPr lang="en-US" sz="2400" dirty="0"/>
              <a:t>Price</a:t>
            </a:r>
          </a:p>
        </p:txBody>
      </p:sp>
      <p:cxnSp>
        <p:nvCxnSpPr>
          <p:cNvPr id="14" name="Straight Connector 13">
            <a:extLst>
              <a:ext uri="{FF2B5EF4-FFF2-40B4-BE49-F238E27FC236}">
                <a16:creationId xmlns:a16="http://schemas.microsoft.com/office/drawing/2014/main" id="{50BD90D5-7B94-4AA0-AF01-C24EE1A54CE1}"/>
              </a:ext>
            </a:extLst>
          </p:cNvPr>
          <p:cNvCxnSpPr>
            <a:cxnSpLocks/>
          </p:cNvCxnSpPr>
          <p:nvPr/>
        </p:nvCxnSpPr>
        <p:spPr>
          <a:xfrm flipV="1">
            <a:off x="5215278" y="1637067"/>
            <a:ext cx="1671502" cy="531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64" name="TextBox 263">
            <a:extLst>
              <a:ext uri="{FF2B5EF4-FFF2-40B4-BE49-F238E27FC236}">
                <a16:creationId xmlns:a16="http://schemas.microsoft.com/office/drawing/2014/main" id="{5FB557A0-E429-4958-850D-7DDA5B69E417}"/>
              </a:ext>
            </a:extLst>
          </p:cNvPr>
          <p:cNvSpPr txBox="1"/>
          <p:nvPr/>
        </p:nvSpPr>
        <p:spPr>
          <a:xfrm>
            <a:off x="5215278" y="1048780"/>
            <a:ext cx="1952779" cy="461665"/>
          </a:xfrm>
          <a:prstGeom prst="rect">
            <a:avLst/>
          </a:prstGeom>
          <a:noFill/>
        </p:spPr>
        <p:txBody>
          <a:bodyPr wrap="none" rtlCol="0">
            <a:spAutoFit/>
          </a:bodyPr>
          <a:lstStyle/>
          <a:p>
            <a:r>
              <a:rPr lang="en-US" sz="2400" dirty="0"/>
              <a:t>Actual</a:t>
            </a:r>
            <a:r>
              <a:rPr lang="en-US" dirty="0"/>
              <a:t> </a:t>
            </a:r>
            <a:r>
              <a:rPr lang="en-US" sz="2400" dirty="0"/>
              <a:t>Surplus</a:t>
            </a:r>
          </a:p>
        </p:txBody>
      </p:sp>
      <p:sp>
        <p:nvSpPr>
          <p:cNvPr id="265" name="Text Box 6">
            <a:extLst>
              <a:ext uri="{FF2B5EF4-FFF2-40B4-BE49-F238E27FC236}">
                <a16:creationId xmlns:a16="http://schemas.microsoft.com/office/drawing/2014/main" id="{62D2EC73-B4FB-4BED-B943-C60146450211}"/>
              </a:ext>
            </a:extLst>
          </p:cNvPr>
          <p:cNvSpPr txBox="1">
            <a:spLocks noChangeArrowheads="1"/>
          </p:cNvSpPr>
          <p:nvPr/>
        </p:nvSpPr>
        <p:spPr bwMode="auto">
          <a:xfrm>
            <a:off x="5242448" y="2514598"/>
            <a:ext cx="1794274" cy="461665"/>
          </a:xfrm>
          <a:prstGeom prst="rect">
            <a:avLst/>
          </a:prstGeom>
          <a:noFill/>
          <a:ln w="9525">
            <a:noFill/>
            <a:miter lim="800000"/>
            <a:headEnd/>
            <a:tailEnd/>
          </a:ln>
          <a:effectLst/>
        </p:spPr>
        <p:txBody>
          <a:bodyPr wrap="none">
            <a:spAutoFit/>
          </a:bodyPr>
          <a:lstStyle/>
          <a:p>
            <a:r>
              <a:rPr lang="en-US" sz="2400" dirty="0"/>
              <a:t>Performance</a:t>
            </a:r>
          </a:p>
        </p:txBody>
      </p:sp>
      <p:sp>
        <p:nvSpPr>
          <p:cNvPr id="266" name="Text Box 11">
            <a:extLst>
              <a:ext uri="{FF2B5EF4-FFF2-40B4-BE49-F238E27FC236}">
                <a16:creationId xmlns:a16="http://schemas.microsoft.com/office/drawing/2014/main" id="{280CA8B3-50A6-4661-9339-0A091C5E94B2}"/>
              </a:ext>
            </a:extLst>
          </p:cNvPr>
          <p:cNvSpPr txBox="1">
            <a:spLocks noChangeArrowheads="1"/>
          </p:cNvSpPr>
          <p:nvPr/>
        </p:nvSpPr>
        <p:spPr bwMode="auto">
          <a:xfrm>
            <a:off x="5396338" y="3458843"/>
            <a:ext cx="2073684" cy="461665"/>
          </a:xfrm>
          <a:prstGeom prst="rect">
            <a:avLst/>
          </a:prstGeom>
          <a:noFill/>
          <a:ln w="9525">
            <a:noFill/>
            <a:miter lim="800000"/>
            <a:headEnd/>
            <a:tailEnd/>
          </a:ln>
          <a:effectLst/>
        </p:spPr>
        <p:txBody>
          <a:bodyPr wrap="square">
            <a:spAutoFit/>
          </a:bodyPr>
          <a:lstStyle/>
          <a:p>
            <a:pPr algn="ctr"/>
            <a:r>
              <a:rPr lang="en-US" sz="2400" dirty="0"/>
              <a:t>Institution: DA</a:t>
            </a:r>
          </a:p>
        </p:txBody>
      </p:sp>
      <p:sp>
        <p:nvSpPr>
          <p:cNvPr id="267" name="Line 12">
            <a:extLst>
              <a:ext uri="{FF2B5EF4-FFF2-40B4-BE49-F238E27FC236}">
                <a16:creationId xmlns:a16="http://schemas.microsoft.com/office/drawing/2014/main" id="{0F2A57CE-3CC5-4537-9B74-9F3D21C7C3CB}"/>
              </a:ext>
            </a:extLst>
          </p:cNvPr>
          <p:cNvSpPr>
            <a:spLocks noChangeShapeType="1"/>
          </p:cNvSpPr>
          <p:nvPr/>
        </p:nvSpPr>
        <p:spPr bwMode="auto">
          <a:xfrm flipH="1">
            <a:off x="5173935" y="3870869"/>
            <a:ext cx="171450" cy="111919"/>
          </a:xfrm>
          <a:prstGeom prst="line">
            <a:avLst/>
          </a:prstGeom>
          <a:noFill/>
          <a:ln w="9525">
            <a:solidFill>
              <a:schemeClr val="tx1"/>
            </a:solidFill>
            <a:round/>
            <a:headEnd/>
            <a:tailEnd type="triangle" w="med" len="med"/>
          </a:ln>
          <a:effectLst/>
        </p:spPr>
        <p:txBody>
          <a:bodyPr/>
          <a:lstStyle/>
          <a:p>
            <a:endParaRPr lang="en-US" sz="1350"/>
          </a:p>
        </p:txBody>
      </p:sp>
      <p:sp>
        <p:nvSpPr>
          <p:cNvPr id="268" name="Line 13">
            <a:extLst>
              <a:ext uri="{FF2B5EF4-FFF2-40B4-BE49-F238E27FC236}">
                <a16:creationId xmlns:a16="http://schemas.microsoft.com/office/drawing/2014/main" id="{1701AD6A-A2BC-4617-9F53-5390CBFA142A}"/>
              </a:ext>
            </a:extLst>
          </p:cNvPr>
          <p:cNvSpPr>
            <a:spLocks noChangeShapeType="1"/>
          </p:cNvSpPr>
          <p:nvPr/>
        </p:nvSpPr>
        <p:spPr bwMode="auto">
          <a:xfrm>
            <a:off x="7459017" y="3925638"/>
            <a:ext cx="171450" cy="114300"/>
          </a:xfrm>
          <a:prstGeom prst="line">
            <a:avLst/>
          </a:prstGeom>
          <a:noFill/>
          <a:ln w="9525">
            <a:solidFill>
              <a:schemeClr val="tx1"/>
            </a:solidFill>
            <a:round/>
            <a:headEnd/>
            <a:tailEnd type="triangle" w="med" len="med"/>
          </a:ln>
          <a:effectLst/>
        </p:spPr>
        <p:txBody>
          <a:bodyPr/>
          <a:lstStyle/>
          <a:p>
            <a:endParaRPr lang="en-US" sz="1350"/>
          </a:p>
        </p:txBody>
      </p:sp>
      <p:sp>
        <p:nvSpPr>
          <p:cNvPr id="103" name="Rectangle 102">
            <a:extLst>
              <a:ext uri="{FF2B5EF4-FFF2-40B4-BE49-F238E27FC236}">
                <a16:creationId xmlns:a16="http://schemas.microsoft.com/office/drawing/2014/main" id="{EBD1617E-E48B-439B-A35F-DD270A0C14FC}"/>
              </a:ext>
            </a:extLst>
          </p:cNvPr>
          <p:cNvSpPr/>
          <p:nvPr/>
        </p:nvSpPr>
        <p:spPr>
          <a:xfrm>
            <a:off x="596289" y="5697670"/>
            <a:ext cx="1481892" cy="436583"/>
          </a:xfrm>
          <a:prstGeom prst="rect">
            <a:avLst/>
          </a:prstGeom>
          <a:solidFill>
            <a:schemeClr val="accent2">
              <a:lumMod val="20000"/>
              <a:lumOff val="80000"/>
            </a:scheme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C3B5B63D-22E5-4398-85F8-00D558FB7B42}"/>
              </a:ext>
            </a:extLst>
          </p:cNvPr>
          <p:cNvSpPr txBox="1"/>
          <p:nvPr/>
        </p:nvSpPr>
        <p:spPr>
          <a:xfrm>
            <a:off x="37569" y="6285152"/>
            <a:ext cx="2991909" cy="461665"/>
          </a:xfrm>
          <a:prstGeom prst="rect">
            <a:avLst/>
          </a:prstGeom>
          <a:noFill/>
        </p:spPr>
        <p:txBody>
          <a:bodyPr wrap="none" rtlCol="0">
            <a:spAutoFit/>
          </a:bodyPr>
          <a:lstStyle/>
          <a:p>
            <a:r>
              <a:rPr lang="en-US" sz="2400" dirty="0"/>
              <a:t>Experimenter Controls</a:t>
            </a:r>
          </a:p>
        </p:txBody>
      </p:sp>
      <p:sp>
        <p:nvSpPr>
          <p:cNvPr id="192" name="TextBox 191">
            <a:extLst>
              <a:ext uri="{FF2B5EF4-FFF2-40B4-BE49-F238E27FC236}">
                <a16:creationId xmlns:a16="http://schemas.microsoft.com/office/drawing/2014/main" id="{10A3283B-E114-4C00-88E1-8A8345A6B86C}"/>
              </a:ext>
            </a:extLst>
          </p:cNvPr>
          <p:cNvSpPr txBox="1"/>
          <p:nvPr/>
        </p:nvSpPr>
        <p:spPr>
          <a:xfrm>
            <a:off x="8917773" y="6281902"/>
            <a:ext cx="3108736" cy="461665"/>
          </a:xfrm>
          <a:prstGeom prst="rect">
            <a:avLst/>
          </a:prstGeom>
          <a:noFill/>
        </p:spPr>
        <p:txBody>
          <a:bodyPr wrap="none" rtlCol="0">
            <a:spAutoFit/>
          </a:bodyPr>
          <a:lstStyle/>
          <a:p>
            <a:r>
              <a:rPr lang="en-US" sz="2400" dirty="0"/>
              <a:t>Experimenter Observes</a:t>
            </a:r>
          </a:p>
        </p:txBody>
      </p:sp>
    </p:spTree>
    <p:extLst>
      <p:ext uri="{BB962C8B-B14F-4D97-AF65-F5344CB8AC3E}">
        <p14:creationId xmlns:p14="http://schemas.microsoft.com/office/powerpoint/2010/main" val="92453594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005699" y="416284"/>
            <a:ext cx="8013754" cy="424732"/>
          </a:xfrm>
          <a:prstGeom prst="rect">
            <a:avLst/>
          </a:prstGeom>
        </p:spPr>
        <p:txBody>
          <a:bodyPr wrap="square">
            <a:spAutoFit/>
          </a:bodyPr>
          <a:lstStyle/>
          <a:p>
            <a:pPr marL="257175" indent="-257175">
              <a:lnSpc>
                <a:spcPct val="90000"/>
              </a:lnSpc>
              <a:spcBef>
                <a:spcPct val="20000"/>
              </a:spcBef>
              <a:defRPr/>
            </a:pPr>
            <a:r>
              <a:rPr lang="en-US" sz="2400" dirty="0">
                <a:latin typeface="Calibri" panose="020F0502020204030204" pitchFamily="34" charset="0"/>
                <a:cs typeface="Calibri" panose="020F0502020204030204" pitchFamily="34" charset="0"/>
              </a:rPr>
              <a:t>An Experimental Approach</a:t>
            </a:r>
          </a:p>
        </p:txBody>
      </p:sp>
      <p:sp>
        <p:nvSpPr>
          <p:cNvPr id="10" name="Line 3"/>
          <p:cNvSpPr>
            <a:spLocks noChangeShapeType="1"/>
          </p:cNvSpPr>
          <p:nvPr/>
        </p:nvSpPr>
        <p:spPr bwMode="auto">
          <a:xfrm>
            <a:off x="2743200" y="209550"/>
            <a:ext cx="0" cy="838200"/>
          </a:xfrm>
          <a:prstGeom prst="line">
            <a:avLst/>
          </a:prstGeom>
          <a:noFill/>
          <a:ln w="57150">
            <a:solidFill>
              <a:schemeClr val="tx1"/>
            </a:solidFill>
            <a:round/>
            <a:headEnd/>
            <a:tailEnd/>
          </a:ln>
        </p:spPr>
        <p:txBody>
          <a:bodyPr/>
          <a:lstStyle/>
          <a:p>
            <a:endParaRPr lang="en-US"/>
          </a:p>
        </p:txBody>
      </p:sp>
      <p:sp>
        <p:nvSpPr>
          <p:cNvPr id="6" name="Rectangle 5">
            <a:extLst>
              <a:ext uri="{FF2B5EF4-FFF2-40B4-BE49-F238E27FC236}">
                <a16:creationId xmlns:a16="http://schemas.microsoft.com/office/drawing/2014/main" id="{43BE76DF-315F-48EB-8194-D77D54135C78}"/>
              </a:ext>
            </a:extLst>
          </p:cNvPr>
          <p:cNvSpPr/>
          <p:nvPr/>
        </p:nvSpPr>
        <p:spPr>
          <a:xfrm>
            <a:off x="7165911" y="1481669"/>
            <a:ext cx="4752294" cy="4844485"/>
          </a:xfrm>
          <a:prstGeom prst="rect">
            <a:avLst/>
          </a:prstGeom>
          <a:solidFill>
            <a:schemeClr val="accent6">
              <a:lumMod val="20000"/>
              <a:lumOff val="80000"/>
            </a:schemeClr>
          </a:solidFill>
          <a:ln>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 Box 6">
            <a:extLst>
              <a:ext uri="{FF2B5EF4-FFF2-40B4-BE49-F238E27FC236}">
                <a16:creationId xmlns:a16="http://schemas.microsoft.com/office/drawing/2014/main" id="{1C61595D-1C5E-4B43-86C2-2978286D23D4}"/>
              </a:ext>
            </a:extLst>
          </p:cNvPr>
          <p:cNvSpPr txBox="1">
            <a:spLocks noChangeArrowheads="1"/>
          </p:cNvSpPr>
          <p:nvPr/>
        </p:nvSpPr>
        <p:spPr bwMode="auto">
          <a:xfrm>
            <a:off x="8653403" y="1481669"/>
            <a:ext cx="1470311" cy="461665"/>
          </a:xfrm>
          <a:prstGeom prst="rect">
            <a:avLst/>
          </a:prstGeom>
          <a:noFill/>
          <a:ln w="9525">
            <a:noFill/>
            <a:miter lim="800000"/>
            <a:headEnd/>
            <a:tailEnd/>
          </a:ln>
          <a:effectLst/>
        </p:spPr>
        <p:txBody>
          <a:bodyPr wrap="square">
            <a:spAutoFit/>
          </a:bodyPr>
          <a:lstStyle/>
          <a:p>
            <a:r>
              <a:rPr lang="en-US" sz="2400" u="sng" dirty="0"/>
              <a:t>Institution</a:t>
            </a:r>
          </a:p>
        </p:txBody>
      </p:sp>
      <p:sp>
        <p:nvSpPr>
          <p:cNvPr id="8" name="Rectangle 7">
            <a:extLst>
              <a:ext uri="{FF2B5EF4-FFF2-40B4-BE49-F238E27FC236}">
                <a16:creationId xmlns:a16="http://schemas.microsoft.com/office/drawing/2014/main" id="{856D062F-99C1-4B07-A4AF-F1B3C7F95047}"/>
              </a:ext>
            </a:extLst>
          </p:cNvPr>
          <p:cNvSpPr/>
          <p:nvPr/>
        </p:nvSpPr>
        <p:spPr>
          <a:xfrm>
            <a:off x="3762565" y="1481669"/>
            <a:ext cx="3023900" cy="1947331"/>
          </a:xfrm>
          <a:prstGeom prst="rect">
            <a:avLst/>
          </a:prstGeom>
          <a:solidFill>
            <a:schemeClr val="accent6">
              <a:lumMod val="20000"/>
              <a:lumOff val="80000"/>
            </a:schemeClr>
          </a:solidFill>
          <a:ln>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a:extLst>
              <a:ext uri="{FF2B5EF4-FFF2-40B4-BE49-F238E27FC236}">
                <a16:creationId xmlns:a16="http://schemas.microsoft.com/office/drawing/2014/main" id="{E2661927-1D99-4E52-A2A3-95CC10F6BC22}"/>
              </a:ext>
            </a:extLst>
          </p:cNvPr>
          <p:cNvSpPr txBox="1"/>
          <p:nvPr/>
        </p:nvSpPr>
        <p:spPr>
          <a:xfrm>
            <a:off x="3873840" y="1554853"/>
            <a:ext cx="2690545" cy="1754326"/>
          </a:xfrm>
          <a:prstGeom prst="rect">
            <a:avLst/>
          </a:prstGeom>
          <a:noFill/>
        </p:spPr>
        <p:txBody>
          <a:bodyPr wrap="none" rtlCol="0">
            <a:spAutoFit/>
          </a:bodyPr>
          <a:lstStyle/>
          <a:p>
            <a:r>
              <a:rPr lang="en-US" dirty="0"/>
              <a:t>Information:</a:t>
            </a:r>
          </a:p>
          <a:p>
            <a:endParaRPr lang="en-US" dirty="0"/>
          </a:p>
          <a:p>
            <a:r>
              <a:rPr lang="en-US" dirty="0"/>
              <a:t>Standing Bid:  ###   ID: ###</a:t>
            </a:r>
          </a:p>
          <a:p>
            <a:r>
              <a:rPr lang="en-US" dirty="0"/>
              <a:t>Standing Ask: ###   ID: ###</a:t>
            </a:r>
          </a:p>
          <a:p>
            <a:endParaRPr lang="en-US" dirty="0"/>
          </a:p>
          <a:p>
            <a:r>
              <a:rPr lang="en-US" dirty="0"/>
              <a:t>Contracts</a:t>
            </a:r>
          </a:p>
        </p:txBody>
      </p:sp>
      <p:sp>
        <p:nvSpPr>
          <p:cNvPr id="4" name="TextBox 3">
            <a:extLst>
              <a:ext uri="{FF2B5EF4-FFF2-40B4-BE49-F238E27FC236}">
                <a16:creationId xmlns:a16="http://schemas.microsoft.com/office/drawing/2014/main" id="{1E5AFACF-B1D9-4C0A-A67A-C633469EC5BA}"/>
              </a:ext>
            </a:extLst>
          </p:cNvPr>
          <p:cNvSpPr txBox="1"/>
          <p:nvPr/>
        </p:nvSpPr>
        <p:spPr>
          <a:xfrm>
            <a:off x="7973647" y="2274838"/>
            <a:ext cx="3245119" cy="3416320"/>
          </a:xfrm>
          <a:prstGeom prst="rect">
            <a:avLst/>
          </a:prstGeom>
          <a:noFill/>
        </p:spPr>
        <p:txBody>
          <a:bodyPr wrap="none" rtlCol="0">
            <a:spAutoFit/>
          </a:bodyPr>
          <a:lstStyle/>
          <a:p>
            <a:r>
              <a:rPr lang="en-US" dirty="0"/>
              <a:t>Start DA from Organization Rule</a:t>
            </a:r>
          </a:p>
          <a:p>
            <a:endParaRPr lang="en-US" dirty="0"/>
          </a:p>
          <a:p>
            <a:r>
              <a:rPr lang="en-US" i="1" dirty="0"/>
              <a:t>If Bid &gt; Standing Bid:</a:t>
            </a:r>
          </a:p>
          <a:p>
            <a:r>
              <a:rPr lang="en-US" dirty="0"/>
              <a:t>     Update Standing Bid</a:t>
            </a:r>
          </a:p>
          <a:p>
            <a:r>
              <a:rPr lang="en-US" i="1" dirty="0"/>
              <a:t>If Ask &lt; Standing Ask:</a:t>
            </a:r>
          </a:p>
          <a:p>
            <a:r>
              <a:rPr lang="en-US" dirty="0"/>
              <a:t>     Update Standing Ask</a:t>
            </a:r>
          </a:p>
          <a:p>
            <a:r>
              <a:rPr lang="en-US" i="1" dirty="0"/>
              <a:t>If Buy:</a:t>
            </a:r>
          </a:p>
          <a:p>
            <a:r>
              <a:rPr lang="en-US" dirty="0"/>
              <a:t>      Contract at p = Standing Ask</a:t>
            </a:r>
          </a:p>
          <a:p>
            <a:r>
              <a:rPr lang="en-US" i="1" dirty="0"/>
              <a:t>If Sell</a:t>
            </a:r>
            <a:r>
              <a:rPr lang="en-US" dirty="0"/>
              <a:t>:</a:t>
            </a:r>
          </a:p>
          <a:p>
            <a:r>
              <a:rPr lang="en-US" dirty="0"/>
              <a:t>       Contract at p = Standing Bid</a:t>
            </a:r>
          </a:p>
          <a:p>
            <a:endParaRPr lang="en-US" dirty="0"/>
          </a:p>
          <a:p>
            <a:r>
              <a:rPr lang="en-US" dirty="0"/>
              <a:t>End DA from Organizational Rule</a:t>
            </a:r>
          </a:p>
        </p:txBody>
      </p:sp>
      <p:sp>
        <p:nvSpPr>
          <p:cNvPr id="11" name="Rectangle 10">
            <a:extLst>
              <a:ext uri="{FF2B5EF4-FFF2-40B4-BE49-F238E27FC236}">
                <a16:creationId xmlns:a16="http://schemas.microsoft.com/office/drawing/2014/main" id="{49822C52-94C7-42C3-BB74-42545008586D}"/>
              </a:ext>
            </a:extLst>
          </p:cNvPr>
          <p:cNvSpPr/>
          <p:nvPr/>
        </p:nvSpPr>
        <p:spPr>
          <a:xfrm>
            <a:off x="3762565" y="3860447"/>
            <a:ext cx="3023900" cy="2581269"/>
          </a:xfrm>
          <a:prstGeom prst="rect">
            <a:avLst/>
          </a:prstGeom>
          <a:solidFill>
            <a:schemeClr val="accent6">
              <a:lumMod val="20000"/>
              <a:lumOff val="80000"/>
            </a:schemeClr>
          </a:solidFill>
          <a:ln>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Box 11">
            <a:extLst>
              <a:ext uri="{FF2B5EF4-FFF2-40B4-BE49-F238E27FC236}">
                <a16:creationId xmlns:a16="http://schemas.microsoft.com/office/drawing/2014/main" id="{BBEE9C8F-E304-4347-9682-3AD26A1B1168}"/>
              </a:ext>
            </a:extLst>
          </p:cNvPr>
          <p:cNvSpPr txBox="1"/>
          <p:nvPr/>
        </p:nvSpPr>
        <p:spPr>
          <a:xfrm>
            <a:off x="3929242" y="3936832"/>
            <a:ext cx="1846980" cy="2492990"/>
          </a:xfrm>
          <a:prstGeom prst="rect">
            <a:avLst/>
          </a:prstGeom>
          <a:noFill/>
        </p:spPr>
        <p:txBody>
          <a:bodyPr wrap="none" rtlCol="0">
            <a:spAutoFit/>
          </a:bodyPr>
          <a:lstStyle/>
          <a:p>
            <a:r>
              <a:rPr lang="en-US" dirty="0"/>
              <a:t>Messages:</a:t>
            </a:r>
          </a:p>
          <a:p>
            <a:endParaRPr lang="en-US" sz="1200" dirty="0"/>
          </a:p>
          <a:p>
            <a:r>
              <a:rPr lang="en-US" dirty="0"/>
              <a:t>If Buyer:</a:t>
            </a:r>
          </a:p>
          <a:p>
            <a:r>
              <a:rPr lang="en-US" dirty="0"/>
              <a:t>Bid:  ###   ID: ###</a:t>
            </a:r>
          </a:p>
          <a:p>
            <a:r>
              <a:rPr lang="en-US" dirty="0"/>
              <a:t>Buy:  ID: ###</a:t>
            </a:r>
          </a:p>
          <a:p>
            <a:endParaRPr lang="en-US" sz="1200" dirty="0"/>
          </a:p>
          <a:p>
            <a:r>
              <a:rPr lang="en-US" dirty="0"/>
              <a:t>If Seller:</a:t>
            </a:r>
          </a:p>
          <a:p>
            <a:r>
              <a:rPr lang="en-US" dirty="0"/>
              <a:t>Ask: ###    ID: ###</a:t>
            </a:r>
          </a:p>
          <a:p>
            <a:r>
              <a:rPr lang="en-US" dirty="0"/>
              <a:t>Sell:  ID: ###</a:t>
            </a:r>
          </a:p>
        </p:txBody>
      </p:sp>
      <p:sp>
        <p:nvSpPr>
          <p:cNvPr id="13" name="Rectangle 12">
            <a:extLst>
              <a:ext uri="{FF2B5EF4-FFF2-40B4-BE49-F238E27FC236}">
                <a16:creationId xmlns:a16="http://schemas.microsoft.com/office/drawing/2014/main" id="{12348F01-ADCB-4DBD-8D7A-26CDE7017393}"/>
              </a:ext>
            </a:extLst>
          </p:cNvPr>
          <p:cNvSpPr/>
          <p:nvPr/>
        </p:nvSpPr>
        <p:spPr>
          <a:xfrm>
            <a:off x="54089" y="1527966"/>
            <a:ext cx="3393009" cy="3617533"/>
          </a:xfrm>
          <a:prstGeom prst="rect">
            <a:avLst/>
          </a:prstGeom>
          <a:solidFill>
            <a:schemeClr val="accent2">
              <a:lumMod val="20000"/>
              <a:lumOff val="80000"/>
            </a:scheme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E6B79490-8A1E-455E-9594-8F0795E73060}"/>
              </a:ext>
            </a:extLst>
          </p:cNvPr>
          <p:cNvSpPr txBox="1"/>
          <p:nvPr/>
        </p:nvSpPr>
        <p:spPr>
          <a:xfrm>
            <a:off x="147469" y="1712501"/>
            <a:ext cx="3393016" cy="3231654"/>
          </a:xfrm>
          <a:prstGeom prst="rect">
            <a:avLst/>
          </a:prstGeom>
          <a:noFill/>
        </p:spPr>
        <p:txBody>
          <a:bodyPr wrap="square" rtlCol="0">
            <a:spAutoFit/>
          </a:bodyPr>
          <a:lstStyle/>
          <a:p>
            <a:r>
              <a:rPr lang="en-US" sz="2400" i="1" u="sng" dirty="0"/>
              <a:t>Human Subjects</a:t>
            </a:r>
            <a:r>
              <a:rPr lang="en-US" sz="2400" i="1" dirty="0"/>
              <a:t>:</a:t>
            </a:r>
          </a:p>
          <a:p>
            <a:endParaRPr lang="en-US" i="1" dirty="0"/>
          </a:p>
          <a:p>
            <a:r>
              <a:rPr lang="en-US" i="1" dirty="0"/>
              <a:t>If Buyer:</a:t>
            </a:r>
          </a:p>
          <a:p>
            <a:r>
              <a:rPr lang="en-US" i="1" dirty="0"/>
              <a:t>    </a:t>
            </a:r>
            <a:r>
              <a:rPr lang="en-US" dirty="0"/>
              <a:t>Given values and information   </a:t>
            </a:r>
          </a:p>
          <a:p>
            <a:r>
              <a:rPr lang="en-US" dirty="0"/>
              <a:t>    choose messages to maximize </a:t>
            </a:r>
          </a:p>
          <a:p>
            <a:r>
              <a:rPr lang="en-US" dirty="0"/>
              <a:t>    the buyer’s surplus (</a:t>
            </a:r>
            <a:r>
              <a:rPr lang="en-US" u="sng" dirty="0"/>
              <a:t>payment</a:t>
            </a:r>
            <a:r>
              <a:rPr lang="en-US" dirty="0"/>
              <a:t>).</a:t>
            </a:r>
          </a:p>
          <a:p>
            <a:endParaRPr lang="en-US" i="1" dirty="0"/>
          </a:p>
          <a:p>
            <a:r>
              <a:rPr lang="en-US" i="1" dirty="0"/>
              <a:t>If Seller:</a:t>
            </a:r>
          </a:p>
          <a:p>
            <a:r>
              <a:rPr lang="en-US" i="1" dirty="0"/>
              <a:t>   </a:t>
            </a:r>
            <a:r>
              <a:rPr lang="en-US" dirty="0"/>
              <a:t>Given costs and information   </a:t>
            </a:r>
          </a:p>
          <a:p>
            <a:r>
              <a:rPr lang="en-US" dirty="0"/>
              <a:t>    choose messages to maximize</a:t>
            </a:r>
          </a:p>
          <a:p>
            <a:r>
              <a:rPr lang="en-US" dirty="0"/>
              <a:t>    the seller’s surplus (</a:t>
            </a:r>
            <a:r>
              <a:rPr lang="en-US" u="sng" dirty="0"/>
              <a:t>payment</a:t>
            </a:r>
            <a:r>
              <a:rPr lang="en-US" dirty="0"/>
              <a:t>).</a:t>
            </a:r>
          </a:p>
        </p:txBody>
      </p:sp>
    </p:spTree>
    <p:extLst>
      <p:ext uri="{BB962C8B-B14F-4D97-AF65-F5344CB8AC3E}">
        <p14:creationId xmlns:p14="http://schemas.microsoft.com/office/powerpoint/2010/main" val="264474523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4"/>
          <p:cNvPicPr>
            <a:picLocks noChangeAspect="1" noChangeArrowheads="1"/>
          </p:cNvPicPr>
          <p:nvPr/>
        </p:nvPicPr>
        <p:blipFill>
          <a:blip r:embed="rId2" cstate="print"/>
          <a:srcRect/>
          <a:stretch>
            <a:fillRect/>
          </a:stretch>
        </p:blipFill>
        <p:spPr>
          <a:xfrm>
            <a:off x="2743200" y="1047552"/>
            <a:ext cx="8229599" cy="5810448"/>
          </a:xfrm>
          <a:prstGeom prst="rect">
            <a:avLst/>
          </a:prstGeom>
          <a:noFill/>
          <a:ln/>
        </p:spPr>
      </p:pic>
      <p:sp>
        <p:nvSpPr>
          <p:cNvPr id="5" name="Rectangle 4"/>
          <p:cNvSpPr/>
          <p:nvPr/>
        </p:nvSpPr>
        <p:spPr>
          <a:xfrm>
            <a:off x="2959046" y="290620"/>
            <a:ext cx="8013754" cy="757130"/>
          </a:xfrm>
          <a:prstGeom prst="rect">
            <a:avLst/>
          </a:prstGeom>
        </p:spPr>
        <p:txBody>
          <a:bodyPr wrap="square">
            <a:spAutoFit/>
          </a:bodyPr>
          <a:lstStyle/>
          <a:p>
            <a:pPr marL="257175" indent="-257175">
              <a:lnSpc>
                <a:spcPct val="90000"/>
              </a:lnSpc>
              <a:spcBef>
                <a:spcPct val="20000"/>
              </a:spcBef>
              <a:defRPr/>
            </a:pPr>
            <a:r>
              <a:rPr lang="en-US" sz="2400" dirty="0">
                <a:latin typeface="Calibri" panose="020F0502020204030204" pitchFamily="34" charset="0"/>
                <a:cs typeface="Calibri" panose="020F0502020204030204" pitchFamily="34" charset="0"/>
              </a:rPr>
              <a:t>Vernon Smith, “An Experimental Study of Competitive Market Behavior,” Journal of Political Economy, 70, (1962), 111-137.</a:t>
            </a:r>
          </a:p>
        </p:txBody>
      </p:sp>
      <p:sp>
        <p:nvSpPr>
          <p:cNvPr id="10" name="Line 3"/>
          <p:cNvSpPr>
            <a:spLocks noChangeShapeType="1"/>
          </p:cNvSpPr>
          <p:nvPr/>
        </p:nvSpPr>
        <p:spPr bwMode="auto">
          <a:xfrm>
            <a:off x="2743200" y="209550"/>
            <a:ext cx="0" cy="838200"/>
          </a:xfrm>
          <a:prstGeom prst="line">
            <a:avLst/>
          </a:prstGeom>
          <a:noFill/>
          <a:ln w="57150">
            <a:solidFill>
              <a:schemeClr val="tx1"/>
            </a:solidFill>
            <a:round/>
            <a:headEnd/>
            <a:tailEnd/>
          </a:ln>
        </p:spPr>
        <p:txBody>
          <a:bodyPr/>
          <a:lstStyle/>
          <a:p>
            <a:endParaRPr lang="en-US"/>
          </a:p>
        </p:txBody>
      </p:sp>
    </p:spTree>
    <p:extLst>
      <p:ext uri="{BB962C8B-B14F-4D97-AF65-F5344CB8AC3E}">
        <p14:creationId xmlns:p14="http://schemas.microsoft.com/office/powerpoint/2010/main" val="52876628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81200" y="1189039"/>
            <a:ext cx="8153400" cy="5262979"/>
          </a:xfrm>
          <a:prstGeom prst="rect">
            <a:avLst/>
          </a:prstGeom>
        </p:spPr>
        <p:txBody>
          <a:bodyPr wrap="square">
            <a:spAutoFit/>
          </a:bodyPr>
          <a:lstStyle/>
          <a:p>
            <a:pPr>
              <a:buFont typeface="Arial" pitchFamily="34" charset="0"/>
              <a:buChar char="•"/>
            </a:pPr>
            <a:r>
              <a:rPr lang="en-US" sz="2400" dirty="0"/>
              <a:t> </a:t>
            </a:r>
            <a:r>
              <a:rPr lang="en-US" sz="2400" dirty="0" err="1"/>
              <a:t>Gode</a:t>
            </a:r>
            <a:r>
              <a:rPr lang="en-US" sz="2400" dirty="0"/>
              <a:t> and Sunder (1993, 1997ab) simulations using agent-based modeling!</a:t>
            </a:r>
          </a:p>
          <a:p>
            <a:pPr>
              <a:buFont typeface="Arial" pitchFamily="34" charset="0"/>
              <a:buChar char="•"/>
            </a:pPr>
            <a:endParaRPr lang="en-US" sz="2400" dirty="0"/>
          </a:p>
          <a:p>
            <a:r>
              <a:rPr lang="en-US" sz="2400" dirty="0"/>
              <a:t>• asked whether the rapid convergence of prices and quantities to competitive equilibrium in laboratory double auction experiments, e.g., Smith (1962) was due to human strategies or to the Double Auction institutions and the enforcement of minimal rationality on agents.  </a:t>
            </a:r>
          </a:p>
          <a:p>
            <a:endParaRPr lang="en-US" sz="2400" dirty="0"/>
          </a:p>
          <a:p>
            <a:r>
              <a:rPr lang="en-US" sz="2400" dirty="0"/>
              <a:t>• They replaced the human subjects with zero-intelligence (no memory), unconstrained or budget constrained robot traders and found that the budget constrained robot traders did as well or better than the human subject traders in terms of extracting gains from trade.</a:t>
            </a:r>
          </a:p>
        </p:txBody>
      </p:sp>
      <p:sp>
        <p:nvSpPr>
          <p:cNvPr id="5" name="Text Box 4"/>
          <p:cNvSpPr txBox="1">
            <a:spLocks noChangeArrowheads="1"/>
          </p:cNvSpPr>
          <p:nvPr/>
        </p:nvSpPr>
        <p:spPr bwMode="auto">
          <a:xfrm>
            <a:off x="3810000" y="300001"/>
            <a:ext cx="6019800" cy="523220"/>
          </a:xfrm>
          <a:prstGeom prst="rect">
            <a:avLst/>
          </a:prstGeom>
          <a:noFill/>
          <a:ln w="9525">
            <a:noFill/>
            <a:miter lim="800000"/>
            <a:headEnd/>
            <a:tailEnd/>
          </a:ln>
          <a:effectLst/>
        </p:spPr>
        <p:txBody>
          <a:bodyPr wrap="square">
            <a:spAutoFit/>
          </a:bodyPr>
          <a:lstStyle/>
          <a:p>
            <a:r>
              <a:rPr lang="en-US" sz="2800" dirty="0">
                <a:latin typeface="Microsoft Sans Serif" pitchFamily="34" charset="0"/>
              </a:rPr>
              <a:t>Agent Based Modeling</a:t>
            </a:r>
          </a:p>
        </p:txBody>
      </p:sp>
      <p:sp>
        <p:nvSpPr>
          <p:cNvPr id="7" name="Line 3"/>
          <p:cNvSpPr>
            <a:spLocks noChangeShapeType="1"/>
          </p:cNvSpPr>
          <p:nvPr/>
        </p:nvSpPr>
        <p:spPr bwMode="auto">
          <a:xfrm>
            <a:off x="3595688" y="209550"/>
            <a:ext cx="0" cy="838200"/>
          </a:xfrm>
          <a:prstGeom prst="line">
            <a:avLst/>
          </a:prstGeom>
          <a:noFill/>
          <a:ln w="57150">
            <a:solidFill>
              <a:schemeClr val="tx1"/>
            </a:solidFill>
            <a:round/>
            <a:headEnd/>
            <a:tailEnd/>
          </a:ln>
        </p:spPr>
        <p:txBody>
          <a:bodyPr/>
          <a:lstStyle/>
          <a:p>
            <a:endParaRPr lang="en-US"/>
          </a:p>
        </p:txBody>
      </p:sp>
    </p:spTree>
    <p:extLst>
      <p:ext uri="{BB962C8B-B14F-4D97-AF65-F5344CB8AC3E}">
        <p14:creationId xmlns:p14="http://schemas.microsoft.com/office/powerpoint/2010/main" val="274027586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005699" y="416284"/>
            <a:ext cx="8013754" cy="424732"/>
          </a:xfrm>
          <a:prstGeom prst="rect">
            <a:avLst/>
          </a:prstGeom>
        </p:spPr>
        <p:txBody>
          <a:bodyPr wrap="square">
            <a:spAutoFit/>
          </a:bodyPr>
          <a:lstStyle/>
          <a:p>
            <a:pPr marL="257175" indent="-257175">
              <a:lnSpc>
                <a:spcPct val="90000"/>
              </a:lnSpc>
              <a:spcBef>
                <a:spcPct val="20000"/>
              </a:spcBef>
              <a:defRPr/>
            </a:pPr>
            <a:r>
              <a:rPr lang="en-US" sz="2400" dirty="0">
                <a:latin typeface="Calibri" panose="020F0502020204030204" pitchFamily="34" charset="0"/>
                <a:cs typeface="Calibri" panose="020F0502020204030204" pitchFamily="34" charset="0"/>
              </a:rPr>
              <a:t>A Simulation Approach</a:t>
            </a:r>
          </a:p>
        </p:txBody>
      </p:sp>
      <p:sp>
        <p:nvSpPr>
          <p:cNvPr id="10" name="Line 3"/>
          <p:cNvSpPr>
            <a:spLocks noChangeShapeType="1"/>
          </p:cNvSpPr>
          <p:nvPr/>
        </p:nvSpPr>
        <p:spPr bwMode="auto">
          <a:xfrm>
            <a:off x="2743200" y="209550"/>
            <a:ext cx="0" cy="838200"/>
          </a:xfrm>
          <a:prstGeom prst="line">
            <a:avLst/>
          </a:prstGeom>
          <a:noFill/>
          <a:ln w="57150">
            <a:solidFill>
              <a:schemeClr val="tx1"/>
            </a:solidFill>
            <a:round/>
            <a:headEnd/>
            <a:tailEnd/>
          </a:ln>
        </p:spPr>
        <p:txBody>
          <a:bodyPr/>
          <a:lstStyle/>
          <a:p>
            <a:endParaRPr lang="en-US"/>
          </a:p>
        </p:txBody>
      </p:sp>
      <p:sp>
        <p:nvSpPr>
          <p:cNvPr id="6" name="Rectangle 5">
            <a:extLst>
              <a:ext uri="{FF2B5EF4-FFF2-40B4-BE49-F238E27FC236}">
                <a16:creationId xmlns:a16="http://schemas.microsoft.com/office/drawing/2014/main" id="{43BE76DF-315F-48EB-8194-D77D54135C78}"/>
              </a:ext>
            </a:extLst>
          </p:cNvPr>
          <p:cNvSpPr/>
          <p:nvPr/>
        </p:nvSpPr>
        <p:spPr>
          <a:xfrm>
            <a:off x="7165911" y="1546983"/>
            <a:ext cx="4752294" cy="4844485"/>
          </a:xfrm>
          <a:prstGeom prst="rect">
            <a:avLst/>
          </a:prstGeom>
          <a:solidFill>
            <a:schemeClr val="accent6">
              <a:lumMod val="20000"/>
              <a:lumOff val="80000"/>
            </a:schemeClr>
          </a:solidFill>
          <a:ln>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 Box 6">
            <a:extLst>
              <a:ext uri="{FF2B5EF4-FFF2-40B4-BE49-F238E27FC236}">
                <a16:creationId xmlns:a16="http://schemas.microsoft.com/office/drawing/2014/main" id="{1C61595D-1C5E-4B43-86C2-2978286D23D4}"/>
              </a:ext>
            </a:extLst>
          </p:cNvPr>
          <p:cNvSpPr txBox="1">
            <a:spLocks noChangeArrowheads="1"/>
          </p:cNvSpPr>
          <p:nvPr/>
        </p:nvSpPr>
        <p:spPr bwMode="auto">
          <a:xfrm>
            <a:off x="8653403" y="1481669"/>
            <a:ext cx="1470311" cy="461665"/>
          </a:xfrm>
          <a:prstGeom prst="rect">
            <a:avLst/>
          </a:prstGeom>
          <a:noFill/>
          <a:ln w="9525">
            <a:noFill/>
            <a:miter lim="800000"/>
            <a:headEnd/>
            <a:tailEnd/>
          </a:ln>
          <a:effectLst/>
        </p:spPr>
        <p:txBody>
          <a:bodyPr wrap="square">
            <a:spAutoFit/>
          </a:bodyPr>
          <a:lstStyle/>
          <a:p>
            <a:r>
              <a:rPr lang="en-US" sz="2400" u="sng" dirty="0"/>
              <a:t>Institution</a:t>
            </a:r>
          </a:p>
        </p:txBody>
      </p:sp>
      <p:sp>
        <p:nvSpPr>
          <p:cNvPr id="8" name="Rectangle 7">
            <a:extLst>
              <a:ext uri="{FF2B5EF4-FFF2-40B4-BE49-F238E27FC236}">
                <a16:creationId xmlns:a16="http://schemas.microsoft.com/office/drawing/2014/main" id="{856D062F-99C1-4B07-A4AF-F1B3C7F95047}"/>
              </a:ext>
            </a:extLst>
          </p:cNvPr>
          <p:cNvSpPr/>
          <p:nvPr/>
        </p:nvSpPr>
        <p:spPr>
          <a:xfrm>
            <a:off x="3930523" y="1556317"/>
            <a:ext cx="3023900" cy="1947331"/>
          </a:xfrm>
          <a:prstGeom prst="rect">
            <a:avLst/>
          </a:prstGeom>
          <a:solidFill>
            <a:schemeClr val="accent6">
              <a:lumMod val="20000"/>
              <a:lumOff val="80000"/>
            </a:schemeClr>
          </a:solidFill>
          <a:ln>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a:extLst>
              <a:ext uri="{FF2B5EF4-FFF2-40B4-BE49-F238E27FC236}">
                <a16:creationId xmlns:a16="http://schemas.microsoft.com/office/drawing/2014/main" id="{E2661927-1D99-4E52-A2A3-95CC10F6BC22}"/>
              </a:ext>
            </a:extLst>
          </p:cNvPr>
          <p:cNvSpPr txBox="1"/>
          <p:nvPr/>
        </p:nvSpPr>
        <p:spPr>
          <a:xfrm>
            <a:off x="4097200" y="1652819"/>
            <a:ext cx="2690545" cy="1846659"/>
          </a:xfrm>
          <a:prstGeom prst="rect">
            <a:avLst/>
          </a:prstGeom>
          <a:noFill/>
        </p:spPr>
        <p:txBody>
          <a:bodyPr wrap="none" rtlCol="0">
            <a:spAutoFit/>
          </a:bodyPr>
          <a:lstStyle/>
          <a:p>
            <a:r>
              <a:rPr lang="en-US" sz="2400" dirty="0"/>
              <a:t>Information:</a:t>
            </a:r>
          </a:p>
          <a:p>
            <a:endParaRPr lang="en-US" dirty="0"/>
          </a:p>
          <a:p>
            <a:r>
              <a:rPr lang="en-US" dirty="0"/>
              <a:t>Standing Bid:  ###   ID: ###</a:t>
            </a:r>
          </a:p>
          <a:p>
            <a:r>
              <a:rPr lang="en-US" dirty="0"/>
              <a:t>Standing Ask: ###   ID: ###</a:t>
            </a:r>
          </a:p>
          <a:p>
            <a:endParaRPr lang="en-US" dirty="0"/>
          </a:p>
          <a:p>
            <a:r>
              <a:rPr lang="en-US" dirty="0"/>
              <a:t>Contracts</a:t>
            </a:r>
          </a:p>
        </p:txBody>
      </p:sp>
      <p:sp>
        <p:nvSpPr>
          <p:cNvPr id="4" name="TextBox 3">
            <a:extLst>
              <a:ext uri="{FF2B5EF4-FFF2-40B4-BE49-F238E27FC236}">
                <a16:creationId xmlns:a16="http://schemas.microsoft.com/office/drawing/2014/main" id="{1E5AFACF-B1D9-4C0A-A67A-C633469EC5BA}"/>
              </a:ext>
            </a:extLst>
          </p:cNvPr>
          <p:cNvSpPr txBox="1"/>
          <p:nvPr/>
        </p:nvSpPr>
        <p:spPr>
          <a:xfrm>
            <a:off x="7973647" y="2274838"/>
            <a:ext cx="3245119" cy="3416320"/>
          </a:xfrm>
          <a:prstGeom prst="rect">
            <a:avLst/>
          </a:prstGeom>
          <a:noFill/>
        </p:spPr>
        <p:txBody>
          <a:bodyPr wrap="none" rtlCol="0">
            <a:spAutoFit/>
          </a:bodyPr>
          <a:lstStyle/>
          <a:p>
            <a:r>
              <a:rPr lang="en-US" dirty="0"/>
              <a:t>Start DA from Organization Rule</a:t>
            </a:r>
          </a:p>
          <a:p>
            <a:endParaRPr lang="en-US" dirty="0"/>
          </a:p>
          <a:p>
            <a:r>
              <a:rPr lang="en-US" i="1" dirty="0"/>
              <a:t>If Bid &gt; Standing Bid:</a:t>
            </a:r>
          </a:p>
          <a:p>
            <a:r>
              <a:rPr lang="en-US" dirty="0"/>
              <a:t>     Update Standing Bid</a:t>
            </a:r>
          </a:p>
          <a:p>
            <a:r>
              <a:rPr lang="en-US" i="1" dirty="0"/>
              <a:t>If Ask &lt; Standing Ask:</a:t>
            </a:r>
          </a:p>
          <a:p>
            <a:r>
              <a:rPr lang="en-US" dirty="0"/>
              <a:t>     Update Standing Ask</a:t>
            </a:r>
          </a:p>
          <a:p>
            <a:r>
              <a:rPr lang="en-US" i="1" dirty="0"/>
              <a:t>If Buy:</a:t>
            </a:r>
          </a:p>
          <a:p>
            <a:r>
              <a:rPr lang="en-US" dirty="0"/>
              <a:t>      Contract at p = Standing Ask</a:t>
            </a:r>
          </a:p>
          <a:p>
            <a:r>
              <a:rPr lang="en-US" i="1" dirty="0"/>
              <a:t>If Sell</a:t>
            </a:r>
            <a:r>
              <a:rPr lang="en-US" dirty="0"/>
              <a:t>:</a:t>
            </a:r>
          </a:p>
          <a:p>
            <a:r>
              <a:rPr lang="en-US" dirty="0"/>
              <a:t>       Contract at p = Standing Bid</a:t>
            </a:r>
          </a:p>
          <a:p>
            <a:endParaRPr lang="en-US" dirty="0"/>
          </a:p>
          <a:p>
            <a:r>
              <a:rPr lang="en-US" dirty="0"/>
              <a:t>End DA from Organizational Rule</a:t>
            </a:r>
          </a:p>
        </p:txBody>
      </p:sp>
      <p:sp>
        <p:nvSpPr>
          <p:cNvPr id="11" name="Rectangle 10">
            <a:extLst>
              <a:ext uri="{FF2B5EF4-FFF2-40B4-BE49-F238E27FC236}">
                <a16:creationId xmlns:a16="http://schemas.microsoft.com/office/drawing/2014/main" id="{49822C52-94C7-42C3-BB74-42545008586D}"/>
              </a:ext>
            </a:extLst>
          </p:cNvPr>
          <p:cNvSpPr/>
          <p:nvPr/>
        </p:nvSpPr>
        <p:spPr>
          <a:xfrm>
            <a:off x="3930523" y="3935095"/>
            <a:ext cx="3023900" cy="2581269"/>
          </a:xfrm>
          <a:prstGeom prst="rect">
            <a:avLst/>
          </a:prstGeom>
          <a:solidFill>
            <a:schemeClr val="accent6">
              <a:lumMod val="20000"/>
              <a:lumOff val="80000"/>
            </a:schemeClr>
          </a:solidFill>
          <a:ln>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Box 11">
            <a:extLst>
              <a:ext uri="{FF2B5EF4-FFF2-40B4-BE49-F238E27FC236}">
                <a16:creationId xmlns:a16="http://schemas.microsoft.com/office/drawing/2014/main" id="{BBEE9C8F-E304-4347-9682-3AD26A1B1168}"/>
              </a:ext>
            </a:extLst>
          </p:cNvPr>
          <p:cNvSpPr txBox="1"/>
          <p:nvPr/>
        </p:nvSpPr>
        <p:spPr>
          <a:xfrm>
            <a:off x="4097200" y="4011480"/>
            <a:ext cx="1846980" cy="2492990"/>
          </a:xfrm>
          <a:prstGeom prst="rect">
            <a:avLst/>
          </a:prstGeom>
          <a:noFill/>
        </p:spPr>
        <p:txBody>
          <a:bodyPr wrap="none" rtlCol="0">
            <a:spAutoFit/>
          </a:bodyPr>
          <a:lstStyle/>
          <a:p>
            <a:r>
              <a:rPr lang="en-US" sz="2400" dirty="0"/>
              <a:t>Messages:</a:t>
            </a:r>
          </a:p>
          <a:p>
            <a:endParaRPr lang="en-US" sz="1200" dirty="0"/>
          </a:p>
          <a:p>
            <a:r>
              <a:rPr lang="en-US" dirty="0"/>
              <a:t>If Buyer:</a:t>
            </a:r>
          </a:p>
          <a:p>
            <a:r>
              <a:rPr lang="en-US" dirty="0"/>
              <a:t>Bid:  ###   ID: ###</a:t>
            </a:r>
          </a:p>
          <a:p>
            <a:r>
              <a:rPr lang="en-US" dirty="0"/>
              <a:t>Buy:  ID: ###</a:t>
            </a:r>
          </a:p>
          <a:p>
            <a:endParaRPr lang="en-US" sz="1200" dirty="0"/>
          </a:p>
          <a:p>
            <a:r>
              <a:rPr lang="en-US" dirty="0"/>
              <a:t>If Seller:</a:t>
            </a:r>
          </a:p>
          <a:p>
            <a:r>
              <a:rPr lang="en-US" dirty="0"/>
              <a:t>Ask: ###    ID: ###</a:t>
            </a:r>
          </a:p>
          <a:p>
            <a:r>
              <a:rPr lang="en-US" dirty="0"/>
              <a:t>Sell:  ID: ###</a:t>
            </a:r>
          </a:p>
        </p:txBody>
      </p:sp>
      <p:sp>
        <p:nvSpPr>
          <p:cNvPr id="13" name="Rectangle 12">
            <a:extLst>
              <a:ext uri="{FF2B5EF4-FFF2-40B4-BE49-F238E27FC236}">
                <a16:creationId xmlns:a16="http://schemas.microsoft.com/office/drawing/2014/main" id="{12348F01-ADCB-4DBD-8D7A-26CDE7017393}"/>
              </a:ext>
            </a:extLst>
          </p:cNvPr>
          <p:cNvSpPr/>
          <p:nvPr/>
        </p:nvSpPr>
        <p:spPr>
          <a:xfrm>
            <a:off x="54090" y="1527966"/>
            <a:ext cx="3597670" cy="5170646"/>
          </a:xfrm>
          <a:prstGeom prst="rect">
            <a:avLst/>
          </a:prstGeom>
          <a:solidFill>
            <a:schemeClr val="accent2">
              <a:lumMod val="20000"/>
              <a:lumOff val="80000"/>
            </a:scheme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E6B79490-8A1E-455E-9594-8F0795E73060}"/>
              </a:ext>
            </a:extLst>
          </p:cNvPr>
          <p:cNvSpPr txBox="1"/>
          <p:nvPr/>
        </p:nvSpPr>
        <p:spPr>
          <a:xfrm>
            <a:off x="147469" y="1712501"/>
            <a:ext cx="3504291" cy="5170646"/>
          </a:xfrm>
          <a:prstGeom prst="rect">
            <a:avLst/>
          </a:prstGeom>
          <a:noFill/>
        </p:spPr>
        <p:txBody>
          <a:bodyPr wrap="square" rtlCol="0">
            <a:spAutoFit/>
          </a:bodyPr>
          <a:lstStyle/>
          <a:p>
            <a:r>
              <a:rPr lang="en-US" sz="2400" u="sng" dirty="0"/>
              <a:t>Participants</a:t>
            </a:r>
            <a:r>
              <a:rPr lang="en-US" sz="2400" i="1" dirty="0"/>
              <a:t>: ZI Traders</a:t>
            </a:r>
          </a:p>
          <a:p>
            <a:endParaRPr lang="en-US" i="1" dirty="0"/>
          </a:p>
          <a:p>
            <a:r>
              <a:rPr lang="en-US" i="1" dirty="0"/>
              <a:t>If Buyer:</a:t>
            </a:r>
          </a:p>
          <a:p>
            <a:r>
              <a:rPr lang="en-US" i="1" dirty="0"/>
              <a:t>    If you have bought n-1 units   </a:t>
            </a:r>
          </a:p>
          <a:p>
            <a:r>
              <a:rPr lang="en-US" i="1" dirty="0"/>
              <a:t>    and have a reservation price   </a:t>
            </a:r>
          </a:p>
          <a:p>
            <a:r>
              <a:rPr lang="en-US" i="1" dirty="0"/>
              <a:t>    </a:t>
            </a:r>
            <a:r>
              <a:rPr lang="en-US" i="1" dirty="0" err="1"/>
              <a:t>V</a:t>
            </a:r>
            <a:r>
              <a:rPr lang="en-US" i="1" baseline="-25000" dirty="0" err="1"/>
              <a:t>n</a:t>
            </a:r>
            <a:r>
              <a:rPr lang="en-US" i="1" baseline="-25000" dirty="0"/>
              <a:t> </a:t>
            </a:r>
            <a:r>
              <a:rPr lang="en-US" i="1" dirty="0"/>
              <a:t>&gt; 0 then: </a:t>
            </a:r>
          </a:p>
          <a:p>
            <a:r>
              <a:rPr lang="en-US" i="1" dirty="0"/>
              <a:t>       UC: bid ~ U[</a:t>
            </a:r>
            <a:r>
              <a:rPr lang="en-US" i="1" dirty="0" err="1"/>
              <a:t>min_bid</a:t>
            </a:r>
            <a:r>
              <a:rPr lang="en-US" i="1" dirty="0"/>
              <a:t>, </a:t>
            </a:r>
            <a:r>
              <a:rPr lang="en-US" i="1" dirty="0" err="1"/>
              <a:t>max_bid</a:t>
            </a:r>
            <a:r>
              <a:rPr lang="en-US" i="1" dirty="0"/>
              <a:t>]</a:t>
            </a:r>
          </a:p>
          <a:p>
            <a:r>
              <a:rPr lang="en-US" i="1" dirty="0"/>
              <a:t>       BC: bid ~ U[</a:t>
            </a:r>
            <a:r>
              <a:rPr lang="en-US" i="1" dirty="0" err="1"/>
              <a:t>min_bid</a:t>
            </a:r>
            <a:r>
              <a:rPr lang="en-US" i="1" dirty="0"/>
              <a:t>, </a:t>
            </a:r>
            <a:r>
              <a:rPr lang="en-US" i="1" dirty="0" err="1"/>
              <a:t>V</a:t>
            </a:r>
            <a:r>
              <a:rPr lang="en-US" i="1" baseline="-25000" dirty="0" err="1"/>
              <a:t>n</a:t>
            </a:r>
            <a:r>
              <a:rPr lang="en-US" i="1" dirty="0"/>
              <a:t>]</a:t>
            </a:r>
          </a:p>
          <a:p>
            <a:r>
              <a:rPr lang="en-US" i="1" dirty="0"/>
              <a:t>       if bid ≥ Standing Ask - &gt; Buy</a:t>
            </a:r>
          </a:p>
          <a:p>
            <a:endParaRPr lang="en-US" i="1" dirty="0"/>
          </a:p>
          <a:p>
            <a:r>
              <a:rPr lang="en-US" i="1" dirty="0"/>
              <a:t>If Seller:</a:t>
            </a:r>
          </a:p>
          <a:p>
            <a:r>
              <a:rPr lang="en-US" i="1" dirty="0"/>
              <a:t>    If you have sold n-1 units   </a:t>
            </a:r>
          </a:p>
          <a:p>
            <a:r>
              <a:rPr lang="en-US" i="1" dirty="0"/>
              <a:t>    and have a unit cost   </a:t>
            </a:r>
          </a:p>
          <a:p>
            <a:r>
              <a:rPr lang="en-US" i="1" dirty="0"/>
              <a:t>    C</a:t>
            </a:r>
            <a:r>
              <a:rPr lang="en-US" i="1" baseline="-25000" dirty="0"/>
              <a:t>n </a:t>
            </a:r>
            <a:r>
              <a:rPr lang="en-US" i="1" dirty="0"/>
              <a:t>&gt; 0 then: </a:t>
            </a:r>
          </a:p>
          <a:p>
            <a:r>
              <a:rPr lang="en-US" i="1" dirty="0"/>
              <a:t>       UC: ask ~ U[</a:t>
            </a:r>
            <a:r>
              <a:rPr lang="en-US" i="1" dirty="0" err="1"/>
              <a:t>min_ask</a:t>
            </a:r>
            <a:r>
              <a:rPr lang="en-US" i="1" dirty="0"/>
              <a:t>, </a:t>
            </a:r>
            <a:r>
              <a:rPr lang="en-US" i="1" dirty="0" err="1"/>
              <a:t>max_ask</a:t>
            </a:r>
            <a:r>
              <a:rPr lang="en-US" i="1" dirty="0"/>
              <a:t>]</a:t>
            </a:r>
          </a:p>
          <a:p>
            <a:r>
              <a:rPr lang="en-US" i="1" dirty="0"/>
              <a:t>       BC: ask ~ U[C</a:t>
            </a:r>
            <a:r>
              <a:rPr lang="en-US" i="1" baseline="-25000" dirty="0"/>
              <a:t>n</a:t>
            </a:r>
            <a:r>
              <a:rPr lang="en-US" i="1" dirty="0"/>
              <a:t> , </a:t>
            </a:r>
            <a:r>
              <a:rPr lang="en-US" i="1" dirty="0" err="1"/>
              <a:t>max_ask</a:t>
            </a:r>
            <a:r>
              <a:rPr lang="en-US" i="1" dirty="0"/>
              <a:t>]</a:t>
            </a:r>
          </a:p>
          <a:p>
            <a:r>
              <a:rPr lang="en-US" i="1" dirty="0"/>
              <a:t>       if ask ≤ Standing Bid - &gt; Sell</a:t>
            </a:r>
          </a:p>
          <a:p>
            <a:endParaRPr lang="en-US" i="1" dirty="0"/>
          </a:p>
        </p:txBody>
      </p:sp>
    </p:spTree>
    <p:extLst>
      <p:ext uri="{BB962C8B-B14F-4D97-AF65-F5344CB8AC3E}">
        <p14:creationId xmlns:p14="http://schemas.microsoft.com/office/powerpoint/2010/main" val="346598638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4"/>
          <p:cNvSpPr txBox="1">
            <a:spLocks noChangeArrowheads="1"/>
          </p:cNvSpPr>
          <p:nvPr/>
        </p:nvSpPr>
        <p:spPr bwMode="auto">
          <a:xfrm>
            <a:off x="3810000" y="332909"/>
            <a:ext cx="5791200" cy="523220"/>
          </a:xfrm>
          <a:prstGeom prst="rect">
            <a:avLst/>
          </a:prstGeom>
          <a:noFill/>
          <a:ln w="9525">
            <a:noFill/>
            <a:miter lim="800000"/>
            <a:headEnd/>
            <a:tailEnd/>
          </a:ln>
          <a:effectLst/>
        </p:spPr>
        <p:txBody>
          <a:bodyPr wrap="square">
            <a:spAutoFit/>
          </a:bodyPr>
          <a:lstStyle/>
          <a:p>
            <a:r>
              <a:rPr lang="en-US" sz="2800" dirty="0">
                <a:latin typeface="Microsoft Sans Serif" pitchFamily="34" charset="0"/>
              </a:rPr>
              <a:t>Agent Based Model Results</a:t>
            </a:r>
          </a:p>
        </p:txBody>
      </p:sp>
      <p:pic>
        <p:nvPicPr>
          <p:cNvPr id="2050" name="Picture 2"/>
          <p:cNvPicPr>
            <a:picLocks noChangeAspect="1" noChangeArrowheads="1"/>
          </p:cNvPicPr>
          <p:nvPr/>
        </p:nvPicPr>
        <p:blipFill>
          <a:blip r:embed="rId2" cstate="print"/>
          <a:srcRect/>
          <a:stretch>
            <a:fillRect/>
          </a:stretch>
        </p:blipFill>
        <p:spPr bwMode="auto">
          <a:xfrm rot="5400000">
            <a:off x="3147077" y="419402"/>
            <a:ext cx="6349505" cy="7888779"/>
          </a:xfrm>
          <a:prstGeom prst="rect">
            <a:avLst/>
          </a:prstGeom>
          <a:noFill/>
          <a:ln w="9525">
            <a:noFill/>
            <a:miter lim="800000"/>
            <a:headEnd/>
            <a:tailEnd/>
          </a:ln>
        </p:spPr>
      </p:pic>
      <p:sp>
        <p:nvSpPr>
          <p:cNvPr id="6" name="Line 3"/>
          <p:cNvSpPr>
            <a:spLocks noChangeShapeType="1"/>
          </p:cNvSpPr>
          <p:nvPr/>
        </p:nvSpPr>
        <p:spPr bwMode="auto">
          <a:xfrm>
            <a:off x="3595688" y="209550"/>
            <a:ext cx="0" cy="838200"/>
          </a:xfrm>
          <a:prstGeom prst="line">
            <a:avLst/>
          </a:prstGeom>
          <a:noFill/>
          <a:ln w="57150">
            <a:solidFill>
              <a:schemeClr val="tx1"/>
            </a:solidFill>
            <a:round/>
            <a:headEnd/>
            <a:tailEnd/>
          </a:ln>
        </p:spPr>
        <p:txBody>
          <a:bodyPr/>
          <a:lstStyle/>
          <a:p>
            <a:endParaRPr lang="en-US"/>
          </a:p>
        </p:txBody>
      </p:sp>
      <p:sp>
        <p:nvSpPr>
          <p:cNvPr id="2" name="TextBox 1">
            <a:extLst>
              <a:ext uri="{FF2B5EF4-FFF2-40B4-BE49-F238E27FC236}">
                <a16:creationId xmlns:a16="http://schemas.microsoft.com/office/drawing/2014/main" id="{3E02AE1A-CEDE-41F2-8CA5-4B91F54A45D8}"/>
              </a:ext>
            </a:extLst>
          </p:cNvPr>
          <p:cNvSpPr txBox="1"/>
          <p:nvPr/>
        </p:nvSpPr>
        <p:spPr>
          <a:xfrm>
            <a:off x="5320144" y="887562"/>
            <a:ext cx="4709366" cy="461665"/>
          </a:xfrm>
          <a:prstGeom prst="rect">
            <a:avLst/>
          </a:prstGeom>
          <a:solidFill>
            <a:schemeClr val="bg1"/>
          </a:solidFill>
        </p:spPr>
        <p:txBody>
          <a:bodyPr wrap="none" rtlCol="0">
            <a:spAutoFit/>
          </a:bodyPr>
          <a:lstStyle/>
          <a:p>
            <a:r>
              <a:rPr lang="en-US" sz="2400" dirty="0"/>
              <a:t>ZI Trader without Budget Constraint </a:t>
            </a:r>
          </a:p>
        </p:txBody>
      </p:sp>
      <p:sp>
        <p:nvSpPr>
          <p:cNvPr id="7" name="TextBox 6">
            <a:extLst>
              <a:ext uri="{FF2B5EF4-FFF2-40B4-BE49-F238E27FC236}">
                <a16:creationId xmlns:a16="http://schemas.microsoft.com/office/drawing/2014/main" id="{7BEA4BB8-9CA0-4036-8554-4537684D37B9}"/>
              </a:ext>
            </a:extLst>
          </p:cNvPr>
          <p:cNvSpPr txBox="1"/>
          <p:nvPr/>
        </p:nvSpPr>
        <p:spPr>
          <a:xfrm>
            <a:off x="5482038" y="2967335"/>
            <a:ext cx="4444871" cy="461665"/>
          </a:xfrm>
          <a:prstGeom prst="rect">
            <a:avLst/>
          </a:prstGeom>
          <a:solidFill>
            <a:schemeClr val="bg1"/>
          </a:solidFill>
        </p:spPr>
        <p:txBody>
          <a:bodyPr wrap="none" rtlCol="0">
            <a:spAutoFit/>
          </a:bodyPr>
          <a:lstStyle/>
          <a:p>
            <a:r>
              <a:rPr lang="en-US" sz="2400" dirty="0"/>
              <a:t>ZI Trader with Budget Constraint </a:t>
            </a:r>
          </a:p>
        </p:txBody>
      </p:sp>
      <p:sp>
        <p:nvSpPr>
          <p:cNvPr id="8" name="TextBox 7">
            <a:extLst>
              <a:ext uri="{FF2B5EF4-FFF2-40B4-BE49-F238E27FC236}">
                <a16:creationId xmlns:a16="http://schemas.microsoft.com/office/drawing/2014/main" id="{15D786C4-0917-4B07-B2B2-59D4AC306C5E}"/>
              </a:ext>
            </a:extLst>
          </p:cNvPr>
          <p:cNvSpPr txBox="1"/>
          <p:nvPr/>
        </p:nvSpPr>
        <p:spPr>
          <a:xfrm>
            <a:off x="5573772" y="4916025"/>
            <a:ext cx="2080826" cy="461665"/>
          </a:xfrm>
          <a:prstGeom prst="rect">
            <a:avLst/>
          </a:prstGeom>
          <a:solidFill>
            <a:schemeClr val="bg1"/>
          </a:solidFill>
        </p:spPr>
        <p:txBody>
          <a:bodyPr wrap="none" rtlCol="0">
            <a:spAutoFit/>
          </a:bodyPr>
          <a:lstStyle/>
          <a:p>
            <a:r>
              <a:rPr lang="en-US" sz="2400" dirty="0"/>
              <a:t>Human Traders</a:t>
            </a:r>
          </a:p>
        </p:txBody>
      </p:sp>
    </p:spTree>
    <p:extLst>
      <p:ext uri="{BB962C8B-B14F-4D97-AF65-F5344CB8AC3E}">
        <p14:creationId xmlns:p14="http://schemas.microsoft.com/office/powerpoint/2010/main" val="369095012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733800" y="386771"/>
            <a:ext cx="4800600" cy="461665"/>
          </a:xfrm>
          <a:prstGeom prst="rect">
            <a:avLst/>
          </a:prstGeom>
        </p:spPr>
        <p:txBody>
          <a:bodyPr wrap="square">
            <a:spAutoFit/>
          </a:bodyPr>
          <a:lstStyle/>
          <a:p>
            <a:r>
              <a:rPr lang="en-US" sz="2400" dirty="0"/>
              <a:t>Thank You</a:t>
            </a:r>
          </a:p>
        </p:txBody>
      </p:sp>
      <p:sp>
        <p:nvSpPr>
          <p:cNvPr id="7" name="Line 3"/>
          <p:cNvSpPr>
            <a:spLocks noChangeShapeType="1"/>
          </p:cNvSpPr>
          <p:nvPr/>
        </p:nvSpPr>
        <p:spPr bwMode="auto">
          <a:xfrm>
            <a:off x="3595688" y="209550"/>
            <a:ext cx="0" cy="838200"/>
          </a:xfrm>
          <a:prstGeom prst="line">
            <a:avLst/>
          </a:prstGeom>
          <a:noFill/>
          <a:ln w="57150">
            <a:solidFill>
              <a:schemeClr val="tx1"/>
            </a:solidFill>
            <a:round/>
            <a:headEnd/>
            <a:tailEnd/>
          </a:ln>
        </p:spPr>
        <p:txBody>
          <a:bodyPr/>
          <a:lstStyle/>
          <a:p>
            <a:endParaRPr lang="en-US"/>
          </a:p>
        </p:txBody>
      </p:sp>
    </p:spTree>
    <p:extLst>
      <p:ext uri="{BB962C8B-B14F-4D97-AF65-F5344CB8AC3E}">
        <p14:creationId xmlns:p14="http://schemas.microsoft.com/office/powerpoint/2010/main" val="27912618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A995B374-CE49-44DA-81B0-061BB64518AA}"/>
              </a:ext>
            </a:extLst>
          </p:cNvPr>
          <p:cNvCxnSpPr/>
          <p:nvPr/>
        </p:nvCxnSpPr>
        <p:spPr>
          <a:xfrm>
            <a:off x="1533525" y="373063"/>
            <a:ext cx="0" cy="690562"/>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1267" name="TextBox 3">
            <a:extLst>
              <a:ext uri="{FF2B5EF4-FFF2-40B4-BE49-F238E27FC236}">
                <a16:creationId xmlns:a16="http://schemas.microsoft.com/office/drawing/2014/main" id="{26D49C46-DE52-44E7-9E89-507ED82376BA}"/>
              </a:ext>
            </a:extLst>
          </p:cNvPr>
          <p:cNvSpPr txBox="1">
            <a:spLocks noChangeArrowheads="1"/>
          </p:cNvSpPr>
          <p:nvPr/>
        </p:nvSpPr>
        <p:spPr bwMode="auto">
          <a:xfrm>
            <a:off x="1704622" y="373063"/>
            <a:ext cx="9744076"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4000" dirty="0"/>
              <a:t>Douglass North</a:t>
            </a:r>
            <a:r>
              <a:rPr lang="en-US" altLang="en-US" sz="4000" b="1" dirty="0"/>
              <a:t>:  </a:t>
            </a:r>
            <a:r>
              <a:rPr lang="en-US" sz="4000" b="1" dirty="0">
                <a:latin typeface="+mj-lt"/>
              </a:rPr>
              <a:t>Two Kinds of Exchange</a:t>
            </a:r>
          </a:p>
        </p:txBody>
      </p:sp>
      <p:sp>
        <p:nvSpPr>
          <p:cNvPr id="8" name="Text Box 5">
            <a:extLst>
              <a:ext uri="{FF2B5EF4-FFF2-40B4-BE49-F238E27FC236}">
                <a16:creationId xmlns:a16="http://schemas.microsoft.com/office/drawing/2014/main" id="{B30B19C4-8D89-49D1-A726-E6FBA482C429}"/>
              </a:ext>
            </a:extLst>
          </p:cNvPr>
          <p:cNvSpPr txBox="1">
            <a:spLocks noChangeArrowheads="1"/>
          </p:cNvSpPr>
          <p:nvPr/>
        </p:nvSpPr>
        <p:spPr bwMode="auto">
          <a:xfrm>
            <a:off x="689968" y="1797179"/>
            <a:ext cx="4799542" cy="3724096"/>
          </a:xfrm>
          <a:prstGeom prst="rect">
            <a:avLst/>
          </a:prstGeom>
          <a:noFill/>
          <a:ln w="9525">
            <a:noFill/>
            <a:miter lim="800000"/>
            <a:headEnd/>
            <a:tailEnd/>
          </a:ln>
        </p:spPr>
        <p:txBody>
          <a:bodyPr wrap="square">
            <a:spAutoFit/>
          </a:bodyPr>
          <a:lstStyle/>
          <a:p>
            <a:pPr>
              <a:defRPr/>
            </a:pPr>
            <a:r>
              <a:rPr lang="en-US" sz="2800" u="sng" dirty="0">
                <a:latin typeface="Calibri" panose="020F0502020204030204" pitchFamily="34" charset="0"/>
                <a:cs typeface="Calibri" panose="020F0502020204030204" pitchFamily="34" charset="0"/>
              </a:rPr>
              <a:t>Personal</a:t>
            </a:r>
            <a:r>
              <a:rPr lang="en-US" sz="2800" dirty="0">
                <a:latin typeface="Calibri" panose="020F0502020204030204" pitchFamily="34" charset="0"/>
                <a:cs typeface="Calibri" panose="020F0502020204030204" pitchFamily="34" charset="0"/>
              </a:rPr>
              <a:t>  	   	</a:t>
            </a:r>
            <a:endParaRPr lang="en-US" sz="2800" u="sng" dirty="0">
              <a:latin typeface="Calibri" panose="020F0502020204030204" pitchFamily="34" charset="0"/>
              <a:cs typeface="Calibri" panose="020F0502020204030204" pitchFamily="34" charset="0"/>
            </a:endParaRPr>
          </a:p>
          <a:p>
            <a:pPr>
              <a:defRPr/>
            </a:pPr>
            <a:r>
              <a:rPr lang="en-US" sz="1200" dirty="0">
                <a:latin typeface="Calibri" panose="020F0502020204030204" pitchFamily="34" charset="0"/>
                <a:cs typeface="Calibri" panose="020F0502020204030204" pitchFamily="34" charset="0"/>
              </a:rPr>
              <a:t>  </a:t>
            </a:r>
          </a:p>
          <a:p>
            <a:pPr>
              <a:defRPr/>
            </a:pPr>
            <a:r>
              <a:rPr lang="en-US" sz="2800" dirty="0">
                <a:latin typeface="Calibri" panose="020F0502020204030204" pitchFamily="34" charset="0"/>
                <a:cs typeface="Calibri" panose="020F0502020204030204" pitchFamily="34" charset="0"/>
              </a:rPr>
              <a:t>Localized trade 	</a:t>
            </a:r>
          </a:p>
          <a:p>
            <a:pPr>
              <a:defRPr/>
            </a:pPr>
            <a:r>
              <a:rPr lang="en-US" sz="2800" dirty="0">
                <a:latin typeface="Calibri" panose="020F0502020204030204" pitchFamily="34" charset="0"/>
                <a:cs typeface="Calibri" panose="020F0502020204030204" pitchFamily="34" charset="0"/>
              </a:rPr>
              <a:t>Who you know</a:t>
            </a:r>
          </a:p>
          <a:p>
            <a:pPr>
              <a:defRPr/>
            </a:pPr>
            <a:r>
              <a:rPr lang="en-US" sz="2800" dirty="0">
                <a:latin typeface="Calibri" panose="020F0502020204030204" pitchFamily="34" charset="0"/>
                <a:cs typeface="Calibri" panose="020F0502020204030204" pitchFamily="34" charset="0"/>
              </a:rPr>
              <a:t>Reciprocal exchange</a:t>
            </a:r>
          </a:p>
          <a:p>
            <a:pPr>
              <a:defRPr/>
            </a:pPr>
            <a:r>
              <a:rPr lang="en-US" sz="2800" dirty="0">
                <a:latin typeface="Calibri" panose="020F0502020204030204" pitchFamily="34" charset="0"/>
                <a:cs typeface="Calibri" panose="020F0502020204030204" pitchFamily="34" charset="0"/>
              </a:rPr>
              <a:t>Governance by social norms	</a:t>
            </a:r>
          </a:p>
          <a:p>
            <a:pPr>
              <a:defRPr/>
            </a:pPr>
            <a:r>
              <a:rPr lang="en-US" sz="2800" dirty="0">
                <a:latin typeface="Calibri" panose="020F0502020204030204" pitchFamily="34" charset="0"/>
                <a:cs typeface="Calibri" panose="020F0502020204030204" pitchFamily="34" charset="0"/>
              </a:rPr>
              <a:t>Exclusive groups</a:t>
            </a:r>
          </a:p>
          <a:p>
            <a:pPr>
              <a:defRPr/>
            </a:pPr>
            <a:r>
              <a:rPr lang="en-US" sz="2800" dirty="0">
                <a:latin typeface="Calibri" panose="020F0502020204030204" pitchFamily="34" charset="0"/>
                <a:cs typeface="Calibri" panose="020F0502020204030204" pitchFamily="34" charset="0"/>
              </a:rPr>
              <a:t> </a:t>
            </a:r>
          </a:p>
          <a:p>
            <a:pPr>
              <a:defRPr/>
            </a:pPr>
            <a:r>
              <a:rPr lang="en-US" sz="2800" dirty="0">
                <a:solidFill>
                  <a:srgbClr val="FF0000"/>
                </a:solidFill>
                <a:latin typeface="Calibri" panose="020F0502020204030204" pitchFamily="34" charset="0"/>
                <a:cs typeface="Calibri" panose="020F0502020204030204" pitchFamily="34" charset="0"/>
              </a:rPr>
              <a:t>Less gains from trade  </a:t>
            </a:r>
            <a:r>
              <a:rPr lang="en-US" sz="2800" dirty="0">
                <a:latin typeface="Calibri" panose="020F0502020204030204" pitchFamily="34" charset="0"/>
                <a:cs typeface="Calibri" panose="020F0502020204030204" pitchFamily="34" charset="0"/>
              </a:rPr>
              <a:t>	</a:t>
            </a:r>
          </a:p>
        </p:txBody>
      </p:sp>
      <p:sp>
        <p:nvSpPr>
          <p:cNvPr id="9" name="Text Box 5">
            <a:extLst>
              <a:ext uri="{FF2B5EF4-FFF2-40B4-BE49-F238E27FC236}">
                <a16:creationId xmlns:a16="http://schemas.microsoft.com/office/drawing/2014/main" id="{24B2D2F3-8532-4707-A4A5-36B4CCD1F6A1}"/>
              </a:ext>
            </a:extLst>
          </p:cNvPr>
          <p:cNvSpPr txBox="1">
            <a:spLocks noChangeArrowheads="1"/>
          </p:cNvSpPr>
          <p:nvPr/>
        </p:nvSpPr>
        <p:spPr bwMode="auto">
          <a:xfrm>
            <a:off x="7392458" y="1793550"/>
            <a:ext cx="4799542" cy="3724096"/>
          </a:xfrm>
          <a:prstGeom prst="rect">
            <a:avLst/>
          </a:prstGeom>
          <a:noFill/>
          <a:ln w="9525">
            <a:noFill/>
            <a:miter lim="800000"/>
            <a:headEnd/>
            <a:tailEnd/>
          </a:ln>
        </p:spPr>
        <p:txBody>
          <a:bodyPr wrap="square">
            <a:spAutoFit/>
          </a:bodyPr>
          <a:lstStyle/>
          <a:p>
            <a:pPr>
              <a:defRPr/>
            </a:pPr>
            <a:r>
              <a:rPr lang="en-US" sz="2800" u="sng" dirty="0"/>
              <a:t>Impersonal</a:t>
            </a:r>
          </a:p>
          <a:p>
            <a:pPr>
              <a:defRPr/>
            </a:pPr>
            <a:endParaRPr lang="en-US" sz="1200" dirty="0"/>
          </a:p>
          <a:p>
            <a:pPr>
              <a:defRPr/>
            </a:pPr>
            <a:r>
              <a:rPr lang="en-US" sz="2800" dirty="0"/>
              <a:t>Long distance trade</a:t>
            </a:r>
          </a:p>
          <a:p>
            <a:pPr>
              <a:defRPr/>
            </a:pPr>
            <a:r>
              <a:rPr lang="en-US" sz="2800" dirty="0"/>
              <a:t>What you know</a:t>
            </a:r>
          </a:p>
          <a:p>
            <a:pPr>
              <a:defRPr/>
            </a:pPr>
            <a:r>
              <a:rPr lang="en-US" sz="2800" dirty="0"/>
              <a:t>Contractual exchange</a:t>
            </a:r>
          </a:p>
          <a:p>
            <a:pPr>
              <a:defRPr/>
            </a:pPr>
            <a:r>
              <a:rPr lang="en-US" sz="2800" dirty="0"/>
              <a:t>Governance by rule of law</a:t>
            </a:r>
          </a:p>
          <a:p>
            <a:pPr>
              <a:defRPr/>
            </a:pPr>
            <a:r>
              <a:rPr lang="en-US" sz="2800" dirty="0"/>
              <a:t>Inclusive groups</a:t>
            </a:r>
          </a:p>
          <a:p>
            <a:pPr>
              <a:defRPr/>
            </a:pPr>
            <a:endParaRPr lang="en-US" sz="2800" dirty="0"/>
          </a:p>
          <a:p>
            <a:pPr>
              <a:defRPr/>
            </a:pPr>
            <a:r>
              <a:rPr lang="en-US" sz="2800" dirty="0">
                <a:solidFill>
                  <a:srgbClr val="FF0000"/>
                </a:solidFill>
              </a:rPr>
              <a:t>Greater gains from trade          </a:t>
            </a:r>
          </a:p>
        </p:txBody>
      </p:sp>
      <p:sp>
        <p:nvSpPr>
          <p:cNvPr id="4" name="TextBox 3">
            <a:extLst>
              <a:ext uri="{FF2B5EF4-FFF2-40B4-BE49-F238E27FC236}">
                <a16:creationId xmlns:a16="http://schemas.microsoft.com/office/drawing/2014/main" id="{B4C242B3-E8C7-463B-95FB-65BD65A6202F}"/>
              </a:ext>
            </a:extLst>
          </p:cNvPr>
          <p:cNvSpPr txBox="1"/>
          <p:nvPr/>
        </p:nvSpPr>
        <p:spPr>
          <a:xfrm>
            <a:off x="3904270" y="5655151"/>
            <a:ext cx="3472169" cy="954107"/>
          </a:xfrm>
          <a:prstGeom prst="rect">
            <a:avLst/>
          </a:prstGeom>
          <a:noFill/>
        </p:spPr>
        <p:txBody>
          <a:bodyPr wrap="none" rtlCol="0">
            <a:spAutoFit/>
          </a:bodyPr>
          <a:lstStyle/>
          <a:p>
            <a:r>
              <a:rPr lang="en-US" sz="2800" dirty="0">
                <a:solidFill>
                  <a:srgbClr val="FF0000"/>
                </a:solidFill>
              </a:rPr>
              <a:t>Incentive for evolution</a:t>
            </a:r>
          </a:p>
          <a:p>
            <a:pPr algn="ctr"/>
            <a:r>
              <a:rPr lang="en-US" sz="2800" dirty="0">
                <a:solidFill>
                  <a:srgbClr val="FF0000"/>
                </a:solidFill>
              </a:rPr>
              <a:t>of markets</a:t>
            </a:r>
          </a:p>
        </p:txBody>
      </p:sp>
    </p:spTree>
    <p:extLst>
      <p:ext uri="{BB962C8B-B14F-4D97-AF65-F5344CB8AC3E}">
        <p14:creationId xmlns:p14="http://schemas.microsoft.com/office/powerpoint/2010/main" val="14214532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 Box 2"/>
          <p:cNvSpPr txBox="1">
            <a:spLocks noChangeArrowheads="1"/>
          </p:cNvSpPr>
          <p:nvPr/>
        </p:nvSpPr>
        <p:spPr bwMode="auto">
          <a:xfrm>
            <a:off x="1691393" y="524646"/>
            <a:ext cx="6456362" cy="584775"/>
          </a:xfrm>
          <a:prstGeom prst="rect">
            <a:avLst/>
          </a:prstGeom>
          <a:noFill/>
          <a:ln w="9525">
            <a:noFill/>
            <a:miter lim="800000"/>
            <a:headEnd/>
            <a:tailEnd/>
          </a:ln>
        </p:spPr>
        <p:txBody>
          <a:bodyPr wrap="square">
            <a:spAutoFit/>
          </a:bodyPr>
          <a:lstStyle/>
          <a:p>
            <a:r>
              <a:rPr lang="en-US" sz="3200" dirty="0">
                <a:latin typeface="Microsoft Sans Serif" pitchFamily="34" charset="0"/>
              </a:rPr>
              <a:t>How Does the Transition Occur</a:t>
            </a:r>
          </a:p>
        </p:txBody>
      </p:sp>
      <p:sp>
        <p:nvSpPr>
          <p:cNvPr id="12292" name="Line 4"/>
          <p:cNvSpPr>
            <a:spLocks noChangeShapeType="1"/>
          </p:cNvSpPr>
          <p:nvPr/>
        </p:nvSpPr>
        <p:spPr bwMode="auto">
          <a:xfrm>
            <a:off x="1540934" y="397934"/>
            <a:ext cx="0" cy="838200"/>
          </a:xfrm>
          <a:prstGeom prst="line">
            <a:avLst/>
          </a:prstGeom>
          <a:noFill/>
          <a:ln w="57150">
            <a:solidFill>
              <a:schemeClr val="tx1"/>
            </a:solidFill>
            <a:round/>
            <a:headEnd/>
            <a:tailEnd/>
          </a:ln>
        </p:spPr>
        <p:txBody>
          <a:bodyPr/>
          <a:lstStyle/>
          <a:p>
            <a:endParaRPr lang="en-US"/>
          </a:p>
        </p:txBody>
      </p:sp>
      <p:cxnSp>
        <p:nvCxnSpPr>
          <p:cNvPr id="9" name="Straight Arrow Connector 8"/>
          <p:cNvCxnSpPr>
            <a:cxnSpLocks/>
          </p:cNvCxnSpPr>
          <p:nvPr/>
        </p:nvCxnSpPr>
        <p:spPr>
          <a:xfrm flipV="1">
            <a:off x="4189499" y="2624458"/>
            <a:ext cx="2362200" cy="12623"/>
          </a:xfrm>
          <a:prstGeom prst="straightConnector1">
            <a:avLst/>
          </a:prstGeom>
          <a:ln w="25400">
            <a:solidFill>
              <a:schemeClr val="tx1"/>
            </a:solidFill>
            <a:headEnd type="stealth" w="lg" len="lg"/>
            <a:tailEnd type="stealth" w="lg" len="lg"/>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2106180" y="2052004"/>
            <a:ext cx="1794530" cy="1384995"/>
          </a:xfrm>
          <a:prstGeom prst="rect">
            <a:avLst/>
          </a:prstGeom>
          <a:noFill/>
        </p:spPr>
        <p:txBody>
          <a:bodyPr wrap="none" rtlCol="0">
            <a:spAutoFit/>
          </a:bodyPr>
          <a:lstStyle/>
          <a:p>
            <a:r>
              <a:rPr lang="en-US" sz="2800" dirty="0"/>
              <a:t>Subjective </a:t>
            </a:r>
          </a:p>
          <a:p>
            <a:r>
              <a:rPr lang="en-US" sz="2800" dirty="0"/>
              <a:t>Reputation</a:t>
            </a:r>
          </a:p>
          <a:p>
            <a:pPr algn="ctr"/>
            <a:r>
              <a:rPr lang="en-US" sz="2800" dirty="0"/>
              <a:t>(goodwill)</a:t>
            </a:r>
          </a:p>
        </p:txBody>
      </p:sp>
      <p:sp>
        <p:nvSpPr>
          <p:cNvPr id="12" name="TextBox 11"/>
          <p:cNvSpPr txBox="1"/>
          <p:nvPr/>
        </p:nvSpPr>
        <p:spPr>
          <a:xfrm>
            <a:off x="6840488" y="2044005"/>
            <a:ext cx="1794530" cy="1384995"/>
          </a:xfrm>
          <a:prstGeom prst="rect">
            <a:avLst/>
          </a:prstGeom>
          <a:noFill/>
        </p:spPr>
        <p:txBody>
          <a:bodyPr wrap="none" rtlCol="0">
            <a:spAutoFit/>
          </a:bodyPr>
          <a:lstStyle/>
          <a:p>
            <a:r>
              <a:rPr lang="en-US" sz="2800" dirty="0"/>
              <a:t>Objective </a:t>
            </a:r>
          </a:p>
          <a:p>
            <a:r>
              <a:rPr lang="en-US" sz="2800" dirty="0"/>
              <a:t>Reputation</a:t>
            </a:r>
          </a:p>
          <a:p>
            <a:r>
              <a:rPr lang="en-US" sz="2800" dirty="0"/>
              <a:t>(reporting)</a:t>
            </a:r>
          </a:p>
        </p:txBody>
      </p:sp>
      <p:sp>
        <p:nvSpPr>
          <p:cNvPr id="13" name="TextBox 12"/>
          <p:cNvSpPr txBox="1"/>
          <p:nvPr/>
        </p:nvSpPr>
        <p:spPr>
          <a:xfrm>
            <a:off x="3984689" y="1693334"/>
            <a:ext cx="2523319" cy="523220"/>
          </a:xfrm>
          <a:prstGeom prst="rect">
            <a:avLst/>
          </a:prstGeom>
          <a:noFill/>
        </p:spPr>
        <p:txBody>
          <a:bodyPr wrap="none" rtlCol="0">
            <a:spAutoFit/>
          </a:bodyPr>
          <a:lstStyle/>
          <a:p>
            <a:r>
              <a:rPr lang="en-US" sz="2800" dirty="0"/>
              <a:t>Who Knows You</a:t>
            </a:r>
          </a:p>
        </p:txBody>
      </p:sp>
      <p:sp>
        <p:nvSpPr>
          <p:cNvPr id="14" name="TextBox 13"/>
          <p:cNvSpPr txBox="1"/>
          <p:nvPr/>
        </p:nvSpPr>
        <p:spPr>
          <a:xfrm>
            <a:off x="3787110" y="1236134"/>
            <a:ext cx="3042243" cy="523220"/>
          </a:xfrm>
          <a:prstGeom prst="rect">
            <a:avLst/>
          </a:prstGeom>
          <a:noFill/>
        </p:spPr>
        <p:txBody>
          <a:bodyPr wrap="none" rtlCol="0">
            <a:spAutoFit/>
          </a:bodyPr>
          <a:lstStyle/>
          <a:p>
            <a:r>
              <a:rPr lang="en-US" sz="2800" u="sng" dirty="0"/>
              <a:t>Mediated Exchange</a:t>
            </a:r>
          </a:p>
        </p:txBody>
      </p:sp>
      <p:sp>
        <p:nvSpPr>
          <p:cNvPr id="11" name="Text Box 5">
            <a:extLst>
              <a:ext uri="{FF2B5EF4-FFF2-40B4-BE49-F238E27FC236}">
                <a16:creationId xmlns:a16="http://schemas.microsoft.com/office/drawing/2014/main" id="{FE61537B-E416-4BA9-8F1E-86438FC22755}"/>
              </a:ext>
            </a:extLst>
          </p:cNvPr>
          <p:cNvSpPr txBox="1">
            <a:spLocks noChangeArrowheads="1"/>
          </p:cNvSpPr>
          <p:nvPr/>
        </p:nvSpPr>
        <p:spPr bwMode="auto">
          <a:xfrm>
            <a:off x="948747" y="3734017"/>
            <a:ext cx="4799542" cy="2862322"/>
          </a:xfrm>
          <a:prstGeom prst="rect">
            <a:avLst/>
          </a:prstGeom>
          <a:noFill/>
          <a:ln w="9525">
            <a:noFill/>
            <a:miter lim="800000"/>
            <a:headEnd/>
            <a:tailEnd/>
          </a:ln>
        </p:spPr>
        <p:txBody>
          <a:bodyPr wrap="square">
            <a:spAutoFit/>
          </a:bodyPr>
          <a:lstStyle/>
          <a:p>
            <a:pPr>
              <a:defRPr/>
            </a:pPr>
            <a:r>
              <a:rPr lang="en-US" sz="2800" u="sng" dirty="0">
                <a:latin typeface="Calibri" panose="020F0502020204030204" pitchFamily="34" charset="0"/>
                <a:cs typeface="Calibri" panose="020F0502020204030204" pitchFamily="34" charset="0"/>
              </a:rPr>
              <a:t>Personal</a:t>
            </a:r>
            <a:r>
              <a:rPr lang="en-US" sz="2800" dirty="0">
                <a:latin typeface="Calibri" panose="020F0502020204030204" pitchFamily="34" charset="0"/>
                <a:cs typeface="Calibri" panose="020F0502020204030204" pitchFamily="34" charset="0"/>
              </a:rPr>
              <a:t>  	   	</a:t>
            </a:r>
            <a:endParaRPr lang="en-US" sz="2800" u="sng" dirty="0">
              <a:latin typeface="Calibri" panose="020F0502020204030204" pitchFamily="34" charset="0"/>
              <a:cs typeface="Calibri" panose="020F0502020204030204" pitchFamily="34" charset="0"/>
            </a:endParaRPr>
          </a:p>
          <a:p>
            <a:pPr>
              <a:defRPr/>
            </a:pPr>
            <a:r>
              <a:rPr lang="en-US" sz="1200" dirty="0">
                <a:latin typeface="Calibri" panose="020F0502020204030204" pitchFamily="34" charset="0"/>
                <a:cs typeface="Calibri" panose="020F0502020204030204" pitchFamily="34" charset="0"/>
              </a:rPr>
              <a:t>  </a:t>
            </a:r>
          </a:p>
          <a:p>
            <a:pPr>
              <a:defRPr/>
            </a:pPr>
            <a:r>
              <a:rPr lang="en-US" sz="2800" dirty="0">
                <a:latin typeface="Calibri" panose="020F0502020204030204" pitchFamily="34" charset="0"/>
                <a:cs typeface="Calibri" panose="020F0502020204030204" pitchFamily="34" charset="0"/>
              </a:rPr>
              <a:t>Localized Trade 	</a:t>
            </a:r>
          </a:p>
          <a:p>
            <a:pPr>
              <a:defRPr/>
            </a:pPr>
            <a:r>
              <a:rPr lang="en-US" sz="2800" dirty="0">
                <a:latin typeface="Calibri" panose="020F0502020204030204" pitchFamily="34" charset="0"/>
                <a:cs typeface="Calibri" panose="020F0502020204030204" pitchFamily="34" charset="0"/>
              </a:rPr>
              <a:t>Who you know</a:t>
            </a:r>
          </a:p>
          <a:p>
            <a:pPr>
              <a:defRPr/>
            </a:pPr>
            <a:r>
              <a:rPr lang="en-US" sz="2800" dirty="0">
                <a:latin typeface="Calibri" panose="020F0502020204030204" pitchFamily="34" charset="0"/>
                <a:cs typeface="Calibri" panose="020F0502020204030204" pitchFamily="34" charset="0"/>
              </a:rPr>
              <a:t>Reciprocal Exchange</a:t>
            </a:r>
          </a:p>
          <a:p>
            <a:pPr>
              <a:defRPr/>
            </a:pPr>
            <a:r>
              <a:rPr lang="en-US" sz="2800" dirty="0">
                <a:latin typeface="Calibri" panose="020F0502020204030204" pitchFamily="34" charset="0"/>
                <a:cs typeface="Calibri" panose="020F0502020204030204" pitchFamily="34" charset="0"/>
              </a:rPr>
              <a:t>Governance by Norms	</a:t>
            </a:r>
          </a:p>
          <a:p>
            <a:pPr>
              <a:defRPr/>
            </a:pPr>
            <a:r>
              <a:rPr lang="en-US" sz="2800" dirty="0">
                <a:latin typeface="Calibri" panose="020F0502020204030204" pitchFamily="34" charset="0"/>
                <a:cs typeface="Calibri" panose="020F0502020204030204" pitchFamily="34" charset="0"/>
              </a:rPr>
              <a:t>Exclusive Groups   	</a:t>
            </a:r>
          </a:p>
        </p:txBody>
      </p:sp>
      <p:sp>
        <p:nvSpPr>
          <p:cNvPr id="15" name="Text Box 5">
            <a:extLst>
              <a:ext uri="{FF2B5EF4-FFF2-40B4-BE49-F238E27FC236}">
                <a16:creationId xmlns:a16="http://schemas.microsoft.com/office/drawing/2014/main" id="{644453E6-494D-4E14-AEF3-D4A7F59D29CA}"/>
              </a:ext>
            </a:extLst>
          </p:cNvPr>
          <p:cNvSpPr txBox="1">
            <a:spLocks noChangeArrowheads="1"/>
          </p:cNvSpPr>
          <p:nvPr/>
        </p:nvSpPr>
        <p:spPr bwMode="auto">
          <a:xfrm>
            <a:off x="6840488" y="3706194"/>
            <a:ext cx="4799542" cy="2862322"/>
          </a:xfrm>
          <a:prstGeom prst="rect">
            <a:avLst/>
          </a:prstGeom>
          <a:noFill/>
          <a:ln w="9525">
            <a:noFill/>
            <a:miter lim="800000"/>
            <a:headEnd/>
            <a:tailEnd/>
          </a:ln>
        </p:spPr>
        <p:txBody>
          <a:bodyPr wrap="square">
            <a:spAutoFit/>
          </a:bodyPr>
          <a:lstStyle/>
          <a:p>
            <a:pPr>
              <a:defRPr/>
            </a:pPr>
            <a:r>
              <a:rPr lang="en-US" sz="2800" u="sng" dirty="0"/>
              <a:t>Impersonal</a:t>
            </a:r>
          </a:p>
          <a:p>
            <a:pPr>
              <a:defRPr/>
            </a:pPr>
            <a:endParaRPr lang="en-US" sz="1200" dirty="0"/>
          </a:p>
          <a:p>
            <a:pPr>
              <a:defRPr/>
            </a:pPr>
            <a:r>
              <a:rPr lang="en-US" sz="2800" dirty="0"/>
              <a:t>Long Distance Trade</a:t>
            </a:r>
          </a:p>
          <a:p>
            <a:pPr>
              <a:defRPr/>
            </a:pPr>
            <a:r>
              <a:rPr lang="en-US" sz="2800" dirty="0"/>
              <a:t>What you know</a:t>
            </a:r>
          </a:p>
          <a:p>
            <a:pPr>
              <a:defRPr/>
            </a:pPr>
            <a:r>
              <a:rPr lang="en-US" sz="2800" dirty="0"/>
              <a:t>Contractual Exchange</a:t>
            </a:r>
          </a:p>
          <a:p>
            <a:pPr>
              <a:defRPr/>
            </a:pPr>
            <a:r>
              <a:rPr lang="en-US" sz="2800" dirty="0"/>
              <a:t>Governance by Rule of Law</a:t>
            </a:r>
          </a:p>
          <a:p>
            <a:pPr>
              <a:defRPr/>
            </a:pPr>
            <a:r>
              <a:rPr lang="en-US" sz="2800" dirty="0"/>
              <a:t>Inclusive Groups          </a:t>
            </a:r>
          </a:p>
        </p:txBody>
      </p:sp>
    </p:spTree>
    <p:extLst>
      <p:ext uri="{BB962C8B-B14F-4D97-AF65-F5344CB8AC3E}">
        <p14:creationId xmlns:p14="http://schemas.microsoft.com/office/powerpoint/2010/main" val="11969019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84FCEB7B-F462-42F7-A204-E7F411B287E9}"/>
              </a:ext>
            </a:extLst>
          </p:cNvPr>
          <p:cNvCxnSpPr/>
          <p:nvPr/>
        </p:nvCxnSpPr>
        <p:spPr>
          <a:xfrm>
            <a:off x="1533525" y="373063"/>
            <a:ext cx="0" cy="690562"/>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 name="TextBox 3">
            <a:extLst>
              <a:ext uri="{FF2B5EF4-FFF2-40B4-BE49-F238E27FC236}">
                <a16:creationId xmlns:a16="http://schemas.microsoft.com/office/drawing/2014/main" id="{33BD8B72-2A48-4BD9-9E46-3695F4D8FCAD}"/>
              </a:ext>
            </a:extLst>
          </p:cNvPr>
          <p:cNvSpPr txBox="1">
            <a:spLocks noChangeArrowheads="1"/>
          </p:cNvSpPr>
          <p:nvPr/>
        </p:nvSpPr>
        <p:spPr bwMode="auto">
          <a:xfrm>
            <a:off x="1727200" y="355600"/>
            <a:ext cx="7903767"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4000" dirty="0"/>
              <a:t>An Observable Evolution of Exchange</a:t>
            </a:r>
          </a:p>
        </p:txBody>
      </p:sp>
      <p:sp>
        <p:nvSpPr>
          <p:cNvPr id="4" name="Oval 3">
            <a:extLst>
              <a:ext uri="{FF2B5EF4-FFF2-40B4-BE49-F238E27FC236}">
                <a16:creationId xmlns:a16="http://schemas.microsoft.com/office/drawing/2014/main" id="{F29891F3-EBF9-4AD9-9DAF-C4F03CCC42E9}"/>
              </a:ext>
            </a:extLst>
          </p:cNvPr>
          <p:cNvSpPr/>
          <p:nvPr/>
        </p:nvSpPr>
        <p:spPr>
          <a:xfrm>
            <a:off x="1284850" y="1878666"/>
            <a:ext cx="3354388" cy="3646487"/>
          </a:xfrm>
          <a:prstGeom prst="ellipse">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b="1"/>
          </a:p>
        </p:txBody>
      </p:sp>
      <p:sp>
        <p:nvSpPr>
          <p:cNvPr id="5" name="Text Box 2">
            <a:extLst>
              <a:ext uri="{FF2B5EF4-FFF2-40B4-BE49-F238E27FC236}">
                <a16:creationId xmlns:a16="http://schemas.microsoft.com/office/drawing/2014/main" id="{E1BE4E68-3F96-4F42-8302-84079F084ED4}"/>
              </a:ext>
            </a:extLst>
          </p:cNvPr>
          <p:cNvSpPr txBox="1">
            <a:spLocks noChangeArrowheads="1"/>
          </p:cNvSpPr>
          <p:nvPr/>
        </p:nvSpPr>
        <p:spPr bwMode="auto">
          <a:xfrm>
            <a:off x="1962713" y="4240866"/>
            <a:ext cx="2020887" cy="10618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50000"/>
              </a:spcBef>
              <a:buFontTx/>
              <a:buNone/>
            </a:pPr>
            <a:endParaRPr lang="en-US" altLang="en-US" sz="1800" b="1"/>
          </a:p>
          <a:p>
            <a:pPr algn="ctr">
              <a:lnSpc>
                <a:spcPct val="100000"/>
              </a:lnSpc>
              <a:spcBef>
                <a:spcPct val="50000"/>
              </a:spcBef>
              <a:buFontTx/>
              <a:buNone/>
            </a:pPr>
            <a:r>
              <a:rPr lang="en-US" altLang="en-US" sz="1800" b="1"/>
              <a:t>The Exchange Transaction</a:t>
            </a:r>
          </a:p>
        </p:txBody>
      </p:sp>
      <p:sp>
        <p:nvSpPr>
          <p:cNvPr id="6" name="Freeform 8">
            <a:extLst>
              <a:ext uri="{FF2B5EF4-FFF2-40B4-BE49-F238E27FC236}">
                <a16:creationId xmlns:a16="http://schemas.microsoft.com/office/drawing/2014/main" id="{6514CAF4-315D-488C-BD7C-1DE8DD0436B9}"/>
              </a:ext>
            </a:extLst>
          </p:cNvPr>
          <p:cNvSpPr>
            <a:spLocks/>
          </p:cNvSpPr>
          <p:nvPr/>
        </p:nvSpPr>
        <p:spPr bwMode="auto">
          <a:xfrm>
            <a:off x="2019863" y="2427941"/>
            <a:ext cx="1820862" cy="725487"/>
          </a:xfrm>
          <a:custGeom>
            <a:avLst/>
            <a:gdLst>
              <a:gd name="T0" fmla="*/ 0 w 992"/>
              <a:gd name="T1" fmla="*/ 2147483646 h 218"/>
              <a:gd name="T2" fmla="*/ 2147483646 w 992"/>
              <a:gd name="T3" fmla="*/ 2147483646 h 218"/>
              <a:gd name="T4" fmla="*/ 2147483646 w 992"/>
              <a:gd name="T5" fmla="*/ 2147483646 h 218"/>
              <a:gd name="T6" fmla="*/ 0 60000 65536"/>
              <a:gd name="T7" fmla="*/ 0 60000 65536"/>
              <a:gd name="T8" fmla="*/ 0 60000 65536"/>
              <a:gd name="T9" fmla="*/ 0 w 992"/>
              <a:gd name="T10" fmla="*/ 0 h 218"/>
              <a:gd name="T11" fmla="*/ 992 w 992"/>
              <a:gd name="T12" fmla="*/ 218 h 218"/>
            </a:gdLst>
            <a:ahLst/>
            <a:cxnLst>
              <a:cxn ang="T6">
                <a:pos x="T0" y="T1"/>
              </a:cxn>
              <a:cxn ang="T7">
                <a:pos x="T2" y="T3"/>
              </a:cxn>
              <a:cxn ang="T8">
                <a:pos x="T4" y="T5"/>
              </a:cxn>
            </a:cxnLst>
            <a:rect l="T9" t="T10" r="T11" b="T12"/>
            <a:pathLst>
              <a:path w="992" h="218">
                <a:moveTo>
                  <a:pt x="0" y="206"/>
                </a:moveTo>
                <a:cubicBezTo>
                  <a:pt x="183" y="103"/>
                  <a:pt x="367" y="0"/>
                  <a:pt x="532" y="2"/>
                </a:cubicBezTo>
                <a:cubicBezTo>
                  <a:pt x="697" y="4"/>
                  <a:pt x="913" y="180"/>
                  <a:pt x="992" y="218"/>
                </a:cubicBezTo>
              </a:path>
            </a:pathLst>
          </a:custGeom>
          <a:noFill/>
          <a:ln w="38100">
            <a:solidFill>
              <a:schemeClr val="tx1"/>
            </a:solidFill>
            <a:round/>
            <a:headEnd type="none" w="sm" len="sm"/>
            <a:tailEnd type="triangle" w="lg" len="lg"/>
          </a:ln>
          <a:extLst>
            <a:ext uri="{909E8E84-426E-40DD-AFC4-6F175D3DCCD1}">
              <a14:hiddenFill xmlns:a14="http://schemas.microsoft.com/office/drawing/2010/main">
                <a:solidFill>
                  <a:srgbClr val="FFFFFF"/>
                </a:solidFill>
              </a14:hiddenFill>
            </a:ext>
          </a:extLst>
        </p:spPr>
        <p:txBody>
          <a:bodyPr wrap="none" anchor="ctr"/>
          <a:lstStyle/>
          <a:p>
            <a:endParaRPr lang="en-US" b="1"/>
          </a:p>
        </p:txBody>
      </p:sp>
      <p:sp>
        <p:nvSpPr>
          <p:cNvPr id="7" name="Freeform 10">
            <a:extLst>
              <a:ext uri="{FF2B5EF4-FFF2-40B4-BE49-F238E27FC236}">
                <a16:creationId xmlns:a16="http://schemas.microsoft.com/office/drawing/2014/main" id="{B0837E94-A7D0-4708-880B-228A59B4AD43}"/>
              </a:ext>
            </a:extLst>
          </p:cNvPr>
          <p:cNvSpPr>
            <a:spLocks/>
          </p:cNvSpPr>
          <p:nvPr/>
        </p:nvSpPr>
        <p:spPr bwMode="auto">
          <a:xfrm>
            <a:off x="1962713" y="3516966"/>
            <a:ext cx="1878012" cy="674687"/>
          </a:xfrm>
          <a:custGeom>
            <a:avLst/>
            <a:gdLst>
              <a:gd name="T0" fmla="*/ 2147483646 w 1022"/>
              <a:gd name="T1" fmla="*/ 2147483646 h 203"/>
              <a:gd name="T2" fmla="*/ 2147483646 w 1022"/>
              <a:gd name="T3" fmla="*/ 2147483646 h 203"/>
              <a:gd name="T4" fmla="*/ 0 w 1022"/>
              <a:gd name="T5" fmla="*/ 0 h 203"/>
              <a:gd name="T6" fmla="*/ 0 60000 65536"/>
              <a:gd name="T7" fmla="*/ 0 60000 65536"/>
              <a:gd name="T8" fmla="*/ 0 60000 65536"/>
              <a:gd name="T9" fmla="*/ 0 w 1022"/>
              <a:gd name="T10" fmla="*/ 0 h 203"/>
              <a:gd name="T11" fmla="*/ 1022 w 1022"/>
              <a:gd name="T12" fmla="*/ 203 h 203"/>
            </a:gdLst>
            <a:ahLst/>
            <a:cxnLst>
              <a:cxn ang="T6">
                <a:pos x="T0" y="T1"/>
              </a:cxn>
              <a:cxn ang="T7">
                <a:pos x="T2" y="T3"/>
              </a:cxn>
              <a:cxn ang="T8">
                <a:pos x="T4" y="T5"/>
              </a:cxn>
            </a:cxnLst>
            <a:rect l="T9" t="T10" r="T11" b="T12"/>
            <a:pathLst>
              <a:path w="1022" h="203">
                <a:moveTo>
                  <a:pt x="1022" y="16"/>
                </a:moveTo>
                <a:cubicBezTo>
                  <a:pt x="848" y="109"/>
                  <a:pt x="674" y="203"/>
                  <a:pt x="504" y="200"/>
                </a:cubicBezTo>
                <a:cubicBezTo>
                  <a:pt x="334" y="197"/>
                  <a:pt x="167" y="98"/>
                  <a:pt x="0" y="0"/>
                </a:cubicBezTo>
              </a:path>
            </a:pathLst>
          </a:custGeom>
          <a:noFill/>
          <a:ln w="38100">
            <a:solidFill>
              <a:schemeClr val="tx1"/>
            </a:solidFill>
            <a:round/>
            <a:headEnd/>
            <a:tailEnd type="triangle" w="lg" len="lg"/>
          </a:ln>
          <a:extLst>
            <a:ext uri="{909E8E84-426E-40DD-AFC4-6F175D3DCCD1}">
              <a14:hiddenFill xmlns:a14="http://schemas.microsoft.com/office/drawing/2010/main">
                <a:solidFill>
                  <a:srgbClr val="FFFFFF"/>
                </a:solidFill>
              </a14:hiddenFill>
            </a:ext>
          </a:extLst>
        </p:spPr>
        <p:txBody>
          <a:bodyPr wrap="none" anchor="ctr"/>
          <a:lstStyle/>
          <a:p>
            <a:endParaRPr lang="en-US" b="1"/>
          </a:p>
        </p:txBody>
      </p:sp>
      <p:sp>
        <p:nvSpPr>
          <p:cNvPr id="8" name="Text Box 11">
            <a:extLst>
              <a:ext uri="{FF2B5EF4-FFF2-40B4-BE49-F238E27FC236}">
                <a16:creationId xmlns:a16="http://schemas.microsoft.com/office/drawing/2014/main" id="{8F4C87B1-6363-4E55-9555-9FA652D209AB}"/>
              </a:ext>
            </a:extLst>
          </p:cNvPr>
          <p:cNvSpPr txBox="1">
            <a:spLocks noChangeArrowheads="1"/>
          </p:cNvSpPr>
          <p:nvPr/>
        </p:nvSpPr>
        <p:spPr bwMode="auto">
          <a:xfrm>
            <a:off x="2710425" y="4167841"/>
            <a:ext cx="330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50000"/>
              </a:spcBef>
              <a:buFontTx/>
              <a:buNone/>
            </a:pPr>
            <a:r>
              <a:rPr lang="en-US" altLang="en-US" sz="1800" b="1"/>
              <a:t>H</a:t>
            </a:r>
          </a:p>
        </p:txBody>
      </p:sp>
      <p:sp>
        <p:nvSpPr>
          <p:cNvPr id="9" name="Text Box 12">
            <a:extLst>
              <a:ext uri="{FF2B5EF4-FFF2-40B4-BE49-F238E27FC236}">
                <a16:creationId xmlns:a16="http://schemas.microsoft.com/office/drawing/2014/main" id="{31240D6D-0D79-45B1-BFE5-C220ACD0BEBD}"/>
              </a:ext>
            </a:extLst>
          </p:cNvPr>
          <p:cNvSpPr txBox="1">
            <a:spLocks noChangeArrowheads="1"/>
          </p:cNvSpPr>
          <p:nvPr/>
        </p:nvSpPr>
        <p:spPr bwMode="auto">
          <a:xfrm>
            <a:off x="2839013" y="4248803"/>
            <a:ext cx="66198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50000"/>
              </a:spcBef>
              <a:buFontTx/>
              <a:buNone/>
            </a:pPr>
            <a:r>
              <a:rPr lang="en-US" altLang="en-US" sz="1800" b="1"/>
              <a:t>t+1</a:t>
            </a:r>
          </a:p>
        </p:txBody>
      </p:sp>
      <p:sp>
        <p:nvSpPr>
          <p:cNvPr id="10" name="Text Box 13">
            <a:extLst>
              <a:ext uri="{FF2B5EF4-FFF2-40B4-BE49-F238E27FC236}">
                <a16:creationId xmlns:a16="http://schemas.microsoft.com/office/drawing/2014/main" id="{6DDC472F-5A39-4951-B368-A794C7F74086}"/>
              </a:ext>
            </a:extLst>
          </p:cNvPr>
          <p:cNvSpPr txBox="1">
            <a:spLocks noChangeArrowheads="1"/>
          </p:cNvSpPr>
          <p:nvPr/>
        </p:nvSpPr>
        <p:spPr bwMode="auto">
          <a:xfrm>
            <a:off x="2750113" y="1958041"/>
            <a:ext cx="3683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50000"/>
              </a:spcBef>
              <a:buFontTx/>
              <a:buNone/>
            </a:pPr>
            <a:r>
              <a:rPr lang="en-US" altLang="en-US" sz="1800" b="1"/>
              <a:t>G</a:t>
            </a:r>
            <a:endParaRPr lang="en-US" altLang="en-US" sz="1800" b="1" baseline="-25000"/>
          </a:p>
        </p:txBody>
      </p:sp>
      <p:sp>
        <p:nvSpPr>
          <p:cNvPr id="11" name="Text Box 14">
            <a:extLst>
              <a:ext uri="{FF2B5EF4-FFF2-40B4-BE49-F238E27FC236}">
                <a16:creationId xmlns:a16="http://schemas.microsoft.com/office/drawing/2014/main" id="{7386DB10-C4AE-4077-9B72-2DE70C05BD4C}"/>
              </a:ext>
            </a:extLst>
          </p:cNvPr>
          <p:cNvSpPr txBox="1">
            <a:spLocks noChangeArrowheads="1"/>
          </p:cNvSpPr>
          <p:nvPr/>
        </p:nvSpPr>
        <p:spPr bwMode="auto">
          <a:xfrm>
            <a:off x="2904100" y="2058053"/>
            <a:ext cx="35877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50000"/>
              </a:spcBef>
              <a:buFontTx/>
              <a:buNone/>
            </a:pPr>
            <a:r>
              <a:rPr lang="en-US" altLang="en-US" sz="1800" b="1"/>
              <a:t>t</a:t>
            </a:r>
          </a:p>
        </p:txBody>
      </p:sp>
      <p:sp>
        <p:nvSpPr>
          <p:cNvPr id="12" name="TextBox 30">
            <a:extLst>
              <a:ext uri="{FF2B5EF4-FFF2-40B4-BE49-F238E27FC236}">
                <a16:creationId xmlns:a16="http://schemas.microsoft.com/office/drawing/2014/main" id="{F1D147B5-0DDF-4383-BC83-7EACB6E7FD1E}"/>
              </a:ext>
            </a:extLst>
          </p:cNvPr>
          <p:cNvSpPr txBox="1">
            <a:spLocks noChangeArrowheads="1"/>
          </p:cNvSpPr>
          <p:nvPr/>
        </p:nvSpPr>
        <p:spPr bwMode="auto">
          <a:xfrm>
            <a:off x="1789675" y="3147078"/>
            <a:ext cx="32412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1800" b="1"/>
              <a:t>A</a:t>
            </a:r>
          </a:p>
        </p:txBody>
      </p:sp>
      <p:sp>
        <p:nvSpPr>
          <p:cNvPr id="13" name="TextBox 31">
            <a:extLst>
              <a:ext uri="{FF2B5EF4-FFF2-40B4-BE49-F238E27FC236}">
                <a16:creationId xmlns:a16="http://schemas.microsoft.com/office/drawing/2014/main" id="{2B7DD766-76FD-4176-BD4F-6C098EC3DD56}"/>
              </a:ext>
            </a:extLst>
          </p:cNvPr>
          <p:cNvSpPr txBox="1">
            <a:spLocks noChangeArrowheads="1"/>
          </p:cNvSpPr>
          <p:nvPr/>
        </p:nvSpPr>
        <p:spPr bwMode="auto">
          <a:xfrm>
            <a:off x="3801038" y="3153428"/>
            <a:ext cx="31451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1800" b="1"/>
              <a:t>B</a:t>
            </a:r>
          </a:p>
        </p:txBody>
      </p:sp>
      <p:sp>
        <p:nvSpPr>
          <p:cNvPr id="14" name="TextBox 35">
            <a:extLst>
              <a:ext uri="{FF2B5EF4-FFF2-40B4-BE49-F238E27FC236}">
                <a16:creationId xmlns:a16="http://schemas.microsoft.com/office/drawing/2014/main" id="{DCC4880F-6D00-4AD9-BABB-2D32742FCB26}"/>
              </a:ext>
            </a:extLst>
          </p:cNvPr>
          <p:cNvSpPr txBox="1">
            <a:spLocks noChangeArrowheads="1"/>
          </p:cNvSpPr>
          <p:nvPr/>
        </p:nvSpPr>
        <p:spPr bwMode="auto">
          <a:xfrm>
            <a:off x="2455634" y="3127453"/>
            <a:ext cx="83817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1800" b="1" dirty="0"/>
              <a:t>People</a:t>
            </a:r>
          </a:p>
        </p:txBody>
      </p:sp>
      <p:sp>
        <p:nvSpPr>
          <p:cNvPr id="15" name="TextBox 3">
            <a:extLst>
              <a:ext uri="{FF2B5EF4-FFF2-40B4-BE49-F238E27FC236}">
                <a16:creationId xmlns:a16="http://schemas.microsoft.com/office/drawing/2014/main" id="{86CC9C96-49E8-4D89-891B-9C2435BB4E70}"/>
              </a:ext>
            </a:extLst>
          </p:cNvPr>
          <p:cNvSpPr txBox="1">
            <a:spLocks noChangeArrowheads="1"/>
          </p:cNvSpPr>
          <p:nvPr/>
        </p:nvSpPr>
        <p:spPr bwMode="auto">
          <a:xfrm>
            <a:off x="1339144" y="5794514"/>
            <a:ext cx="3558538"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4000" dirty="0"/>
              <a:t>Barter Exchange</a:t>
            </a:r>
          </a:p>
        </p:txBody>
      </p:sp>
      <p:sp>
        <p:nvSpPr>
          <p:cNvPr id="16" name="Oval 15">
            <a:extLst>
              <a:ext uri="{FF2B5EF4-FFF2-40B4-BE49-F238E27FC236}">
                <a16:creationId xmlns:a16="http://schemas.microsoft.com/office/drawing/2014/main" id="{66705228-41E6-4485-A62E-341D0ED193E5}"/>
              </a:ext>
            </a:extLst>
          </p:cNvPr>
          <p:cNvSpPr/>
          <p:nvPr/>
        </p:nvSpPr>
        <p:spPr>
          <a:xfrm>
            <a:off x="6485693" y="1878666"/>
            <a:ext cx="3354388" cy="3646487"/>
          </a:xfrm>
          <a:prstGeom prst="ellipse">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b="1"/>
          </a:p>
        </p:txBody>
      </p:sp>
      <p:sp>
        <p:nvSpPr>
          <p:cNvPr id="17" name="Text Box 2">
            <a:extLst>
              <a:ext uri="{FF2B5EF4-FFF2-40B4-BE49-F238E27FC236}">
                <a16:creationId xmlns:a16="http://schemas.microsoft.com/office/drawing/2014/main" id="{0CC2FB28-C927-4B10-A6C5-84B4BCFFC616}"/>
              </a:ext>
            </a:extLst>
          </p:cNvPr>
          <p:cNvSpPr txBox="1">
            <a:spLocks noChangeArrowheads="1"/>
          </p:cNvSpPr>
          <p:nvPr/>
        </p:nvSpPr>
        <p:spPr bwMode="auto">
          <a:xfrm>
            <a:off x="7163556" y="4240866"/>
            <a:ext cx="2020887" cy="10618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50000"/>
              </a:spcBef>
              <a:buFontTx/>
              <a:buNone/>
            </a:pPr>
            <a:endParaRPr lang="en-US" altLang="en-US" sz="1800" b="1" dirty="0"/>
          </a:p>
          <a:p>
            <a:pPr algn="ctr">
              <a:lnSpc>
                <a:spcPct val="100000"/>
              </a:lnSpc>
              <a:spcBef>
                <a:spcPct val="50000"/>
              </a:spcBef>
              <a:buFontTx/>
              <a:buNone/>
            </a:pPr>
            <a:r>
              <a:rPr lang="en-US" altLang="en-US" sz="1800" b="1" dirty="0"/>
              <a:t>The Exchange Transaction</a:t>
            </a:r>
          </a:p>
        </p:txBody>
      </p:sp>
      <p:sp>
        <p:nvSpPr>
          <p:cNvPr id="18" name="Freeform 8">
            <a:extLst>
              <a:ext uri="{FF2B5EF4-FFF2-40B4-BE49-F238E27FC236}">
                <a16:creationId xmlns:a16="http://schemas.microsoft.com/office/drawing/2014/main" id="{3B422EA0-1002-4E42-8E1A-60EF8B304064}"/>
              </a:ext>
            </a:extLst>
          </p:cNvPr>
          <p:cNvSpPr>
            <a:spLocks/>
          </p:cNvSpPr>
          <p:nvPr/>
        </p:nvSpPr>
        <p:spPr bwMode="auto">
          <a:xfrm>
            <a:off x="7220706" y="2427941"/>
            <a:ext cx="1820862" cy="725487"/>
          </a:xfrm>
          <a:custGeom>
            <a:avLst/>
            <a:gdLst>
              <a:gd name="T0" fmla="*/ 0 w 992"/>
              <a:gd name="T1" fmla="*/ 2147483646 h 218"/>
              <a:gd name="T2" fmla="*/ 2147483646 w 992"/>
              <a:gd name="T3" fmla="*/ 2147483646 h 218"/>
              <a:gd name="T4" fmla="*/ 2147483646 w 992"/>
              <a:gd name="T5" fmla="*/ 2147483646 h 218"/>
              <a:gd name="T6" fmla="*/ 0 60000 65536"/>
              <a:gd name="T7" fmla="*/ 0 60000 65536"/>
              <a:gd name="T8" fmla="*/ 0 60000 65536"/>
              <a:gd name="T9" fmla="*/ 0 w 992"/>
              <a:gd name="T10" fmla="*/ 0 h 218"/>
              <a:gd name="T11" fmla="*/ 992 w 992"/>
              <a:gd name="T12" fmla="*/ 218 h 218"/>
            </a:gdLst>
            <a:ahLst/>
            <a:cxnLst>
              <a:cxn ang="T6">
                <a:pos x="T0" y="T1"/>
              </a:cxn>
              <a:cxn ang="T7">
                <a:pos x="T2" y="T3"/>
              </a:cxn>
              <a:cxn ang="T8">
                <a:pos x="T4" y="T5"/>
              </a:cxn>
            </a:cxnLst>
            <a:rect l="T9" t="T10" r="T11" b="T12"/>
            <a:pathLst>
              <a:path w="992" h="218">
                <a:moveTo>
                  <a:pt x="0" y="206"/>
                </a:moveTo>
                <a:cubicBezTo>
                  <a:pt x="183" y="103"/>
                  <a:pt x="367" y="0"/>
                  <a:pt x="532" y="2"/>
                </a:cubicBezTo>
                <a:cubicBezTo>
                  <a:pt x="697" y="4"/>
                  <a:pt x="913" y="180"/>
                  <a:pt x="992" y="218"/>
                </a:cubicBezTo>
              </a:path>
            </a:pathLst>
          </a:custGeom>
          <a:noFill/>
          <a:ln w="38100">
            <a:solidFill>
              <a:schemeClr val="tx1"/>
            </a:solidFill>
            <a:round/>
            <a:headEnd type="none" w="sm" len="sm"/>
            <a:tailEnd type="triangle" w="lg" len="lg"/>
          </a:ln>
          <a:extLst>
            <a:ext uri="{909E8E84-426E-40DD-AFC4-6F175D3DCCD1}">
              <a14:hiddenFill xmlns:a14="http://schemas.microsoft.com/office/drawing/2010/main">
                <a:solidFill>
                  <a:srgbClr val="FFFFFF"/>
                </a:solidFill>
              </a14:hiddenFill>
            </a:ext>
          </a:extLst>
        </p:spPr>
        <p:txBody>
          <a:bodyPr wrap="none" anchor="ctr"/>
          <a:lstStyle/>
          <a:p>
            <a:endParaRPr lang="en-US" b="1"/>
          </a:p>
        </p:txBody>
      </p:sp>
      <p:sp>
        <p:nvSpPr>
          <p:cNvPr id="19" name="Freeform 10">
            <a:extLst>
              <a:ext uri="{FF2B5EF4-FFF2-40B4-BE49-F238E27FC236}">
                <a16:creationId xmlns:a16="http://schemas.microsoft.com/office/drawing/2014/main" id="{D3C76112-6BC1-4912-B4CF-4ACEA1B54F88}"/>
              </a:ext>
            </a:extLst>
          </p:cNvPr>
          <p:cNvSpPr>
            <a:spLocks/>
          </p:cNvSpPr>
          <p:nvPr/>
        </p:nvSpPr>
        <p:spPr bwMode="auto">
          <a:xfrm>
            <a:off x="7163556" y="3516966"/>
            <a:ext cx="1878012" cy="674687"/>
          </a:xfrm>
          <a:custGeom>
            <a:avLst/>
            <a:gdLst>
              <a:gd name="T0" fmla="*/ 2147483646 w 1022"/>
              <a:gd name="T1" fmla="*/ 2147483646 h 203"/>
              <a:gd name="T2" fmla="*/ 2147483646 w 1022"/>
              <a:gd name="T3" fmla="*/ 2147483646 h 203"/>
              <a:gd name="T4" fmla="*/ 0 w 1022"/>
              <a:gd name="T5" fmla="*/ 0 h 203"/>
              <a:gd name="T6" fmla="*/ 0 60000 65536"/>
              <a:gd name="T7" fmla="*/ 0 60000 65536"/>
              <a:gd name="T8" fmla="*/ 0 60000 65536"/>
              <a:gd name="T9" fmla="*/ 0 w 1022"/>
              <a:gd name="T10" fmla="*/ 0 h 203"/>
              <a:gd name="T11" fmla="*/ 1022 w 1022"/>
              <a:gd name="T12" fmla="*/ 203 h 203"/>
            </a:gdLst>
            <a:ahLst/>
            <a:cxnLst>
              <a:cxn ang="T6">
                <a:pos x="T0" y="T1"/>
              </a:cxn>
              <a:cxn ang="T7">
                <a:pos x="T2" y="T3"/>
              </a:cxn>
              <a:cxn ang="T8">
                <a:pos x="T4" y="T5"/>
              </a:cxn>
            </a:cxnLst>
            <a:rect l="T9" t="T10" r="T11" b="T12"/>
            <a:pathLst>
              <a:path w="1022" h="203">
                <a:moveTo>
                  <a:pt x="1022" y="16"/>
                </a:moveTo>
                <a:cubicBezTo>
                  <a:pt x="848" y="109"/>
                  <a:pt x="674" y="203"/>
                  <a:pt x="504" y="200"/>
                </a:cubicBezTo>
                <a:cubicBezTo>
                  <a:pt x="334" y="197"/>
                  <a:pt x="167" y="98"/>
                  <a:pt x="0" y="0"/>
                </a:cubicBezTo>
              </a:path>
            </a:pathLst>
          </a:custGeom>
          <a:noFill/>
          <a:ln w="38100">
            <a:solidFill>
              <a:schemeClr val="tx1"/>
            </a:solidFill>
            <a:round/>
            <a:headEnd/>
            <a:tailEnd type="triangle" w="lg" len="lg"/>
          </a:ln>
          <a:extLst>
            <a:ext uri="{909E8E84-426E-40DD-AFC4-6F175D3DCCD1}">
              <a14:hiddenFill xmlns:a14="http://schemas.microsoft.com/office/drawing/2010/main">
                <a:solidFill>
                  <a:srgbClr val="FFFFFF"/>
                </a:solidFill>
              </a14:hiddenFill>
            </a:ext>
          </a:extLst>
        </p:spPr>
        <p:txBody>
          <a:bodyPr wrap="none" anchor="ctr"/>
          <a:lstStyle/>
          <a:p>
            <a:endParaRPr lang="en-US" b="1"/>
          </a:p>
        </p:txBody>
      </p:sp>
      <p:sp>
        <p:nvSpPr>
          <p:cNvPr id="21" name="Text Box 12">
            <a:extLst>
              <a:ext uri="{FF2B5EF4-FFF2-40B4-BE49-F238E27FC236}">
                <a16:creationId xmlns:a16="http://schemas.microsoft.com/office/drawing/2014/main" id="{D6055B44-EE27-4565-852F-84F86EE071E0}"/>
              </a:ext>
            </a:extLst>
          </p:cNvPr>
          <p:cNvSpPr txBox="1">
            <a:spLocks noChangeArrowheads="1"/>
          </p:cNvSpPr>
          <p:nvPr/>
        </p:nvSpPr>
        <p:spPr bwMode="auto">
          <a:xfrm>
            <a:off x="7938257" y="4198127"/>
            <a:ext cx="100171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50000"/>
              </a:spcBef>
              <a:buFontTx/>
              <a:buNone/>
            </a:pPr>
            <a:r>
              <a:rPr lang="en-US" altLang="en-US" sz="1800" b="1" dirty="0"/>
              <a:t>M</a:t>
            </a:r>
            <a:r>
              <a:rPr lang="en-US" altLang="en-US" sz="1800" b="1" baseline="-25000" dirty="0"/>
              <a:t>t</a:t>
            </a:r>
            <a:endParaRPr lang="en-US" altLang="en-US" sz="1800" b="1" dirty="0"/>
          </a:p>
        </p:txBody>
      </p:sp>
      <p:sp>
        <p:nvSpPr>
          <p:cNvPr id="22" name="Text Box 13">
            <a:extLst>
              <a:ext uri="{FF2B5EF4-FFF2-40B4-BE49-F238E27FC236}">
                <a16:creationId xmlns:a16="http://schemas.microsoft.com/office/drawing/2014/main" id="{51058A65-4173-4436-82B5-A87F97412094}"/>
              </a:ext>
            </a:extLst>
          </p:cNvPr>
          <p:cNvSpPr txBox="1">
            <a:spLocks noChangeArrowheads="1"/>
          </p:cNvSpPr>
          <p:nvPr/>
        </p:nvSpPr>
        <p:spPr bwMode="auto">
          <a:xfrm>
            <a:off x="7950956" y="1958041"/>
            <a:ext cx="3683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50000"/>
              </a:spcBef>
              <a:buFontTx/>
              <a:buNone/>
            </a:pPr>
            <a:r>
              <a:rPr lang="en-US" altLang="en-US" sz="1800" b="1"/>
              <a:t>G</a:t>
            </a:r>
            <a:endParaRPr lang="en-US" altLang="en-US" sz="1800" b="1" baseline="-25000"/>
          </a:p>
        </p:txBody>
      </p:sp>
      <p:sp>
        <p:nvSpPr>
          <p:cNvPr id="23" name="Text Box 14">
            <a:extLst>
              <a:ext uri="{FF2B5EF4-FFF2-40B4-BE49-F238E27FC236}">
                <a16:creationId xmlns:a16="http://schemas.microsoft.com/office/drawing/2014/main" id="{616332B3-1D9D-45C2-9D5C-9E6209EEFA47}"/>
              </a:ext>
            </a:extLst>
          </p:cNvPr>
          <p:cNvSpPr txBox="1">
            <a:spLocks noChangeArrowheads="1"/>
          </p:cNvSpPr>
          <p:nvPr/>
        </p:nvSpPr>
        <p:spPr bwMode="auto">
          <a:xfrm>
            <a:off x="8104943" y="2058053"/>
            <a:ext cx="35877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50000"/>
              </a:spcBef>
              <a:buFontTx/>
              <a:buNone/>
            </a:pPr>
            <a:r>
              <a:rPr lang="en-US" altLang="en-US" sz="1800" b="1"/>
              <a:t>t</a:t>
            </a:r>
          </a:p>
        </p:txBody>
      </p:sp>
      <p:sp>
        <p:nvSpPr>
          <p:cNvPr id="24" name="TextBox 30">
            <a:extLst>
              <a:ext uri="{FF2B5EF4-FFF2-40B4-BE49-F238E27FC236}">
                <a16:creationId xmlns:a16="http://schemas.microsoft.com/office/drawing/2014/main" id="{1CC1D304-245D-4774-8387-716D74AE265E}"/>
              </a:ext>
            </a:extLst>
          </p:cNvPr>
          <p:cNvSpPr txBox="1">
            <a:spLocks noChangeArrowheads="1"/>
          </p:cNvSpPr>
          <p:nvPr/>
        </p:nvSpPr>
        <p:spPr bwMode="auto">
          <a:xfrm>
            <a:off x="6990518" y="3147078"/>
            <a:ext cx="32412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1800" b="1"/>
              <a:t>A</a:t>
            </a:r>
          </a:p>
        </p:txBody>
      </p:sp>
      <p:sp>
        <p:nvSpPr>
          <p:cNvPr id="25" name="TextBox 31">
            <a:extLst>
              <a:ext uri="{FF2B5EF4-FFF2-40B4-BE49-F238E27FC236}">
                <a16:creationId xmlns:a16="http://schemas.microsoft.com/office/drawing/2014/main" id="{B59545C4-3C33-4BE6-9861-6284EC3C54D2}"/>
              </a:ext>
            </a:extLst>
          </p:cNvPr>
          <p:cNvSpPr txBox="1">
            <a:spLocks noChangeArrowheads="1"/>
          </p:cNvSpPr>
          <p:nvPr/>
        </p:nvSpPr>
        <p:spPr bwMode="auto">
          <a:xfrm>
            <a:off x="9001881" y="3153428"/>
            <a:ext cx="31451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1800" b="1"/>
              <a:t>B</a:t>
            </a:r>
          </a:p>
        </p:txBody>
      </p:sp>
      <p:sp>
        <p:nvSpPr>
          <p:cNvPr id="26" name="TextBox 35">
            <a:extLst>
              <a:ext uri="{FF2B5EF4-FFF2-40B4-BE49-F238E27FC236}">
                <a16:creationId xmlns:a16="http://schemas.microsoft.com/office/drawing/2014/main" id="{126ED680-41C6-4DD8-8078-2AAA493B6C8A}"/>
              </a:ext>
            </a:extLst>
          </p:cNvPr>
          <p:cNvSpPr txBox="1">
            <a:spLocks noChangeArrowheads="1"/>
          </p:cNvSpPr>
          <p:nvPr/>
        </p:nvSpPr>
        <p:spPr bwMode="auto">
          <a:xfrm>
            <a:off x="7656477" y="3127453"/>
            <a:ext cx="83817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1800" b="1" dirty="0"/>
              <a:t>People</a:t>
            </a:r>
          </a:p>
        </p:txBody>
      </p:sp>
      <p:sp>
        <p:nvSpPr>
          <p:cNvPr id="27" name="TextBox 3">
            <a:extLst>
              <a:ext uri="{FF2B5EF4-FFF2-40B4-BE49-F238E27FC236}">
                <a16:creationId xmlns:a16="http://schemas.microsoft.com/office/drawing/2014/main" id="{1B78ADF9-002D-4CE0-BF26-DE231767A726}"/>
              </a:ext>
            </a:extLst>
          </p:cNvPr>
          <p:cNvSpPr txBox="1">
            <a:spLocks noChangeArrowheads="1"/>
          </p:cNvSpPr>
          <p:nvPr/>
        </p:nvSpPr>
        <p:spPr bwMode="auto">
          <a:xfrm>
            <a:off x="6336539" y="5794514"/>
            <a:ext cx="4310924"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4000" dirty="0"/>
              <a:t>Monetary Exchange</a:t>
            </a:r>
          </a:p>
        </p:txBody>
      </p:sp>
    </p:spTree>
    <p:extLst>
      <p:ext uri="{BB962C8B-B14F-4D97-AF65-F5344CB8AC3E}">
        <p14:creationId xmlns:p14="http://schemas.microsoft.com/office/powerpoint/2010/main" val="28848781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CF9E1188-997E-402A-A230-9FCDF24EFAF8}"/>
              </a:ext>
            </a:extLst>
          </p:cNvPr>
          <p:cNvCxnSpPr/>
          <p:nvPr/>
        </p:nvCxnSpPr>
        <p:spPr>
          <a:xfrm>
            <a:off x="1533525" y="373063"/>
            <a:ext cx="0" cy="690562"/>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5363" name="TextBox 3">
            <a:extLst>
              <a:ext uri="{FF2B5EF4-FFF2-40B4-BE49-F238E27FC236}">
                <a16:creationId xmlns:a16="http://schemas.microsoft.com/office/drawing/2014/main" id="{0DD9B165-7F8D-410A-B179-C926870D403B}"/>
              </a:ext>
            </a:extLst>
          </p:cNvPr>
          <p:cNvSpPr txBox="1">
            <a:spLocks noChangeArrowheads="1"/>
          </p:cNvSpPr>
          <p:nvPr/>
        </p:nvSpPr>
        <p:spPr bwMode="auto">
          <a:xfrm>
            <a:off x="1708539" y="168497"/>
            <a:ext cx="8873519"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3200" dirty="0"/>
              <a:t>Money Reduces the Cost of Making an Exchange</a:t>
            </a:r>
          </a:p>
          <a:p>
            <a:pPr eaLnBrk="1" hangingPunct="1">
              <a:lnSpc>
                <a:spcPct val="100000"/>
              </a:lnSpc>
              <a:spcBef>
                <a:spcPct val="0"/>
              </a:spcBef>
              <a:buFontTx/>
              <a:buNone/>
            </a:pPr>
            <a:r>
              <a:rPr lang="en-US" altLang="en-US" sz="3200" dirty="0"/>
              <a:t>Example of </a:t>
            </a:r>
            <a:r>
              <a:rPr lang="en-US" altLang="en-US" sz="3200" dirty="0">
                <a:solidFill>
                  <a:srgbClr val="FF0000"/>
                </a:solidFill>
              </a:rPr>
              <a:t>Transaction Costs</a:t>
            </a:r>
            <a:r>
              <a:rPr lang="en-US" altLang="en-US" sz="3200" dirty="0"/>
              <a:t> Theory (Ronald Coase)</a:t>
            </a:r>
          </a:p>
        </p:txBody>
      </p:sp>
      <p:grpSp>
        <p:nvGrpSpPr>
          <p:cNvPr id="15364" name="Group 32">
            <a:extLst>
              <a:ext uri="{FF2B5EF4-FFF2-40B4-BE49-F238E27FC236}">
                <a16:creationId xmlns:a16="http://schemas.microsoft.com/office/drawing/2014/main" id="{FA572B5F-DA16-4ECC-BB12-EFEF27305671}"/>
              </a:ext>
            </a:extLst>
          </p:cNvPr>
          <p:cNvGrpSpPr>
            <a:grpSpLocks/>
          </p:cNvGrpSpPr>
          <p:nvPr/>
        </p:nvGrpSpPr>
        <p:grpSpPr bwMode="auto">
          <a:xfrm>
            <a:off x="809625" y="1747838"/>
            <a:ext cx="3300570" cy="4298950"/>
            <a:chOff x="783771" y="1702531"/>
            <a:chExt cx="3301687" cy="4297968"/>
          </a:xfrm>
        </p:grpSpPr>
        <p:sp>
          <p:nvSpPr>
            <p:cNvPr id="15380" name="Text Box 2">
              <a:extLst>
                <a:ext uri="{FF2B5EF4-FFF2-40B4-BE49-F238E27FC236}">
                  <a16:creationId xmlns:a16="http://schemas.microsoft.com/office/drawing/2014/main" id="{C7FFB7B4-C676-4503-BD06-98FD93848FFD}"/>
                </a:ext>
              </a:extLst>
            </p:cNvPr>
            <p:cNvSpPr txBox="1">
              <a:spLocks noChangeArrowheads="1"/>
            </p:cNvSpPr>
            <p:nvPr/>
          </p:nvSpPr>
          <p:spPr bwMode="auto">
            <a:xfrm>
              <a:off x="1060450" y="5215669"/>
              <a:ext cx="3000375" cy="784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50000"/>
                </a:spcBef>
                <a:buFontTx/>
                <a:buNone/>
              </a:pPr>
              <a:endParaRPr lang="en-US" altLang="en-US" sz="1800" b="1"/>
            </a:p>
            <a:p>
              <a:pPr algn="ctr">
                <a:lnSpc>
                  <a:spcPct val="100000"/>
                </a:lnSpc>
                <a:spcBef>
                  <a:spcPct val="50000"/>
                </a:spcBef>
                <a:buFontTx/>
                <a:buNone/>
              </a:pPr>
              <a:r>
                <a:rPr lang="en-US" altLang="en-US" sz="1800" b="1"/>
                <a:t>Reciprocal Exchange</a:t>
              </a:r>
            </a:p>
          </p:txBody>
        </p:sp>
        <p:sp>
          <p:nvSpPr>
            <p:cNvPr id="15381" name="Text Box 5">
              <a:extLst>
                <a:ext uri="{FF2B5EF4-FFF2-40B4-BE49-F238E27FC236}">
                  <a16:creationId xmlns:a16="http://schemas.microsoft.com/office/drawing/2014/main" id="{392B8C2A-5252-4BBB-B86F-A122C83CEABE}"/>
                </a:ext>
              </a:extLst>
            </p:cNvPr>
            <p:cNvSpPr txBox="1">
              <a:spLocks noChangeArrowheads="1"/>
            </p:cNvSpPr>
            <p:nvPr/>
          </p:nvSpPr>
          <p:spPr bwMode="auto">
            <a:xfrm>
              <a:off x="1958476" y="2439131"/>
              <a:ext cx="961229" cy="369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r>
                <a:rPr lang="en-US" altLang="en-US" sz="1800" b="1"/>
                <a:t>promise</a:t>
              </a:r>
            </a:p>
          </p:txBody>
        </p:sp>
        <p:sp>
          <p:nvSpPr>
            <p:cNvPr id="15382" name="Freeform 6">
              <a:extLst>
                <a:ext uri="{FF2B5EF4-FFF2-40B4-BE49-F238E27FC236}">
                  <a16:creationId xmlns:a16="http://schemas.microsoft.com/office/drawing/2014/main" id="{1AD9A442-AD6E-483F-A09A-0E8C4597CBD3}"/>
                </a:ext>
              </a:extLst>
            </p:cNvPr>
            <p:cNvSpPr>
              <a:spLocks/>
            </p:cNvSpPr>
            <p:nvPr/>
          </p:nvSpPr>
          <p:spPr bwMode="auto">
            <a:xfrm>
              <a:off x="1262063" y="3801206"/>
              <a:ext cx="2435225" cy="700088"/>
            </a:xfrm>
            <a:custGeom>
              <a:avLst/>
              <a:gdLst>
                <a:gd name="T0" fmla="*/ 0 w 894"/>
                <a:gd name="T1" fmla="*/ 0 h 139"/>
                <a:gd name="T2" fmla="*/ 2147483646 w 894"/>
                <a:gd name="T3" fmla="*/ 2147483646 h 139"/>
                <a:gd name="T4" fmla="*/ 2147483646 w 894"/>
                <a:gd name="T5" fmla="*/ 2147483646 h 139"/>
                <a:gd name="T6" fmla="*/ 0 60000 65536"/>
                <a:gd name="T7" fmla="*/ 0 60000 65536"/>
                <a:gd name="T8" fmla="*/ 0 60000 65536"/>
                <a:gd name="T9" fmla="*/ 0 w 894"/>
                <a:gd name="T10" fmla="*/ 0 h 139"/>
                <a:gd name="T11" fmla="*/ 894 w 894"/>
                <a:gd name="T12" fmla="*/ 139 h 139"/>
              </a:gdLst>
              <a:ahLst/>
              <a:cxnLst>
                <a:cxn ang="T6">
                  <a:pos x="T0" y="T1"/>
                </a:cxn>
                <a:cxn ang="T7">
                  <a:pos x="T2" y="T3"/>
                </a:cxn>
                <a:cxn ang="T8">
                  <a:pos x="T4" y="T5"/>
                </a:cxn>
              </a:cxnLst>
              <a:rect l="T9" t="T10" r="T11" b="T12"/>
              <a:pathLst>
                <a:path w="894" h="139">
                  <a:moveTo>
                    <a:pt x="0" y="0"/>
                  </a:moveTo>
                  <a:cubicBezTo>
                    <a:pt x="146" y="65"/>
                    <a:pt x="292" y="131"/>
                    <a:pt x="441" y="135"/>
                  </a:cubicBezTo>
                  <a:cubicBezTo>
                    <a:pt x="590" y="139"/>
                    <a:pt x="819" y="43"/>
                    <a:pt x="894" y="24"/>
                  </a:cubicBezTo>
                </a:path>
              </a:pathLst>
            </a:custGeom>
            <a:noFill/>
            <a:ln w="38100">
              <a:solidFill>
                <a:schemeClr val="tx1"/>
              </a:solidFill>
              <a:round/>
              <a:headEnd type="none" w="sm" len="sm"/>
              <a:tailEnd type="triangle" w="lg" len="lg"/>
            </a:ln>
            <a:extLst>
              <a:ext uri="{909E8E84-426E-40DD-AFC4-6F175D3DCCD1}">
                <a14:hiddenFill xmlns:a14="http://schemas.microsoft.com/office/drawing/2010/main">
                  <a:solidFill>
                    <a:srgbClr val="FFFFFF"/>
                  </a:solidFill>
                </a14:hiddenFill>
              </a:ext>
            </a:extLst>
          </p:spPr>
          <p:txBody>
            <a:bodyPr wrap="none" anchor="ctr"/>
            <a:lstStyle/>
            <a:p>
              <a:endParaRPr lang="en-US" b="1"/>
            </a:p>
          </p:txBody>
        </p:sp>
        <p:sp>
          <p:nvSpPr>
            <p:cNvPr id="15383" name="Text Box 7">
              <a:extLst>
                <a:ext uri="{FF2B5EF4-FFF2-40B4-BE49-F238E27FC236}">
                  <a16:creationId xmlns:a16="http://schemas.microsoft.com/office/drawing/2014/main" id="{2D807B63-7B79-49FE-9D24-C99B49CCC733}"/>
                </a:ext>
              </a:extLst>
            </p:cNvPr>
            <p:cNvSpPr txBox="1">
              <a:spLocks noChangeArrowheads="1"/>
            </p:cNvSpPr>
            <p:nvPr/>
          </p:nvSpPr>
          <p:spPr bwMode="auto">
            <a:xfrm>
              <a:off x="1957446" y="3867365"/>
              <a:ext cx="1001895" cy="369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r>
                <a:rPr lang="en-US" altLang="en-US" sz="1800" b="1"/>
                <a:t>goodwill</a:t>
              </a:r>
            </a:p>
          </p:txBody>
        </p:sp>
        <p:sp>
          <p:nvSpPr>
            <p:cNvPr id="15384" name="Freeform 8">
              <a:extLst>
                <a:ext uri="{FF2B5EF4-FFF2-40B4-BE49-F238E27FC236}">
                  <a16:creationId xmlns:a16="http://schemas.microsoft.com/office/drawing/2014/main" id="{4C2DF955-1319-4ADE-802B-7485FDC943DD}"/>
                </a:ext>
              </a:extLst>
            </p:cNvPr>
            <p:cNvSpPr>
              <a:spLocks/>
            </p:cNvSpPr>
            <p:nvPr/>
          </p:nvSpPr>
          <p:spPr bwMode="auto">
            <a:xfrm>
              <a:off x="1039813" y="2286731"/>
              <a:ext cx="2703512" cy="1096963"/>
            </a:xfrm>
            <a:custGeom>
              <a:avLst/>
              <a:gdLst>
                <a:gd name="T0" fmla="*/ 0 w 992"/>
                <a:gd name="T1" fmla="*/ 2147483646 h 218"/>
                <a:gd name="T2" fmla="*/ 2147483646 w 992"/>
                <a:gd name="T3" fmla="*/ 2147483646 h 218"/>
                <a:gd name="T4" fmla="*/ 2147483646 w 992"/>
                <a:gd name="T5" fmla="*/ 2147483646 h 218"/>
                <a:gd name="T6" fmla="*/ 0 60000 65536"/>
                <a:gd name="T7" fmla="*/ 0 60000 65536"/>
                <a:gd name="T8" fmla="*/ 0 60000 65536"/>
                <a:gd name="T9" fmla="*/ 0 w 992"/>
                <a:gd name="T10" fmla="*/ 0 h 218"/>
                <a:gd name="T11" fmla="*/ 992 w 992"/>
                <a:gd name="T12" fmla="*/ 218 h 218"/>
              </a:gdLst>
              <a:ahLst/>
              <a:cxnLst>
                <a:cxn ang="T6">
                  <a:pos x="T0" y="T1"/>
                </a:cxn>
                <a:cxn ang="T7">
                  <a:pos x="T2" y="T3"/>
                </a:cxn>
                <a:cxn ang="T8">
                  <a:pos x="T4" y="T5"/>
                </a:cxn>
              </a:cxnLst>
              <a:rect l="T9" t="T10" r="T11" b="T12"/>
              <a:pathLst>
                <a:path w="992" h="218">
                  <a:moveTo>
                    <a:pt x="0" y="206"/>
                  </a:moveTo>
                  <a:cubicBezTo>
                    <a:pt x="183" y="103"/>
                    <a:pt x="367" y="0"/>
                    <a:pt x="532" y="2"/>
                  </a:cubicBezTo>
                  <a:cubicBezTo>
                    <a:pt x="697" y="4"/>
                    <a:pt x="913" y="180"/>
                    <a:pt x="992" y="218"/>
                  </a:cubicBezTo>
                </a:path>
              </a:pathLst>
            </a:custGeom>
            <a:noFill/>
            <a:ln w="38100">
              <a:solidFill>
                <a:schemeClr val="tx1"/>
              </a:solidFill>
              <a:round/>
              <a:headEnd type="none" w="sm" len="sm"/>
              <a:tailEnd type="triangle" w="lg" len="lg"/>
            </a:ln>
            <a:extLst>
              <a:ext uri="{909E8E84-426E-40DD-AFC4-6F175D3DCCD1}">
                <a14:hiddenFill xmlns:a14="http://schemas.microsoft.com/office/drawing/2010/main">
                  <a:solidFill>
                    <a:srgbClr val="FFFFFF"/>
                  </a:solidFill>
                </a14:hiddenFill>
              </a:ext>
            </a:extLst>
          </p:spPr>
          <p:txBody>
            <a:bodyPr wrap="none" anchor="ctr"/>
            <a:lstStyle/>
            <a:p>
              <a:endParaRPr lang="en-US" b="1"/>
            </a:p>
          </p:txBody>
        </p:sp>
        <p:sp>
          <p:nvSpPr>
            <p:cNvPr id="15385" name="Freeform 9">
              <a:extLst>
                <a:ext uri="{FF2B5EF4-FFF2-40B4-BE49-F238E27FC236}">
                  <a16:creationId xmlns:a16="http://schemas.microsoft.com/office/drawing/2014/main" id="{69BD4791-305E-4CFE-9F8F-80D05EF67933}"/>
                </a:ext>
              </a:extLst>
            </p:cNvPr>
            <p:cNvSpPr>
              <a:spLocks/>
            </p:cNvSpPr>
            <p:nvPr/>
          </p:nvSpPr>
          <p:spPr bwMode="auto">
            <a:xfrm>
              <a:off x="1163638" y="2921731"/>
              <a:ext cx="2516187" cy="712788"/>
            </a:xfrm>
            <a:custGeom>
              <a:avLst/>
              <a:gdLst>
                <a:gd name="T0" fmla="*/ 2147483646 w 924"/>
                <a:gd name="T1" fmla="*/ 2147483646 h 142"/>
                <a:gd name="T2" fmla="*/ 2147483646 w 924"/>
                <a:gd name="T3" fmla="*/ 2147483646 h 142"/>
                <a:gd name="T4" fmla="*/ 0 w 924"/>
                <a:gd name="T5" fmla="*/ 2147483646 h 142"/>
                <a:gd name="T6" fmla="*/ 0 60000 65536"/>
                <a:gd name="T7" fmla="*/ 0 60000 65536"/>
                <a:gd name="T8" fmla="*/ 0 60000 65536"/>
                <a:gd name="T9" fmla="*/ 0 w 924"/>
                <a:gd name="T10" fmla="*/ 0 h 142"/>
                <a:gd name="T11" fmla="*/ 924 w 924"/>
                <a:gd name="T12" fmla="*/ 142 h 142"/>
              </a:gdLst>
              <a:ahLst/>
              <a:cxnLst>
                <a:cxn ang="T6">
                  <a:pos x="T0" y="T1"/>
                </a:cxn>
                <a:cxn ang="T7">
                  <a:pos x="T2" y="T3"/>
                </a:cxn>
                <a:cxn ang="T8">
                  <a:pos x="T4" y="T5"/>
                </a:cxn>
              </a:cxnLst>
              <a:rect l="T9" t="T10" r="T11" b="T12"/>
              <a:pathLst>
                <a:path w="924" h="142">
                  <a:moveTo>
                    <a:pt x="924" y="142"/>
                  </a:moveTo>
                  <a:cubicBezTo>
                    <a:pt x="785" y="72"/>
                    <a:pt x="646" y="2"/>
                    <a:pt x="492" y="1"/>
                  </a:cubicBezTo>
                  <a:cubicBezTo>
                    <a:pt x="338" y="0"/>
                    <a:pt x="169" y="68"/>
                    <a:pt x="0" y="136"/>
                  </a:cubicBezTo>
                </a:path>
              </a:pathLst>
            </a:custGeom>
            <a:noFill/>
            <a:ln w="38100">
              <a:solidFill>
                <a:schemeClr val="tx1"/>
              </a:solidFill>
              <a:round/>
              <a:headEnd/>
              <a:tailEnd type="triangle" w="lg" len="lg"/>
            </a:ln>
            <a:extLst>
              <a:ext uri="{909E8E84-426E-40DD-AFC4-6F175D3DCCD1}">
                <a14:hiddenFill xmlns:a14="http://schemas.microsoft.com/office/drawing/2010/main">
                  <a:solidFill>
                    <a:srgbClr val="FFFFFF"/>
                  </a:solidFill>
                </a14:hiddenFill>
              </a:ext>
            </a:extLst>
          </p:spPr>
          <p:txBody>
            <a:bodyPr wrap="none" anchor="ctr"/>
            <a:lstStyle/>
            <a:p>
              <a:endParaRPr lang="en-US" b="1"/>
            </a:p>
          </p:txBody>
        </p:sp>
        <p:sp>
          <p:nvSpPr>
            <p:cNvPr id="15386" name="Freeform 10">
              <a:extLst>
                <a:ext uri="{FF2B5EF4-FFF2-40B4-BE49-F238E27FC236}">
                  <a16:creationId xmlns:a16="http://schemas.microsoft.com/office/drawing/2014/main" id="{FA55E741-2682-43FD-A1DB-871D5F6AC668}"/>
                </a:ext>
              </a:extLst>
            </p:cNvPr>
            <p:cNvSpPr>
              <a:spLocks/>
            </p:cNvSpPr>
            <p:nvPr/>
          </p:nvSpPr>
          <p:spPr bwMode="auto">
            <a:xfrm>
              <a:off x="1082675" y="3958369"/>
              <a:ext cx="2787650" cy="1020762"/>
            </a:xfrm>
            <a:custGeom>
              <a:avLst/>
              <a:gdLst>
                <a:gd name="T0" fmla="*/ 2147483646 w 1022"/>
                <a:gd name="T1" fmla="*/ 2147483646 h 203"/>
                <a:gd name="T2" fmla="*/ 2147483646 w 1022"/>
                <a:gd name="T3" fmla="*/ 2147483646 h 203"/>
                <a:gd name="T4" fmla="*/ 0 w 1022"/>
                <a:gd name="T5" fmla="*/ 0 h 203"/>
                <a:gd name="T6" fmla="*/ 0 60000 65536"/>
                <a:gd name="T7" fmla="*/ 0 60000 65536"/>
                <a:gd name="T8" fmla="*/ 0 60000 65536"/>
                <a:gd name="T9" fmla="*/ 0 w 1022"/>
                <a:gd name="T10" fmla="*/ 0 h 203"/>
                <a:gd name="T11" fmla="*/ 1022 w 1022"/>
                <a:gd name="T12" fmla="*/ 203 h 203"/>
              </a:gdLst>
              <a:ahLst/>
              <a:cxnLst>
                <a:cxn ang="T6">
                  <a:pos x="T0" y="T1"/>
                </a:cxn>
                <a:cxn ang="T7">
                  <a:pos x="T2" y="T3"/>
                </a:cxn>
                <a:cxn ang="T8">
                  <a:pos x="T4" y="T5"/>
                </a:cxn>
              </a:cxnLst>
              <a:rect l="T9" t="T10" r="T11" b="T12"/>
              <a:pathLst>
                <a:path w="1022" h="203">
                  <a:moveTo>
                    <a:pt x="1022" y="16"/>
                  </a:moveTo>
                  <a:cubicBezTo>
                    <a:pt x="848" y="109"/>
                    <a:pt x="674" y="203"/>
                    <a:pt x="504" y="200"/>
                  </a:cubicBezTo>
                  <a:cubicBezTo>
                    <a:pt x="334" y="197"/>
                    <a:pt x="167" y="98"/>
                    <a:pt x="0" y="0"/>
                  </a:cubicBezTo>
                </a:path>
              </a:pathLst>
            </a:custGeom>
            <a:noFill/>
            <a:ln w="38100">
              <a:solidFill>
                <a:schemeClr val="tx1"/>
              </a:solidFill>
              <a:round/>
              <a:headEnd/>
              <a:tailEnd type="triangle" w="lg" len="lg"/>
            </a:ln>
            <a:extLst>
              <a:ext uri="{909E8E84-426E-40DD-AFC4-6F175D3DCCD1}">
                <a14:hiddenFill xmlns:a14="http://schemas.microsoft.com/office/drawing/2010/main">
                  <a:solidFill>
                    <a:srgbClr val="FFFFFF"/>
                  </a:solidFill>
                </a14:hiddenFill>
              </a:ext>
            </a:extLst>
          </p:spPr>
          <p:txBody>
            <a:bodyPr wrap="none" anchor="ctr"/>
            <a:lstStyle/>
            <a:p>
              <a:endParaRPr lang="en-US" b="1"/>
            </a:p>
          </p:txBody>
        </p:sp>
        <p:sp>
          <p:nvSpPr>
            <p:cNvPr id="15387" name="Text Box 11">
              <a:extLst>
                <a:ext uri="{FF2B5EF4-FFF2-40B4-BE49-F238E27FC236}">
                  <a16:creationId xmlns:a16="http://schemas.microsoft.com/office/drawing/2014/main" id="{98FC8535-20FC-4059-882B-1E806F68C866}"/>
                </a:ext>
              </a:extLst>
            </p:cNvPr>
            <p:cNvSpPr txBox="1">
              <a:spLocks noChangeArrowheads="1"/>
            </p:cNvSpPr>
            <p:nvPr/>
          </p:nvSpPr>
          <p:spPr bwMode="auto">
            <a:xfrm>
              <a:off x="2151063" y="5044219"/>
              <a:ext cx="49053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50000"/>
                </a:spcBef>
                <a:buFontTx/>
                <a:buNone/>
              </a:pPr>
              <a:r>
                <a:rPr lang="en-US" altLang="en-US" sz="1800" b="1"/>
                <a:t>H</a:t>
              </a:r>
            </a:p>
          </p:txBody>
        </p:sp>
        <p:sp>
          <p:nvSpPr>
            <p:cNvPr id="15388" name="Text Box 12">
              <a:extLst>
                <a:ext uri="{FF2B5EF4-FFF2-40B4-BE49-F238E27FC236}">
                  <a16:creationId xmlns:a16="http://schemas.microsoft.com/office/drawing/2014/main" id="{BE7F4A4D-BC99-49E9-992F-FA19D034E842}"/>
                </a:ext>
              </a:extLst>
            </p:cNvPr>
            <p:cNvSpPr txBox="1">
              <a:spLocks noChangeArrowheads="1"/>
            </p:cNvSpPr>
            <p:nvPr/>
          </p:nvSpPr>
          <p:spPr bwMode="auto">
            <a:xfrm>
              <a:off x="2341563" y="5168044"/>
              <a:ext cx="98266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50000"/>
                </a:spcBef>
                <a:buFontTx/>
                <a:buNone/>
              </a:pPr>
              <a:r>
                <a:rPr lang="en-US" altLang="en-US" sz="1800" b="1"/>
                <a:t>t+1</a:t>
              </a:r>
            </a:p>
          </p:txBody>
        </p:sp>
        <p:sp>
          <p:nvSpPr>
            <p:cNvPr id="15389" name="Text Box 13">
              <a:extLst>
                <a:ext uri="{FF2B5EF4-FFF2-40B4-BE49-F238E27FC236}">
                  <a16:creationId xmlns:a16="http://schemas.microsoft.com/office/drawing/2014/main" id="{224EBCBB-87AB-4C1F-9E58-4CC16F562834}"/>
                </a:ext>
              </a:extLst>
            </p:cNvPr>
            <p:cNvSpPr txBox="1">
              <a:spLocks noChangeArrowheads="1"/>
            </p:cNvSpPr>
            <p:nvPr/>
          </p:nvSpPr>
          <p:spPr bwMode="auto">
            <a:xfrm>
              <a:off x="2209800" y="1702531"/>
              <a:ext cx="5461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50000"/>
                </a:spcBef>
                <a:buFontTx/>
                <a:buNone/>
              </a:pPr>
              <a:r>
                <a:rPr lang="en-US" altLang="en-US" sz="1800" b="1"/>
                <a:t>G</a:t>
              </a:r>
              <a:endParaRPr lang="en-US" altLang="en-US" sz="1800" b="1" baseline="-25000"/>
            </a:p>
          </p:txBody>
        </p:sp>
        <p:sp>
          <p:nvSpPr>
            <p:cNvPr id="15390" name="Text Box 14">
              <a:extLst>
                <a:ext uri="{FF2B5EF4-FFF2-40B4-BE49-F238E27FC236}">
                  <a16:creationId xmlns:a16="http://schemas.microsoft.com/office/drawing/2014/main" id="{89CC312A-29BE-4298-B95D-42C9C2DA7D57}"/>
                </a:ext>
              </a:extLst>
            </p:cNvPr>
            <p:cNvSpPr txBox="1">
              <a:spLocks noChangeArrowheads="1"/>
            </p:cNvSpPr>
            <p:nvPr/>
          </p:nvSpPr>
          <p:spPr bwMode="auto">
            <a:xfrm>
              <a:off x="2438400" y="1854931"/>
              <a:ext cx="5334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50000"/>
                </a:spcBef>
                <a:buFontTx/>
                <a:buNone/>
              </a:pPr>
              <a:r>
                <a:rPr lang="en-US" altLang="en-US" sz="1800" b="1"/>
                <a:t>t</a:t>
              </a:r>
            </a:p>
          </p:txBody>
        </p:sp>
        <p:sp>
          <p:nvSpPr>
            <p:cNvPr id="15391" name="TextBox 28">
              <a:extLst>
                <a:ext uri="{FF2B5EF4-FFF2-40B4-BE49-F238E27FC236}">
                  <a16:creationId xmlns:a16="http://schemas.microsoft.com/office/drawing/2014/main" id="{54B56636-E438-4E25-ACEE-191454C55EA5}"/>
                </a:ext>
              </a:extLst>
            </p:cNvPr>
            <p:cNvSpPr txBox="1">
              <a:spLocks noChangeArrowheads="1"/>
            </p:cNvSpPr>
            <p:nvPr/>
          </p:nvSpPr>
          <p:spPr bwMode="auto">
            <a:xfrm>
              <a:off x="783771" y="3500843"/>
              <a:ext cx="324238" cy="369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1800" b="1"/>
                <a:t>A</a:t>
              </a:r>
            </a:p>
          </p:txBody>
        </p:sp>
        <p:sp>
          <p:nvSpPr>
            <p:cNvPr id="15392" name="TextBox 29">
              <a:extLst>
                <a:ext uri="{FF2B5EF4-FFF2-40B4-BE49-F238E27FC236}">
                  <a16:creationId xmlns:a16="http://schemas.microsoft.com/office/drawing/2014/main" id="{420DDA73-7913-404A-8E2F-20E992AA7F95}"/>
                </a:ext>
              </a:extLst>
            </p:cNvPr>
            <p:cNvSpPr txBox="1">
              <a:spLocks noChangeArrowheads="1"/>
            </p:cNvSpPr>
            <p:nvPr/>
          </p:nvSpPr>
          <p:spPr bwMode="auto">
            <a:xfrm>
              <a:off x="3770842" y="3509550"/>
              <a:ext cx="314616" cy="369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1800" b="1"/>
                <a:t>B</a:t>
              </a:r>
            </a:p>
          </p:txBody>
        </p:sp>
      </p:grpSp>
      <p:grpSp>
        <p:nvGrpSpPr>
          <p:cNvPr id="15365" name="Group 33">
            <a:extLst>
              <a:ext uri="{FF2B5EF4-FFF2-40B4-BE49-F238E27FC236}">
                <a16:creationId xmlns:a16="http://schemas.microsoft.com/office/drawing/2014/main" id="{E53D0CE4-D9C5-47CF-BE46-2461B5D8FF08}"/>
              </a:ext>
            </a:extLst>
          </p:cNvPr>
          <p:cNvGrpSpPr>
            <a:grpSpLocks/>
          </p:cNvGrpSpPr>
          <p:nvPr/>
        </p:nvGrpSpPr>
        <p:grpSpPr bwMode="auto">
          <a:xfrm>
            <a:off x="4370388" y="1747838"/>
            <a:ext cx="3302009" cy="4297362"/>
            <a:chOff x="4763630" y="1711238"/>
            <a:chExt cx="3301536" cy="4297968"/>
          </a:xfrm>
        </p:grpSpPr>
        <p:sp>
          <p:nvSpPr>
            <p:cNvPr id="15367" name="Text Box 2">
              <a:extLst>
                <a:ext uri="{FF2B5EF4-FFF2-40B4-BE49-F238E27FC236}">
                  <a16:creationId xmlns:a16="http://schemas.microsoft.com/office/drawing/2014/main" id="{8566585A-8891-4191-9056-754F37583409}"/>
                </a:ext>
              </a:extLst>
            </p:cNvPr>
            <p:cNvSpPr txBox="1">
              <a:spLocks noChangeArrowheads="1"/>
            </p:cNvSpPr>
            <p:nvPr/>
          </p:nvSpPr>
          <p:spPr bwMode="auto">
            <a:xfrm>
              <a:off x="5027246" y="5224376"/>
              <a:ext cx="3000375" cy="784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50000"/>
                </a:spcBef>
                <a:buFontTx/>
                <a:buNone/>
              </a:pPr>
              <a:endParaRPr lang="en-US" altLang="en-US" sz="1800" b="1"/>
            </a:p>
            <a:p>
              <a:pPr algn="ctr">
                <a:lnSpc>
                  <a:spcPct val="100000"/>
                </a:lnSpc>
                <a:spcBef>
                  <a:spcPct val="50000"/>
                </a:spcBef>
                <a:buFontTx/>
                <a:buNone/>
              </a:pPr>
              <a:r>
                <a:rPr lang="en-US" altLang="en-US" sz="1800" b="1"/>
                <a:t>Monetary Exchange</a:t>
              </a:r>
            </a:p>
          </p:txBody>
        </p:sp>
        <p:sp>
          <p:nvSpPr>
            <p:cNvPr id="15368" name="Text Box 5">
              <a:extLst>
                <a:ext uri="{FF2B5EF4-FFF2-40B4-BE49-F238E27FC236}">
                  <a16:creationId xmlns:a16="http://schemas.microsoft.com/office/drawing/2014/main" id="{113D61CA-AD03-4ADA-BCF0-E6A6B14DB2A3}"/>
                </a:ext>
              </a:extLst>
            </p:cNvPr>
            <p:cNvSpPr txBox="1">
              <a:spLocks noChangeArrowheads="1"/>
            </p:cNvSpPr>
            <p:nvPr/>
          </p:nvSpPr>
          <p:spPr bwMode="auto">
            <a:xfrm>
              <a:off x="6211403" y="2524629"/>
              <a:ext cx="439481" cy="369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r>
                <a:rPr lang="en-US" altLang="en-US" sz="1800" b="1"/>
                <a:t>M</a:t>
              </a:r>
              <a:r>
                <a:rPr lang="en-US" altLang="en-US" sz="1800" b="1" baseline="-25000"/>
                <a:t>t</a:t>
              </a:r>
            </a:p>
          </p:txBody>
        </p:sp>
        <p:sp>
          <p:nvSpPr>
            <p:cNvPr id="15369" name="Freeform 6">
              <a:extLst>
                <a:ext uri="{FF2B5EF4-FFF2-40B4-BE49-F238E27FC236}">
                  <a16:creationId xmlns:a16="http://schemas.microsoft.com/office/drawing/2014/main" id="{1ECB58D7-DB90-4082-987A-3E96299160B2}"/>
                </a:ext>
              </a:extLst>
            </p:cNvPr>
            <p:cNvSpPr>
              <a:spLocks/>
            </p:cNvSpPr>
            <p:nvPr/>
          </p:nvSpPr>
          <p:spPr bwMode="auto">
            <a:xfrm>
              <a:off x="5228859" y="3809913"/>
              <a:ext cx="2435225" cy="700088"/>
            </a:xfrm>
            <a:custGeom>
              <a:avLst/>
              <a:gdLst>
                <a:gd name="T0" fmla="*/ 0 w 894"/>
                <a:gd name="T1" fmla="*/ 0 h 139"/>
                <a:gd name="T2" fmla="*/ 2147483646 w 894"/>
                <a:gd name="T3" fmla="*/ 2147483646 h 139"/>
                <a:gd name="T4" fmla="*/ 2147483646 w 894"/>
                <a:gd name="T5" fmla="*/ 2147483646 h 139"/>
                <a:gd name="T6" fmla="*/ 0 60000 65536"/>
                <a:gd name="T7" fmla="*/ 0 60000 65536"/>
                <a:gd name="T8" fmla="*/ 0 60000 65536"/>
                <a:gd name="T9" fmla="*/ 0 w 894"/>
                <a:gd name="T10" fmla="*/ 0 h 139"/>
                <a:gd name="T11" fmla="*/ 894 w 894"/>
                <a:gd name="T12" fmla="*/ 139 h 139"/>
              </a:gdLst>
              <a:ahLst/>
              <a:cxnLst>
                <a:cxn ang="T6">
                  <a:pos x="T0" y="T1"/>
                </a:cxn>
                <a:cxn ang="T7">
                  <a:pos x="T2" y="T3"/>
                </a:cxn>
                <a:cxn ang="T8">
                  <a:pos x="T4" y="T5"/>
                </a:cxn>
              </a:cxnLst>
              <a:rect l="T9" t="T10" r="T11" b="T12"/>
              <a:pathLst>
                <a:path w="894" h="139">
                  <a:moveTo>
                    <a:pt x="0" y="0"/>
                  </a:moveTo>
                  <a:cubicBezTo>
                    <a:pt x="146" y="65"/>
                    <a:pt x="292" y="131"/>
                    <a:pt x="441" y="135"/>
                  </a:cubicBezTo>
                  <a:cubicBezTo>
                    <a:pt x="590" y="139"/>
                    <a:pt x="819" y="43"/>
                    <a:pt x="894" y="24"/>
                  </a:cubicBezTo>
                </a:path>
              </a:pathLst>
            </a:custGeom>
            <a:noFill/>
            <a:ln w="38100">
              <a:solidFill>
                <a:schemeClr val="tx1"/>
              </a:solidFill>
              <a:round/>
              <a:headEnd type="none" w="sm" len="sm"/>
              <a:tailEnd type="triangle" w="lg" len="lg"/>
            </a:ln>
            <a:extLst>
              <a:ext uri="{909E8E84-426E-40DD-AFC4-6F175D3DCCD1}">
                <a14:hiddenFill xmlns:a14="http://schemas.microsoft.com/office/drawing/2010/main">
                  <a:solidFill>
                    <a:srgbClr val="FFFFFF"/>
                  </a:solidFill>
                </a14:hiddenFill>
              </a:ext>
            </a:extLst>
          </p:spPr>
          <p:txBody>
            <a:bodyPr wrap="none" anchor="ctr"/>
            <a:lstStyle/>
            <a:p>
              <a:endParaRPr lang="en-US" b="1"/>
            </a:p>
          </p:txBody>
        </p:sp>
        <p:sp>
          <p:nvSpPr>
            <p:cNvPr id="15370" name="Freeform 8">
              <a:extLst>
                <a:ext uri="{FF2B5EF4-FFF2-40B4-BE49-F238E27FC236}">
                  <a16:creationId xmlns:a16="http://schemas.microsoft.com/office/drawing/2014/main" id="{A60728A6-D0D1-47AE-9AB7-7834ADABE262}"/>
                </a:ext>
              </a:extLst>
            </p:cNvPr>
            <p:cNvSpPr>
              <a:spLocks/>
            </p:cNvSpPr>
            <p:nvPr/>
          </p:nvSpPr>
          <p:spPr bwMode="auto">
            <a:xfrm>
              <a:off x="5006609" y="2295438"/>
              <a:ext cx="2703512" cy="1096963"/>
            </a:xfrm>
            <a:custGeom>
              <a:avLst/>
              <a:gdLst>
                <a:gd name="T0" fmla="*/ 0 w 992"/>
                <a:gd name="T1" fmla="*/ 2147483646 h 218"/>
                <a:gd name="T2" fmla="*/ 2147483646 w 992"/>
                <a:gd name="T3" fmla="*/ 2147483646 h 218"/>
                <a:gd name="T4" fmla="*/ 2147483646 w 992"/>
                <a:gd name="T5" fmla="*/ 2147483646 h 218"/>
                <a:gd name="T6" fmla="*/ 0 60000 65536"/>
                <a:gd name="T7" fmla="*/ 0 60000 65536"/>
                <a:gd name="T8" fmla="*/ 0 60000 65536"/>
                <a:gd name="T9" fmla="*/ 0 w 992"/>
                <a:gd name="T10" fmla="*/ 0 h 218"/>
                <a:gd name="T11" fmla="*/ 992 w 992"/>
                <a:gd name="T12" fmla="*/ 218 h 218"/>
              </a:gdLst>
              <a:ahLst/>
              <a:cxnLst>
                <a:cxn ang="T6">
                  <a:pos x="T0" y="T1"/>
                </a:cxn>
                <a:cxn ang="T7">
                  <a:pos x="T2" y="T3"/>
                </a:cxn>
                <a:cxn ang="T8">
                  <a:pos x="T4" y="T5"/>
                </a:cxn>
              </a:cxnLst>
              <a:rect l="T9" t="T10" r="T11" b="T12"/>
              <a:pathLst>
                <a:path w="992" h="218">
                  <a:moveTo>
                    <a:pt x="0" y="206"/>
                  </a:moveTo>
                  <a:cubicBezTo>
                    <a:pt x="183" y="103"/>
                    <a:pt x="367" y="0"/>
                    <a:pt x="532" y="2"/>
                  </a:cubicBezTo>
                  <a:cubicBezTo>
                    <a:pt x="697" y="4"/>
                    <a:pt x="913" y="180"/>
                    <a:pt x="992" y="218"/>
                  </a:cubicBezTo>
                </a:path>
              </a:pathLst>
            </a:custGeom>
            <a:noFill/>
            <a:ln w="38100">
              <a:solidFill>
                <a:schemeClr val="tx1"/>
              </a:solidFill>
              <a:round/>
              <a:headEnd type="none" w="sm" len="sm"/>
              <a:tailEnd type="triangle" w="lg" len="lg"/>
            </a:ln>
            <a:extLst>
              <a:ext uri="{909E8E84-426E-40DD-AFC4-6F175D3DCCD1}">
                <a14:hiddenFill xmlns:a14="http://schemas.microsoft.com/office/drawing/2010/main">
                  <a:solidFill>
                    <a:srgbClr val="FFFFFF"/>
                  </a:solidFill>
                </a14:hiddenFill>
              </a:ext>
            </a:extLst>
          </p:spPr>
          <p:txBody>
            <a:bodyPr wrap="none" anchor="ctr"/>
            <a:lstStyle/>
            <a:p>
              <a:endParaRPr lang="en-US" b="1"/>
            </a:p>
          </p:txBody>
        </p:sp>
        <p:sp>
          <p:nvSpPr>
            <p:cNvPr id="15371" name="Freeform 9">
              <a:extLst>
                <a:ext uri="{FF2B5EF4-FFF2-40B4-BE49-F238E27FC236}">
                  <a16:creationId xmlns:a16="http://schemas.microsoft.com/office/drawing/2014/main" id="{2EA098FF-ACE6-4B2B-9F63-9ACDC10B5380}"/>
                </a:ext>
              </a:extLst>
            </p:cNvPr>
            <p:cNvSpPr>
              <a:spLocks/>
            </p:cNvSpPr>
            <p:nvPr/>
          </p:nvSpPr>
          <p:spPr bwMode="auto">
            <a:xfrm>
              <a:off x="5130434" y="2930438"/>
              <a:ext cx="2516187" cy="712788"/>
            </a:xfrm>
            <a:custGeom>
              <a:avLst/>
              <a:gdLst>
                <a:gd name="T0" fmla="*/ 2147483646 w 924"/>
                <a:gd name="T1" fmla="*/ 2147483646 h 142"/>
                <a:gd name="T2" fmla="*/ 2147483646 w 924"/>
                <a:gd name="T3" fmla="*/ 2147483646 h 142"/>
                <a:gd name="T4" fmla="*/ 0 w 924"/>
                <a:gd name="T5" fmla="*/ 2147483646 h 142"/>
                <a:gd name="T6" fmla="*/ 0 60000 65536"/>
                <a:gd name="T7" fmla="*/ 0 60000 65536"/>
                <a:gd name="T8" fmla="*/ 0 60000 65536"/>
                <a:gd name="T9" fmla="*/ 0 w 924"/>
                <a:gd name="T10" fmla="*/ 0 h 142"/>
                <a:gd name="T11" fmla="*/ 924 w 924"/>
                <a:gd name="T12" fmla="*/ 142 h 142"/>
              </a:gdLst>
              <a:ahLst/>
              <a:cxnLst>
                <a:cxn ang="T6">
                  <a:pos x="T0" y="T1"/>
                </a:cxn>
                <a:cxn ang="T7">
                  <a:pos x="T2" y="T3"/>
                </a:cxn>
                <a:cxn ang="T8">
                  <a:pos x="T4" y="T5"/>
                </a:cxn>
              </a:cxnLst>
              <a:rect l="T9" t="T10" r="T11" b="T12"/>
              <a:pathLst>
                <a:path w="924" h="142">
                  <a:moveTo>
                    <a:pt x="924" y="142"/>
                  </a:moveTo>
                  <a:cubicBezTo>
                    <a:pt x="785" y="72"/>
                    <a:pt x="646" y="2"/>
                    <a:pt x="492" y="1"/>
                  </a:cubicBezTo>
                  <a:cubicBezTo>
                    <a:pt x="338" y="0"/>
                    <a:pt x="169" y="68"/>
                    <a:pt x="0" y="136"/>
                  </a:cubicBezTo>
                </a:path>
              </a:pathLst>
            </a:custGeom>
            <a:noFill/>
            <a:ln w="38100">
              <a:solidFill>
                <a:schemeClr val="tx1"/>
              </a:solidFill>
              <a:round/>
              <a:headEnd/>
              <a:tailEnd type="triangle" w="lg" len="lg"/>
            </a:ln>
            <a:extLst>
              <a:ext uri="{909E8E84-426E-40DD-AFC4-6F175D3DCCD1}">
                <a14:hiddenFill xmlns:a14="http://schemas.microsoft.com/office/drawing/2010/main">
                  <a:solidFill>
                    <a:srgbClr val="FFFFFF"/>
                  </a:solidFill>
                </a14:hiddenFill>
              </a:ext>
            </a:extLst>
          </p:spPr>
          <p:txBody>
            <a:bodyPr wrap="none" anchor="ctr"/>
            <a:lstStyle/>
            <a:p>
              <a:endParaRPr lang="en-US" b="1"/>
            </a:p>
          </p:txBody>
        </p:sp>
        <p:sp>
          <p:nvSpPr>
            <p:cNvPr id="15372" name="Freeform 10">
              <a:extLst>
                <a:ext uri="{FF2B5EF4-FFF2-40B4-BE49-F238E27FC236}">
                  <a16:creationId xmlns:a16="http://schemas.microsoft.com/office/drawing/2014/main" id="{D767B9E3-AC43-4000-8151-4388933B4408}"/>
                </a:ext>
              </a:extLst>
            </p:cNvPr>
            <p:cNvSpPr>
              <a:spLocks/>
            </p:cNvSpPr>
            <p:nvPr/>
          </p:nvSpPr>
          <p:spPr bwMode="auto">
            <a:xfrm>
              <a:off x="5049471" y="3967076"/>
              <a:ext cx="2787650" cy="1020762"/>
            </a:xfrm>
            <a:custGeom>
              <a:avLst/>
              <a:gdLst>
                <a:gd name="T0" fmla="*/ 2147483646 w 1022"/>
                <a:gd name="T1" fmla="*/ 2147483646 h 203"/>
                <a:gd name="T2" fmla="*/ 2147483646 w 1022"/>
                <a:gd name="T3" fmla="*/ 2147483646 h 203"/>
                <a:gd name="T4" fmla="*/ 0 w 1022"/>
                <a:gd name="T5" fmla="*/ 0 h 203"/>
                <a:gd name="T6" fmla="*/ 0 60000 65536"/>
                <a:gd name="T7" fmla="*/ 0 60000 65536"/>
                <a:gd name="T8" fmla="*/ 0 60000 65536"/>
                <a:gd name="T9" fmla="*/ 0 w 1022"/>
                <a:gd name="T10" fmla="*/ 0 h 203"/>
                <a:gd name="T11" fmla="*/ 1022 w 1022"/>
                <a:gd name="T12" fmla="*/ 203 h 203"/>
              </a:gdLst>
              <a:ahLst/>
              <a:cxnLst>
                <a:cxn ang="T6">
                  <a:pos x="T0" y="T1"/>
                </a:cxn>
                <a:cxn ang="T7">
                  <a:pos x="T2" y="T3"/>
                </a:cxn>
                <a:cxn ang="T8">
                  <a:pos x="T4" y="T5"/>
                </a:cxn>
              </a:cxnLst>
              <a:rect l="T9" t="T10" r="T11" b="T12"/>
              <a:pathLst>
                <a:path w="1022" h="203">
                  <a:moveTo>
                    <a:pt x="1022" y="16"/>
                  </a:moveTo>
                  <a:cubicBezTo>
                    <a:pt x="848" y="109"/>
                    <a:pt x="674" y="203"/>
                    <a:pt x="504" y="200"/>
                  </a:cubicBezTo>
                  <a:cubicBezTo>
                    <a:pt x="334" y="197"/>
                    <a:pt x="167" y="98"/>
                    <a:pt x="0" y="0"/>
                  </a:cubicBezTo>
                </a:path>
              </a:pathLst>
            </a:custGeom>
            <a:noFill/>
            <a:ln w="38100">
              <a:solidFill>
                <a:schemeClr val="tx1"/>
              </a:solidFill>
              <a:round/>
              <a:headEnd/>
              <a:tailEnd type="triangle" w="lg" len="lg"/>
            </a:ln>
            <a:extLst>
              <a:ext uri="{909E8E84-426E-40DD-AFC4-6F175D3DCCD1}">
                <a14:hiddenFill xmlns:a14="http://schemas.microsoft.com/office/drawing/2010/main">
                  <a:solidFill>
                    <a:srgbClr val="FFFFFF"/>
                  </a:solidFill>
                </a14:hiddenFill>
              </a:ext>
            </a:extLst>
          </p:spPr>
          <p:txBody>
            <a:bodyPr wrap="none" anchor="ctr"/>
            <a:lstStyle/>
            <a:p>
              <a:endParaRPr lang="en-US" b="1"/>
            </a:p>
          </p:txBody>
        </p:sp>
        <p:sp>
          <p:nvSpPr>
            <p:cNvPr id="15373" name="Text Box 11">
              <a:extLst>
                <a:ext uri="{FF2B5EF4-FFF2-40B4-BE49-F238E27FC236}">
                  <a16:creationId xmlns:a16="http://schemas.microsoft.com/office/drawing/2014/main" id="{8C93D244-448D-45FE-BE8C-3135FC02886E}"/>
                </a:ext>
              </a:extLst>
            </p:cNvPr>
            <p:cNvSpPr txBox="1">
              <a:spLocks noChangeArrowheads="1"/>
            </p:cNvSpPr>
            <p:nvPr/>
          </p:nvSpPr>
          <p:spPr bwMode="auto">
            <a:xfrm>
              <a:off x="6117859" y="5052926"/>
              <a:ext cx="490537" cy="369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50000"/>
                </a:spcBef>
                <a:buFontTx/>
                <a:buNone/>
              </a:pPr>
              <a:r>
                <a:rPr lang="en-US" altLang="en-US" sz="1800" b="1"/>
                <a:t>H</a:t>
              </a:r>
            </a:p>
          </p:txBody>
        </p:sp>
        <p:sp>
          <p:nvSpPr>
            <p:cNvPr id="15374" name="Text Box 12">
              <a:extLst>
                <a:ext uri="{FF2B5EF4-FFF2-40B4-BE49-F238E27FC236}">
                  <a16:creationId xmlns:a16="http://schemas.microsoft.com/office/drawing/2014/main" id="{385D8E24-BFB9-4C9F-B68E-44A68DBAC739}"/>
                </a:ext>
              </a:extLst>
            </p:cNvPr>
            <p:cNvSpPr txBox="1">
              <a:spLocks noChangeArrowheads="1"/>
            </p:cNvSpPr>
            <p:nvPr/>
          </p:nvSpPr>
          <p:spPr bwMode="auto">
            <a:xfrm>
              <a:off x="6308359" y="5176751"/>
              <a:ext cx="982662" cy="369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50000"/>
                </a:spcBef>
                <a:buFontTx/>
                <a:buNone/>
              </a:pPr>
              <a:r>
                <a:rPr lang="en-US" altLang="en-US" sz="1800" b="1"/>
                <a:t>t+1</a:t>
              </a:r>
            </a:p>
          </p:txBody>
        </p:sp>
        <p:sp>
          <p:nvSpPr>
            <p:cNvPr id="15375" name="Text Box 13">
              <a:extLst>
                <a:ext uri="{FF2B5EF4-FFF2-40B4-BE49-F238E27FC236}">
                  <a16:creationId xmlns:a16="http://schemas.microsoft.com/office/drawing/2014/main" id="{035F0E2C-E740-45FE-84B7-F4E62BA2A609}"/>
                </a:ext>
              </a:extLst>
            </p:cNvPr>
            <p:cNvSpPr txBox="1">
              <a:spLocks noChangeArrowheads="1"/>
            </p:cNvSpPr>
            <p:nvPr/>
          </p:nvSpPr>
          <p:spPr bwMode="auto">
            <a:xfrm>
              <a:off x="6176596" y="1711238"/>
              <a:ext cx="546100" cy="369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50000"/>
                </a:spcBef>
                <a:buFontTx/>
                <a:buNone/>
              </a:pPr>
              <a:r>
                <a:rPr lang="en-US" altLang="en-US" sz="1800" b="1"/>
                <a:t>G</a:t>
              </a:r>
              <a:endParaRPr lang="en-US" altLang="en-US" sz="1800" b="1" baseline="-25000"/>
            </a:p>
          </p:txBody>
        </p:sp>
        <p:sp>
          <p:nvSpPr>
            <p:cNvPr id="15376" name="Text Box 14">
              <a:extLst>
                <a:ext uri="{FF2B5EF4-FFF2-40B4-BE49-F238E27FC236}">
                  <a16:creationId xmlns:a16="http://schemas.microsoft.com/office/drawing/2014/main" id="{77D536CF-2A61-49B3-85E0-59E1EF563A84}"/>
                </a:ext>
              </a:extLst>
            </p:cNvPr>
            <p:cNvSpPr txBox="1">
              <a:spLocks noChangeArrowheads="1"/>
            </p:cNvSpPr>
            <p:nvPr/>
          </p:nvSpPr>
          <p:spPr bwMode="auto">
            <a:xfrm>
              <a:off x="6405196" y="1863638"/>
              <a:ext cx="533400" cy="369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50000"/>
                </a:spcBef>
                <a:buFontTx/>
                <a:buNone/>
              </a:pPr>
              <a:r>
                <a:rPr lang="en-US" altLang="en-US" sz="1800" b="1"/>
                <a:t>t</a:t>
              </a:r>
            </a:p>
          </p:txBody>
        </p:sp>
        <p:sp>
          <p:nvSpPr>
            <p:cNvPr id="15377" name="Text Box 5">
              <a:extLst>
                <a:ext uri="{FF2B5EF4-FFF2-40B4-BE49-F238E27FC236}">
                  <a16:creationId xmlns:a16="http://schemas.microsoft.com/office/drawing/2014/main" id="{7E5C104C-849B-406A-9AFC-EDE8C77833D7}"/>
                </a:ext>
              </a:extLst>
            </p:cNvPr>
            <p:cNvSpPr txBox="1">
              <a:spLocks noChangeArrowheads="1"/>
            </p:cNvSpPr>
            <p:nvPr/>
          </p:nvSpPr>
          <p:spPr bwMode="auto">
            <a:xfrm>
              <a:off x="6157004" y="4035581"/>
              <a:ext cx="60305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r>
                <a:rPr lang="en-US" altLang="en-US" sz="1800" b="1"/>
                <a:t>M</a:t>
              </a:r>
              <a:r>
                <a:rPr lang="en-US" altLang="en-US" sz="1800" b="1" baseline="-25000"/>
                <a:t>t+1</a:t>
              </a:r>
            </a:p>
          </p:txBody>
        </p:sp>
        <p:sp>
          <p:nvSpPr>
            <p:cNvPr id="15378" name="TextBox 30">
              <a:extLst>
                <a:ext uri="{FF2B5EF4-FFF2-40B4-BE49-F238E27FC236}">
                  <a16:creationId xmlns:a16="http://schemas.microsoft.com/office/drawing/2014/main" id="{48ABBFB2-A594-47BC-8BE0-8D33481CEB51}"/>
                </a:ext>
              </a:extLst>
            </p:cNvPr>
            <p:cNvSpPr txBox="1">
              <a:spLocks noChangeArrowheads="1"/>
            </p:cNvSpPr>
            <p:nvPr/>
          </p:nvSpPr>
          <p:spPr bwMode="auto">
            <a:xfrm>
              <a:off x="4763630" y="3496487"/>
              <a:ext cx="324082" cy="369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1800" b="1"/>
                <a:t>A</a:t>
              </a:r>
            </a:p>
          </p:txBody>
        </p:sp>
        <p:sp>
          <p:nvSpPr>
            <p:cNvPr id="15379" name="TextBox 31">
              <a:extLst>
                <a:ext uri="{FF2B5EF4-FFF2-40B4-BE49-F238E27FC236}">
                  <a16:creationId xmlns:a16="http://schemas.microsoft.com/office/drawing/2014/main" id="{1EEF0FDD-2068-4794-863E-0B0D0238F5F8}"/>
                </a:ext>
              </a:extLst>
            </p:cNvPr>
            <p:cNvSpPr txBox="1">
              <a:spLocks noChangeArrowheads="1"/>
            </p:cNvSpPr>
            <p:nvPr/>
          </p:nvSpPr>
          <p:spPr bwMode="auto">
            <a:xfrm>
              <a:off x="7750701" y="3505194"/>
              <a:ext cx="314465" cy="369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1800" b="1"/>
                <a:t>B</a:t>
              </a:r>
            </a:p>
          </p:txBody>
        </p:sp>
      </p:grpSp>
      <p:sp>
        <p:nvSpPr>
          <p:cNvPr id="34" name="TextBox 33">
            <a:extLst>
              <a:ext uri="{FF2B5EF4-FFF2-40B4-BE49-F238E27FC236}">
                <a16:creationId xmlns:a16="http://schemas.microsoft.com/office/drawing/2014/main" id="{B13F9E2E-D36C-4795-A046-D430FF5E8753}"/>
              </a:ext>
            </a:extLst>
          </p:cNvPr>
          <p:cNvSpPr txBox="1"/>
          <p:nvPr/>
        </p:nvSpPr>
        <p:spPr>
          <a:xfrm>
            <a:off x="8040166" y="1558676"/>
            <a:ext cx="3746500" cy="5262979"/>
          </a:xfrm>
          <a:prstGeom prst="rect">
            <a:avLst/>
          </a:prstGeom>
          <a:noFill/>
          <a:ln>
            <a:solidFill>
              <a:schemeClr val="tx1"/>
            </a:solidFill>
          </a:ln>
        </p:spPr>
        <p:txBody>
          <a:bodyPr>
            <a:spAutoFit/>
          </a:bodyPr>
          <a:lstStyle/>
          <a:p>
            <a:pPr marL="342900" indent="-342900" eaLnBrk="1" fontAlgn="auto" hangingPunct="1">
              <a:spcBef>
                <a:spcPts val="0"/>
              </a:spcBef>
              <a:spcAft>
                <a:spcPts val="0"/>
              </a:spcAft>
              <a:buFontTx/>
              <a:buAutoNum type="arabicPeriod"/>
              <a:defRPr/>
            </a:pPr>
            <a:r>
              <a:rPr lang="en-US" sz="2000" dirty="0">
                <a:latin typeface="+mn-lt"/>
              </a:rPr>
              <a:t>A </a:t>
            </a:r>
            <a:r>
              <a:rPr lang="en-US" sz="2000" dirty="0">
                <a:solidFill>
                  <a:srgbClr val="FF0000"/>
                </a:solidFill>
                <a:latin typeface="+mn-lt"/>
              </a:rPr>
              <a:t>unit of account</a:t>
            </a:r>
            <a:r>
              <a:rPr lang="en-US" sz="2000" dirty="0">
                <a:latin typeface="+mn-lt"/>
              </a:rPr>
              <a:t>  allows prices that reduces search costs by allowing comparison of market value.</a:t>
            </a:r>
          </a:p>
          <a:p>
            <a:pPr eaLnBrk="1" fontAlgn="auto" hangingPunct="1">
              <a:spcBef>
                <a:spcPts val="0"/>
              </a:spcBef>
              <a:spcAft>
                <a:spcPts val="0"/>
              </a:spcAft>
              <a:defRPr/>
            </a:pPr>
            <a:endParaRPr lang="en-US" sz="1200" dirty="0">
              <a:latin typeface="+mn-lt"/>
            </a:endParaRPr>
          </a:p>
          <a:p>
            <a:pPr marL="342900" indent="-342900" eaLnBrk="1" fontAlgn="auto" hangingPunct="1">
              <a:spcBef>
                <a:spcPts val="0"/>
              </a:spcBef>
              <a:spcAft>
                <a:spcPts val="0"/>
              </a:spcAft>
              <a:buFont typeface="+mj-lt"/>
              <a:buAutoNum type="arabicPeriod" startAt="2"/>
              <a:defRPr/>
            </a:pPr>
            <a:r>
              <a:rPr lang="en-US" sz="2000" dirty="0">
                <a:latin typeface="+mn-lt"/>
              </a:rPr>
              <a:t>A </a:t>
            </a:r>
            <a:r>
              <a:rPr lang="en-US" sz="2000" dirty="0">
                <a:solidFill>
                  <a:srgbClr val="FF0000"/>
                </a:solidFill>
                <a:latin typeface="+mn-lt"/>
              </a:rPr>
              <a:t>medium of exchange </a:t>
            </a:r>
            <a:r>
              <a:rPr lang="en-US" sz="2000" dirty="0">
                <a:latin typeface="+mn-lt"/>
              </a:rPr>
              <a:t>reduces negotiation costs by allowing one side to pay in money and often reduces negotiation to bargaining over price.</a:t>
            </a:r>
          </a:p>
          <a:p>
            <a:pPr eaLnBrk="1" fontAlgn="auto" hangingPunct="1">
              <a:spcBef>
                <a:spcPts val="0"/>
              </a:spcBef>
              <a:spcAft>
                <a:spcPts val="0"/>
              </a:spcAft>
              <a:defRPr/>
            </a:pPr>
            <a:endParaRPr lang="en-US" sz="1200" dirty="0">
              <a:latin typeface="+mn-lt"/>
            </a:endParaRPr>
          </a:p>
          <a:p>
            <a:pPr marL="342900" indent="-342900" eaLnBrk="1" fontAlgn="auto" hangingPunct="1">
              <a:spcBef>
                <a:spcPts val="0"/>
              </a:spcBef>
              <a:spcAft>
                <a:spcPts val="0"/>
              </a:spcAft>
              <a:buFont typeface="+mj-lt"/>
              <a:buAutoNum type="arabicPeriod" startAt="3"/>
              <a:defRPr/>
            </a:pPr>
            <a:r>
              <a:rPr lang="en-US" sz="2000" dirty="0">
                <a:latin typeface="+mn-lt"/>
              </a:rPr>
              <a:t>A </a:t>
            </a:r>
            <a:r>
              <a:rPr lang="en-US" sz="2000" dirty="0">
                <a:solidFill>
                  <a:srgbClr val="FF0000"/>
                </a:solidFill>
                <a:latin typeface="+mn-lt"/>
              </a:rPr>
              <a:t>store of value </a:t>
            </a:r>
            <a:r>
              <a:rPr lang="en-US" sz="2000" dirty="0">
                <a:latin typeface="+mn-lt"/>
              </a:rPr>
              <a:t>makes it easier to pay on credit.</a:t>
            </a:r>
          </a:p>
          <a:p>
            <a:pPr eaLnBrk="1" fontAlgn="auto" hangingPunct="1">
              <a:spcBef>
                <a:spcPts val="0"/>
              </a:spcBef>
              <a:spcAft>
                <a:spcPts val="0"/>
              </a:spcAft>
              <a:defRPr/>
            </a:pPr>
            <a:endParaRPr lang="en-US" sz="1200" dirty="0">
              <a:latin typeface="+mn-lt"/>
            </a:endParaRPr>
          </a:p>
          <a:p>
            <a:pPr marL="342900" indent="-342900" eaLnBrk="1" fontAlgn="auto" hangingPunct="1">
              <a:spcBef>
                <a:spcPts val="0"/>
              </a:spcBef>
              <a:spcAft>
                <a:spcPts val="0"/>
              </a:spcAft>
              <a:buFont typeface="+mj-lt"/>
              <a:buAutoNum type="arabicPeriod" startAt="4"/>
              <a:defRPr/>
            </a:pPr>
            <a:r>
              <a:rPr lang="en-US" sz="2000" dirty="0">
                <a:latin typeface="+mn-lt"/>
              </a:rPr>
              <a:t>Monetary transfers also make </a:t>
            </a:r>
            <a:r>
              <a:rPr lang="en-US" sz="2000" dirty="0">
                <a:solidFill>
                  <a:srgbClr val="FF0000"/>
                </a:solidFill>
                <a:latin typeface="+mn-lt"/>
              </a:rPr>
              <a:t>dispute resolution</a:t>
            </a:r>
            <a:r>
              <a:rPr lang="en-US" sz="2000" dirty="0">
                <a:latin typeface="+mn-lt"/>
              </a:rPr>
              <a:t> easier.  Pay your debt in cash.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6" name="Straight Connector 15">
            <a:extLst>
              <a:ext uri="{FF2B5EF4-FFF2-40B4-BE49-F238E27FC236}">
                <a16:creationId xmlns:a16="http://schemas.microsoft.com/office/drawing/2014/main" id="{C3AD3504-F3A2-4E74-B21C-0B458C8A914B}"/>
              </a:ext>
            </a:extLst>
          </p:cNvPr>
          <p:cNvCxnSpPr/>
          <p:nvPr/>
        </p:nvCxnSpPr>
        <p:spPr>
          <a:xfrm>
            <a:off x="1041002" y="2029578"/>
            <a:ext cx="0" cy="2822223"/>
          </a:xfrm>
          <a:prstGeom prst="line">
            <a:avLst/>
          </a:prstGeom>
          <a:ln w="44450">
            <a:prstDash val="sysDot"/>
          </a:ln>
        </p:spPr>
        <p:style>
          <a:lnRef idx="1">
            <a:schemeClr val="accent1"/>
          </a:lnRef>
          <a:fillRef idx="0">
            <a:schemeClr val="accent1"/>
          </a:fillRef>
          <a:effectRef idx="0">
            <a:schemeClr val="accent1"/>
          </a:effectRef>
          <a:fontRef idx="minor">
            <a:schemeClr val="tx1"/>
          </a:fontRef>
        </p:style>
      </p:cxnSp>
      <p:cxnSp>
        <p:nvCxnSpPr>
          <p:cNvPr id="2" name="Straight Connector 1">
            <a:extLst>
              <a:ext uri="{FF2B5EF4-FFF2-40B4-BE49-F238E27FC236}">
                <a16:creationId xmlns:a16="http://schemas.microsoft.com/office/drawing/2014/main" id="{7E6D1A1A-DAAD-462F-8BB0-FD6551672009}"/>
              </a:ext>
            </a:extLst>
          </p:cNvPr>
          <p:cNvCxnSpPr/>
          <p:nvPr/>
        </p:nvCxnSpPr>
        <p:spPr>
          <a:xfrm>
            <a:off x="1533525" y="373063"/>
            <a:ext cx="0" cy="690562"/>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 name="TextBox 3">
            <a:extLst>
              <a:ext uri="{FF2B5EF4-FFF2-40B4-BE49-F238E27FC236}">
                <a16:creationId xmlns:a16="http://schemas.microsoft.com/office/drawing/2014/main" id="{5CC8E45C-3121-4361-B401-B899D7E492B3}"/>
              </a:ext>
            </a:extLst>
          </p:cNvPr>
          <p:cNvSpPr txBox="1">
            <a:spLocks noChangeArrowheads="1"/>
          </p:cNvSpPr>
          <p:nvPr/>
        </p:nvSpPr>
        <p:spPr bwMode="auto">
          <a:xfrm>
            <a:off x="1727200" y="355600"/>
            <a:ext cx="8044831"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4000" dirty="0"/>
              <a:t>Fundamental Exchange Computations</a:t>
            </a:r>
          </a:p>
        </p:txBody>
      </p:sp>
      <p:cxnSp>
        <p:nvCxnSpPr>
          <p:cNvPr id="5" name="Straight Connector 4">
            <a:extLst>
              <a:ext uri="{FF2B5EF4-FFF2-40B4-BE49-F238E27FC236}">
                <a16:creationId xmlns:a16="http://schemas.microsoft.com/office/drawing/2014/main" id="{15E85CEB-FBB9-4E21-B431-4D7170F279A3}"/>
              </a:ext>
            </a:extLst>
          </p:cNvPr>
          <p:cNvCxnSpPr>
            <a:cxnSpLocks/>
          </p:cNvCxnSpPr>
          <p:nvPr/>
        </p:nvCxnSpPr>
        <p:spPr>
          <a:xfrm>
            <a:off x="1533525" y="2006198"/>
            <a:ext cx="633942" cy="11690"/>
          </a:xfrm>
          <a:prstGeom prst="line">
            <a:avLst/>
          </a:prstGeom>
          <a:ln w="44450"/>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24F0DDAB-FF9C-4605-83E6-F5FB9530F197}"/>
              </a:ext>
            </a:extLst>
          </p:cNvPr>
          <p:cNvCxnSpPr/>
          <p:nvPr/>
        </p:nvCxnSpPr>
        <p:spPr>
          <a:xfrm>
            <a:off x="1862667" y="2017888"/>
            <a:ext cx="0" cy="2822223"/>
          </a:xfrm>
          <a:prstGeom prst="line">
            <a:avLst/>
          </a:prstGeom>
          <a:ln w="44450"/>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13DBC955-24BF-4D50-B1DC-AC6485926ED1}"/>
              </a:ext>
            </a:extLst>
          </p:cNvPr>
          <p:cNvCxnSpPr>
            <a:cxnSpLocks/>
          </p:cNvCxnSpPr>
          <p:nvPr/>
        </p:nvCxnSpPr>
        <p:spPr>
          <a:xfrm>
            <a:off x="1533525" y="4851801"/>
            <a:ext cx="633942" cy="11690"/>
          </a:xfrm>
          <a:prstGeom prst="line">
            <a:avLst/>
          </a:prstGeom>
          <a:ln w="44450"/>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3C81F08E-3F52-4588-AEAF-40B3031C42C1}"/>
              </a:ext>
            </a:extLst>
          </p:cNvPr>
          <p:cNvSpPr txBox="1"/>
          <p:nvPr/>
        </p:nvSpPr>
        <p:spPr>
          <a:xfrm>
            <a:off x="2319867" y="1707964"/>
            <a:ext cx="9352729" cy="584775"/>
          </a:xfrm>
          <a:prstGeom prst="rect">
            <a:avLst/>
          </a:prstGeom>
          <a:noFill/>
        </p:spPr>
        <p:txBody>
          <a:bodyPr wrap="square" rtlCol="0">
            <a:spAutoFit/>
          </a:bodyPr>
          <a:lstStyle/>
          <a:p>
            <a:r>
              <a:rPr lang="en-US" sz="3200" dirty="0"/>
              <a:t>V = Buyer’s reservation price (private information) </a:t>
            </a:r>
          </a:p>
        </p:txBody>
      </p:sp>
      <p:sp>
        <p:nvSpPr>
          <p:cNvPr id="11" name="TextBox 10">
            <a:extLst>
              <a:ext uri="{FF2B5EF4-FFF2-40B4-BE49-F238E27FC236}">
                <a16:creationId xmlns:a16="http://schemas.microsoft.com/office/drawing/2014/main" id="{73A3356C-5FFE-441F-989A-C6E455BAAC62}"/>
              </a:ext>
            </a:extLst>
          </p:cNvPr>
          <p:cNvSpPr txBox="1"/>
          <p:nvPr/>
        </p:nvSpPr>
        <p:spPr>
          <a:xfrm>
            <a:off x="2291644" y="4547723"/>
            <a:ext cx="8001871" cy="584775"/>
          </a:xfrm>
          <a:prstGeom prst="rect">
            <a:avLst/>
          </a:prstGeom>
          <a:noFill/>
        </p:spPr>
        <p:txBody>
          <a:bodyPr wrap="none" rtlCol="0">
            <a:spAutoFit/>
          </a:bodyPr>
          <a:lstStyle/>
          <a:p>
            <a:r>
              <a:rPr lang="en-US" sz="3200" dirty="0"/>
              <a:t>C = Seller’s cost of selling (private information) </a:t>
            </a:r>
          </a:p>
        </p:txBody>
      </p:sp>
      <p:sp>
        <p:nvSpPr>
          <p:cNvPr id="12" name="TextBox 11">
            <a:extLst>
              <a:ext uri="{FF2B5EF4-FFF2-40B4-BE49-F238E27FC236}">
                <a16:creationId xmlns:a16="http://schemas.microsoft.com/office/drawing/2014/main" id="{862ACF55-1CD0-4B8D-8CD2-9D5C61ACC66F}"/>
              </a:ext>
            </a:extLst>
          </p:cNvPr>
          <p:cNvSpPr txBox="1"/>
          <p:nvPr/>
        </p:nvSpPr>
        <p:spPr>
          <a:xfrm rot="5400000">
            <a:off x="347644" y="2969979"/>
            <a:ext cx="1420582" cy="584775"/>
          </a:xfrm>
          <a:prstGeom prst="rect">
            <a:avLst/>
          </a:prstGeom>
          <a:solidFill>
            <a:schemeClr val="bg1"/>
          </a:solidFill>
        </p:spPr>
        <p:txBody>
          <a:bodyPr wrap="none" rtlCol="0">
            <a:spAutoFit/>
          </a:bodyPr>
          <a:lstStyle/>
          <a:p>
            <a:r>
              <a:rPr lang="en-US" sz="3200" dirty="0"/>
              <a:t>Surplus</a:t>
            </a:r>
          </a:p>
        </p:txBody>
      </p:sp>
      <p:cxnSp>
        <p:nvCxnSpPr>
          <p:cNvPr id="13" name="Straight Connector 12">
            <a:extLst>
              <a:ext uri="{FF2B5EF4-FFF2-40B4-BE49-F238E27FC236}">
                <a16:creationId xmlns:a16="http://schemas.microsoft.com/office/drawing/2014/main" id="{031FD50E-1F5F-4A05-A137-1C3E5D8D2312}"/>
              </a:ext>
            </a:extLst>
          </p:cNvPr>
          <p:cNvCxnSpPr>
            <a:cxnSpLocks/>
          </p:cNvCxnSpPr>
          <p:nvPr/>
        </p:nvCxnSpPr>
        <p:spPr>
          <a:xfrm>
            <a:off x="1545696" y="3262366"/>
            <a:ext cx="633942" cy="11690"/>
          </a:xfrm>
          <a:prstGeom prst="line">
            <a:avLst/>
          </a:prstGeom>
          <a:ln w="444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343CE305-D42D-4139-AFE8-563EC6F65822}"/>
              </a:ext>
            </a:extLst>
          </p:cNvPr>
          <p:cNvCxnSpPr>
            <a:cxnSpLocks/>
          </p:cNvCxnSpPr>
          <p:nvPr/>
        </p:nvCxnSpPr>
        <p:spPr>
          <a:xfrm>
            <a:off x="747183" y="2000352"/>
            <a:ext cx="633942" cy="11690"/>
          </a:xfrm>
          <a:prstGeom prst="line">
            <a:avLst/>
          </a:prstGeom>
          <a:ln w="44450"/>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BB5A9F3B-D7CF-4647-9C6F-F22B255280AD}"/>
              </a:ext>
            </a:extLst>
          </p:cNvPr>
          <p:cNvCxnSpPr>
            <a:cxnSpLocks/>
          </p:cNvCxnSpPr>
          <p:nvPr/>
        </p:nvCxnSpPr>
        <p:spPr>
          <a:xfrm>
            <a:off x="716381" y="4828420"/>
            <a:ext cx="633942" cy="11690"/>
          </a:xfrm>
          <a:prstGeom prst="line">
            <a:avLst/>
          </a:prstGeom>
          <a:ln w="44450"/>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BAF529A7-B3AA-4F42-A414-A4727D013502}"/>
              </a:ext>
            </a:extLst>
          </p:cNvPr>
          <p:cNvSpPr txBox="1"/>
          <p:nvPr/>
        </p:nvSpPr>
        <p:spPr>
          <a:xfrm>
            <a:off x="2378582" y="2981668"/>
            <a:ext cx="1617751" cy="584775"/>
          </a:xfrm>
          <a:prstGeom prst="rect">
            <a:avLst/>
          </a:prstGeom>
          <a:noFill/>
        </p:spPr>
        <p:txBody>
          <a:bodyPr wrap="none" rtlCol="0">
            <a:spAutoFit/>
          </a:bodyPr>
          <a:lstStyle/>
          <a:p>
            <a:r>
              <a:rPr lang="en-US" sz="3200" dirty="0"/>
              <a:t>P = price</a:t>
            </a:r>
          </a:p>
        </p:txBody>
      </p:sp>
      <p:sp>
        <p:nvSpPr>
          <p:cNvPr id="57" name="TextBox 56">
            <a:extLst>
              <a:ext uri="{FF2B5EF4-FFF2-40B4-BE49-F238E27FC236}">
                <a16:creationId xmlns:a16="http://schemas.microsoft.com/office/drawing/2014/main" id="{A3878ED0-C2B1-4DE2-A5FF-E2ADA7C92146}"/>
              </a:ext>
            </a:extLst>
          </p:cNvPr>
          <p:cNvSpPr txBox="1"/>
          <p:nvPr/>
        </p:nvSpPr>
        <p:spPr>
          <a:xfrm>
            <a:off x="2344210" y="2198603"/>
            <a:ext cx="6666077" cy="584775"/>
          </a:xfrm>
          <a:prstGeom prst="rect">
            <a:avLst/>
          </a:prstGeom>
          <a:noFill/>
        </p:spPr>
        <p:txBody>
          <a:bodyPr wrap="square" rtlCol="0">
            <a:spAutoFit/>
          </a:bodyPr>
          <a:lstStyle/>
          <a:p>
            <a:r>
              <a:rPr lang="en-US" sz="3200" dirty="0"/>
              <a:t>S</a:t>
            </a:r>
            <a:r>
              <a:rPr lang="en-US" sz="3200" b="1" baseline="-25000" dirty="0"/>
              <a:t>B</a:t>
            </a:r>
            <a:r>
              <a:rPr lang="en-US" sz="3200" dirty="0"/>
              <a:t> = Buyer’s surplus = V - P  </a:t>
            </a:r>
          </a:p>
        </p:txBody>
      </p:sp>
      <p:sp>
        <p:nvSpPr>
          <p:cNvPr id="58" name="TextBox 57">
            <a:extLst>
              <a:ext uri="{FF2B5EF4-FFF2-40B4-BE49-F238E27FC236}">
                <a16:creationId xmlns:a16="http://schemas.microsoft.com/office/drawing/2014/main" id="{CF34DF22-03B0-4CA8-BCB9-8ED173BB3E13}"/>
              </a:ext>
            </a:extLst>
          </p:cNvPr>
          <p:cNvSpPr txBox="1"/>
          <p:nvPr/>
        </p:nvSpPr>
        <p:spPr>
          <a:xfrm>
            <a:off x="2344210" y="5038400"/>
            <a:ext cx="6666077" cy="584775"/>
          </a:xfrm>
          <a:prstGeom prst="rect">
            <a:avLst/>
          </a:prstGeom>
          <a:noFill/>
        </p:spPr>
        <p:txBody>
          <a:bodyPr wrap="square" rtlCol="0">
            <a:spAutoFit/>
          </a:bodyPr>
          <a:lstStyle/>
          <a:p>
            <a:r>
              <a:rPr lang="en-US" sz="3200" dirty="0"/>
              <a:t>S</a:t>
            </a:r>
            <a:r>
              <a:rPr lang="en-US" sz="3200" b="1" baseline="-25000" dirty="0"/>
              <a:t>S</a:t>
            </a:r>
            <a:r>
              <a:rPr lang="en-US" sz="3200" dirty="0"/>
              <a:t> = Seller’s surplus = P - C  </a:t>
            </a:r>
          </a:p>
        </p:txBody>
      </p:sp>
    </p:spTree>
    <p:extLst>
      <p:ext uri="{BB962C8B-B14F-4D97-AF65-F5344CB8AC3E}">
        <p14:creationId xmlns:p14="http://schemas.microsoft.com/office/powerpoint/2010/main" val="6113639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2527</TotalTime>
  <Words>2712</Words>
  <Application>Microsoft Office PowerPoint</Application>
  <PresentationFormat>Widescreen</PresentationFormat>
  <Paragraphs>762</Paragraphs>
  <Slides>46</Slides>
  <Notes>16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46</vt:i4>
      </vt:variant>
    </vt:vector>
  </HeadingPairs>
  <TitlesOfParts>
    <vt:vector size="52" baseType="lpstr">
      <vt:lpstr>Arial</vt:lpstr>
      <vt:lpstr>Calibri</vt:lpstr>
      <vt:lpstr>Calibri Light</vt:lpstr>
      <vt:lpstr>Microsoft Sans Serif</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Kevin McCabe</dc:creator>
  <cp:lastModifiedBy>Kevin McCabe</cp:lastModifiedBy>
  <cp:revision>27</cp:revision>
  <dcterms:created xsi:type="dcterms:W3CDTF">2021-09-25T16:13:27Z</dcterms:created>
  <dcterms:modified xsi:type="dcterms:W3CDTF">2021-10-22T04:11:01Z</dcterms:modified>
</cp:coreProperties>
</file>