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6" r:id="rId2"/>
    <p:sldId id="348" r:id="rId3"/>
    <p:sldId id="350" r:id="rId4"/>
    <p:sldId id="440" r:id="rId5"/>
    <p:sldId id="283" r:id="rId6"/>
    <p:sldId id="282" r:id="rId7"/>
    <p:sldId id="347" r:id="rId8"/>
    <p:sldId id="351" r:id="rId9"/>
    <p:sldId id="35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6B89-6523-4777-A7AA-580E160AA308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9203E-A8EC-4A99-BA43-D827B994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4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4A0EE2F-3704-4176-A582-7E7137162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3C9D47F-BD28-4964-905D-839934728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274FC46-2901-4AEF-836E-E7F494685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5B911E4-3FF9-4131-8C55-4AD6906789E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5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4A0EE2F-3704-4176-A582-7E7137162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3C9D47F-BD28-4964-905D-839934728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274FC46-2901-4AEF-836E-E7F494685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5B911E4-3FF9-4131-8C55-4AD6906789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08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4A0EE2F-3704-4176-A582-7E7137162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3C9D47F-BD28-4964-905D-839934728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274FC46-2901-4AEF-836E-E7F494685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5B911E4-3FF9-4131-8C55-4AD6906789E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76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B5D-1604-4583-9716-F3364C10C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B26CB-3357-4F15-A343-908A2470B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B9CD-6D0E-41F1-A26C-D1BCC8C5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9CBD-B2DF-4A3D-8556-A5634B74F3A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85BE7-F069-4743-A682-C86B23D0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44E2-011F-4014-9EB6-E8FDB305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9885-D38F-4242-B82A-7D66158B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80B90-DABE-4666-826F-A2B2E4A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BC529-1B2F-4BAB-9CF3-7F846992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9CBD-B2DF-4A3D-8556-A5634B74F3A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9D826-2085-4769-84F3-C7D71FB8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19B06-BC9B-42DC-BBB1-2118B274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0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B39FC-E233-46FE-BEEC-07600AEA7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2E203-6226-4740-A6BE-FACDDE0D9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7FBC4-D8F9-43D4-AA15-267D7823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9CBD-B2DF-4A3D-8556-A5634B74F3A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721DC-FD77-4510-A9CB-FC433A02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9EFC-5BEA-44F2-90EA-3057419B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5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FD9B-F7C2-4960-9025-ADE7D15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FBB9-C6B0-428C-A76E-17DCCCF3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4216-9CEE-4FAC-BF25-47C50944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9CBD-B2DF-4A3D-8556-A5634B74F3A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17BEC-E7D4-4FF7-9D5F-EA793CC5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16CD0-B6D9-48AF-850F-ABC212DF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8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3B05-70D5-4AA0-8DAB-73D9AA19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19AF6-8B1E-44C0-98C9-4A9C8FDA9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29006-50E6-40DD-9C8D-E40A5ACA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9CBD-B2DF-4A3D-8556-A5634B74F3A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842DB-635E-4FCE-AC23-318ECD64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3F7ED-65DC-46F7-A8B6-44784EDA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5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7C10-093B-4608-82BE-D9F4616E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D308-E7D4-4DC1-9750-4D987E307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07663-6686-4174-9799-BE9A11923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81320-5CF1-4E77-96FA-3876CAD2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9CBD-B2DF-4A3D-8556-A5634B74F3A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EA476-5396-4D07-BACC-DFE8801D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0534E-8B09-42CE-8921-2A471200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EAAC-D2E6-4E8C-9DCD-D248AC6B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FB0B4-6522-4E59-B43C-07947989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7C4C0-9817-4B92-AE64-0BCB7B825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54D2B-04FE-4567-8573-1F95D0141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57BF5-36B1-4571-9966-277A8AB90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CAB55-E710-45F6-A832-BAF8772C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9CBD-B2DF-4A3D-8556-A5634B74F3A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9743C-A3EA-4535-97BF-E89D9439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69329-C78E-4C70-9815-5F5A4FC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E332-ED4E-4A28-BF72-32B8353A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5ADDF-F5CB-4749-8413-C8EE19B8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9CBD-B2DF-4A3D-8556-A5634B74F3A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AD5A0-7062-44D7-A5A4-7C01B12D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46F1D-8B21-4F9B-A19A-F9F140F8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6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0E8D3-C7A9-4E12-98A5-37311ED3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9CBD-B2DF-4A3D-8556-A5634B74F3A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B6EEF-1D02-4986-9244-1F30A3DB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612FA-56C2-4A6B-BBAB-E3EC27A4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9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BF43-97D0-4AB3-AAAE-D3E1EB96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518A7-629F-40CE-BC21-4C3FA6047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22A67-56B0-491D-9D0A-69295957E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3830C-31C5-4E17-8BD0-2CE82C69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9CBD-B2DF-4A3D-8556-A5634B74F3A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70405-1AA1-4BEF-AE70-96462A28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E0FFE-D3EB-4F81-8D4A-77C7A056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2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D2D0-ECAD-40C9-A73E-8FD8DA15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53E3D-ABA8-4ED9-A215-7B759232F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D112A-6C0A-40BA-ABB1-8DA0268D6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29946-1BFD-4F8D-B664-163C0D19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9CBD-B2DF-4A3D-8556-A5634B74F3A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ED9EE-B6C2-46DA-A4AD-EF934E8C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70AFE-896E-43A2-918B-7785FA33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0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B23A3-2CA7-4A47-9DD8-EB053684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30D34-89E4-4FC2-A86E-BFD5E6E6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1C59D-1CA4-4160-B8BE-BCC95E353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A9CBD-B2DF-4A3D-8556-A5634B74F3A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AC7D9-7D00-4940-B89B-1EB3A8EFD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2785C-1B6D-42C5-A571-2A45733BA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F5A38-952D-4506-BD1D-807BB387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6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5B374-CE49-44DA-81B0-061BB64518AA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3">
            <a:extLst>
              <a:ext uri="{FF2B5EF4-FFF2-40B4-BE49-F238E27FC236}">
                <a16:creationId xmlns:a16="http://schemas.microsoft.com/office/drawing/2014/main" id="{26D49C46-DE52-44E7-9E89-507ED8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26498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B3295-FDBC-4F34-AAAF-68227A1B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999" t="5530" b="4485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D1E2BD9A-B9B1-4DD5-B225-B5ED587C8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497" y="4520120"/>
            <a:ext cx="807267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ZI Conference Round Table:</a:t>
            </a:r>
          </a:p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Using ZI/MI agents in experimental economics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04679334-7F03-4A78-9AFA-54838EC9B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888" y="5474227"/>
            <a:ext cx="701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Kevin A. McCabe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Professor of Economics, Law, and Neuroscience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George Mason University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kmccabe@gmu.edu</a:t>
            </a:r>
          </a:p>
        </p:txBody>
      </p:sp>
      <p:pic>
        <p:nvPicPr>
          <p:cNvPr id="8" name="Picture 5" descr="GMURGB">
            <a:extLst>
              <a:ext uri="{FF2B5EF4-FFF2-40B4-BE49-F238E27FC236}">
                <a16:creationId xmlns:a16="http://schemas.microsoft.com/office/drawing/2014/main" id="{77F46512-3A45-4F94-982B-79C4DE3DE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1956" y="1217876"/>
            <a:ext cx="2362200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877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A1409-D626-43E0-81EA-56C8B845FB28}"/>
              </a:ext>
            </a:extLst>
          </p:cNvPr>
          <p:cNvSpPr txBox="1"/>
          <p:nvPr/>
        </p:nvSpPr>
        <p:spPr>
          <a:xfrm>
            <a:off x="1675567" y="1417741"/>
            <a:ext cx="95584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 Build a Working Narrative of the Economics Problem</a:t>
            </a:r>
          </a:p>
          <a:p>
            <a:endParaRPr lang="en-US" sz="800" dirty="0"/>
          </a:p>
          <a:p>
            <a:r>
              <a:rPr lang="en-US" sz="2400" dirty="0"/>
              <a:t>2.  Design, Build, and Test a Computational Microeconomic System (MES)</a:t>
            </a:r>
          </a:p>
          <a:p>
            <a:r>
              <a:rPr lang="en-US" sz="2400" dirty="0"/>
              <a:t>	Build Narrative of MES</a:t>
            </a:r>
          </a:p>
          <a:p>
            <a:r>
              <a:rPr lang="en-US" sz="2400" dirty="0"/>
              <a:t>	Build Sequential Runner for MES (Python)</a:t>
            </a:r>
          </a:p>
          <a:p>
            <a:r>
              <a:rPr lang="en-US" sz="2400" dirty="0"/>
              <a:t>	Design and Build Environment and Institution (Python Classes)</a:t>
            </a:r>
          </a:p>
          <a:p>
            <a:r>
              <a:rPr lang="en-US" sz="2400" dirty="0"/>
              <a:t>		State Space</a:t>
            </a:r>
          </a:p>
          <a:p>
            <a:r>
              <a:rPr lang="en-US" sz="2400" dirty="0"/>
              <a:t>		Message Space</a:t>
            </a:r>
          </a:p>
          <a:p>
            <a:r>
              <a:rPr lang="en-US" sz="2400" dirty="0"/>
              <a:t>		Sequence Diagram</a:t>
            </a:r>
          </a:p>
          <a:p>
            <a:r>
              <a:rPr lang="en-US" sz="2400" dirty="0"/>
              <a:t>		Message Driven Computations</a:t>
            </a:r>
          </a:p>
          <a:p>
            <a:r>
              <a:rPr lang="en-US" sz="2400" dirty="0"/>
              <a:t>		Data File Handling</a:t>
            </a:r>
          </a:p>
          <a:p>
            <a:r>
              <a:rPr lang="en-US" sz="2400" dirty="0"/>
              <a:t>	Build Test Agents</a:t>
            </a:r>
          </a:p>
          <a:p>
            <a:r>
              <a:rPr lang="en-US" sz="2400" dirty="0"/>
              <a:t>	Build ZI Strategies for Agents </a:t>
            </a:r>
          </a:p>
          <a:p>
            <a:r>
              <a:rPr lang="en-US" sz="2400" dirty="0"/>
              <a:t>	Test Microeconomic System Using Test Agents and ZI Agents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36907D-4759-4AFA-9FD3-21927E390F75}"/>
              </a:ext>
            </a:extLst>
          </p:cNvPr>
          <p:cNvSpPr txBox="1">
            <a:spLocks noChangeArrowheads="1"/>
          </p:cNvSpPr>
          <p:nvPr/>
        </p:nvSpPr>
        <p:spPr>
          <a:xfrm>
            <a:off x="1413586" y="381000"/>
            <a:ext cx="9736496" cy="11398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1" dirty="0">
                <a:solidFill>
                  <a:srgbClr val="007635"/>
                </a:solidFill>
                <a:latin typeface="Calibri" pitchFamily="34" charset="0"/>
              </a:rPr>
              <a:t>C</a:t>
            </a:r>
            <a:r>
              <a:rPr lang="en-US" sz="4400" b="1" baseline="30000" dirty="0">
                <a:solidFill>
                  <a:srgbClr val="007635"/>
                </a:solidFill>
                <a:latin typeface="Calibri" pitchFamily="34" charset="0"/>
              </a:rPr>
              <a:t>EE</a:t>
            </a:r>
            <a:r>
              <a:rPr lang="en-US" sz="4400" b="1" dirty="0">
                <a:solidFill>
                  <a:srgbClr val="007635"/>
                </a:solidFill>
                <a:latin typeface="Calibri" pitchFamily="34" charset="0"/>
              </a:rPr>
              <a:t>LAB Research Model – Steps 1 and 2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1899FA75-4B1B-4AAC-A427-7A499DF8F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113" y="3810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985A2-F985-40E4-BFEB-22276ECCD95C}"/>
              </a:ext>
            </a:extLst>
          </p:cNvPr>
          <p:cNvSpPr/>
          <p:nvPr/>
        </p:nvSpPr>
        <p:spPr>
          <a:xfrm>
            <a:off x="2444620" y="5589037"/>
            <a:ext cx="8071813" cy="887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7D27A-995D-4480-B988-D8B2B2C9065C}"/>
              </a:ext>
            </a:extLst>
          </p:cNvPr>
          <p:cNvSpPr txBox="1"/>
          <p:nvPr/>
        </p:nvSpPr>
        <p:spPr>
          <a:xfrm>
            <a:off x="578498" y="5784980"/>
            <a:ext cx="15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Pragmatic Use</a:t>
            </a:r>
          </a:p>
        </p:txBody>
      </p:sp>
    </p:spTree>
    <p:extLst>
      <p:ext uri="{BB962C8B-B14F-4D97-AF65-F5344CB8AC3E}">
        <p14:creationId xmlns:p14="http://schemas.microsoft.com/office/powerpoint/2010/main" val="230701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A1409-D626-43E0-81EA-56C8B845FB28}"/>
              </a:ext>
            </a:extLst>
          </p:cNvPr>
          <p:cNvSpPr txBox="1"/>
          <p:nvPr/>
        </p:nvSpPr>
        <p:spPr>
          <a:xfrm>
            <a:off x="1703559" y="1595022"/>
            <a:ext cx="9558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36907D-4759-4AFA-9FD3-21927E390F75}"/>
              </a:ext>
            </a:extLst>
          </p:cNvPr>
          <p:cNvSpPr txBox="1">
            <a:spLocks noChangeArrowheads="1"/>
          </p:cNvSpPr>
          <p:nvPr/>
        </p:nvSpPr>
        <p:spPr>
          <a:xfrm>
            <a:off x="1413585" y="381000"/>
            <a:ext cx="9646301" cy="11398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1" dirty="0">
                <a:solidFill>
                  <a:srgbClr val="007635"/>
                </a:solidFill>
                <a:latin typeface="Calibri" pitchFamily="34" charset="0"/>
              </a:rPr>
              <a:t>C</a:t>
            </a:r>
            <a:r>
              <a:rPr lang="en-US" sz="4400" b="1" baseline="30000" dirty="0">
                <a:solidFill>
                  <a:srgbClr val="007635"/>
                </a:solidFill>
                <a:latin typeface="Calibri" pitchFamily="34" charset="0"/>
              </a:rPr>
              <a:t>EE</a:t>
            </a:r>
            <a:r>
              <a:rPr lang="en-US" sz="4400" b="1" dirty="0">
                <a:solidFill>
                  <a:srgbClr val="007635"/>
                </a:solidFill>
                <a:latin typeface="Calibri" pitchFamily="34" charset="0"/>
              </a:rPr>
              <a:t>LAB Research Model – Step 3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1899FA75-4B1B-4AAC-A427-7A499DF8F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113" y="3810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C8696-32AB-40B1-85AE-99F749252585}"/>
              </a:ext>
            </a:extLst>
          </p:cNvPr>
          <p:cNvSpPr txBox="1"/>
          <p:nvPr/>
        </p:nvSpPr>
        <p:spPr>
          <a:xfrm>
            <a:off x="1518558" y="1265788"/>
            <a:ext cx="1026600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Build Performance Function for MES</a:t>
            </a:r>
          </a:p>
          <a:p>
            <a:endParaRPr lang="en-US" sz="800" dirty="0"/>
          </a:p>
          <a:p>
            <a:r>
              <a:rPr lang="en-US" sz="2400" dirty="0"/>
              <a:t>Benefits of strategy </a:t>
            </a:r>
            <a:r>
              <a:rPr lang="el-GR" sz="2400" dirty="0"/>
              <a:t>ρ</a:t>
            </a:r>
            <a:r>
              <a:rPr lang="en-US" sz="2400" baseline="30000" dirty="0"/>
              <a:t>k</a:t>
            </a:r>
            <a:r>
              <a:rPr lang="en-US" sz="2400" dirty="0"/>
              <a:t>:</a:t>
            </a:r>
          </a:p>
          <a:p>
            <a:endParaRPr lang="en-US" sz="800" dirty="0"/>
          </a:p>
          <a:p>
            <a:r>
              <a:rPr lang="en-US" sz="2400" dirty="0"/>
              <a:t>	B</a:t>
            </a:r>
            <a:r>
              <a:rPr lang="en-US" sz="2400" baseline="30000" dirty="0"/>
              <a:t>k</a:t>
            </a:r>
            <a:r>
              <a:rPr lang="en-US" sz="2400" dirty="0"/>
              <a:t>(</a:t>
            </a:r>
            <a:r>
              <a:rPr lang="el-GR" sz="2400" dirty="0"/>
              <a:t>ρ</a:t>
            </a:r>
            <a:r>
              <a:rPr lang="en-US" sz="2400" baseline="30000" dirty="0"/>
              <a:t>k</a:t>
            </a:r>
            <a:r>
              <a:rPr lang="en-US" sz="2400" dirty="0"/>
              <a:t>|</a:t>
            </a:r>
            <a:r>
              <a:rPr lang="el-GR" sz="2400" dirty="0"/>
              <a:t> ρ</a:t>
            </a:r>
            <a:r>
              <a:rPr lang="en-US" sz="2400" baseline="30000" dirty="0"/>
              <a:t>-k</a:t>
            </a:r>
            <a:r>
              <a:rPr lang="en-US" sz="2400" dirty="0"/>
              <a:t>) = </a:t>
            </a:r>
            <a:r>
              <a:rPr lang="en-US" sz="2400" dirty="0" err="1"/>
              <a:t>V</a:t>
            </a:r>
            <a:r>
              <a:rPr lang="en-US" sz="2400" baseline="30000" dirty="0" err="1"/>
              <a:t>k</a:t>
            </a:r>
            <a:r>
              <a:rPr lang="en-US" sz="2400" dirty="0"/>
              <a:t>(S</a:t>
            </a:r>
            <a:r>
              <a:rPr lang="en-US" sz="2400" baseline="-25000" dirty="0"/>
              <a:t>t+1</a:t>
            </a:r>
            <a:r>
              <a:rPr lang="en-US" sz="2400" dirty="0"/>
              <a:t>) - </a:t>
            </a:r>
            <a:r>
              <a:rPr lang="en-US" sz="2400" dirty="0" err="1"/>
              <a:t>V</a:t>
            </a:r>
            <a:r>
              <a:rPr lang="en-US" sz="2400" baseline="30000" dirty="0" err="1"/>
              <a:t>k</a:t>
            </a:r>
            <a:r>
              <a:rPr lang="en-US" sz="2400" dirty="0"/>
              <a:t>(S</a:t>
            </a:r>
            <a:r>
              <a:rPr lang="en-US" sz="2400" baseline="-25000" dirty="0"/>
              <a:t>t</a:t>
            </a:r>
            <a:r>
              <a:rPr lang="en-US" sz="2400" dirty="0"/>
              <a:t>) in cardinal units</a:t>
            </a:r>
          </a:p>
          <a:p>
            <a:r>
              <a:rPr lang="en-US" sz="2400" dirty="0"/>
              <a:t>		Note:  	</a:t>
            </a:r>
            <a:r>
              <a:rPr lang="el-GR" sz="2400" dirty="0"/>
              <a:t>ρ</a:t>
            </a:r>
            <a:r>
              <a:rPr lang="en-US" sz="2400" dirty="0"/>
              <a:t> = (</a:t>
            </a:r>
            <a:r>
              <a:rPr lang="el-GR" sz="2400" dirty="0"/>
              <a:t>ρ</a:t>
            </a:r>
            <a:r>
              <a:rPr lang="en-US" sz="2400" baseline="30000" dirty="0"/>
              <a:t>1</a:t>
            </a:r>
            <a:r>
              <a:rPr lang="en-US" sz="2400" dirty="0"/>
              <a:t>, …, </a:t>
            </a:r>
            <a:r>
              <a:rPr lang="el-GR" sz="2400" dirty="0"/>
              <a:t>ρ</a:t>
            </a:r>
            <a:r>
              <a:rPr lang="en-US" sz="2400" baseline="30000" dirty="0"/>
              <a:t>k</a:t>
            </a:r>
            <a:r>
              <a:rPr lang="el-GR" sz="2400" dirty="0"/>
              <a:t> </a:t>
            </a:r>
            <a:r>
              <a:rPr lang="en-US" sz="2400" dirty="0"/>
              <a:t>, …, </a:t>
            </a:r>
            <a:r>
              <a:rPr lang="el-GR" sz="2400" dirty="0"/>
              <a:t>ρ</a:t>
            </a:r>
            <a:r>
              <a:rPr lang="en-US" sz="2400" baseline="30000" dirty="0"/>
              <a:t>N</a:t>
            </a:r>
            <a:r>
              <a:rPr lang="en-US" sz="2400" dirty="0"/>
              <a:t>) = (</a:t>
            </a:r>
            <a:r>
              <a:rPr lang="el-GR" sz="2400" dirty="0"/>
              <a:t>ρ</a:t>
            </a:r>
            <a:r>
              <a:rPr lang="en-US" sz="2400" baseline="30000" dirty="0"/>
              <a:t>k</a:t>
            </a:r>
            <a:r>
              <a:rPr lang="en-US" sz="2400" dirty="0"/>
              <a:t>|</a:t>
            </a:r>
            <a:r>
              <a:rPr lang="el-GR" sz="2400" dirty="0"/>
              <a:t> ρ</a:t>
            </a:r>
            <a:r>
              <a:rPr lang="en-US" sz="2400" baseline="30000" dirty="0"/>
              <a:t>-k</a:t>
            </a:r>
            <a:r>
              <a:rPr lang="en-US" sz="2400" dirty="0"/>
              <a:t>) </a:t>
            </a:r>
          </a:p>
          <a:p>
            <a:r>
              <a:rPr lang="en-US" sz="2400" dirty="0"/>
              <a:t>			</a:t>
            </a:r>
            <a:r>
              <a:rPr lang="el-GR" sz="2400" dirty="0"/>
              <a:t>ρ</a:t>
            </a:r>
            <a:r>
              <a:rPr lang="en-US" sz="2400" baseline="30000" dirty="0"/>
              <a:t>-k</a:t>
            </a:r>
            <a:r>
              <a:rPr lang="en-US" sz="2400" dirty="0"/>
              <a:t> = (</a:t>
            </a:r>
            <a:r>
              <a:rPr lang="el-GR" sz="2400" dirty="0"/>
              <a:t>ρ</a:t>
            </a:r>
            <a:r>
              <a:rPr lang="en-US" sz="2400" baseline="30000" dirty="0"/>
              <a:t>1</a:t>
            </a:r>
            <a:r>
              <a:rPr lang="en-US" sz="2400" dirty="0"/>
              <a:t>, …, </a:t>
            </a:r>
            <a:r>
              <a:rPr lang="el-GR" sz="2400" dirty="0"/>
              <a:t>ρ</a:t>
            </a:r>
            <a:r>
              <a:rPr lang="en-US" sz="2400" baseline="30000" dirty="0"/>
              <a:t>k-1</a:t>
            </a:r>
            <a:r>
              <a:rPr lang="el-GR" sz="2400" dirty="0"/>
              <a:t> </a:t>
            </a:r>
            <a:r>
              <a:rPr lang="en-US" sz="2400" dirty="0"/>
              <a:t>, </a:t>
            </a:r>
            <a:r>
              <a:rPr lang="el-GR" sz="2400" dirty="0"/>
              <a:t>ρ</a:t>
            </a:r>
            <a:r>
              <a:rPr lang="en-US" sz="2400" baseline="30000" dirty="0"/>
              <a:t>k+1</a:t>
            </a:r>
            <a:r>
              <a:rPr lang="el-GR" sz="2400" dirty="0"/>
              <a:t> </a:t>
            </a:r>
            <a:r>
              <a:rPr lang="en-US" sz="2400" dirty="0"/>
              <a:t>, …, </a:t>
            </a:r>
            <a:r>
              <a:rPr lang="el-GR" sz="2400" dirty="0"/>
              <a:t>ρ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  <a:p>
            <a:endParaRPr lang="en-US" sz="800" dirty="0"/>
          </a:p>
          <a:p>
            <a:r>
              <a:rPr lang="en-US" sz="2400" dirty="0"/>
              <a:t>Costs of strategy:</a:t>
            </a:r>
          </a:p>
          <a:p>
            <a:endParaRPr lang="en-US" sz="800" dirty="0"/>
          </a:p>
          <a:p>
            <a:r>
              <a:rPr lang="en-US" sz="2400" dirty="0"/>
              <a:t>	 C</a:t>
            </a:r>
            <a:r>
              <a:rPr lang="en-US" sz="2400" baseline="30000" dirty="0"/>
              <a:t>k</a:t>
            </a:r>
            <a:r>
              <a:rPr lang="en-US" sz="2400" dirty="0"/>
              <a:t>(</a:t>
            </a:r>
            <a:r>
              <a:rPr lang="el-GR" sz="2400" dirty="0"/>
              <a:t>ρ</a:t>
            </a:r>
            <a:r>
              <a:rPr lang="en-US" sz="2400" baseline="30000" dirty="0"/>
              <a:t>k</a:t>
            </a:r>
            <a:r>
              <a:rPr lang="en-US" sz="2400" dirty="0"/>
              <a:t>|</a:t>
            </a:r>
            <a:r>
              <a:rPr lang="el-GR" sz="2400" dirty="0"/>
              <a:t> ρ</a:t>
            </a:r>
            <a:r>
              <a:rPr lang="en-US" sz="2400" baseline="30000" dirty="0"/>
              <a:t>-k</a:t>
            </a:r>
            <a:r>
              <a:rPr lang="en-US" sz="2400" dirty="0"/>
              <a:t>) = c</a:t>
            </a:r>
            <a:r>
              <a:rPr lang="en-US" sz="2400" baseline="30000" dirty="0"/>
              <a:t>k</a:t>
            </a:r>
            <a:r>
              <a:rPr lang="en-US" sz="2400" dirty="0"/>
              <a:t>(</a:t>
            </a:r>
            <a:r>
              <a:rPr lang="el-GR" sz="2400" dirty="0"/>
              <a:t>ρ</a:t>
            </a:r>
            <a:r>
              <a:rPr lang="en-US" sz="2400" baseline="30000" dirty="0"/>
              <a:t>k</a:t>
            </a:r>
            <a:r>
              <a:rPr lang="en-US" sz="2400" dirty="0"/>
              <a:t>) + c(</a:t>
            </a:r>
            <a:r>
              <a:rPr lang="el-GR" sz="2400" dirty="0"/>
              <a:t>ρ</a:t>
            </a:r>
            <a:r>
              <a:rPr lang="en-US" sz="2400" dirty="0"/>
              <a:t>) in same cardinal units as B</a:t>
            </a:r>
            <a:r>
              <a:rPr lang="en-US" sz="2400" baseline="30000" dirty="0"/>
              <a:t>k</a:t>
            </a:r>
            <a:endParaRPr lang="en-US" sz="2400" dirty="0"/>
          </a:p>
          <a:p>
            <a:r>
              <a:rPr lang="en-US" sz="2400" dirty="0"/>
              <a:t>	 c</a:t>
            </a:r>
            <a:r>
              <a:rPr lang="en-US" sz="2400" baseline="30000" dirty="0"/>
              <a:t>k</a:t>
            </a:r>
            <a:r>
              <a:rPr lang="en-US" sz="2400" dirty="0"/>
              <a:t>(</a:t>
            </a:r>
            <a:r>
              <a:rPr lang="el-GR" sz="2400" dirty="0"/>
              <a:t>ρ</a:t>
            </a:r>
            <a:r>
              <a:rPr lang="en-US" sz="2400" baseline="30000" dirty="0"/>
              <a:t>k</a:t>
            </a:r>
            <a:r>
              <a:rPr lang="en-US" sz="2400" dirty="0"/>
              <a:t>) = individual cost (cognitive, embodied)</a:t>
            </a:r>
          </a:p>
          <a:p>
            <a:r>
              <a:rPr lang="en-US" sz="2400" dirty="0"/>
              <a:t>	 c(</a:t>
            </a:r>
            <a:r>
              <a:rPr lang="el-GR" sz="2400" dirty="0"/>
              <a:t>ρ</a:t>
            </a:r>
            <a:r>
              <a:rPr lang="en-US" sz="2400" dirty="0"/>
              <a:t>) = institutional cost (algorithmic, technology) (Agents charged fee)</a:t>
            </a:r>
          </a:p>
          <a:p>
            <a:endParaRPr lang="en-US" sz="800" dirty="0"/>
          </a:p>
          <a:p>
            <a:r>
              <a:rPr lang="en-US" sz="2400" dirty="0"/>
              <a:t>We see ZI traders as using </a:t>
            </a:r>
            <a:r>
              <a:rPr lang="el-GR" sz="2400" dirty="0"/>
              <a:t>ρ</a:t>
            </a:r>
            <a:r>
              <a:rPr lang="en-US" sz="2400" baseline="30000" dirty="0"/>
              <a:t>ZI </a:t>
            </a:r>
            <a:r>
              <a:rPr lang="en-US" sz="2400" dirty="0"/>
              <a:t>minimizing c</a:t>
            </a:r>
            <a:r>
              <a:rPr lang="en-US" sz="2400" baseline="30000" dirty="0"/>
              <a:t>k</a:t>
            </a:r>
            <a:r>
              <a:rPr lang="en-US" sz="2400" dirty="0"/>
              <a:t>(</a:t>
            </a:r>
            <a:r>
              <a:rPr lang="el-GR" sz="2400" dirty="0"/>
              <a:t>ρ</a:t>
            </a:r>
            <a:r>
              <a:rPr lang="en-US" sz="2400" baseline="30000" dirty="0"/>
              <a:t>k</a:t>
            </a:r>
            <a:r>
              <a:rPr lang="en-US" sz="2400" dirty="0"/>
              <a:t>).</a:t>
            </a:r>
          </a:p>
          <a:p>
            <a:r>
              <a:rPr lang="en-US" sz="2400" dirty="0"/>
              <a:t>Institutions can reduce the computational burden of agents and may do this</a:t>
            </a:r>
          </a:p>
          <a:p>
            <a:r>
              <a:rPr lang="en-US" sz="2400" dirty="0"/>
              <a:t>using returns to scale technologies lowering fees charged.  DA limit vs market orders.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9FA7E-3ED5-45A6-B2C0-BCA032480477}"/>
              </a:ext>
            </a:extLst>
          </p:cNvPr>
          <p:cNvSpPr txBox="1"/>
          <p:nvPr/>
        </p:nvSpPr>
        <p:spPr>
          <a:xfrm>
            <a:off x="166577" y="5232210"/>
            <a:ext cx="12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Theory Use</a:t>
            </a:r>
          </a:p>
        </p:txBody>
      </p:sp>
    </p:spTree>
    <p:extLst>
      <p:ext uri="{BB962C8B-B14F-4D97-AF65-F5344CB8AC3E}">
        <p14:creationId xmlns:p14="http://schemas.microsoft.com/office/powerpoint/2010/main" val="381324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26AABDD-C846-4A73-A918-4490368D69EE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4F2B9C7C-25FA-49BB-AE6C-40722FD5D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91187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How implicit imperative knowledge works?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19B5F6EC-59CF-4A8D-87E8-C6239F242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212" y="1730249"/>
            <a:ext cx="11844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High Level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9CCB7F-C19F-4B13-B5A5-9228B30FB44B}"/>
              </a:ext>
            </a:extLst>
          </p:cNvPr>
          <p:cNvSpPr/>
          <p:nvPr/>
        </p:nvSpPr>
        <p:spPr>
          <a:xfrm>
            <a:off x="1623747" y="1525104"/>
            <a:ext cx="1181100" cy="12588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57AD4-0955-4A5F-93BF-DEABB2F20FA4}"/>
              </a:ext>
            </a:extLst>
          </p:cNvPr>
          <p:cNvSpPr/>
          <p:nvPr/>
        </p:nvSpPr>
        <p:spPr>
          <a:xfrm>
            <a:off x="4849824" y="1525104"/>
            <a:ext cx="1181100" cy="12588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377443D-1EE2-4734-8BC2-C6D2F3ADF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2369" y="1618736"/>
            <a:ext cx="111601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Lower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 Level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Algorithm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DD1E35-5960-472C-A6B0-D65CA3C9F355}"/>
              </a:ext>
            </a:extLst>
          </p:cNvPr>
          <p:cNvGrpSpPr/>
          <p:nvPr/>
        </p:nvGrpSpPr>
        <p:grpSpPr>
          <a:xfrm>
            <a:off x="2940526" y="1365561"/>
            <a:ext cx="1773331" cy="484187"/>
            <a:chOff x="3796068" y="2284989"/>
            <a:chExt cx="1588731" cy="484187"/>
          </a:xfrm>
        </p:grpSpPr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7E987BBE-0893-452D-8C5C-0D000DE7FC95}"/>
                </a:ext>
              </a:extLst>
            </p:cNvPr>
            <p:cNvSpPr/>
            <p:nvPr/>
          </p:nvSpPr>
          <p:spPr>
            <a:xfrm rot="5400000">
              <a:off x="4362455" y="1746832"/>
              <a:ext cx="484187" cy="1560501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DD0326-8B52-4054-BE2F-4A63A55B5F8E}"/>
                </a:ext>
              </a:extLst>
            </p:cNvPr>
            <p:cNvSpPr txBox="1"/>
            <p:nvPr/>
          </p:nvSpPr>
          <p:spPr>
            <a:xfrm>
              <a:off x="3796068" y="2342416"/>
              <a:ext cx="1568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Message </a:t>
              </a:r>
              <a:r>
                <a:rPr lang="en-US" sz="1200" dirty="0"/>
                <a:t>Request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71349B-D56A-4AA7-AD2C-1821682B9A07}"/>
              </a:ext>
            </a:extLst>
          </p:cNvPr>
          <p:cNvGrpSpPr/>
          <p:nvPr/>
        </p:nvGrpSpPr>
        <p:grpSpPr>
          <a:xfrm rot="1915062">
            <a:off x="2926312" y="2930557"/>
            <a:ext cx="1588731" cy="484187"/>
            <a:chOff x="3796068" y="2284989"/>
            <a:chExt cx="1588731" cy="484187"/>
          </a:xfrm>
        </p:grpSpPr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id="{E5F1A70E-96B0-4FDC-ADCA-CA0B5D1C42CC}"/>
                </a:ext>
              </a:extLst>
            </p:cNvPr>
            <p:cNvSpPr/>
            <p:nvPr/>
          </p:nvSpPr>
          <p:spPr>
            <a:xfrm rot="5400000">
              <a:off x="4362455" y="1746832"/>
              <a:ext cx="484187" cy="1560501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2C1AA8-DA50-41FB-AE62-CB8DFE56CD24}"/>
                </a:ext>
              </a:extLst>
            </p:cNvPr>
            <p:cNvSpPr txBox="1"/>
            <p:nvPr/>
          </p:nvSpPr>
          <p:spPr>
            <a:xfrm>
              <a:off x="3796068" y="2342416"/>
              <a:ext cx="1583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Message Event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FE27F-831F-4595-8F2D-DBA3A04635B8}"/>
              </a:ext>
            </a:extLst>
          </p:cNvPr>
          <p:cNvSpPr/>
          <p:nvPr/>
        </p:nvSpPr>
        <p:spPr>
          <a:xfrm>
            <a:off x="4849824" y="3190215"/>
            <a:ext cx="1181100" cy="12588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6F9D173E-EECC-46EA-8E48-E637160C8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757" y="3250111"/>
            <a:ext cx="111601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Lower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 Level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Algorithm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8FE59C-FFCC-4538-BD2E-E618826FA2E1}"/>
              </a:ext>
            </a:extLst>
          </p:cNvPr>
          <p:cNvSpPr/>
          <p:nvPr/>
        </p:nvSpPr>
        <p:spPr>
          <a:xfrm>
            <a:off x="8340713" y="1331891"/>
            <a:ext cx="1181100" cy="5860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DF9B9B-ADE2-4A56-8763-CF4EA99921AE}"/>
              </a:ext>
            </a:extLst>
          </p:cNvPr>
          <p:cNvSpPr/>
          <p:nvPr/>
        </p:nvSpPr>
        <p:spPr>
          <a:xfrm>
            <a:off x="8396111" y="2488952"/>
            <a:ext cx="1181100" cy="561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25773F4F-13EC-4F30-811E-6F86352BC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3257" y="1331891"/>
            <a:ext cx="1116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Base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Algorithm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D4C26D45-A299-4ECC-8A28-15B5326DB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201" y="2446321"/>
            <a:ext cx="1116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Base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Algorithm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7C4BB0A-DE85-40D1-99BF-BF9FC757D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699" y="3250111"/>
            <a:ext cx="5173388" cy="315273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3D194B9-43EF-4BA1-B8E8-0A35BF0E1549}"/>
              </a:ext>
            </a:extLst>
          </p:cNvPr>
          <p:cNvSpPr txBox="1"/>
          <p:nvPr/>
        </p:nvSpPr>
        <p:spPr>
          <a:xfrm>
            <a:off x="6714060" y="64464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See: https://www.youtube.com/watch?v=smI2ijg4KcM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2C012CC-C182-4351-96AD-B6ED29129A29}"/>
              </a:ext>
            </a:extLst>
          </p:cNvPr>
          <p:cNvGrpSpPr/>
          <p:nvPr/>
        </p:nvGrpSpPr>
        <p:grpSpPr>
          <a:xfrm>
            <a:off x="2933755" y="1960507"/>
            <a:ext cx="1818382" cy="484187"/>
            <a:chOff x="2537226" y="5054647"/>
            <a:chExt cx="1818382" cy="484187"/>
          </a:xfrm>
        </p:grpSpPr>
        <p:sp>
          <p:nvSpPr>
            <p:cNvPr id="5" name="Arrow: Left 4">
              <a:extLst>
                <a:ext uri="{FF2B5EF4-FFF2-40B4-BE49-F238E27FC236}">
                  <a16:creationId xmlns:a16="http://schemas.microsoft.com/office/drawing/2014/main" id="{FE1259B3-BE17-46D9-9C67-186D898AC532}"/>
                </a:ext>
              </a:extLst>
            </p:cNvPr>
            <p:cNvSpPr/>
            <p:nvPr/>
          </p:nvSpPr>
          <p:spPr>
            <a:xfrm>
              <a:off x="2537226" y="5054647"/>
              <a:ext cx="1818382" cy="484187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701C14-4220-47A7-936A-56EA66A063C9}"/>
                </a:ext>
              </a:extLst>
            </p:cNvPr>
            <p:cNvSpPr txBox="1"/>
            <p:nvPr/>
          </p:nvSpPr>
          <p:spPr>
            <a:xfrm>
              <a:off x="2653548" y="5105416"/>
              <a:ext cx="1589736" cy="2766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Message - </a:t>
              </a:r>
              <a:r>
                <a:rPr lang="en-US" sz="1200" dirty="0"/>
                <a:t>Feedback</a:t>
              </a:r>
            </a:p>
          </p:txBody>
        </p:sp>
      </p:grp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E58A1C04-6C3A-45D5-8C2F-B7E82C01B504}"/>
              </a:ext>
            </a:extLst>
          </p:cNvPr>
          <p:cNvSpPr/>
          <p:nvPr/>
        </p:nvSpPr>
        <p:spPr>
          <a:xfrm>
            <a:off x="6431559" y="1399377"/>
            <a:ext cx="1580557" cy="401217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Messages</a:t>
            </a: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F91FA1C9-30C2-45F7-91D9-BD71CBEE88B1}"/>
              </a:ext>
            </a:extLst>
          </p:cNvPr>
          <p:cNvSpPr/>
          <p:nvPr/>
        </p:nvSpPr>
        <p:spPr>
          <a:xfrm>
            <a:off x="6431559" y="2320850"/>
            <a:ext cx="1580557" cy="401217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9DF33F-D35D-4788-A381-BED13C85597C}"/>
              </a:ext>
            </a:extLst>
          </p:cNvPr>
          <p:cNvSpPr txBox="1"/>
          <p:nvPr/>
        </p:nvSpPr>
        <p:spPr>
          <a:xfrm>
            <a:off x="344991" y="3681013"/>
            <a:ext cx="39000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c</a:t>
            </a:r>
            <a:r>
              <a:rPr lang="en-US" sz="1800" baseline="30000" dirty="0"/>
              <a:t>k</a:t>
            </a:r>
            <a:r>
              <a:rPr lang="en-US" sz="1800" dirty="0"/>
              <a:t>(</a:t>
            </a:r>
            <a:r>
              <a:rPr lang="el-GR" sz="1800" dirty="0"/>
              <a:t>ρ</a:t>
            </a:r>
            <a:r>
              <a:rPr lang="en-US" sz="1800" baseline="30000" dirty="0"/>
              <a:t>k</a:t>
            </a:r>
            <a:r>
              <a:rPr lang="en-US" sz="1800" dirty="0"/>
              <a:t>) = individual cost </a:t>
            </a:r>
          </a:p>
          <a:p>
            <a:r>
              <a:rPr lang="en-US" dirty="0"/>
              <a:t>            = cost of deciding on request</a:t>
            </a:r>
          </a:p>
          <a:p>
            <a:r>
              <a:rPr lang="en-US" dirty="0"/>
              <a:t>            = cost of processing feedback</a:t>
            </a:r>
          </a:p>
        </p:txBody>
      </p:sp>
    </p:spTree>
    <p:extLst>
      <p:ext uri="{BB962C8B-B14F-4D97-AF65-F5344CB8AC3E}">
        <p14:creationId xmlns:p14="http://schemas.microsoft.com/office/powerpoint/2010/main" val="376232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9" grpId="0"/>
      <p:bldP spid="16" grpId="0" animBg="1"/>
      <p:bldP spid="17" grpId="0"/>
      <p:bldP spid="24" grpId="0" animBg="1"/>
      <p:bldP spid="25" grpId="0" animBg="1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F72F9AC-C7D1-4EA6-A5F9-19D937509876}"/>
              </a:ext>
            </a:extLst>
          </p:cNvPr>
          <p:cNvGrpSpPr/>
          <p:nvPr/>
        </p:nvGrpSpPr>
        <p:grpSpPr>
          <a:xfrm>
            <a:off x="1112853" y="2908430"/>
            <a:ext cx="1989959" cy="2248806"/>
            <a:chOff x="8235955" y="3880727"/>
            <a:chExt cx="1989959" cy="224880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87CE28-6E81-47AC-A7FE-617B4226612A}"/>
                </a:ext>
              </a:extLst>
            </p:cNvPr>
            <p:cNvSpPr/>
            <p:nvPr/>
          </p:nvSpPr>
          <p:spPr>
            <a:xfrm>
              <a:off x="8235955" y="3880727"/>
              <a:ext cx="1989959" cy="224880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TextBox 6">
              <a:extLst>
                <a:ext uri="{FF2B5EF4-FFF2-40B4-BE49-F238E27FC236}">
                  <a16:creationId xmlns:a16="http://schemas.microsoft.com/office/drawing/2014/main" id="{2DD31138-2C51-44B3-AF69-4250A16E4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6944" y="4013304"/>
              <a:ext cx="16279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Message Space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DC492E-60C8-4476-9EAF-668C7FF24C69}"/>
                </a:ext>
              </a:extLst>
            </p:cNvPr>
            <p:cNvSpPr/>
            <p:nvPr/>
          </p:nvSpPr>
          <p:spPr>
            <a:xfrm>
              <a:off x="8569514" y="4493457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4AAF9F2-F939-42F3-81B3-1F216274B7F2}"/>
                </a:ext>
              </a:extLst>
            </p:cNvPr>
            <p:cNvSpPr/>
            <p:nvPr/>
          </p:nvSpPr>
          <p:spPr>
            <a:xfrm>
              <a:off x="8903073" y="4493456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21EEC2-3324-425F-9808-57692774A52A}"/>
                </a:ext>
              </a:extLst>
            </p:cNvPr>
            <p:cNvSpPr/>
            <p:nvPr/>
          </p:nvSpPr>
          <p:spPr>
            <a:xfrm>
              <a:off x="9290470" y="4493456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10AEB3F-624E-4829-8090-C294C1857A79}"/>
                </a:ext>
              </a:extLst>
            </p:cNvPr>
            <p:cNvSpPr/>
            <p:nvPr/>
          </p:nvSpPr>
          <p:spPr>
            <a:xfrm>
              <a:off x="9650948" y="4493456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4482627-78EA-4BEA-AB8A-AF07BD47468A}"/>
                </a:ext>
              </a:extLst>
            </p:cNvPr>
            <p:cNvSpPr/>
            <p:nvPr/>
          </p:nvSpPr>
          <p:spPr>
            <a:xfrm>
              <a:off x="8562336" y="4796608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0B67B6E-0561-4E7D-8B63-E12C7ECA4520}"/>
                </a:ext>
              </a:extLst>
            </p:cNvPr>
            <p:cNvSpPr/>
            <p:nvPr/>
          </p:nvSpPr>
          <p:spPr>
            <a:xfrm>
              <a:off x="8895895" y="4796607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7C6A22E-C4AF-43EF-8E8A-0CB0BD103D01}"/>
                </a:ext>
              </a:extLst>
            </p:cNvPr>
            <p:cNvSpPr/>
            <p:nvPr/>
          </p:nvSpPr>
          <p:spPr>
            <a:xfrm>
              <a:off x="9283292" y="4796607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AA3F073-57C9-4D31-8F27-17BA410DDA69}"/>
                </a:ext>
              </a:extLst>
            </p:cNvPr>
            <p:cNvSpPr/>
            <p:nvPr/>
          </p:nvSpPr>
          <p:spPr>
            <a:xfrm>
              <a:off x="9643770" y="4796607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984267C-2B30-4FAC-9F04-883B9812E189}"/>
                </a:ext>
              </a:extLst>
            </p:cNvPr>
            <p:cNvSpPr/>
            <p:nvPr/>
          </p:nvSpPr>
          <p:spPr>
            <a:xfrm>
              <a:off x="8549192" y="5129655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50B8219-5843-4A3B-B08A-F3D3B2726B02}"/>
                </a:ext>
              </a:extLst>
            </p:cNvPr>
            <p:cNvSpPr/>
            <p:nvPr/>
          </p:nvSpPr>
          <p:spPr>
            <a:xfrm>
              <a:off x="8882751" y="5129654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33DF3A-D9FD-4AC7-BFFA-CEF025A67817}"/>
                </a:ext>
              </a:extLst>
            </p:cNvPr>
            <p:cNvSpPr/>
            <p:nvPr/>
          </p:nvSpPr>
          <p:spPr>
            <a:xfrm>
              <a:off x="9270148" y="5129654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CFDAEB6-76CA-4405-A77C-76C906A050F5}"/>
                </a:ext>
              </a:extLst>
            </p:cNvPr>
            <p:cNvSpPr/>
            <p:nvPr/>
          </p:nvSpPr>
          <p:spPr>
            <a:xfrm>
              <a:off x="9630626" y="5129654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45FB9E4-9A47-4E93-B19A-65E49C42653F}"/>
                </a:ext>
              </a:extLst>
            </p:cNvPr>
            <p:cNvSpPr/>
            <p:nvPr/>
          </p:nvSpPr>
          <p:spPr>
            <a:xfrm>
              <a:off x="8549192" y="5422977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B1F791E-129D-4D63-9DC5-C27AD00A0D0E}"/>
                </a:ext>
              </a:extLst>
            </p:cNvPr>
            <p:cNvSpPr/>
            <p:nvPr/>
          </p:nvSpPr>
          <p:spPr>
            <a:xfrm>
              <a:off x="8882751" y="5422976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059EBC2-4727-4F92-B4A3-D1EDE2097703}"/>
                </a:ext>
              </a:extLst>
            </p:cNvPr>
            <p:cNvSpPr/>
            <p:nvPr/>
          </p:nvSpPr>
          <p:spPr>
            <a:xfrm>
              <a:off x="9270148" y="5422976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FFCB714-369B-42F3-9FB9-4B0C7E4293C5}"/>
                </a:ext>
              </a:extLst>
            </p:cNvPr>
            <p:cNvSpPr/>
            <p:nvPr/>
          </p:nvSpPr>
          <p:spPr>
            <a:xfrm>
              <a:off x="9630626" y="5422976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F65263E-BFA1-432B-9183-E350DF276EB6}"/>
                </a:ext>
              </a:extLst>
            </p:cNvPr>
            <p:cNvSpPr/>
            <p:nvPr/>
          </p:nvSpPr>
          <p:spPr>
            <a:xfrm>
              <a:off x="8546936" y="5725964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EDE5352-8C62-4F02-BF17-50FF27767608}"/>
                </a:ext>
              </a:extLst>
            </p:cNvPr>
            <p:cNvSpPr/>
            <p:nvPr/>
          </p:nvSpPr>
          <p:spPr>
            <a:xfrm>
              <a:off x="8880495" y="5725963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DD2F85C-6D9D-4560-AFB6-F13272AF0296}"/>
                </a:ext>
              </a:extLst>
            </p:cNvPr>
            <p:cNvSpPr/>
            <p:nvPr/>
          </p:nvSpPr>
          <p:spPr>
            <a:xfrm>
              <a:off x="9267892" y="5725963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CEFF89A-9868-4E1F-A6FB-6BA430985E38}"/>
                </a:ext>
              </a:extLst>
            </p:cNvPr>
            <p:cNvSpPr/>
            <p:nvPr/>
          </p:nvSpPr>
          <p:spPr>
            <a:xfrm>
              <a:off x="9628370" y="5725963"/>
              <a:ext cx="214488" cy="181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5B374-CE49-44DA-81B0-061BB64518AA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3">
            <a:extLst>
              <a:ext uri="{FF2B5EF4-FFF2-40B4-BE49-F238E27FC236}">
                <a16:creationId xmlns:a16="http://schemas.microsoft.com/office/drawing/2014/main" id="{26D49C46-DE52-44E7-9E89-507ED8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77393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Decomposition of Governance Rules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ADD090-DBF1-4EFC-8D6C-A8D4C5645DB4}"/>
              </a:ext>
            </a:extLst>
          </p:cNvPr>
          <p:cNvSpPr/>
          <p:nvPr/>
        </p:nvSpPr>
        <p:spPr>
          <a:xfrm>
            <a:off x="3581762" y="2908430"/>
            <a:ext cx="5330130" cy="224880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5A76FC5B-A57B-469A-B347-A1A3C383B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2300" y="2379579"/>
            <a:ext cx="11535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Institution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4B3575-27DF-45CB-A557-F3BAC3D0958F}"/>
              </a:ext>
            </a:extLst>
          </p:cNvPr>
          <p:cNvSpPr/>
          <p:nvPr/>
        </p:nvSpPr>
        <p:spPr>
          <a:xfrm>
            <a:off x="1772793" y="3813818"/>
            <a:ext cx="214488" cy="18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E76738-EC53-485D-BE4D-08C1CE2E43FF}"/>
              </a:ext>
            </a:extLst>
          </p:cNvPr>
          <p:cNvSpPr/>
          <p:nvPr/>
        </p:nvSpPr>
        <p:spPr>
          <a:xfrm>
            <a:off x="3583582" y="2924311"/>
            <a:ext cx="1547215" cy="224880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TextBox 6">
            <a:extLst>
              <a:ext uri="{FF2B5EF4-FFF2-40B4-BE49-F238E27FC236}">
                <a16:creationId xmlns:a16="http://schemas.microsoft.com/office/drawing/2014/main" id="{C3551B77-1708-4E17-980A-8EC522604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282" y="3006787"/>
            <a:ext cx="2461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Message Rules</a:t>
            </a:r>
          </a:p>
        </p:txBody>
      </p:sp>
      <p:sp>
        <p:nvSpPr>
          <p:cNvPr id="48" name="TextBox 6">
            <a:extLst>
              <a:ext uri="{FF2B5EF4-FFF2-40B4-BE49-F238E27FC236}">
                <a16:creationId xmlns:a16="http://schemas.microsoft.com/office/drawing/2014/main" id="{39A0AD52-1815-4CB8-A387-C3371D8DC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277" y="3092929"/>
            <a:ext cx="1116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F4FD44-3845-497C-B52E-179C7A6C4F1B}"/>
              </a:ext>
            </a:extLst>
          </p:cNvPr>
          <p:cNvCxnSpPr>
            <a:cxnSpLocks/>
          </p:cNvCxnSpPr>
          <p:nvPr/>
        </p:nvCxnSpPr>
        <p:spPr>
          <a:xfrm>
            <a:off x="6673195" y="4421792"/>
            <a:ext cx="648461" cy="0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75E52F-6E25-4CB3-8600-44DF068B21ED}"/>
              </a:ext>
            </a:extLst>
          </p:cNvPr>
          <p:cNvCxnSpPr>
            <a:cxnSpLocks/>
          </p:cNvCxnSpPr>
          <p:nvPr/>
        </p:nvCxnSpPr>
        <p:spPr>
          <a:xfrm>
            <a:off x="4461474" y="4541598"/>
            <a:ext cx="0" cy="86829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D36355F-9877-4626-B391-9A51055A5841}"/>
              </a:ext>
            </a:extLst>
          </p:cNvPr>
          <p:cNvSpPr/>
          <p:nvPr/>
        </p:nvSpPr>
        <p:spPr>
          <a:xfrm>
            <a:off x="3865923" y="5477931"/>
            <a:ext cx="970454" cy="620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Discard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ECA4FA-40A1-40AB-ADA5-DADA3F999586}"/>
              </a:ext>
            </a:extLst>
          </p:cNvPr>
          <p:cNvSpPr/>
          <p:nvPr/>
        </p:nvSpPr>
        <p:spPr>
          <a:xfrm>
            <a:off x="7391326" y="4277825"/>
            <a:ext cx="1134725" cy="620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F141E8-756D-46F5-A1FB-794CE5BEBA42}"/>
              </a:ext>
            </a:extLst>
          </p:cNvPr>
          <p:cNvSpPr/>
          <p:nvPr/>
        </p:nvSpPr>
        <p:spPr>
          <a:xfrm>
            <a:off x="6962030" y="3462262"/>
            <a:ext cx="1823364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6DC262D-709D-4C6F-B7DF-8A6F69C0D25F}"/>
              </a:ext>
            </a:extLst>
          </p:cNvPr>
          <p:cNvCxnSpPr>
            <a:cxnSpLocks/>
          </p:cNvCxnSpPr>
          <p:nvPr/>
        </p:nvCxnSpPr>
        <p:spPr>
          <a:xfrm flipV="1">
            <a:off x="8160985" y="3918772"/>
            <a:ext cx="0" cy="347764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3AD5DD-DED2-4BC1-B49E-EF3EF62A180E}"/>
              </a:ext>
            </a:extLst>
          </p:cNvPr>
          <p:cNvCxnSpPr>
            <a:cxnSpLocks/>
          </p:cNvCxnSpPr>
          <p:nvPr/>
        </p:nvCxnSpPr>
        <p:spPr>
          <a:xfrm>
            <a:off x="7270827" y="2109988"/>
            <a:ext cx="7868" cy="1228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6D952B5-7447-4DB2-8CAB-A8A236ECFDB2}"/>
              </a:ext>
            </a:extLst>
          </p:cNvPr>
          <p:cNvCxnSpPr>
            <a:cxnSpLocks/>
          </p:cNvCxnSpPr>
          <p:nvPr/>
        </p:nvCxnSpPr>
        <p:spPr>
          <a:xfrm>
            <a:off x="7580431" y="3891627"/>
            <a:ext cx="0" cy="374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AF80627-B9EA-4ED2-A421-D3BFE204DB2C}"/>
              </a:ext>
            </a:extLst>
          </p:cNvPr>
          <p:cNvSpPr/>
          <p:nvPr/>
        </p:nvSpPr>
        <p:spPr>
          <a:xfrm>
            <a:off x="9680852" y="2798434"/>
            <a:ext cx="1687198" cy="224880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TextBox 6">
            <a:extLst>
              <a:ext uri="{FF2B5EF4-FFF2-40B4-BE49-F238E27FC236}">
                <a16:creationId xmlns:a16="http://schemas.microsoft.com/office/drawing/2014/main" id="{2657C013-0DB5-495C-8950-DEC2AE992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884" y="2914009"/>
            <a:ext cx="13802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Technology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B8306C9-C769-4FE9-817B-51F208779D10}"/>
              </a:ext>
            </a:extLst>
          </p:cNvPr>
          <p:cNvSpPr/>
          <p:nvPr/>
        </p:nvSpPr>
        <p:spPr>
          <a:xfrm>
            <a:off x="4476653" y="3983563"/>
            <a:ext cx="214488" cy="18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96682D3-3C30-4452-B287-2F8B9AACE1F6}"/>
              </a:ext>
            </a:extLst>
          </p:cNvPr>
          <p:cNvCxnSpPr>
            <a:cxnSpLocks/>
          </p:cNvCxnSpPr>
          <p:nvPr/>
        </p:nvCxnSpPr>
        <p:spPr>
          <a:xfrm>
            <a:off x="9106678" y="4527310"/>
            <a:ext cx="1138334" cy="0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116B9BC-9710-475C-BF83-60DEC90962DB}"/>
              </a:ext>
            </a:extLst>
          </p:cNvPr>
          <p:cNvCxnSpPr>
            <a:cxnSpLocks/>
          </p:cNvCxnSpPr>
          <p:nvPr/>
        </p:nvCxnSpPr>
        <p:spPr>
          <a:xfrm flipH="1">
            <a:off x="9013371" y="3632286"/>
            <a:ext cx="1348000" cy="0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E4CC71-9770-4EEA-A683-2B0166368767}"/>
              </a:ext>
            </a:extLst>
          </p:cNvPr>
          <p:cNvCxnSpPr>
            <a:cxnSpLocks/>
          </p:cNvCxnSpPr>
          <p:nvPr/>
        </p:nvCxnSpPr>
        <p:spPr>
          <a:xfrm flipH="1" flipV="1">
            <a:off x="10464939" y="2073943"/>
            <a:ext cx="5090" cy="529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3BD90136-1A84-47A3-B118-1379DF24B597}"/>
              </a:ext>
            </a:extLst>
          </p:cNvPr>
          <p:cNvSpPr/>
          <p:nvPr/>
        </p:nvSpPr>
        <p:spPr>
          <a:xfrm>
            <a:off x="2197714" y="4200357"/>
            <a:ext cx="2717353" cy="1209533"/>
          </a:xfrm>
          <a:prstGeom prst="arc">
            <a:avLst>
              <a:gd name="adj1" fmla="val 10689123"/>
              <a:gd name="adj2" fmla="val 19608201"/>
            </a:avLst>
          </a:prstGeom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96C13B-230D-4434-9B41-58B47A46BBD1}"/>
              </a:ext>
            </a:extLst>
          </p:cNvPr>
          <p:cNvCxnSpPr>
            <a:cxnSpLocks/>
          </p:cNvCxnSpPr>
          <p:nvPr/>
        </p:nvCxnSpPr>
        <p:spPr>
          <a:xfrm>
            <a:off x="6727323" y="2892549"/>
            <a:ext cx="6379" cy="226468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">
            <a:extLst>
              <a:ext uri="{FF2B5EF4-FFF2-40B4-BE49-F238E27FC236}">
                <a16:creationId xmlns:a16="http://schemas.microsoft.com/office/drawing/2014/main" id="{ED8949F4-033B-4903-9289-F9AFDA690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3297" y="4756228"/>
            <a:ext cx="9646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Validity</a:t>
            </a:r>
          </a:p>
        </p:txBody>
      </p:sp>
      <p:sp>
        <p:nvSpPr>
          <p:cNvPr id="70" name="TextBox 6">
            <a:extLst>
              <a:ext uri="{FF2B5EF4-FFF2-40B4-BE49-F238E27FC236}">
                <a16:creationId xmlns:a16="http://schemas.microsoft.com/office/drawing/2014/main" id="{FCE86958-86A2-41EF-97D4-41F813DDE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527" y="4717540"/>
            <a:ext cx="10087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Order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90A6FF-3E99-47B5-855A-2553612D4F55}"/>
              </a:ext>
            </a:extLst>
          </p:cNvPr>
          <p:cNvSpPr/>
          <p:nvPr/>
        </p:nvSpPr>
        <p:spPr>
          <a:xfrm>
            <a:off x="6263921" y="4277825"/>
            <a:ext cx="214488" cy="18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8ADF01AE-C9B8-46A3-BC14-14CF16D8DD3F}"/>
              </a:ext>
            </a:extLst>
          </p:cNvPr>
          <p:cNvSpPr/>
          <p:nvPr/>
        </p:nvSpPr>
        <p:spPr>
          <a:xfrm>
            <a:off x="4461474" y="3806441"/>
            <a:ext cx="1825880" cy="1129064"/>
          </a:xfrm>
          <a:prstGeom prst="arc">
            <a:avLst>
              <a:gd name="adj1" fmla="val 12323883"/>
              <a:gd name="adj2" fmla="val 2124672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F774F48D-3B6D-45C3-BD5A-FB9D50225D9E}"/>
              </a:ext>
            </a:extLst>
          </p:cNvPr>
          <p:cNvSpPr/>
          <p:nvPr/>
        </p:nvSpPr>
        <p:spPr>
          <a:xfrm rot="20751005">
            <a:off x="68262" y="3671116"/>
            <a:ext cx="1970880" cy="1343866"/>
          </a:xfrm>
          <a:prstGeom prst="arc">
            <a:avLst>
              <a:gd name="adj1" fmla="val 12191996"/>
              <a:gd name="adj2" fmla="val 21051828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9417F557-FD08-4FAC-8201-E5F332CCBE53}"/>
              </a:ext>
            </a:extLst>
          </p:cNvPr>
          <p:cNvSpPr/>
          <p:nvPr/>
        </p:nvSpPr>
        <p:spPr>
          <a:xfrm rot="20751005">
            <a:off x="436690" y="4663000"/>
            <a:ext cx="1970880" cy="1343866"/>
          </a:xfrm>
          <a:prstGeom prst="arc">
            <a:avLst>
              <a:gd name="adj1" fmla="val 12191996"/>
              <a:gd name="adj2" fmla="val 21051828"/>
            </a:avLst>
          </a:prstGeom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4EFF94D-6B0D-4949-B59D-E2360CD230C2}"/>
              </a:ext>
            </a:extLst>
          </p:cNvPr>
          <p:cNvSpPr/>
          <p:nvPr/>
        </p:nvSpPr>
        <p:spPr>
          <a:xfrm>
            <a:off x="4369409" y="4257195"/>
            <a:ext cx="214488" cy="1818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854B544-8181-41A0-BC85-ED1D5AF0B130}"/>
              </a:ext>
            </a:extLst>
          </p:cNvPr>
          <p:cNvSpPr/>
          <p:nvPr/>
        </p:nvSpPr>
        <p:spPr>
          <a:xfrm>
            <a:off x="2151710" y="4761859"/>
            <a:ext cx="214488" cy="1818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A21B9ED6-02B3-4504-8053-167E66E254D6}"/>
              </a:ext>
            </a:extLst>
          </p:cNvPr>
          <p:cNvSpPr/>
          <p:nvPr/>
        </p:nvSpPr>
        <p:spPr>
          <a:xfrm rot="20751005">
            <a:off x="636600" y="3659483"/>
            <a:ext cx="2052650" cy="1343866"/>
          </a:xfrm>
          <a:prstGeom prst="arc">
            <a:avLst>
              <a:gd name="adj1" fmla="val 11038275"/>
              <a:gd name="adj2" fmla="val 21051828"/>
            </a:avLst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AD3F429-9E96-4EB8-A1D3-7B73E6AC353E}"/>
              </a:ext>
            </a:extLst>
          </p:cNvPr>
          <p:cNvSpPr/>
          <p:nvPr/>
        </p:nvSpPr>
        <p:spPr>
          <a:xfrm>
            <a:off x="2506909" y="3835041"/>
            <a:ext cx="214488" cy="1818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0915E435-360F-4124-B3F7-3572E9CE82AD}"/>
              </a:ext>
            </a:extLst>
          </p:cNvPr>
          <p:cNvSpPr/>
          <p:nvPr/>
        </p:nvSpPr>
        <p:spPr>
          <a:xfrm>
            <a:off x="1739417" y="3570961"/>
            <a:ext cx="2866129" cy="1718852"/>
          </a:xfrm>
          <a:prstGeom prst="arc">
            <a:avLst>
              <a:gd name="adj1" fmla="val 12235653"/>
              <a:gd name="adj2" fmla="val 20497887"/>
            </a:avLst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5C9CA980-2E9C-4870-8A23-614E640BF5C0}"/>
              </a:ext>
            </a:extLst>
          </p:cNvPr>
          <p:cNvSpPr/>
          <p:nvPr/>
        </p:nvSpPr>
        <p:spPr>
          <a:xfrm>
            <a:off x="2631773" y="3360790"/>
            <a:ext cx="2717353" cy="1209533"/>
          </a:xfrm>
          <a:prstGeom prst="arc">
            <a:avLst>
              <a:gd name="adj1" fmla="val 10689123"/>
              <a:gd name="adj2" fmla="val 19608201"/>
            </a:avLst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7C373F6-B040-46F7-95AC-5457AB195E1C}"/>
              </a:ext>
            </a:extLst>
          </p:cNvPr>
          <p:cNvSpPr/>
          <p:nvPr/>
        </p:nvSpPr>
        <p:spPr>
          <a:xfrm>
            <a:off x="4700579" y="3452842"/>
            <a:ext cx="214488" cy="1818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38A165F4-C578-4C13-BC63-CE5D09DC7C63}"/>
              </a:ext>
            </a:extLst>
          </p:cNvPr>
          <p:cNvSpPr/>
          <p:nvPr/>
        </p:nvSpPr>
        <p:spPr>
          <a:xfrm>
            <a:off x="4681302" y="3338541"/>
            <a:ext cx="1261997" cy="2248806"/>
          </a:xfrm>
          <a:prstGeom prst="arc">
            <a:avLst>
              <a:gd name="adj1" fmla="val 14807401"/>
              <a:gd name="adj2" fmla="val 20504833"/>
            </a:avLst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A038D2A-D6D8-4834-8CA0-DB2BABF5F2D8}"/>
              </a:ext>
            </a:extLst>
          </p:cNvPr>
          <p:cNvSpPr/>
          <p:nvPr/>
        </p:nvSpPr>
        <p:spPr>
          <a:xfrm>
            <a:off x="5833736" y="4284965"/>
            <a:ext cx="214488" cy="1818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E628D6E-A2C4-4CA0-A38C-B700946941F5}"/>
              </a:ext>
            </a:extLst>
          </p:cNvPr>
          <p:cNvSpPr/>
          <p:nvPr/>
        </p:nvSpPr>
        <p:spPr>
          <a:xfrm>
            <a:off x="1510418" y="1663696"/>
            <a:ext cx="9721493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STATE of WORLD (s)</a:t>
            </a:r>
          </a:p>
        </p:txBody>
      </p:sp>
    </p:spTree>
    <p:extLst>
      <p:ext uri="{BB962C8B-B14F-4D97-AF65-F5344CB8AC3E}">
        <p14:creationId xmlns:p14="http://schemas.microsoft.com/office/powerpoint/2010/main" val="366702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6" grpId="0" animBg="1"/>
      <p:bldP spid="47" grpId="0"/>
      <p:bldP spid="48" grpId="0"/>
      <p:bldP spid="72" grpId="0" animBg="1"/>
      <p:bldP spid="73" grpId="0"/>
      <p:bldP spid="68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5B374-CE49-44DA-81B0-061BB64518AA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3">
            <a:extLst>
              <a:ext uri="{FF2B5EF4-FFF2-40B4-BE49-F238E27FC236}">
                <a16:creationId xmlns:a16="http://schemas.microsoft.com/office/drawing/2014/main" id="{26D49C46-DE52-44E7-9E89-507ED8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84741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Organizations Own/Manage Institutions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E119A2-29F5-4EA8-9777-3C47313ECBB6}"/>
              </a:ext>
            </a:extLst>
          </p:cNvPr>
          <p:cNvSpPr/>
          <p:nvPr/>
        </p:nvSpPr>
        <p:spPr>
          <a:xfrm>
            <a:off x="5776022" y="3254179"/>
            <a:ext cx="1774144" cy="22488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87C8F3-0C84-4677-8857-6348CE0119AC}"/>
              </a:ext>
            </a:extLst>
          </p:cNvPr>
          <p:cNvSpPr/>
          <p:nvPr/>
        </p:nvSpPr>
        <p:spPr>
          <a:xfrm>
            <a:off x="2993477" y="2069318"/>
            <a:ext cx="8049014" cy="371669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0C024987-46A3-4174-BCAE-658B048C8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477" y="1277215"/>
            <a:ext cx="23024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/>
              <a:t>Organization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2AB18B-7AAD-457B-9C76-C4C8B437E475}"/>
              </a:ext>
            </a:extLst>
          </p:cNvPr>
          <p:cNvSpPr/>
          <p:nvPr/>
        </p:nvSpPr>
        <p:spPr>
          <a:xfrm>
            <a:off x="551968" y="2066210"/>
            <a:ext cx="1729075" cy="371669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1A692B05-131E-4835-A7BF-169AD642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63" y="2258375"/>
            <a:ext cx="168988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/>
              <a:t>Decision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/>
              <a:t>Makers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ADD090-DBF1-4EFC-8D6C-A8D4C5645DB4}"/>
              </a:ext>
            </a:extLst>
          </p:cNvPr>
          <p:cNvSpPr/>
          <p:nvPr/>
        </p:nvSpPr>
        <p:spPr>
          <a:xfrm>
            <a:off x="3357178" y="3254179"/>
            <a:ext cx="1774144" cy="22488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5A76FC5B-A57B-469A-B347-A1A3C383B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285" y="4671265"/>
            <a:ext cx="15950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Entrance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Institutions</a:t>
            </a:r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A53E17BC-342E-4915-BCE8-C46295E8E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864" y="4533469"/>
            <a:ext cx="16919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Governance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Institutions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FD6DEB-1547-4AA0-96AF-B2B54873F50D}"/>
              </a:ext>
            </a:extLst>
          </p:cNvPr>
          <p:cNvSpPr/>
          <p:nvPr/>
        </p:nvSpPr>
        <p:spPr>
          <a:xfrm>
            <a:off x="8126465" y="3254179"/>
            <a:ext cx="1774144" cy="22488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675BA6DD-F6F1-4727-AD76-C4C852DBC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866" y="4551258"/>
            <a:ext cx="15950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Production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Institutions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0141BA-9E1E-4423-B7F5-3DDDE1FA2189}"/>
              </a:ext>
            </a:extLst>
          </p:cNvPr>
          <p:cNvSpPr/>
          <p:nvPr/>
        </p:nvSpPr>
        <p:spPr>
          <a:xfrm>
            <a:off x="3265718" y="2229095"/>
            <a:ext cx="7571615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State of Organization (z)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7EEDB7A7-3FEF-45C1-B19F-7BF88C85C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014" y="2580490"/>
            <a:ext cx="49623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/>
              <a:t>Rights:  Who has what roles.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5ED780-EB17-4208-9B3F-EB909157E421}"/>
              </a:ext>
            </a:extLst>
          </p:cNvPr>
          <p:cNvSpPr/>
          <p:nvPr/>
        </p:nvSpPr>
        <p:spPr>
          <a:xfrm>
            <a:off x="1282812" y="4246387"/>
            <a:ext cx="214488" cy="18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B27EA22-5E91-4B7E-ABBB-CE515D3FC069}"/>
              </a:ext>
            </a:extLst>
          </p:cNvPr>
          <p:cNvSpPr/>
          <p:nvPr/>
        </p:nvSpPr>
        <p:spPr>
          <a:xfrm>
            <a:off x="4045526" y="4256588"/>
            <a:ext cx="214488" cy="18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599FAF6-D250-4EDE-9C55-DDA4E2D545B7}"/>
              </a:ext>
            </a:extLst>
          </p:cNvPr>
          <p:cNvSpPr/>
          <p:nvPr/>
        </p:nvSpPr>
        <p:spPr>
          <a:xfrm>
            <a:off x="1422202" y="3955106"/>
            <a:ext cx="2717353" cy="820718"/>
          </a:xfrm>
          <a:prstGeom prst="arc">
            <a:avLst>
              <a:gd name="adj1" fmla="val 11228643"/>
              <a:gd name="adj2" fmla="val 21246719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92FFC6-1137-4549-8061-B4C9D7919F6D}"/>
              </a:ext>
            </a:extLst>
          </p:cNvPr>
          <p:cNvSpPr/>
          <p:nvPr/>
        </p:nvSpPr>
        <p:spPr>
          <a:xfrm>
            <a:off x="3357178" y="3270762"/>
            <a:ext cx="1774144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E79B7C-448B-4CB9-AA3B-AEA3CBD69C70}"/>
              </a:ext>
            </a:extLst>
          </p:cNvPr>
          <p:cNvSpPr/>
          <p:nvPr/>
        </p:nvSpPr>
        <p:spPr>
          <a:xfrm>
            <a:off x="5783048" y="3246736"/>
            <a:ext cx="1774144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0616A0-5B1D-4F18-9F26-82E8B82FF3E0}"/>
              </a:ext>
            </a:extLst>
          </p:cNvPr>
          <p:cNvSpPr/>
          <p:nvPr/>
        </p:nvSpPr>
        <p:spPr>
          <a:xfrm>
            <a:off x="8133491" y="3254179"/>
            <a:ext cx="1774144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86CB5F-B4B3-438F-B192-FA72C00C1F53}"/>
              </a:ext>
            </a:extLst>
          </p:cNvPr>
          <p:cNvCxnSpPr>
            <a:cxnSpLocks/>
          </p:cNvCxnSpPr>
          <p:nvPr/>
        </p:nvCxnSpPr>
        <p:spPr>
          <a:xfrm flipH="1" flipV="1">
            <a:off x="3896162" y="2640218"/>
            <a:ext cx="5090" cy="529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95271C-8FAF-4769-80B6-BB906F61E624}"/>
              </a:ext>
            </a:extLst>
          </p:cNvPr>
          <p:cNvCxnSpPr>
            <a:cxnSpLocks/>
          </p:cNvCxnSpPr>
          <p:nvPr/>
        </p:nvCxnSpPr>
        <p:spPr>
          <a:xfrm flipV="1">
            <a:off x="7322607" y="2580490"/>
            <a:ext cx="0" cy="813268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37D02B-3F43-443A-B346-CB50C0E4D366}"/>
              </a:ext>
            </a:extLst>
          </p:cNvPr>
          <p:cNvCxnSpPr>
            <a:cxnSpLocks/>
          </p:cNvCxnSpPr>
          <p:nvPr/>
        </p:nvCxnSpPr>
        <p:spPr>
          <a:xfrm>
            <a:off x="9584545" y="2364347"/>
            <a:ext cx="0" cy="846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B758A6-88EB-4F35-B455-0B3E028B8F36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9013537" y="5502985"/>
            <a:ext cx="7026" cy="531905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A1B9D7-9D8C-43E4-B77C-076B5167755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663094" y="5502985"/>
            <a:ext cx="33207" cy="490355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E9DAFE-40CE-4AE2-A43F-AFB39CFB3129}"/>
              </a:ext>
            </a:extLst>
          </p:cNvPr>
          <p:cNvCxnSpPr>
            <a:cxnSpLocks/>
          </p:cNvCxnSpPr>
          <p:nvPr/>
        </p:nvCxnSpPr>
        <p:spPr>
          <a:xfrm flipH="1" flipV="1">
            <a:off x="1722110" y="5651361"/>
            <a:ext cx="5090" cy="529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476DCE7-CF6E-494C-9EDB-0BBB7C8A8BCF}"/>
              </a:ext>
            </a:extLst>
          </p:cNvPr>
          <p:cNvSpPr/>
          <p:nvPr/>
        </p:nvSpPr>
        <p:spPr>
          <a:xfrm>
            <a:off x="1416505" y="6270377"/>
            <a:ext cx="9721493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STATE of WORLD (s)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8D45D622-8EFA-4DD3-B7FB-368069CB874F}"/>
              </a:ext>
            </a:extLst>
          </p:cNvPr>
          <p:cNvSpPr/>
          <p:nvPr/>
        </p:nvSpPr>
        <p:spPr>
          <a:xfrm>
            <a:off x="4123621" y="3883593"/>
            <a:ext cx="2366232" cy="820718"/>
          </a:xfrm>
          <a:prstGeom prst="arc">
            <a:avLst>
              <a:gd name="adj1" fmla="val 11228643"/>
              <a:gd name="adj2" fmla="val 21246719"/>
            </a:avLst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7676B40-C13D-405E-8CCA-8BE2B6C41DAA}"/>
              </a:ext>
            </a:extLst>
          </p:cNvPr>
          <p:cNvSpPr/>
          <p:nvPr/>
        </p:nvSpPr>
        <p:spPr>
          <a:xfrm>
            <a:off x="1332838" y="4614343"/>
            <a:ext cx="214488" cy="1818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0A51FCCD-4ABA-45A3-A203-1F9A02C1511B}"/>
              </a:ext>
            </a:extLst>
          </p:cNvPr>
          <p:cNvSpPr/>
          <p:nvPr/>
        </p:nvSpPr>
        <p:spPr>
          <a:xfrm>
            <a:off x="1406268" y="4376955"/>
            <a:ext cx="2717353" cy="820718"/>
          </a:xfrm>
          <a:prstGeom prst="arc">
            <a:avLst>
              <a:gd name="adj1" fmla="val 11228643"/>
              <a:gd name="adj2" fmla="val 21246719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37B6E15-49DC-4A5A-82A1-F9617E7E72E6}"/>
              </a:ext>
            </a:extLst>
          </p:cNvPr>
          <p:cNvSpPr/>
          <p:nvPr/>
        </p:nvSpPr>
        <p:spPr>
          <a:xfrm>
            <a:off x="4090038" y="4571771"/>
            <a:ext cx="214488" cy="1818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872AC85-CA68-40A1-8A47-40C561390670}"/>
              </a:ext>
            </a:extLst>
          </p:cNvPr>
          <p:cNvSpPr/>
          <p:nvPr/>
        </p:nvSpPr>
        <p:spPr>
          <a:xfrm>
            <a:off x="6481813" y="4106329"/>
            <a:ext cx="214488" cy="18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6A1328-ACD9-4EE2-B634-764DD7AE3BB6}"/>
              </a:ext>
            </a:extLst>
          </p:cNvPr>
          <p:cNvSpPr/>
          <p:nvPr/>
        </p:nvSpPr>
        <p:spPr>
          <a:xfrm>
            <a:off x="8391089" y="4480883"/>
            <a:ext cx="214488" cy="1818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D2A5F123-9D50-4132-A58A-A3C037AB9C84}"/>
              </a:ext>
            </a:extLst>
          </p:cNvPr>
          <p:cNvSpPr/>
          <p:nvPr/>
        </p:nvSpPr>
        <p:spPr>
          <a:xfrm>
            <a:off x="4090038" y="4337281"/>
            <a:ext cx="4578101" cy="820718"/>
          </a:xfrm>
          <a:prstGeom prst="arc">
            <a:avLst>
              <a:gd name="adj1" fmla="val 11228643"/>
              <a:gd name="adj2" fmla="val 21246719"/>
            </a:avLst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2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/>
      <p:bldP spid="42" grpId="0" animBg="1"/>
      <p:bldP spid="4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A1409-D626-43E0-81EA-56C8B845FB28}"/>
              </a:ext>
            </a:extLst>
          </p:cNvPr>
          <p:cNvSpPr txBox="1"/>
          <p:nvPr/>
        </p:nvSpPr>
        <p:spPr>
          <a:xfrm>
            <a:off x="1652240" y="1219200"/>
            <a:ext cx="102162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Build Concurrent Runner for MES (Actor Model -&gt; Thespian -&gt; mTree)</a:t>
            </a:r>
          </a:p>
          <a:p>
            <a:r>
              <a:rPr lang="en-US" sz="2400" dirty="0"/>
              <a:t>	Usually requires some refactoring of Python code </a:t>
            </a:r>
          </a:p>
          <a:p>
            <a:endParaRPr lang="en-US" sz="800" dirty="0"/>
          </a:p>
          <a:p>
            <a:r>
              <a:rPr lang="en-US" sz="2400" dirty="0"/>
              <a:t>Build Theory Cognition Models for Agents</a:t>
            </a:r>
          </a:p>
          <a:p>
            <a:r>
              <a:rPr lang="en-US" sz="2400" dirty="0"/>
              <a:t>	Optimization and Equilibrium: Theory</a:t>
            </a:r>
          </a:p>
          <a:p>
            <a:r>
              <a:rPr lang="en-US" sz="2400" dirty="0"/>
              <a:t>	Cognitive Psychology: Perception, Attention, Memory, </a:t>
            </a:r>
          </a:p>
          <a:p>
            <a:r>
              <a:rPr lang="en-US" sz="2400" dirty="0"/>
              <a:t>                                                      Goal Direct Learning, Beliefs, Strategy Formation</a:t>
            </a:r>
          </a:p>
          <a:p>
            <a:r>
              <a:rPr lang="en-US" sz="2400" dirty="0"/>
              <a:t>	Neural Models: Biophysical (Note: energy constant almost </a:t>
            </a:r>
          </a:p>
          <a:p>
            <a:r>
              <a:rPr lang="en-US" sz="2400" dirty="0"/>
              <a:t>			   constant.  Processing cost moves from relatively low 			    to infinite.  Attention is high opportunity cost.)</a:t>
            </a:r>
          </a:p>
          <a:p>
            <a:endParaRPr lang="en-US" sz="800" dirty="0"/>
          </a:p>
          <a:p>
            <a:r>
              <a:rPr lang="en-US" sz="2400" dirty="0"/>
              <a:t>Simulate Microeconomic System: 	 </a:t>
            </a:r>
          </a:p>
          <a:p>
            <a:r>
              <a:rPr lang="en-US" sz="2400" dirty="0"/>
              <a:t>	Increasing intelligence of agents with increasing costs</a:t>
            </a:r>
          </a:p>
          <a:p>
            <a:r>
              <a:rPr lang="en-US" sz="2400" dirty="0"/>
              <a:t>	Increasing cost of institution with increasing fees</a:t>
            </a:r>
          </a:p>
          <a:p>
            <a:r>
              <a:rPr lang="en-US" sz="2400" dirty="0"/>
              <a:t>	Determine both optimal tradeoff and dynamics of behavior and </a:t>
            </a:r>
          </a:p>
          <a:p>
            <a:r>
              <a:rPr lang="en-US" sz="2400" dirty="0"/>
              <a:t>	performance.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36907D-4759-4AFA-9FD3-21927E390F75}"/>
              </a:ext>
            </a:extLst>
          </p:cNvPr>
          <p:cNvSpPr txBox="1">
            <a:spLocks noChangeArrowheads="1"/>
          </p:cNvSpPr>
          <p:nvPr/>
        </p:nvSpPr>
        <p:spPr>
          <a:xfrm>
            <a:off x="1413585" y="381000"/>
            <a:ext cx="9646301" cy="11398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1" dirty="0">
                <a:solidFill>
                  <a:srgbClr val="007635"/>
                </a:solidFill>
                <a:latin typeface="Calibri" pitchFamily="34" charset="0"/>
              </a:rPr>
              <a:t>C</a:t>
            </a:r>
            <a:r>
              <a:rPr lang="en-US" sz="4400" b="1" baseline="30000" dirty="0">
                <a:solidFill>
                  <a:srgbClr val="007635"/>
                </a:solidFill>
                <a:latin typeface="Calibri" pitchFamily="34" charset="0"/>
              </a:rPr>
              <a:t>EE</a:t>
            </a:r>
            <a:r>
              <a:rPr lang="en-US" sz="4400" b="1" dirty="0">
                <a:solidFill>
                  <a:srgbClr val="007635"/>
                </a:solidFill>
                <a:latin typeface="Calibri" pitchFamily="34" charset="0"/>
              </a:rPr>
              <a:t>LAB Research Model – Steps 4, 5, 6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1899FA75-4B1B-4AAC-A427-7A499DF8F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113" y="3810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A1409-D626-43E0-81EA-56C8B845FB28}"/>
              </a:ext>
            </a:extLst>
          </p:cNvPr>
          <p:cNvSpPr txBox="1"/>
          <p:nvPr/>
        </p:nvSpPr>
        <p:spPr>
          <a:xfrm>
            <a:off x="1782868" y="1520825"/>
            <a:ext cx="955848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Design and Run Experiment</a:t>
            </a:r>
          </a:p>
          <a:p>
            <a:r>
              <a:rPr lang="en-US" sz="2400" dirty="0"/>
              <a:t>	Calibrate Control Variables</a:t>
            </a:r>
          </a:p>
          <a:p>
            <a:r>
              <a:rPr lang="en-US" sz="2400" dirty="0"/>
              <a:t>	Build Subject Interface (Flask and related)</a:t>
            </a:r>
          </a:p>
          <a:p>
            <a:r>
              <a:rPr lang="en-US" sz="2400" dirty="0"/>
              <a:t>	Build Config for Statistical Design</a:t>
            </a:r>
          </a:p>
          <a:p>
            <a:r>
              <a:rPr lang="en-US" sz="2400" dirty="0"/>
              <a:t>	Recruit and Manage Subjects and Subject Pool</a:t>
            </a:r>
          </a:p>
          <a:p>
            <a:r>
              <a:rPr lang="en-US" sz="2400" dirty="0"/>
              <a:t>	Collect and Analyze Data</a:t>
            </a:r>
          </a:p>
          <a:p>
            <a:endParaRPr lang="en-US" sz="800" dirty="0"/>
          </a:p>
          <a:p>
            <a:r>
              <a:rPr lang="en-US" sz="2400" dirty="0"/>
              <a:t>Improve Agent Models Based on Experimental Data</a:t>
            </a:r>
          </a:p>
          <a:p>
            <a:endParaRPr lang="en-US" sz="800" dirty="0"/>
          </a:p>
          <a:p>
            <a:r>
              <a:rPr lang="en-US" sz="2400" dirty="0"/>
              <a:t>Provide policy analysis:</a:t>
            </a:r>
          </a:p>
          <a:p>
            <a:r>
              <a:rPr lang="en-US" sz="2400" dirty="0"/>
              <a:t>	Calibrate to field (may have done this above) 	 </a:t>
            </a:r>
          </a:p>
          <a:p>
            <a:r>
              <a:rPr lang="en-US" sz="2400" dirty="0"/>
              <a:t>	Examine proposals using improved model simulations.</a:t>
            </a:r>
          </a:p>
          <a:p>
            <a:r>
              <a:rPr lang="en-US" sz="2400" dirty="0"/>
              <a:t>	Run competing proposals in the lab. </a:t>
            </a:r>
          </a:p>
          <a:p>
            <a:r>
              <a:rPr lang="en-US" sz="2400" dirty="0"/>
              <a:t>	Run competing proposals in the field.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36907D-4759-4AFA-9FD3-21927E390F75}"/>
              </a:ext>
            </a:extLst>
          </p:cNvPr>
          <p:cNvSpPr txBox="1">
            <a:spLocks noChangeArrowheads="1"/>
          </p:cNvSpPr>
          <p:nvPr/>
        </p:nvSpPr>
        <p:spPr>
          <a:xfrm>
            <a:off x="1413585" y="381000"/>
            <a:ext cx="9646301" cy="11398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1" dirty="0">
                <a:solidFill>
                  <a:srgbClr val="007635"/>
                </a:solidFill>
                <a:latin typeface="Calibri" pitchFamily="34" charset="0"/>
              </a:rPr>
              <a:t>C</a:t>
            </a:r>
            <a:r>
              <a:rPr lang="en-US" sz="4400" b="1" baseline="30000" dirty="0">
                <a:solidFill>
                  <a:srgbClr val="007635"/>
                </a:solidFill>
                <a:latin typeface="Calibri" pitchFamily="34" charset="0"/>
              </a:rPr>
              <a:t>EE</a:t>
            </a:r>
            <a:r>
              <a:rPr lang="en-US" sz="4400" b="1" dirty="0">
                <a:solidFill>
                  <a:srgbClr val="007635"/>
                </a:solidFill>
                <a:latin typeface="Calibri" pitchFamily="34" charset="0"/>
              </a:rPr>
              <a:t>LAB Research Model – Steps 7, 8, 9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1899FA75-4B1B-4AAC-A427-7A499DF8F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113" y="3810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3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36907D-4759-4AFA-9FD3-21927E390F75}"/>
              </a:ext>
            </a:extLst>
          </p:cNvPr>
          <p:cNvSpPr txBox="1">
            <a:spLocks noChangeArrowheads="1"/>
          </p:cNvSpPr>
          <p:nvPr/>
        </p:nvSpPr>
        <p:spPr>
          <a:xfrm>
            <a:off x="1413585" y="381000"/>
            <a:ext cx="9646301" cy="11398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1" dirty="0">
                <a:solidFill>
                  <a:srgbClr val="007635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1899FA75-4B1B-4AAC-A427-7A499DF8F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113" y="3810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5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694</Words>
  <Application>Microsoft Office PowerPoint</Application>
  <PresentationFormat>Widescreen</PresentationFormat>
  <Paragraphs>129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McCabe</dc:creator>
  <cp:lastModifiedBy>Kevin McCabe</cp:lastModifiedBy>
  <cp:revision>5</cp:revision>
  <dcterms:created xsi:type="dcterms:W3CDTF">2021-10-20T12:16:35Z</dcterms:created>
  <dcterms:modified xsi:type="dcterms:W3CDTF">2021-10-22T16:35:48Z</dcterms:modified>
</cp:coreProperties>
</file>