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6" r:id="rId2"/>
    <p:sldId id="458" r:id="rId3"/>
    <p:sldId id="471" r:id="rId4"/>
    <p:sldId id="472" r:id="rId5"/>
    <p:sldId id="511" r:id="rId6"/>
    <p:sldId id="508" r:id="rId7"/>
    <p:sldId id="473" r:id="rId8"/>
    <p:sldId id="474" r:id="rId9"/>
    <p:sldId id="476" r:id="rId10"/>
    <p:sldId id="504" r:id="rId11"/>
    <p:sldId id="479" r:id="rId12"/>
    <p:sldId id="494" r:id="rId13"/>
    <p:sldId id="491" r:id="rId14"/>
    <p:sldId id="499" r:id="rId15"/>
    <p:sldId id="487" r:id="rId16"/>
    <p:sldId id="500" r:id="rId17"/>
    <p:sldId id="488" r:id="rId18"/>
    <p:sldId id="509" r:id="rId19"/>
    <p:sldId id="510" r:id="rId20"/>
    <p:sldId id="512" r:id="rId21"/>
    <p:sldId id="357" r:id="rId22"/>
    <p:sldId id="282" r:id="rId23"/>
    <p:sldId id="50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F98E7-3C6E-427C-A0E4-7DAEF63E99C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FDDF5-83C0-4B38-9D43-882040F7A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4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E4A0EE2F-3704-4176-A582-7E71371621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93C9D47F-BD28-4964-905D-839934728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274FC46-2901-4AEF-836E-E7F494685D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5B911E4-3FF9-4131-8C55-4AD6906789E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55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E2D40A58-C16A-429C-BC5D-C462A735D5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D5F387F1-C07B-48D8-BDE4-01AFD4EBC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EC123F28-6023-4DE9-A1AA-C4B8159F5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167C1EB-5AEB-448E-88ED-551DD53D9A6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346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E4A0EE2F-3704-4176-A582-7E71371621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93C9D47F-BD28-4964-905D-839934728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274FC46-2901-4AEF-836E-E7F494685D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5B911E4-3FF9-4131-8C55-4AD6906789E0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576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67B0-26C3-4ABF-9B54-B3FEBB416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F8585-E308-4D4B-8CA9-05016E58F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6DC9B-58D2-4688-8865-6E997126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99C94-9E29-40B7-9A94-6EB92479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CBAB7-A5E4-4F8F-AA86-E5C3330C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3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C16B-58C0-4D87-BA7B-E1A2FFF9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B2854-D548-4628-9F85-6E35C7E34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E889-DEFD-4FB9-A4AA-A9B0C184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B8139-9DF1-474C-881C-B84B325E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B316-1708-4097-BF53-A57516B7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E386C-4F14-4D71-A3FE-D3C65ECA0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1D7F4-3083-40DE-8C1C-6AE180BCE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01A77-654F-443E-9B60-68D5A4C5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C4948-21AC-47E5-A103-28984C21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1835-580E-416A-A6EE-1EF43AA4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1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A24A-9A73-4972-8CD1-1D2A3D79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F0C24-C938-44DF-8F67-762896C5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2FC80-89B6-4B40-90EA-B24F28D9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BDB68-C501-4666-9F3A-39DE9C21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AB5D9-E568-440F-A1F4-8CF2E724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0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BB5A-85AE-41AC-BBFC-9C90026C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4D1BA-8933-4251-9CD0-A988C794B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C6969-C6A8-48C4-BC6B-3E616558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CCCA1-A080-4C35-A287-19DD5C29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F436F-9FE2-4479-A544-A68B8A10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4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12BB-4BEB-4FAB-9BF5-8E6D9D35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CCDEF-DE9A-4AC1-AF88-F7B95B4D3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B2D02-E439-468F-9F55-523AF3F57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FFB2C-E227-4FE1-BA0A-A96A6548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A63BF-0E1C-47B7-8670-A76B1912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364CF-8413-4D14-BA05-131C652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2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F217-2542-44DA-81B2-683F96AF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899C-6039-4B8E-A312-F511C5F9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D65C9-BD6F-4C06-932D-449D29D1D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3776D-1211-465F-8372-E9839793A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860C8-28E4-481F-8FA1-E9E4D528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8FA27-94EF-4DA0-9170-50037601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05BEA-4297-4DB9-A052-7172936D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8957C-63F0-4C4C-8B44-ED78ECA4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7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1B6F-F0E4-472D-911F-094E239C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F8AE7-977A-41D0-90F0-A01EAC7E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80519-FEFC-4531-BA4B-8B887399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7CB41-9CB7-4927-B0E7-D2681716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F3F7E6-3A90-42FC-A5B3-A8D55FA3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6BFD5-C073-40ED-9A21-3E8B5BAB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A1DBD-1C6A-4EA5-B97B-B54A2E09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3597-9258-4852-B3A3-FD2CEC9A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A5D6-74AA-485F-AB51-5874305C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3F4B8-907B-427F-9313-AC45790A0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F57B0-27E7-4723-943A-C7F582AD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3DB19-2862-4916-B5DC-535E4F97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3BB40-FEC5-4DF1-9F28-C5EE606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2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8FFE-6ED8-4E66-9DBD-441C88C7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28612-8939-4B5E-B8B5-FEE3AD266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111DD-7A21-4C19-BBD7-EB8F4CE4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4A0C4-910E-45BE-95FA-2B1AE1E4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36F5-83E9-41B9-BB61-7AB66EA280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42EB3-A07B-4707-A9BA-AB7D4FEE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139C6-EA54-4055-9871-E3E5918D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3250F-1593-4D77-B33B-2B4B6934A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9B81F-3994-4E9C-81E5-5E52953D1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86FA-3F93-476E-84DC-D9C64B412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D36F5-83E9-41B9-BB61-7AB66EA280A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FA8F5-1C21-4358-BD19-644A23604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6BDC-0F7F-45ED-BE1E-B8FA8EF2C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072CB-F65D-472B-8104-84F29A1E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95B374-CE49-44DA-81B0-061BB64518AA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7" name="TextBox 3">
            <a:extLst>
              <a:ext uri="{FF2B5EF4-FFF2-40B4-BE49-F238E27FC236}">
                <a16:creationId xmlns:a16="http://schemas.microsoft.com/office/drawing/2014/main" id="{26D49C46-DE52-44E7-9E89-507ED82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26498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B3295-FDBC-4F34-AAAF-68227A1BA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999" t="5530" b="4485"/>
          <a:stretch>
            <a:fillRect/>
          </a:stretch>
        </p:blipFill>
        <p:spPr bwMode="auto">
          <a:xfrm>
            <a:off x="-258051" y="162684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D1E2BD9A-B9B1-4DD5-B225-B5ED587C8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7443" y="4481344"/>
            <a:ext cx="650804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pitchFamily="34" charset="0"/>
              </a:rPr>
              <a:t>Adaptive Markets &amp; Epidemic Analysis</a:t>
            </a:r>
          </a:p>
          <a:p>
            <a:r>
              <a:rPr lang="en-US" sz="2800" b="1" dirty="0">
                <a:solidFill>
                  <a:schemeClr val="bg1"/>
                </a:solidFill>
                <a:latin typeface="Calibri" pitchFamily="34" charset="0"/>
              </a:rPr>
              <a:t>Steve Kunath, Kevin McCabe, Alex Psurek, Sarah Sylvester, 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04679334-7F03-4A78-9AFA-54838EC9B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9" y="5922097"/>
            <a:ext cx="7010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icrosoft Sans Serif" pitchFamily="34" charset="0"/>
              </a:rPr>
              <a:t>George Mason University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Microsoft Sans Serif" pitchFamily="34" charset="0"/>
              </a:rPr>
              <a:t>kmccabe@gmu.edu</a:t>
            </a:r>
          </a:p>
        </p:txBody>
      </p:sp>
      <p:pic>
        <p:nvPicPr>
          <p:cNvPr id="8" name="Picture 5" descr="GMURGB">
            <a:extLst>
              <a:ext uri="{FF2B5EF4-FFF2-40B4-BE49-F238E27FC236}">
                <a16:creationId xmlns:a16="http://schemas.microsoft.com/office/drawing/2014/main" id="{77F46512-3A45-4F94-982B-79C4DE3DE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1956" y="1217876"/>
            <a:ext cx="2362200" cy="151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877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42A1E65-F369-4CE2-9FF4-FF1188549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17" y="1993433"/>
            <a:ext cx="5100876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1D3B9B93-00A7-43E1-9F88-3BCDBCBA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040" y="54441"/>
            <a:ext cx="653796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equilibrium price range is 398 to 403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average price = 404.84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eq expected contracts = 48,  actual contracts = 31 actual surplus = 7283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maximum surplus = 8890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efficiency = 81.92%. </a:t>
            </a:r>
          </a:p>
        </p:txBody>
      </p:sp>
      <p:pic>
        <p:nvPicPr>
          <p:cNvPr id="5127" name="Picture 7">
            <a:extLst>
              <a:ext uri="{FF2B5EF4-FFF2-40B4-BE49-F238E27FC236}">
                <a16:creationId xmlns:a16="http://schemas.microsoft.com/office/drawing/2014/main" id="{93FEFD1F-1423-444F-B760-E41486C07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533" y="2085976"/>
            <a:ext cx="5294947" cy="439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42036D43-8BE9-4A85-9064-09869E0FB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73" y="372740"/>
            <a:ext cx="41332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One Period ZID 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150031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5334860-1D5B-4C02-ACAA-A6C6695EC34E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6C74AE55-90CF-4DE5-B300-2498FFAFB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48256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Multi Trial Simulations</a:t>
            </a:r>
          </a:p>
        </p:txBody>
      </p:sp>
    </p:spTree>
    <p:extLst>
      <p:ext uri="{BB962C8B-B14F-4D97-AF65-F5344CB8AC3E}">
        <p14:creationId xmlns:p14="http://schemas.microsoft.com/office/powerpoint/2010/main" val="427299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472BF-0F9C-4520-BA65-EFFD53AE59AA}"/>
              </a:ext>
            </a:extLst>
          </p:cNvPr>
          <p:cNvSpPr txBox="1"/>
          <p:nvPr/>
        </p:nvSpPr>
        <p:spPr>
          <a:xfrm>
            <a:off x="1208405" y="1351508"/>
            <a:ext cx="989444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endParaRPr lang="en-US" sz="2400" dirty="0"/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ZIDA(ZID):</a:t>
            </a:r>
          </a:p>
          <a:p>
            <a:endParaRPr lang="en-US" sz="2400" dirty="0"/>
          </a:p>
          <a:p>
            <a:r>
              <a:rPr lang="en-US" sz="2400" dirty="0"/>
              <a:t>      MOVE     -&gt; if contract at period -&gt; don’t move again; (dx, </a:t>
            </a:r>
            <a:r>
              <a:rPr lang="en-US" sz="2400" dirty="0" err="1"/>
              <a:t>dy</a:t>
            </a:r>
            <a:r>
              <a:rPr lang="en-US" sz="2400" dirty="0"/>
              <a:t>) = (0, 0)</a:t>
            </a:r>
          </a:p>
          <a:p>
            <a:r>
              <a:rPr lang="en-US" sz="2400" dirty="0"/>
              <a:t> 	         -&gt; otherwise,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F23B88-0368-4FA5-86C4-F39BFD5A2D90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4B65775E-8EF1-42F1-B7FC-EF34276B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915E0-E1DF-4123-816A-FACB4B145055}"/>
              </a:ext>
            </a:extLst>
          </p:cNvPr>
          <p:cNvSpPr/>
          <p:nvPr/>
        </p:nvSpPr>
        <p:spPr>
          <a:xfrm>
            <a:off x="1121420" y="3576727"/>
            <a:ext cx="10483840" cy="1696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90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A071686D-847F-4F8F-B0B5-BCFEB23E0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689" y="1173278"/>
            <a:ext cx="4775987" cy="384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6">
            <a:extLst>
              <a:ext uri="{FF2B5EF4-FFF2-40B4-BE49-F238E27FC236}">
                <a16:creationId xmlns:a16="http://schemas.microsoft.com/office/drawing/2014/main" id="{55BEF983-A099-4906-8D17-047D23DE8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763" y="5636123"/>
            <a:ext cx="32049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 Unicode MS"/>
              </a:rPr>
              <a:t>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umber of agents at grid points occupied = [3, 6, 7, 4]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E135ABE-CF60-44D6-BA04-A2197B4A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324" y="1229187"/>
            <a:ext cx="4706575" cy="379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73EF2B-18C6-4AB5-A574-2CC3E1BC044A}"/>
              </a:ext>
            </a:extLst>
          </p:cNvPr>
          <p:cNvSpPr txBox="1"/>
          <p:nvPr/>
        </p:nvSpPr>
        <p:spPr>
          <a:xfrm>
            <a:off x="4734935" y="-272515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1FF3A2-F7C8-4F15-8501-9B0B611C6CC4}"/>
              </a:ext>
            </a:extLst>
          </p:cNvPr>
          <p:cNvGrpSpPr/>
          <p:nvPr/>
        </p:nvGrpSpPr>
        <p:grpSpPr>
          <a:xfrm>
            <a:off x="3805096" y="5266791"/>
            <a:ext cx="4581808" cy="1320362"/>
            <a:chOff x="4424784" y="5266790"/>
            <a:chExt cx="4581808" cy="1320362"/>
          </a:xfrm>
          <a:solidFill>
            <a:schemeClr val="tx1"/>
          </a:solidFill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63343A-B3D4-4081-828C-82A56F2FBAFA}"/>
                </a:ext>
              </a:extLst>
            </p:cNvPr>
            <p:cNvSpPr txBox="1"/>
            <p:nvPr/>
          </p:nvSpPr>
          <p:spPr>
            <a:xfrm>
              <a:off x="4424784" y="5266791"/>
              <a:ext cx="2410485" cy="132036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num_periods</a:t>
              </a:r>
              <a:r>
                <a:rPr lang="en-US" sz="1800" dirty="0">
                  <a:solidFill>
                    <a:schemeClr val="bg1"/>
                  </a:solidFill>
                </a:rPr>
                <a:t> = 7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num_weeks</a:t>
              </a:r>
              <a:r>
                <a:rPr lang="en-US" sz="1800" dirty="0">
                  <a:solidFill>
                    <a:schemeClr val="bg1"/>
                  </a:solidFill>
                </a:rPr>
                <a:t> = 50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num_rounds</a:t>
              </a:r>
              <a:r>
                <a:rPr lang="en-US" sz="1800" dirty="0">
                  <a:solidFill>
                    <a:schemeClr val="bg1"/>
                  </a:solidFill>
                </a:rPr>
                <a:t> = 5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grid_size</a:t>
              </a:r>
              <a:r>
                <a:rPr lang="en-US" sz="1800" dirty="0">
                  <a:solidFill>
                    <a:schemeClr val="bg1"/>
                  </a:solidFill>
                </a:rPr>
                <a:t> = 15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AEDB36-355E-464A-873F-630DB284419F}"/>
                </a:ext>
              </a:extLst>
            </p:cNvPr>
            <p:cNvSpPr txBox="1"/>
            <p:nvPr/>
          </p:nvSpPr>
          <p:spPr>
            <a:xfrm>
              <a:off x="6596107" y="5266790"/>
              <a:ext cx="2410485" cy="132036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num_traders</a:t>
              </a:r>
              <a:r>
                <a:rPr lang="en-US" sz="1800" dirty="0">
                  <a:solidFill>
                    <a:schemeClr val="bg1"/>
                  </a:solidFill>
                </a:rPr>
                <a:t> = 20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num_units</a:t>
              </a:r>
              <a:r>
                <a:rPr lang="en-US" sz="1800" dirty="0">
                  <a:solidFill>
                    <a:schemeClr val="bg1"/>
                  </a:solidFill>
                </a:rPr>
                <a:t> = 8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lower_bound</a:t>
              </a:r>
              <a:r>
                <a:rPr lang="en-US" sz="1800" dirty="0">
                  <a:solidFill>
                    <a:schemeClr val="bg1"/>
                  </a:solidFill>
                </a:rPr>
                <a:t> = 200 </a:t>
              </a:r>
            </a:p>
            <a:p>
              <a:pPr indent="-2286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800" dirty="0" err="1">
                  <a:solidFill>
                    <a:schemeClr val="bg1"/>
                  </a:solidFill>
                </a:rPr>
                <a:t>upper_bound</a:t>
              </a:r>
              <a:r>
                <a:rPr lang="en-US" sz="1800" dirty="0">
                  <a:solidFill>
                    <a:schemeClr val="bg1"/>
                  </a:solidFill>
                </a:rPr>
                <a:t> = 600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E7D4FE-E4D3-4729-BC65-A87A6A32434E}"/>
              </a:ext>
            </a:extLst>
          </p:cNvPr>
          <p:cNvCxnSpPr/>
          <p:nvPr/>
        </p:nvCxnSpPr>
        <p:spPr>
          <a:xfrm>
            <a:off x="580333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">
            <a:extLst>
              <a:ext uri="{FF2B5EF4-FFF2-40B4-BE49-F238E27FC236}">
                <a16:creationId xmlns:a16="http://schemas.microsoft.com/office/drawing/2014/main" id="{569A6D2F-18AE-40C6-B075-E93143900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353" y="165258"/>
            <a:ext cx="111362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600" dirty="0"/>
              <a:t>ZID and ZIDA strategies &amp; Number of grid points occupied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E5F1C8-A194-4173-B08C-89713B6DFD55}"/>
              </a:ext>
            </a:extLst>
          </p:cNvPr>
          <p:cNvCxnSpPr>
            <a:cxnSpLocks/>
          </p:cNvCxnSpPr>
          <p:nvPr/>
        </p:nvCxnSpPr>
        <p:spPr>
          <a:xfrm flipV="1">
            <a:off x="10364526" y="4561840"/>
            <a:ext cx="405074" cy="692111"/>
          </a:xfrm>
          <a:prstGeom prst="line">
            <a:avLst/>
          </a:prstGeom>
          <a:ln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19AF29-39F4-4CBA-984F-BC560C4CDCA5}"/>
              </a:ext>
            </a:extLst>
          </p:cNvPr>
          <p:cNvSpPr txBox="1"/>
          <p:nvPr/>
        </p:nvSpPr>
        <p:spPr>
          <a:xfrm>
            <a:off x="9740599" y="5266791"/>
            <a:ext cx="163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 local max</a:t>
            </a:r>
          </a:p>
        </p:txBody>
      </p:sp>
    </p:spTree>
    <p:extLst>
      <p:ext uri="{BB962C8B-B14F-4D97-AF65-F5344CB8AC3E}">
        <p14:creationId xmlns:p14="http://schemas.microsoft.com/office/powerpoint/2010/main" val="3964706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472BF-0F9C-4520-BA65-EFFD53AE59AA}"/>
              </a:ext>
            </a:extLst>
          </p:cNvPr>
          <p:cNvSpPr txBox="1"/>
          <p:nvPr/>
        </p:nvSpPr>
        <p:spPr>
          <a:xfrm>
            <a:off x="1402080" y="1177597"/>
            <a:ext cx="956787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ZID(TRADER):</a:t>
            </a:r>
          </a:p>
          <a:p>
            <a:r>
              <a:rPr lang="en-US" sz="2400" dirty="0"/>
              <a:t>    MOVE       -&gt;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r>
              <a:rPr lang="en-US" sz="2400" dirty="0"/>
              <a:t>    BID, ASK   -&gt; uniform random budget constrained offer</a:t>
            </a:r>
          </a:p>
          <a:p>
            <a:r>
              <a:rPr lang="en-US" sz="2400" dirty="0"/>
              <a:t>    BUY, SELL -&gt; uniform random budget constrained willingness to accept</a:t>
            </a:r>
          </a:p>
          <a:p>
            <a:r>
              <a:rPr lang="en-US" sz="2400" dirty="0"/>
              <a:t>                      -&gt; uniform random choice of offer </a:t>
            </a:r>
          </a:p>
          <a:p>
            <a:r>
              <a:rPr lang="en-US" sz="2400" dirty="0"/>
              <a:t>ZIDP(ZID):</a:t>
            </a:r>
          </a:p>
          <a:p>
            <a:r>
              <a:rPr lang="en-US" sz="2400" dirty="0"/>
              <a:t>     BUY, SELL -&gt; uniform random budget constrained willingness to accept</a:t>
            </a:r>
          </a:p>
          <a:p>
            <a:r>
              <a:rPr lang="en-US" sz="2400" dirty="0"/>
              <a:t>  	          -&gt; picks best remaining offer</a:t>
            </a:r>
          </a:p>
          <a:p>
            <a:r>
              <a:rPr lang="en-US" sz="2400" dirty="0"/>
              <a:t>ZIDA(ZID):</a:t>
            </a:r>
          </a:p>
          <a:p>
            <a:r>
              <a:rPr lang="en-US" sz="2400" dirty="0"/>
              <a:t>      MOVE     -&gt; if contract at point -&gt; don’t move (dx, </a:t>
            </a:r>
            <a:r>
              <a:rPr lang="en-US" sz="2400" dirty="0" err="1"/>
              <a:t>dy</a:t>
            </a:r>
            <a:r>
              <a:rPr lang="en-US" sz="2400" dirty="0"/>
              <a:t>) = (0, 0)</a:t>
            </a:r>
          </a:p>
          <a:p>
            <a:r>
              <a:rPr lang="en-US" sz="2400" dirty="0"/>
              <a:t> 	         -&gt; otherwise,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endParaRPr lang="en-US" sz="2400" dirty="0"/>
          </a:p>
          <a:p>
            <a:r>
              <a:rPr lang="en-US" sz="2400" dirty="0"/>
              <a:t>ZIDPA(ZIDP, ZIDA)</a:t>
            </a:r>
          </a:p>
          <a:p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F23B88-0368-4FA5-86C4-F39BFD5A2D90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4B65775E-8EF1-42F1-B7FC-EF34276B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1F9F0C-1545-40E3-867F-43CAFC98C69A}"/>
              </a:ext>
            </a:extLst>
          </p:cNvPr>
          <p:cNvSpPr/>
          <p:nvPr/>
        </p:nvSpPr>
        <p:spPr>
          <a:xfrm>
            <a:off x="1222044" y="5468292"/>
            <a:ext cx="10132031" cy="778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97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065965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500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477511" y="1562676"/>
            <a:ext cx="430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Surplus 50%  ZIDA, and 50% ZIDPA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D21A56DF-8583-44B0-8DF4-4AB99C11A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694" y="213773"/>
            <a:ext cx="4823815" cy="384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02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472BF-0F9C-4520-BA65-EFFD53AE59AA}"/>
              </a:ext>
            </a:extLst>
          </p:cNvPr>
          <p:cNvSpPr txBox="1"/>
          <p:nvPr/>
        </p:nvSpPr>
        <p:spPr>
          <a:xfrm>
            <a:off x="1539443" y="833566"/>
            <a:ext cx="942193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ZIDP(ZID):</a:t>
            </a:r>
          </a:p>
          <a:p>
            <a:r>
              <a:rPr lang="en-US" sz="2400" dirty="0"/>
              <a:t>     BUY, SELL -&gt; uniform random budget constrained willingness to accept</a:t>
            </a:r>
          </a:p>
          <a:p>
            <a:r>
              <a:rPr lang="en-US" sz="2400" dirty="0"/>
              <a:t>  	          -&gt; picks best remaining offer</a:t>
            </a:r>
          </a:p>
          <a:p>
            <a:endParaRPr lang="en-US" sz="2400" dirty="0"/>
          </a:p>
          <a:p>
            <a:r>
              <a:rPr lang="en-US" sz="2400" dirty="0"/>
              <a:t>ZIDPR(ZIDP):</a:t>
            </a:r>
          </a:p>
          <a:p>
            <a:r>
              <a:rPr lang="en-US" sz="2400" dirty="0"/>
              <a:t>       MOVE     </a:t>
            </a:r>
          </a:p>
          <a:p>
            <a:r>
              <a:rPr lang="en-US" sz="2400" dirty="0"/>
              <a:t>	          -&gt; if </a:t>
            </a:r>
            <a:r>
              <a:rPr lang="en-US" sz="2400" dirty="0" err="1"/>
              <a:t>num_agents</a:t>
            </a:r>
            <a:r>
              <a:rPr lang="en-US" sz="2400" dirty="0"/>
              <a:t> at point &gt; 2:</a:t>
            </a:r>
          </a:p>
          <a:p>
            <a:r>
              <a:rPr lang="en-US" sz="2400" dirty="0"/>
              <a:t>		         (dx, </a:t>
            </a:r>
            <a:r>
              <a:rPr lang="en-US" sz="2400" dirty="0" err="1"/>
              <a:t>dy</a:t>
            </a:r>
            <a:r>
              <a:rPr lang="en-US" sz="2400" dirty="0"/>
              <a:t>) where dx ~ {-1,  +1} and </a:t>
            </a:r>
            <a:r>
              <a:rPr lang="en-US" sz="2400" dirty="0" err="1"/>
              <a:t>dy</a:t>
            </a:r>
            <a:r>
              <a:rPr lang="en-US" sz="2400" dirty="0"/>
              <a:t> ~ {-1,  +1}</a:t>
            </a:r>
          </a:p>
          <a:p>
            <a:r>
              <a:rPr lang="en-US" sz="2400" dirty="0"/>
              <a:t>	          -&gt; else: </a:t>
            </a:r>
          </a:p>
          <a:p>
            <a:r>
              <a:rPr lang="en-US" sz="2400" dirty="0"/>
              <a:t>		         if contract last period:</a:t>
            </a:r>
          </a:p>
          <a:p>
            <a:r>
              <a:rPr lang="en-US" sz="2400" dirty="0"/>
              <a:t>                                           (dx, </a:t>
            </a:r>
            <a:r>
              <a:rPr lang="en-US" sz="2400" dirty="0" err="1"/>
              <a:t>dy</a:t>
            </a:r>
            <a:r>
              <a:rPr lang="en-US" sz="2400" dirty="0"/>
              <a:t>) = (0, 0):</a:t>
            </a:r>
          </a:p>
          <a:p>
            <a:r>
              <a:rPr lang="en-US" sz="2400" dirty="0"/>
              <a:t>		         else:  </a:t>
            </a:r>
          </a:p>
          <a:p>
            <a:r>
              <a:rPr lang="en-US" sz="2400" dirty="0"/>
              <a:t>			   (dx, </a:t>
            </a:r>
            <a:r>
              <a:rPr lang="en-US" sz="2400" dirty="0" err="1"/>
              <a:t>dy</a:t>
            </a:r>
            <a:r>
              <a:rPr lang="en-US" sz="2400" dirty="0"/>
              <a:t>) where dx ~ {-1, 0, +1}, and </a:t>
            </a:r>
            <a:r>
              <a:rPr lang="en-US" sz="2400" dirty="0" err="1"/>
              <a:t>dy</a:t>
            </a:r>
            <a:r>
              <a:rPr lang="en-US" sz="2400" dirty="0"/>
              <a:t> ~ {-1, 0, +1}</a:t>
            </a:r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F23B88-0368-4FA5-86C4-F39BFD5A2D90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4B65775E-8EF1-42F1-B7FC-EF34276B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59706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Comparing Agent Strategies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7A0FC8-5FE9-4142-B46F-77D6F647ED3A}"/>
              </a:ext>
            </a:extLst>
          </p:cNvPr>
          <p:cNvSpPr/>
          <p:nvPr/>
        </p:nvSpPr>
        <p:spPr>
          <a:xfrm>
            <a:off x="1345468" y="2245259"/>
            <a:ext cx="9615913" cy="3594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51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065965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500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304592" y="1481258"/>
            <a:ext cx="484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Efficiency at 50%  ZIDPA, and 50% ZIDPR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AD742BF3-C272-411F-BB43-28AD215A6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110" y="32456"/>
            <a:ext cx="4993999" cy="406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74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E2E171D-637A-4946-9702-33A16D8AE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871" y="0"/>
            <a:ext cx="5154005" cy="415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1065965" y="2226983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100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304592" y="1481258"/>
            <a:ext cx="421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Efficiency at %ZIDA, and %ZIDPR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BAC287-53A6-401E-88A4-C427613900A6}"/>
              </a:ext>
            </a:extLst>
          </p:cNvPr>
          <p:cNvSpPr txBox="1"/>
          <p:nvPr/>
        </p:nvSpPr>
        <p:spPr>
          <a:xfrm>
            <a:off x="10805030" y="332745"/>
            <a:ext cx="1261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ZIDA 100%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D53AF-BC69-4BF1-9FB6-1FED3088BF2E}"/>
              </a:ext>
            </a:extLst>
          </p:cNvPr>
          <p:cNvSpPr txBox="1"/>
          <p:nvPr/>
        </p:nvSpPr>
        <p:spPr>
          <a:xfrm>
            <a:off x="8882527" y="865829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ZIDA 90%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F5CFB-C38D-418D-906E-2BA7A47D8FC2}"/>
              </a:ext>
            </a:extLst>
          </p:cNvPr>
          <p:cNvSpPr txBox="1"/>
          <p:nvPr/>
        </p:nvSpPr>
        <p:spPr>
          <a:xfrm>
            <a:off x="9711458" y="1329292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ZIDA 70%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BEFE52-D0C6-4DCF-9267-C80B2CEF46F7}"/>
              </a:ext>
            </a:extLst>
          </p:cNvPr>
          <p:cNvSpPr txBox="1"/>
          <p:nvPr/>
        </p:nvSpPr>
        <p:spPr>
          <a:xfrm>
            <a:off x="10525398" y="1562824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ZIDA 50%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2843E-D2B0-4B0E-9057-3961DC7A3E66}"/>
              </a:ext>
            </a:extLst>
          </p:cNvPr>
          <p:cNvSpPr txBox="1"/>
          <p:nvPr/>
        </p:nvSpPr>
        <p:spPr>
          <a:xfrm>
            <a:off x="11097542" y="1981022"/>
            <a:ext cx="10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ZIDA 0%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608EC6-C43C-4408-BDBC-086AA01DDB93}"/>
              </a:ext>
            </a:extLst>
          </p:cNvPr>
          <p:cNvSpPr txBox="1"/>
          <p:nvPr/>
        </p:nvSpPr>
        <p:spPr>
          <a:xfrm>
            <a:off x="9454671" y="1064551"/>
            <a:ext cx="114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ZIDA 80% </a:t>
            </a:r>
          </a:p>
        </p:txBody>
      </p:sp>
    </p:spTree>
    <p:extLst>
      <p:ext uri="{BB962C8B-B14F-4D97-AF65-F5344CB8AC3E}">
        <p14:creationId xmlns:p14="http://schemas.microsoft.com/office/powerpoint/2010/main" val="1156707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E7B805A-341E-4F9B-A482-5E5F4DFC7618}"/>
              </a:ext>
            </a:extLst>
          </p:cNvPr>
          <p:cNvSpPr txBox="1"/>
          <p:nvPr/>
        </p:nvSpPr>
        <p:spPr>
          <a:xfrm>
            <a:off x="964760" y="804328"/>
            <a:ext cx="6091312" cy="1205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Compare surplus generation of ZID, ZIDP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Note Narrow range on y-axis of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485484" y="2490513"/>
            <a:ext cx="2575149" cy="35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num_trials</a:t>
            </a:r>
            <a:r>
              <a:rPr lang="en-US" sz="2000" dirty="0"/>
              <a:t> = 100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begin event = 48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end event  = 52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num_periods</a:t>
            </a:r>
            <a:r>
              <a:rPr lang="en-US" sz="2000" dirty="0"/>
              <a:t>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num_weeks</a:t>
            </a:r>
            <a:r>
              <a:rPr lang="en-US" sz="2000" dirty="0"/>
              <a:t>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F28098-4590-4467-A522-7CAF73B2CE02}"/>
              </a:ext>
            </a:extLst>
          </p:cNvPr>
          <p:cNvSpPr txBox="1"/>
          <p:nvPr/>
        </p:nvSpPr>
        <p:spPr>
          <a:xfrm>
            <a:off x="4436403" y="5567935"/>
            <a:ext cx="286004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100% ZIDPR </a:t>
            </a:r>
            <a:r>
              <a:rPr lang="en-US" dirty="0"/>
              <a:t>during</a:t>
            </a:r>
            <a:r>
              <a:rPr lang="en-US" sz="1800" dirty="0"/>
              <a:t> event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007001-4007-4D71-8084-FE3DA90E8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430" y="2091273"/>
            <a:ext cx="4236017" cy="339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C1BEB7-7D02-4209-874E-7E1EDC3D2DE9}"/>
              </a:ext>
            </a:extLst>
          </p:cNvPr>
          <p:cNvSpPr txBox="1"/>
          <p:nvPr/>
        </p:nvSpPr>
        <p:spPr>
          <a:xfrm>
            <a:off x="8846468" y="5567935"/>
            <a:ext cx="286004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30</a:t>
            </a:r>
            <a:r>
              <a:rPr lang="en-US" sz="1800" dirty="0"/>
              <a:t>% ZIDPR </a:t>
            </a:r>
            <a:r>
              <a:rPr lang="en-US" dirty="0"/>
              <a:t>during</a:t>
            </a:r>
            <a:r>
              <a:rPr lang="en-US" sz="1800" dirty="0"/>
              <a:t> event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5156A450-80E4-4602-8276-096FEACD1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451" y="2091272"/>
            <a:ext cx="4119028" cy="329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26E411-8C94-4415-B252-7E255EB4398D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">
            <a:extLst>
              <a:ext uri="{FF2B5EF4-FFF2-40B4-BE49-F238E27FC236}">
                <a16:creationId xmlns:a16="http://schemas.microsoft.com/office/drawing/2014/main" id="{761A226D-B166-4BFF-AFBA-897A64748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873104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Injecting ZIDPR at week 48 until week 52 </a:t>
            </a:r>
          </a:p>
        </p:txBody>
      </p:sp>
    </p:spTree>
    <p:extLst>
      <p:ext uri="{BB962C8B-B14F-4D97-AF65-F5344CB8AC3E}">
        <p14:creationId xmlns:p14="http://schemas.microsoft.com/office/powerpoint/2010/main" val="184572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F18484-F469-4470-B3E6-8FFB0F255A28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9" name="TextBox 3">
            <a:extLst>
              <a:ext uri="{FF2B5EF4-FFF2-40B4-BE49-F238E27FC236}">
                <a16:creationId xmlns:a16="http://schemas.microsoft.com/office/drawing/2014/main" id="{2BEDEF6B-A234-4780-8740-FE21090DE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47227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The Exchange Process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3D35E4-43AA-4873-A93E-F21AF7304E98}"/>
              </a:ext>
            </a:extLst>
          </p:cNvPr>
          <p:cNvSpPr/>
          <p:nvPr/>
        </p:nvSpPr>
        <p:spPr>
          <a:xfrm>
            <a:off x="5399914" y="6281672"/>
            <a:ext cx="4603750" cy="44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Continue Relationship 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43941F-3DB9-4394-98E2-785F5E4937FC}"/>
              </a:ext>
            </a:extLst>
          </p:cNvPr>
          <p:cNvSpPr/>
          <p:nvPr/>
        </p:nvSpPr>
        <p:spPr>
          <a:xfrm>
            <a:off x="706470" y="1809767"/>
            <a:ext cx="10537760" cy="20526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E458CA70-CF20-403F-A73E-FD92CE4E3D1F}"/>
              </a:ext>
            </a:extLst>
          </p:cNvPr>
          <p:cNvSpPr/>
          <p:nvPr/>
        </p:nvSpPr>
        <p:spPr>
          <a:xfrm>
            <a:off x="3523281" y="3877238"/>
            <a:ext cx="485775" cy="37623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15E87FB7-5430-46DC-B564-7E7242755E61}"/>
              </a:ext>
            </a:extLst>
          </p:cNvPr>
          <p:cNvSpPr/>
          <p:nvPr/>
        </p:nvSpPr>
        <p:spPr>
          <a:xfrm>
            <a:off x="5274551" y="3850499"/>
            <a:ext cx="485775" cy="38258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A8FCFF71-01D7-4FA4-A40E-726C7942BFAC}"/>
              </a:ext>
            </a:extLst>
          </p:cNvPr>
          <p:cNvSpPr/>
          <p:nvPr/>
        </p:nvSpPr>
        <p:spPr>
          <a:xfrm>
            <a:off x="9416164" y="3902079"/>
            <a:ext cx="484188" cy="382588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5CEA4828-1901-4517-B2D1-24CB8F4ECFCC}"/>
              </a:ext>
            </a:extLst>
          </p:cNvPr>
          <p:cNvSpPr/>
          <p:nvPr/>
        </p:nvSpPr>
        <p:spPr>
          <a:xfrm>
            <a:off x="5474421" y="5620478"/>
            <a:ext cx="484188" cy="57943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31" name="TextBox 3">
            <a:extLst>
              <a:ext uri="{FF2B5EF4-FFF2-40B4-BE49-F238E27FC236}">
                <a16:creationId xmlns:a16="http://schemas.microsoft.com/office/drawing/2014/main" id="{0C2BF188-4E71-45EE-BAD3-47952131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70" y="2587428"/>
            <a:ext cx="2369751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The Environment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F4077E6-CE52-4D87-B3F7-8D6626FF8057}"/>
              </a:ext>
            </a:extLst>
          </p:cNvPr>
          <p:cNvSpPr/>
          <p:nvPr/>
        </p:nvSpPr>
        <p:spPr>
          <a:xfrm>
            <a:off x="7342321" y="3850890"/>
            <a:ext cx="485775" cy="382587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68187-CB68-40CD-B4E0-568E4B305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619" y="1932136"/>
            <a:ext cx="1734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Connections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D19855-880E-4856-A77A-B0BD25A32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100" y="2290633"/>
            <a:ext cx="137294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Promises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Contracts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F12CB-23FB-4EE0-A203-7C41EE9B1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0317" y="2662108"/>
            <a:ext cx="24644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Production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Property Transfers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3735B-6AB3-4AAA-A65E-35FE4B547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1200" y="2644236"/>
            <a:ext cx="22742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Goodwill 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Side Payments &amp;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Judgments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9C074-25C0-42CD-8F6B-C958997F1978}"/>
              </a:ext>
            </a:extLst>
          </p:cNvPr>
          <p:cNvSpPr/>
          <p:nvPr/>
        </p:nvSpPr>
        <p:spPr>
          <a:xfrm>
            <a:off x="706470" y="3489195"/>
            <a:ext cx="1916113" cy="2224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38" name="TextBox 14">
            <a:extLst>
              <a:ext uri="{FF2B5EF4-FFF2-40B4-BE49-F238E27FC236}">
                <a16:creationId xmlns:a16="http://schemas.microsoft.com/office/drawing/2014/main" id="{F17C269F-6BFB-4B25-9082-29C7FBED6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588" y="3262272"/>
            <a:ext cx="17987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Resources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 What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Technologies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How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People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- Who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6D98D0A1-4EA3-439B-BE64-7EFFACDE6D4E}"/>
              </a:ext>
            </a:extLst>
          </p:cNvPr>
          <p:cNvSpPr/>
          <p:nvPr/>
        </p:nvSpPr>
        <p:spPr>
          <a:xfrm rot="5400000">
            <a:off x="7089014" y="-613698"/>
            <a:ext cx="484187" cy="55245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4FE7E133-B0A7-4990-87C4-71C6D9CD0319}"/>
              </a:ext>
            </a:extLst>
          </p:cNvPr>
          <p:cNvSpPr/>
          <p:nvPr/>
        </p:nvSpPr>
        <p:spPr>
          <a:xfrm rot="5400000">
            <a:off x="7916409" y="617427"/>
            <a:ext cx="484187" cy="3878263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CBF6F-635B-4609-B455-065F7BB27DD3}"/>
              </a:ext>
            </a:extLst>
          </p:cNvPr>
          <p:cNvSpPr txBox="1"/>
          <p:nvPr/>
        </p:nvSpPr>
        <p:spPr>
          <a:xfrm>
            <a:off x="1448597" y="1286547"/>
            <a:ext cx="8702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Institutions act on the environment to produce outcomes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9887392-1E27-49DF-A597-1CCCBDACC152}"/>
              </a:ext>
            </a:extLst>
          </p:cNvPr>
          <p:cNvGrpSpPr/>
          <p:nvPr/>
        </p:nvGrpSpPr>
        <p:grpSpPr>
          <a:xfrm>
            <a:off x="2611350" y="4302539"/>
            <a:ext cx="7955322" cy="1903412"/>
            <a:chOff x="934858" y="4217282"/>
            <a:chExt cx="7955322" cy="1903412"/>
          </a:xfrm>
        </p:grpSpPr>
        <p:sp>
          <p:nvSpPr>
            <p:cNvPr id="35" name="TextBox 23">
              <a:extLst>
                <a:ext uri="{FF2B5EF4-FFF2-40B4-BE49-F238E27FC236}">
                  <a16:creationId xmlns:a16="http://schemas.microsoft.com/office/drawing/2014/main" id="{492B9B1D-A686-47E5-8E72-27C8AD373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3018" y="4593193"/>
              <a:ext cx="13864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Matching</a:t>
              </a:r>
            </a:p>
          </p:txBody>
        </p:sp>
        <p:sp>
          <p:nvSpPr>
            <p:cNvPr id="36" name="Callout: Right Arrow 35">
              <a:extLst>
                <a:ext uri="{FF2B5EF4-FFF2-40B4-BE49-F238E27FC236}">
                  <a16:creationId xmlns:a16="http://schemas.microsoft.com/office/drawing/2014/main" id="{1DD81952-2871-4097-83E4-766FB2DA2087}"/>
                </a:ext>
              </a:extLst>
            </p:cNvPr>
            <p:cNvSpPr/>
            <p:nvPr/>
          </p:nvSpPr>
          <p:spPr>
            <a:xfrm>
              <a:off x="3297058" y="4217282"/>
              <a:ext cx="2034801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TextBox 25">
              <a:extLst>
                <a:ext uri="{FF2B5EF4-FFF2-40B4-BE49-F238E27FC236}">
                  <a16:creationId xmlns:a16="http://schemas.microsoft.com/office/drawing/2014/main" id="{6B783366-D486-448D-888A-90EDC71B5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339" y="4593192"/>
              <a:ext cx="16952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Negotiation</a:t>
              </a:r>
            </a:p>
          </p:txBody>
        </p:sp>
        <p:sp>
          <p:nvSpPr>
            <p:cNvPr id="38" name="Callout: Right Arrow 37">
              <a:extLst>
                <a:ext uri="{FF2B5EF4-FFF2-40B4-BE49-F238E27FC236}">
                  <a16:creationId xmlns:a16="http://schemas.microsoft.com/office/drawing/2014/main" id="{0308AD20-D102-48BB-BEEF-42EECFCA60F6}"/>
                </a:ext>
              </a:extLst>
            </p:cNvPr>
            <p:cNvSpPr/>
            <p:nvPr/>
          </p:nvSpPr>
          <p:spPr>
            <a:xfrm>
              <a:off x="5419172" y="4217282"/>
              <a:ext cx="1828187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520B4027-7084-4413-8097-7BA5B14C7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3778" y="4610485"/>
              <a:ext cx="15651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Fulfillment</a:t>
              </a:r>
            </a:p>
          </p:txBody>
        </p:sp>
        <p:sp>
          <p:nvSpPr>
            <p:cNvPr id="40" name="TextBox 28">
              <a:extLst>
                <a:ext uri="{FF2B5EF4-FFF2-40B4-BE49-F238E27FC236}">
                  <a16:creationId xmlns:a16="http://schemas.microsoft.com/office/drawing/2014/main" id="{E351A3DB-5D66-4879-830F-DCDA8B8EC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9434" y="4618919"/>
              <a:ext cx="15507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Resolution</a:t>
              </a:r>
            </a:p>
          </p:txBody>
        </p:sp>
        <p:sp>
          <p:nvSpPr>
            <p:cNvPr id="41" name="Callout: Down Arrow 40">
              <a:extLst>
                <a:ext uri="{FF2B5EF4-FFF2-40B4-BE49-F238E27FC236}">
                  <a16:creationId xmlns:a16="http://schemas.microsoft.com/office/drawing/2014/main" id="{C4AD4B85-0BE4-44FE-BB39-054A26836F99}"/>
                </a:ext>
              </a:extLst>
            </p:cNvPr>
            <p:cNvSpPr/>
            <p:nvPr/>
          </p:nvSpPr>
          <p:spPr>
            <a:xfrm>
              <a:off x="7296572" y="4217282"/>
              <a:ext cx="1511376" cy="1903412"/>
            </a:xfrm>
            <a:prstGeom prst="down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" name="Callout: Right Arrow 44">
              <a:extLst>
                <a:ext uri="{FF2B5EF4-FFF2-40B4-BE49-F238E27FC236}">
                  <a16:creationId xmlns:a16="http://schemas.microsoft.com/office/drawing/2014/main" id="{4C03155D-EFE5-4D14-AC97-C2782946805F}"/>
                </a:ext>
              </a:extLst>
            </p:cNvPr>
            <p:cNvSpPr/>
            <p:nvPr/>
          </p:nvSpPr>
          <p:spPr>
            <a:xfrm>
              <a:off x="1623833" y="4217282"/>
              <a:ext cx="1595437" cy="1260475"/>
            </a:xfrm>
            <a:prstGeom prst="rightArrowCallou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Arrow: Up 45">
              <a:extLst>
                <a:ext uri="{FF2B5EF4-FFF2-40B4-BE49-F238E27FC236}">
                  <a16:creationId xmlns:a16="http://schemas.microsoft.com/office/drawing/2014/main" id="{348475C2-DD59-4D23-8012-0C56CD83E8F4}"/>
                </a:ext>
              </a:extLst>
            </p:cNvPr>
            <p:cNvSpPr/>
            <p:nvPr/>
          </p:nvSpPr>
          <p:spPr>
            <a:xfrm rot="5400000">
              <a:off x="997564" y="4541926"/>
              <a:ext cx="485775" cy="611187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852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42" grpId="0" animBg="1"/>
      <p:bldP spid="43" grpId="0" animBg="1"/>
      <p:bldP spid="5" grpId="0" animBg="1"/>
      <p:bldP spid="7" grpId="0"/>
      <p:bldP spid="9" grpId="0"/>
      <p:bldP spid="11" grpId="0"/>
      <p:bldP spid="12" grpId="0"/>
      <p:bldP spid="16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6B6423-DB43-4D45-BB8B-E5487B743FE5}"/>
              </a:ext>
            </a:extLst>
          </p:cNvPr>
          <p:cNvSpPr txBox="1"/>
          <p:nvPr/>
        </p:nvSpPr>
        <p:spPr>
          <a:xfrm>
            <a:off x="895001" y="1284403"/>
            <a:ext cx="11296999" cy="4824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Transaction Cost Model</a:t>
            </a:r>
          </a:p>
          <a:p>
            <a:r>
              <a:rPr lang="en-US" sz="2800" dirty="0"/>
              <a:t>	 C</a:t>
            </a:r>
            <a:r>
              <a:rPr lang="en-US" sz="2800" baseline="30000" dirty="0"/>
              <a:t>k</a:t>
            </a:r>
            <a:r>
              <a:rPr lang="en-US" sz="2800" dirty="0"/>
              <a:t>(</a:t>
            </a:r>
            <a:r>
              <a:rPr lang="el-GR" sz="2800" dirty="0"/>
              <a:t>ρ</a:t>
            </a:r>
            <a:r>
              <a:rPr lang="en-US" sz="2800" baseline="30000" dirty="0"/>
              <a:t>k</a:t>
            </a:r>
            <a:r>
              <a:rPr lang="en-US" sz="2800" dirty="0"/>
              <a:t>|</a:t>
            </a:r>
            <a:r>
              <a:rPr lang="el-GR" sz="2800" dirty="0"/>
              <a:t> ρ</a:t>
            </a:r>
            <a:r>
              <a:rPr lang="en-US" sz="2800" baseline="30000" dirty="0"/>
              <a:t>-k</a:t>
            </a:r>
            <a:r>
              <a:rPr lang="en-US" sz="2800" dirty="0"/>
              <a:t>) = c</a:t>
            </a:r>
            <a:r>
              <a:rPr lang="en-US" sz="2800" baseline="30000" dirty="0"/>
              <a:t>k</a:t>
            </a:r>
            <a:r>
              <a:rPr lang="en-US" sz="2800" dirty="0"/>
              <a:t>(</a:t>
            </a:r>
            <a:r>
              <a:rPr lang="el-GR" sz="2800" dirty="0"/>
              <a:t>ρ</a:t>
            </a:r>
            <a:r>
              <a:rPr lang="en-US" sz="2800" baseline="30000" dirty="0"/>
              <a:t>k</a:t>
            </a:r>
            <a:r>
              <a:rPr lang="en-US" sz="2800" dirty="0"/>
              <a:t>) + c(</a:t>
            </a:r>
            <a:r>
              <a:rPr lang="el-GR" sz="2800" dirty="0"/>
              <a:t>ρ</a:t>
            </a:r>
            <a:r>
              <a:rPr lang="en-US" sz="2800" dirty="0"/>
              <a:t>) in same cardinal units as B</a:t>
            </a:r>
            <a:r>
              <a:rPr lang="en-US" sz="2800" baseline="30000" dirty="0"/>
              <a:t>k</a:t>
            </a:r>
            <a:endParaRPr lang="en-US" sz="2800" dirty="0"/>
          </a:p>
          <a:p>
            <a:r>
              <a:rPr lang="en-US" sz="2800" dirty="0"/>
              <a:t>	 c</a:t>
            </a:r>
            <a:r>
              <a:rPr lang="en-US" sz="2800" baseline="30000" dirty="0"/>
              <a:t>k</a:t>
            </a:r>
            <a:r>
              <a:rPr lang="en-US" sz="2800" dirty="0"/>
              <a:t>(</a:t>
            </a:r>
            <a:r>
              <a:rPr lang="el-GR" sz="2800" dirty="0"/>
              <a:t>ρ</a:t>
            </a:r>
            <a:r>
              <a:rPr lang="en-US" sz="2800" baseline="30000" dirty="0"/>
              <a:t>k</a:t>
            </a:r>
            <a:r>
              <a:rPr lang="en-US" sz="2800" dirty="0"/>
              <a:t>) = individual cost (cognitive, embodied)</a:t>
            </a:r>
          </a:p>
          <a:p>
            <a:r>
              <a:rPr lang="en-US" sz="2800" dirty="0"/>
              <a:t>	 c(</a:t>
            </a:r>
            <a:r>
              <a:rPr lang="el-GR" sz="2800" dirty="0"/>
              <a:t>ρ</a:t>
            </a:r>
            <a:r>
              <a:rPr lang="en-US" sz="2800" dirty="0"/>
              <a:t>) = institutional cost (algorithmic, technology) (Agents charged fee)</a:t>
            </a:r>
          </a:p>
          <a:p>
            <a:r>
              <a:rPr lang="en-US" sz="2800" dirty="0"/>
              <a:t>	 measuring costs: time/information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Traders vs. Buyers and Sellers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Spatial Memory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Virtual vs. Physical Transactions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Advertising,  Price Information -&gt; Strategies for Surplus Extractions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Choice to fulfill: Trust and Reputation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Organization Model: Owner of Institutions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26E411-8C94-4415-B252-7E255EB4398D}"/>
              </a:ext>
            </a:extLst>
          </p:cNvPr>
          <p:cNvCxnSpPr/>
          <p:nvPr/>
        </p:nvCxnSpPr>
        <p:spPr>
          <a:xfrm>
            <a:off x="1208405" y="14314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">
            <a:extLst>
              <a:ext uri="{FF2B5EF4-FFF2-40B4-BE49-F238E27FC236}">
                <a16:creationId xmlns:a16="http://schemas.microsoft.com/office/drawing/2014/main" id="{761A226D-B166-4BFF-AFBA-897A64748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0" y="125680"/>
            <a:ext cx="66868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Planned Changes to the Model </a:t>
            </a:r>
          </a:p>
        </p:txBody>
      </p:sp>
    </p:spTree>
    <p:extLst>
      <p:ext uri="{BB962C8B-B14F-4D97-AF65-F5344CB8AC3E}">
        <p14:creationId xmlns:p14="http://schemas.microsoft.com/office/powerpoint/2010/main" val="277584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0F51F3-860C-43CA-87DE-5828DBD4E939}"/>
              </a:ext>
            </a:extLst>
          </p:cNvPr>
          <p:cNvCxnSpPr/>
          <p:nvPr/>
        </p:nvCxnSpPr>
        <p:spPr>
          <a:xfrm>
            <a:off x="1569739" y="644666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F9A846BF-64EF-4AF8-A119-476064F3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414" y="627203"/>
            <a:ext cx="23183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1261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95B374-CE49-44DA-81B0-061BB64518AA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7" name="TextBox 3">
            <a:extLst>
              <a:ext uri="{FF2B5EF4-FFF2-40B4-BE49-F238E27FC236}">
                <a16:creationId xmlns:a16="http://schemas.microsoft.com/office/drawing/2014/main" id="{26D49C46-DE52-44E7-9E89-507ED82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84741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Organizations Own/Manage Institutions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E119A2-29F5-4EA8-9777-3C47313ECBB6}"/>
              </a:ext>
            </a:extLst>
          </p:cNvPr>
          <p:cNvSpPr/>
          <p:nvPr/>
        </p:nvSpPr>
        <p:spPr>
          <a:xfrm>
            <a:off x="5776022" y="3254179"/>
            <a:ext cx="1774144" cy="22488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87C8F3-0C84-4677-8857-6348CE0119AC}"/>
              </a:ext>
            </a:extLst>
          </p:cNvPr>
          <p:cNvSpPr/>
          <p:nvPr/>
        </p:nvSpPr>
        <p:spPr>
          <a:xfrm>
            <a:off x="2993477" y="2069318"/>
            <a:ext cx="8049014" cy="371669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TextBox 6">
            <a:extLst>
              <a:ext uri="{FF2B5EF4-FFF2-40B4-BE49-F238E27FC236}">
                <a16:creationId xmlns:a16="http://schemas.microsoft.com/office/drawing/2014/main" id="{0C024987-46A3-4174-BCAE-658B048C8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3477" y="1277215"/>
            <a:ext cx="23024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/>
              <a:t>Organization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2AB18B-7AAD-457B-9C76-C4C8B437E475}"/>
              </a:ext>
            </a:extLst>
          </p:cNvPr>
          <p:cNvSpPr/>
          <p:nvPr/>
        </p:nvSpPr>
        <p:spPr>
          <a:xfrm>
            <a:off x="551968" y="2066210"/>
            <a:ext cx="1729075" cy="371669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TextBox 6">
            <a:extLst>
              <a:ext uri="{FF2B5EF4-FFF2-40B4-BE49-F238E27FC236}">
                <a16:creationId xmlns:a16="http://schemas.microsoft.com/office/drawing/2014/main" id="{1A692B05-131E-4835-A7BF-169AD6429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663" y="2258375"/>
            <a:ext cx="168988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/>
              <a:t>Decision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/>
              <a:t>Makers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ADD090-DBF1-4EFC-8D6C-A8D4C5645DB4}"/>
              </a:ext>
            </a:extLst>
          </p:cNvPr>
          <p:cNvSpPr/>
          <p:nvPr/>
        </p:nvSpPr>
        <p:spPr>
          <a:xfrm>
            <a:off x="3357178" y="3254179"/>
            <a:ext cx="1774144" cy="22488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TextBox 6">
            <a:extLst>
              <a:ext uri="{FF2B5EF4-FFF2-40B4-BE49-F238E27FC236}">
                <a16:creationId xmlns:a16="http://schemas.microsoft.com/office/drawing/2014/main" id="{5A76FC5B-A57B-469A-B347-A1A3C383B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9285" y="4671265"/>
            <a:ext cx="15950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/>
              <a:t>Entrance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/>
              <a:t>Institutions</a:t>
            </a:r>
          </a:p>
        </p:txBody>
      </p:sp>
      <p:sp>
        <p:nvSpPr>
          <p:cNvPr id="41" name="TextBox 6">
            <a:extLst>
              <a:ext uri="{FF2B5EF4-FFF2-40B4-BE49-F238E27FC236}">
                <a16:creationId xmlns:a16="http://schemas.microsoft.com/office/drawing/2014/main" id="{A53E17BC-342E-4915-BCE8-C46295E8E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2402" y="4533469"/>
            <a:ext cx="19058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/>
              <a:t>Inward Facing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/>
              <a:t>Institutions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9FD6DEB-1547-4AA0-96AF-B2B54873F50D}"/>
              </a:ext>
            </a:extLst>
          </p:cNvPr>
          <p:cNvSpPr/>
          <p:nvPr/>
        </p:nvSpPr>
        <p:spPr>
          <a:xfrm>
            <a:off x="8126464" y="3254179"/>
            <a:ext cx="1991189" cy="22488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6">
            <a:extLst>
              <a:ext uri="{FF2B5EF4-FFF2-40B4-BE49-F238E27FC236}">
                <a16:creationId xmlns:a16="http://schemas.microsoft.com/office/drawing/2014/main" id="{675BA6DD-F6F1-4727-AD76-C4C852DBC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6377" y="4663956"/>
            <a:ext cx="21371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/>
              <a:t>Outward Facing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/>
              <a:t>Institutions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0141BA-9E1E-4423-B7F5-3DDDE1FA2189}"/>
              </a:ext>
            </a:extLst>
          </p:cNvPr>
          <p:cNvSpPr/>
          <p:nvPr/>
        </p:nvSpPr>
        <p:spPr>
          <a:xfrm>
            <a:off x="3265718" y="2229095"/>
            <a:ext cx="7571615" cy="36559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State of Organization (z)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7EEDB7A7-3FEF-45C1-B19F-7BF88C85C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014" y="2580490"/>
            <a:ext cx="49623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/>
              <a:t>Rights:  Who has what roles.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5ED780-EB17-4208-9B3F-EB909157E421}"/>
              </a:ext>
            </a:extLst>
          </p:cNvPr>
          <p:cNvSpPr/>
          <p:nvPr/>
        </p:nvSpPr>
        <p:spPr>
          <a:xfrm>
            <a:off x="1282812" y="4246387"/>
            <a:ext cx="214488" cy="181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B27EA22-5E91-4B7E-ABBB-CE515D3FC069}"/>
              </a:ext>
            </a:extLst>
          </p:cNvPr>
          <p:cNvSpPr/>
          <p:nvPr/>
        </p:nvSpPr>
        <p:spPr>
          <a:xfrm>
            <a:off x="4045526" y="4256588"/>
            <a:ext cx="214488" cy="181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9599FAF6-D250-4EDE-9C55-DDA4E2D545B7}"/>
              </a:ext>
            </a:extLst>
          </p:cNvPr>
          <p:cNvSpPr/>
          <p:nvPr/>
        </p:nvSpPr>
        <p:spPr>
          <a:xfrm>
            <a:off x="1422202" y="3955106"/>
            <a:ext cx="2717353" cy="820718"/>
          </a:xfrm>
          <a:prstGeom prst="arc">
            <a:avLst>
              <a:gd name="adj1" fmla="val 11228643"/>
              <a:gd name="adj2" fmla="val 21246719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92FFC6-1137-4549-8061-B4C9D7919F6D}"/>
              </a:ext>
            </a:extLst>
          </p:cNvPr>
          <p:cNvSpPr/>
          <p:nvPr/>
        </p:nvSpPr>
        <p:spPr>
          <a:xfrm>
            <a:off x="3357178" y="3270762"/>
            <a:ext cx="1774144" cy="36559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E79B7C-448B-4CB9-AA3B-AEA3CBD69C70}"/>
              </a:ext>
            </a:extLst>
          </p:cNvPr>
          <p:cNvSpPr/>
          <p:nvPr/>
        </p:nvSpPr>
        <p:spPr>
          <a:xfrm>
            <a:off x="5783048" y="3246736"/>
            <a:ext cx="1774144" cy="36559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0616A0-5B1D-4F18-9F26-82E8B82FF3E0}"/>
              </a:ext>
            </a:extLst>
          </p:cNvPr>
          <p:cNvSpPr/>
          <p:nvPr/>
        </p:nvSpPr>
        <p:spPr>
          <a:xfrm>
            <a:off x="8133490" y="3254179"/>
            <a:ext cx="1991189" cy="36559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STATE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86CB5F-B4B3-438F-B192-FA72C00C1F53}"/>
              </a:ext>
            </a:extLst>
          </p:cNvPr>
          <p:cNvCxnSpPr>
            <a:cxnSpLocks/>
          </p:cNvCxnSpPr>
          <p:nvPr/>
        </p:nvCxnSpPr>
        <p:spPr>
          <a:xfrm flipH="1" flipV="1">
            <a:off x="3896162" y="2640218"/>
            <a:ext cx="5090" cy="529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95271C-8FAF-4769-80B6-BB906F61E624}"/>
              </a:ext>
            </a:extLst>
          </p:cNvPr>
          <p:cNvCxnSpPr>
            <a:cxnSpLocks/>
          </p:cNvCxnSpPr>
          <p:nvPr/>
        </p:nvCxnSpPr>
        <p:spPr>
          <a:xfrm flipV="1">
            <a:off x="7322607" y="2580490"/>
            <a:ext cx="0" cy="813268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37D02B-3F43-443A-B346-CB50C0E4D366}"/>
              </a:ext>
            </a:extLst>
          </p:cNvPr>
          <p:cNvCxnSpPr>
            <a:cxnSpLocks/>
          </p:cNvCxnSpPr>
          <p:nvPr/>
        </p:nvCxnSpPr>
        <p:spPr>
          <a:xfrm>
            <a:off x="9584545" y="2364347"/>
            <a:ext cx="0" cy="846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B758A6-88EB-4F35-B455-0B3E028B8F36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9020563" y="5502985"/>
            <a:ext cx="101496" cy="531905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A1B9D7-9D8C-43E4-B77C-076B51677552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6663094" y="5502985"/>
            <a:ext cx="33207" cy="490355"/>
          </a:xfrm>
          <a:prstGeom prst="straightConnector1">
            <a:avLst/>
          </a:prstGeom>
          <a:ln w="222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E9DAFE-40CE-4AE2-A43F-AFB39CFB3129}"/>
              </a:ext>
            </a:extLst>
          </p:cNvPr>
          <p:cNvCxnSpPr>
            <a:cxnSpLocks/>
          </p:cNvCxnSpPr>
          <p:nvPr/>
        </p:nvCxnSpPr>
        <p:spPr>
          <a:xfrm flipH="1" flipV="1">
            <a:off x="1722110" y="5651361"/>
            <a:ext cx="5090" cy="529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476DCE7-CF6E-494C-9EDB-0BBB7C8A8BCF}"/>
              </a:ext>
            </a:extLst>
          </p:cNvPr>
          <p:cNvSpPr/>
          <p:nvPr/>
        </p:nvSpPr>
        <p:spPr>
          <a:xfrm>
            <a:off x="1416505" y="6270377"/>
            <a:ext cx="9721493" cy="365592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STATE of WORLD (s)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8D45D622-8EFA-4DD3-B7FB-368069CB874F}"/>
              </a:ext>
            </a:extLst>
          </p:cNvPr>
          <p:cNvSpPr/>
          <p:nvPr/>
        </p:nvSpPr>
        <p:spPr>
          <a:xfrm>
            <a:off x="4123621" y="3883593"/>
            <a:ext cx="2366232" cy="820718"/>
          </a:xfrm>
          <a:prstGeom prst="arc">
            <a:avLst>
              <a:gd name="adj1" fmla="val 11228643"/>
              <a:gd name="adj2" fmla="val 21246719"/>
            </a:avLst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7676B40-C13D-405E-8CCA-8BE2B6C41DAA}"/>
              </a:ext>
            </a:extLst>
          </p:cNvPr>
          <p:cNvSpPr/>
          <p:nvPr/>
        </p:nvSpPr>
        <p:spPr>
          <a:xfrm>
            <a:off x="1332838" y="4614343"/>
            <a:ext cx="214488" cy="1818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0A51FCCD-4ABA-45A3-A203-1F9A02C1511B}"/>
              </a:ext>
            </a:extLst>
          </p:cNvPr>
          <p:cNvSpPr/>
          <p:nvPr/>
        </p:nvSpPr>
        <p:spPr>
          <a:xfrm>
            <a:off x="1406268" y="4376955"/>
            <a:ext cx="2717353" cy="820718"/>
          </a:xfrm>
          <a:prstGeom prst="arc">
            <a:avLst>
              <a:gd name="adj1" fmla="val 11228643"/>
              <a:gd name="adj2" fmla="val 21246719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37B6E15-49DC-4A5A-82A1-F9617E7E72E6}"/>
              </a:ext>
            </a:extLst>
          </p:cNvPr>
          <p:cNvSpPr/>
          <p:nvPr/>
        </p:nvSpPr>
        <p:spPr>
          <a:xfrm>
            <a:off x="4090038" y="4571771"/>
            <a:ext cx="214488" cy="1818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872AC85-CA68-40A1-8A47-40C561390670}"/>
              </a:ext>
            </a:extLst>
          </p:cNvPr>
          <p:cNvSpPr/>
          <p:nvPr/>
        </p:nvSpPr>
        <p:spPr>
          <a:xfrm>
            <a:off x="6481813" y="4106329"/>
            <a:ext cx="214488" cy="181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F6A1328-ACD9-4EE2-B634-764DD7AE3BB6}"/>
              </a:ext>
            </a:extLst>
          </p:cNvPr>
          <p:cNvSpPr/>
          <p:nvPr/>
        </p:nvSpPr>
        <p:spPr>
          <a:xfrm>
            <a:off x="8391089" y="4480883"/>
            <a:ext cx="214488" cy="1818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D2A5F123-9D50-4132-A58A-A3C037AB9C84}"/>
              </a:ext>
            </a:extLst>
          </p:cNvPr>
          <p:cNvSpPr/>
          <p:nvPr/>
        </p:nvSpPr>
        <p:spPr>
          <a:xfrm>
            <a:off x="4090038" y="4337281"/>
            <a:ext cx="4578101" cy="820718"/>
          </a:xfrm>
          <a:prstGeom prst="arc">
            <a:avLst>
              <a:gd name="adj1" fmla="val 11228643"/>
              <a:gd name="adj2" fmla="val 21246719"/>
            </a:avLst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42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/>
      <p:bldP spid="42" grpId="0" animBg="1"/>
      <p:bldP spid="43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A92ECAE-0155-47C1-9739-0D367F25D427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B6C37F1A-D49B-4DF5-9273-3D5BAC5F2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16680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9D310-4E9A-4001-9097-C60E64C555C3}"/>
              </a:ext>
            </a:extLst>
          </p:cNvPr>
          <p:cNvSpPr txBox="1"/>
          <p:nvPr/>
        </p:nvSpPr>
        <p:spPr>
          <a:xfrm>
            <a:off x="823865" y="1828800"/>
            <a:ext cx="1086996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  – On a spatial grid with order-book bargaining (First Two Stages)</a:t>
            </a:r>
          </a:p>
          <a:p>
            <a:r>
              <a:rPr lang="en-US" sz="2400" dirty="0"/>
              <a:t>ZID    – Random Mover:  Does not do well on spatial grid.</a:t>
            </a:r>
          </a:p>
          <a:p>
            <a:r>
              <a:rPr lang="en-US" sz="2400" dirty="0"/>
              <a:t>ZIDA  – Stays when it contracts:  Does much better than ZID spatial grid.</a:t>
            </a:r>
          </a:p>
          <a:p>
            <a:r>
              <a:rPr lang="en-US" sz="2400" dirty="0"/>
              <a:t>ZIDP  – Takes best offer in order-book: Better (eff, rent-seeking) than ZID in small grids</a:t>
            </a:r>
          </a:p>
          <a:p>
            <a:r>
              <a:rPr lang="en-US" sz="2400" dirty="0"/>
              <a:t>ZIDPA – Combines ZIDA and ZIDP:  Not more efficient than ZIDA, but better rent seeker</a:t>
            </a:r>
          </a:p>
          <a:p>
            <a:r>
              <a:rPr lang="en-US" sz="2400" dirty="0"/>
              <a:t>ZIDR – Avoids crowds &gt; 2; does much worse (eff, rent-seeking) than ZIDA</a:t>
            </a:r>
          </a:p>
          <a:p>
            <a:r>
              <a:rPr lang="en-US" sz="2400" dirty="0"/>
              <a:t>ZIDPR – ZIDR &amp; ZIDP – Same Results for eff and rent-seeking</a:t>
            </a:r>
          </a:p>
          <a:p>
            <a:r>
              <a:rPr lang="en-US" sz="2400" dirty="0"/>
              <a:t>                                       - Pulls down eff disproportionately when combined with ZIDPR</a:t>
            </a:r>
          </a:p>
        </p:txBody>
      </p:sp>
    </p:spTree>
    <p:extLst>
      <p:ext uri="{BB962C8B-B14F-4D97-AF65-F5344CB8AC3E}">
        <p14:creationId xmlns:p14="http://schemas.microsoft.com/office/powerpoint/2010/main" val="365359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7DDF53-38E3-4C36-BF04-985DEBD62AE7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7BF7FF8C-BB99-4853-8776-54A3A1F13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5307" y="153791"/>
            <a:ext cx="553959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Our Model (Environment)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/>
              <a:t>Gode and Sunder ZI – BC; Axtell and Epstein – </a:t>
            </a:r>
            <a:r>
              <a:rPr lang="en-US" altLang="en-US" sz="1600" dirty="0" err="1"/>
              <a:t>Sugarscape</a:t>
            </a:r>
            <a:r>
              <a:rPr lang="en-US" altLang="en-US" sz="16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94B226-6366-4501-9D90-859C23C2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82" y="1395088"/>
            <a:ext cx="7105650" cy="2514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A957B3-383C-4842-88B8-DF876F512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582" y="3979862"/>
            <a:ext cx="90106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7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E5FD767A-E28A-49D2-BA36-C5D78A1B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083" y="4350549"/>
            <a:ext cx="3895725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78ED9-0BC8-4E31-BDC6-50C648DF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27" y="1696401"/>
            <a:ext cx="4238625" cy="126682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87DDF53-38E3-4C36-BF04-985DEBD62AE7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7BF7FF8C-BB99-4853-8776-54A3A1F13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42922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Our Model (Agents)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DF6012-2B8C-408F-8DE7-CBCD6C565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875" y="1468753"/>
            <a:ext cx="5276850" cy="2019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9ADBB-D70C-4EF9-AC93-EB645A27E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147" y="1650682"/>
            <a:ext cx="1076325" cy="5619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1716D8-0EF4-4C86-B52B-0CC3B66EE8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1327" y="2988945"/>
            <a:ext cx="4610100" cy="5238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92CF43-9AB7-47E9-92FB-6E9DE4176A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2297" y="4122283"/>
            <a:ext cx="1019175" cy="5238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7FB3DC-AD85-4520-8603-ACDBA8C8F9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4875" y="3716694"/>
            <a:ext cx="4076700" cy="1981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CB4B50C-17E6-4BF5-9FC0-44AE077CFE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2297" y="5440719"/>
            <a:ext cx="44862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F94A56-00B5-4AE8-8E3E-8D6406321F19}"/>
              </a:ext>
            </a:extLst>
          </p:cNvPr>
          <p:cNvSpPr txBox="1"/>
          <p:nvPr/>
        </p:nvSpPr>
        <p:spPr>
          <a:xfrm>
            <a:off x="838200" y="1825625"/>
            <a:ext cx="3576726" cy="3399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Example Supply and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Demand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grid_size</a:t>
            </a:r>
            <a:r>
              <a:rPr lang="en-US" sz="2000" dirty="0"/>
              <a:t> = 1  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num_rounds</a:t>
            </a:r>
            <a:r>
              <a:rPr lang="en-US" sz="2000" dirty="0"/>
              <a:t> = 10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num_traders</a:t>
            </a:r>
            <a:r>
              <a:rPr lang="en-US" sz="2000" dirty="0"/>
              <a:t> = 20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num_units</a:t>
            </a:r>
            <a:r>
              <a:rPr lang="en-US" sz="2000" dirty="0"/>
              <a:t> = 8 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lower_bound</a:t>
            </a:r>
            <a:r>
              <a:rPr lang="en-US" sz="2000" dirty="0"/>
              <a:t> = 200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upper_bound</a:t>
            </a:r>
            <a:r>
              <a:rPr lang="en-US" sz="2000" dirty="0"/>
              <a:t> = 600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D255444-1857-47B6-B193-1EF071340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194" y="809688"/>
            <a:ext cx="373908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equilibrium price = 388 - 391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equilibrium quantity = 55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maximum surplus = 9887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236ED0B5-15A0-42DB-826B-245AF1E7D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339" y="1166842"/>
            <a:ext cx="7459869" cy="569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048EBB94-31CC-4F48-B70E-B62B3DBFE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982" y="251093"/>
            <a:ext cx="342669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One Period ZID Simulation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106FFF3-9FBF-47E6-89D3-C80634413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607" y="4524818"/>
            <a:ext cx="373908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equilibrium price = 388 - 391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equilibrium quantity = 55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maximum surplus = 9887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89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AB1904F-5652-4D0C-85BA-7374593FCA2D}"/>
              </a:ext>
            </a:extLst>
          </p:cNvPr>
          <p:cNvGrpSpPr/>
          <p:nvPr/>
        </p:nvGrpSpPr>
        <p:grpSpPr>
          <a:xfrm>
            <a:off x="690479" y="230130"/>
            <a:ext cx="2453640" cy="369332"/>
            <a:chOff x="7528560" y="1239758"/>
            <a:chExt cx="2453640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4D809EA-320A-4C6A-A5F0-9A69F6A85D9A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BDE5D9-AAAD-4ADF-864F-DF7026C100F5}"/>
                </a:ext>
              </a:extLst>
            </p:cNvPr>
            <p:cNvSpPr txBox="1"/>
            <p:nvPr/>
          </p:nvSpPr>
          <p:spPr>
            <a:xfrm>
              <a:off x="7528560" y="1239758"/>
              <a:ext cx="1584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Trial Loop: trial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65816D2-4ED9-4BA8-BD07-37D51346E260}"/>
              </a:ext>
            </a:extLst>
          </p:cNvPr>
          <p:cNvGrpSpPr/>
          <p:nvPr/>
        </p:nvGrpSpPr>
        <p:grpSpPr>
          <a:xfrm>
            <a:off x="1150699" y="648635"/>
            <a:ext cx="2862835" cy="369332"/>
            <a:chOff x="7528560" y="1239758"/>
            <a:chExt cx="2667145" cy="36933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7AB524-6FC5-40AD-B819-8F9D56DE1403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grpFill/>
            <a:ln w="381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F4E697-7131-411E-BD39-E9103494B81B}"/>
                </a:ext>
              </a:extLst>
            </p:cNvPr>
            <p:cNvSpPr txBox="1"/>
            <p:nvPr/>
          </p:nvSpPr>
          <p:spPr>
            <a:xfrm>
              <a:off x="7528560" y="1239758"/>
              <a:ext cx="2667145" cy="369332"/>
            </a:xfrm>
            <a:prstGeom prst="rect">
              <a:avLst/>
            </a:prstGeom>
            <a:grp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agent_list</a:t>
              </a:r>
              <a:r>
                <a:rPr lang="en-US" dirty="0"/>
                <a:t> = </a:t>
              </a:r>
              <a:r>
                <a:rPr lang="en-US" dirty="0" err="1"/>
                <a:t>make_agents</a:t>
              </a:r>
              <a:r>
                <a:rPr lang="en-US" dirty="0"/>
                <a:t>(…)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E5D2770-1091-4CD5-9212-F16282ACB92A}"/>
              </a:ext>
            </a:extLst>
          </p:cNvPr>
          <p:cNvGrpSpPr/>
          <p:nvPr/>
        </p:nvGrpSpPr>
        <p:grpSpPr>
          <a:xfrm>
            <a:off x="1183415" y="1519813"/>
            <a:ext cx="2633663" cy="369332"/>
            <a:chOff x="2393736" y="1782363"/>
            <a:chExt cx="2633663" cy="3693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02ED42-7E8F-42C2-9834-A58FBF6238FA}"/>
                </a:ext>
              </a:extLst>
            </p:cNvPr>
            <p:cNvSpPr/>
            <p:nvPr/>
          </p:nvSpPr>
          <p:spPr>
            <a:xfrm>
              <a:off x="2426452" y="1835465"/>
              <a:ext cx="2600947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FC51BA-303C-4447-92DA-98DAF558A93E}"/>
                </a:ext>
              </a:extLst>
            </p:cNvPr>
            <p:cNvSpPr txBox="1"/>
            <p:nvPr/>
          </p:nvSpPr>
          <p:spPr>
            <a:xfrm>
              <a:off x="2393736" y="1782363"/>
              <a:ext cx="1846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Week Loop: week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63B979-CCDC-44CA-842A-5DCAE50A968F}"/>
              </a:ext>
            </a:extLst>
          </p:cNvPr>
          <p:cNvGrpSpPr/>
          <p:nvPr/>
        </p:nvGrpSpPr>
        <p:grpSpPr>
          <a:xfrm>
            <a:off x="1799706" y="2344504"/>
            <a:ext cx="2633663" cy="369332"/>
            <a:chOff x="7528560" y="1239758"/>
            <a:chExt cx="2453640" cy="3693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C4B9C4-CACD-49F4-8665-90CA98108BFD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6B7B22-453D-43B5-ACCC-0D139D3C4C0C}"/>
                </a:ext>
              </a:extLst>
            </p:cNvPr>
            <p:cNvSpPr txBox="1"/>
            <p:nvPr/>
          </p:nvSpPr>
          <p:spPr>
            <a:xfrm>
              <a:off x="7528560" y="1239758"/>
              <a:ext cx="1897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Period Loop: period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439CEA5-EF5D-4069-8949-655957688789}"/>
              </a:ext>
            </a:extLst>
          </p:cNvPr>
          <p:cNvSpPr txBox="1"/>
          <p:nvPr/>
        </p:nvSpPr>
        <p:spPr>
          <a:xfrm>
            <a:off x="2365056" y="2777212"/>
            <a:ext cx="3619004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Travel Institution</a:t>
            </a:r>
            <a:r>
              <a:rPr lang="en-US" dirty="0"/>
              <a:t> -&gt; grid</a:t>
            </a:r>
            <a:endParaRPr lang="en-US" u="sng" dirty="0"/>
          </a:p>
          <a:p>
            <a:r>
              <a:rPr lang="en-US" dirty="0"/>
              <a:t>for agent in </a:t>
            </a:r>
            <a:r>
              <a:rPr lang="en-US" dirty="0" err="1"/>
              <a:t>agent_list</a:t>
            </a:r>
            <a:r>
              <a:rPr lang="en-US" dirty="0"/>
              <a:t>:</a:t>
            </a:r>
          </a:p>
          <a:p>
            <a:r>
              <a:rPr lang="en-US" dirty="0"/>
              <a:t>     `</a:t>
            </a:r>
            <a:r>
              <a:rPr lang="en-US" dirty="0" err="1"/>
              <a:t>request_move</a:t>
            </a:r>
            <a:r>
              <a:rPr lang="en-US" dirty="0"/>
              <a:t>` -&gt; ‘move’ (dx,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1E3DE3-30B9-4C63-9520-5E04580860AD}"/>
              </a:ext>
            </a:extLst>
          </p:cNvPr>
          <p:cNvSpPr txBox="1"/>
          <p:nvPr/>
        </p:nvSpPr>
        <p:spPr>
          <a:xfrm>
            <a:off x="1799706" y="1934418"/>
            <a:ext cx="296536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dirty="0" err="1"/>
              <a:t>cur_unit</a:t>
            </a:r>
            <a:r>
              <a:rPr lang="en-US" dirty="0"/>
              <a:t> = 0 for all agents.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6C049E-45D3-40DC-84F0-0905F8B95ED7}"/>
              </a:ext>
            </a:extLst>
          </p:cNvPr>
          <p:cNvGrpSpPr/>
          <p:nvPr/>
        </p:nvGrpSpPr>
        <p:grpSpPr>
          <a:xfrm>
            <a:off x="2365056" y="3817447"/>
            <a:ext cx="2633663" cy="369332"/>
            <a:chOff x="7528560" y="1239758"/>
            <a:chExt cx="2453640" cy="3693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B64616-7389-47FC-B7C6-362311D2D896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6D1DA8-D17A-4E36-AA11-B2CF630E2734}"/>
                </a:ext>
              </a:extLst>
            </p:cNvPr>
            <p:cNvSpPr txBox="1"/>
            <p:nvPr/>
          </p:nvSpPr>
          <p:spPr>
            <a:xfrm>
              <a:off x="7528560" y="1239758"/>
              <a:ext cx="2039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Grid Loop: </a:t>
              </a:r>
              <a:r>
                <a:rPr lang="en-US" dirty="0" err="1"/>
                <a:t>grid_point</a:t>
              </a:r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A83621-47B0-49E5-9EB0-21BA84DB05F2}"/>
              </a:ext>
            </a:extLst>
          </p:cNvPr>
          <p:cNvSpPr txBox="1"/>
          <p:nvPr/>
        </p:nvSpPr>
        <p:spPr>
          <a:xfrm>
            <a:off x="2975449" y="4303684"/>
            <a:ext cx="313675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buyer and seller at grid point: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35F6FE-BD5F-4C04-B76F-790A79ADBD17}"/>
              </a:ext>
            </a:extLst>
          </p:cNvPr>
          <p:cNvSpPr txBox="1"/>
          <p:nvPr/>
        </p:nvSpPr>
        <p:spPr>
          <a:xfrm>
            <a:off x="4433369" y="5276158"/>
            <a:ext cx="5021567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Bargain Institution</a:t>
            </a:r>
            <a:r>
              <a:rPr lang="en-US" dirty="0"/>
              <a:t> -&gt; contracts</a:t>
            </a:r>
            <a:endParaRPr lang="en-US" u="sng" dirty="0"/>
          </a:p>
          <a:p>
            <a:r>
              <a:rPr lang="en-US" dirty="0"/>
              <a:t>for agent in </a:t>
            </a:r>
            <a:r>
              <a:rPr lang="en-US" dirty="0" err="1"/>
              <a:t>agent_list</a:t>
            </a:r>
            <a:r>
              <a:rPr lang="en-US" dirty="0"/>
              <a:t>:</a:t>
            </a:r>
          </a:p>
          <a:p>
            <a:r>
              <a:rPr lang="en-US" dirty="0"/>
              <a:t>     `</a:t>
            </a:r>
            <a:r>
              <a:rPr lang="en-US" dirty="0" err="1"/>
              <a:t>request_offer</a:t>
            </a:r>
            <a:r>
              <a:rPr lang="en-US" dirty="0"/>
              <a:t>` -&gt; bid or ask; makes </a:t>
            </a:r>
            <a:r>
              <a:rPr lang="en-US" dirty="0" err="1"/>
              <a:t>order_book</a:t>
            </a:r>
            <a:endParaRPr lang="en-US" dirty="0"/>
          </a:p>
          <a:p>
            <a:r>
              <a:rPr lang="en-US" dirty="0"/>
              <a:t>For agent in shuffled(</a:t>
            </a:r>
            <a:r>
              <a:rPr lang="en-US" dirty="0" err="1"/>
              <a:t>agent_list</a:t>
            </a:r>
            <a:r>
              <a:rPr lang="en-US" dirty="0"/>
              <a:t>):</a:t>
            </a:r>
          </a:p>
          <a:p>
            <a:r>
              <a:rPr lang="en-US" dirty="0"/>
              <a:t>      ‘</a:t>
            </a:r>
            <a:r>
              <a:rPr lang="en-US" dirty="0" err="1"/>
              <a:t>request_decision</a:t>
            </a:r>
            <a:r>
              <a:rPr lang="en-US" dirty="0"/>
              <a:t>’ -&gt; </a:t>
            </a:r>
            <a:r>
              <a:rPr lang="en-US"/>
              <a:t>buy or sell; </a:t>
            </a:r>
            <a:r>
              <a:rPr lang="en-US" dirty="0"/>
              <a:t>makes contract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BE08E1-8BF2-4D9F-ADFC-31DC54EA9042}"/>
              </a:ext>
            </a:extLst>
          </p:cNvPr>
          <p:cNvGrpSpPr/>
          <p:nvPr/>
        </p:nvGrpSpPr>
        <p:grpSpPr>
          <a:xfrm>
            <a:off x="1165311" y="1073226"/>
            <a:ext cx="3338093" cy="369332"/>
            <a:chOff x="7511692" y="1239758"/>
            <a:chExt cx="3109916" cy="36933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389772A-99D8-4372-BF55-A4D9E2A0E2A9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grpFill/>
            <a:ln w="3810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B49936-6AD5-436D-AC05-AB900D7DABB8}"/>
                </a:ext>
              </a:extLst>
            </p:cNvPr>
            <p:cNvSpPr txBox="1"/>
            <p:nvPr/>
          </p:nvSpPr>
          <p:spPr>
            <a:xfrm>
              <a:off x="7511692" y="1239758"/>
              <a:ext cx="3109916" cy="369332"/>
            </a:xfrm>
            <a:prstGeom prst="rect">
              <a:avLst/>
            </a:prstGeom>
            <a:grp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set random location for all agents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65D0339-FA2A-4D83-9759-CBD0FDAED00A}"/>
              </a:ext>
            </a:extLst>
          </p:cNvPr>
          <p:cNvGrpSpPr/>
          <p:nvPr/>
        </p:nvGrpSpPr>
        <p:grpSpPr>
          <a:xfrm>
            <a:off x="3698245" y="4820401"/>
            <a:ext cx="2633663" cy="369332"/>
            <a:chOff x="7528560" y="1239758"/>
            <a:chExt cx="2453640" cy="3693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29919F3-6EBE-4E91-8411-25880F3FE897}"/>
                </a:ext>
              </a:extLst>
            </p:cNvPr>
            <p:cNvSpPr/>
            <p:nvPr/>
          </p:nvSpPr>
          <p:spPr>
            <a:xfrm>
              <a:off x="7559040" y="1292860"/>
              <a:ext cx="2423160" cy="285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775B83-9DF2-4249-BB59-8A8DBACF4FC1}"/>
                </a:ext>
              </a:extLst>
            </p:cNvPr>
            <p:cNvSpPr txBox="1"/>
            <p:nvPr/>
          </p:nvSpPr>
          <p:spPr>
            <a:xfrm>
              <a:off x="7528560" y="1239758"/>
              <a:ext cx="185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Round Loop: round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426C5A-C9D6-425B-89C2-E458C9651E0D}"/>
              </a:ext>
            </a:extLst>
          </p:cNvPr>
          <p:cNvCxnSpPr/>
          <p:nvPr/>
        </p:nvCxnSpPr>
        <p:spPr>
          <a:xfrm>
            <a:off x="5217863" y="81232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3">
            <a:extLst>
              <a:ext uri="{FF2B5EF4-FFF2-40B4-BE49-F238E27FC236}">
                <a16:creationId xmlns:a16="http://schemas.microsoft.com/office/drawing/2014/main" id="{B8991688-E187-494A-BA93-F5F20BB24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0578" y="63769"/>
            <a:ext cx="675601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Our Model (</a:t>
            </a:r>
            <a:r>
              <a:rPr lang="en-US" alt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Institutions in Blue</a:t>
            </a:r>
            <a:r>
              <a:rPr lang="en-US" alt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242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337D65-B5A4-4E64-ABE8-136EDA8122D8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6409471A-6B92-4BDC-940E-5FDF2E237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70687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ZID Budget Constrained Strategy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4FDCD5-22DE-4063-8265-14EC49C08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032" y="1459864"/>
            <a:ext cx="9722891" cy="42500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757679-5713-4956-95E8-9B6F9649E542}"/>
              </a:ext>
            </a:extLst>
          </p:cNvPr>
          <p:cNvSpPr/>
          <p:nvPr/>
        </p:nvSpPr>
        <p:spPr>
          <a:xfrm>
            <a:off x="2346960" y="3657600"/>
            <a:ext cx="447040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C5E7DE-AE54-404A-A848-407612C9E7A9}"/>
              </a:ext>
            </a:extLst>
          </p:cNvPr>
          <p:cNvSpPr/>
          <p:nvPr/>
        </p:nvSpPr>
        <p:spPr>
          <a:xfrm>
            <a:off x="2346960" y="4307838"/>
            <a:ext cx="4470400" cy="579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2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3FF954-94A6-4E2A-96CF-97264FB73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202" y="1430654"/>
            <a:ext cx="10932211" cy="426910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5092BB-E779-4267-9D38-2719F247FAC3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C842306E-B926-4321-A45B-2E10D1EB8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94386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ZID Budget Constrained Strategy (continued)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B372F9-6B5A-48FF-B1AD-940868D114C4}"/>
              </a:ext>
            </a:extLst>
          </p:cNvPr>
          <p:cNvSpPr/>
          <p:nvPr/>
        </p:nvSpPr>
        <p:spPr>
          <a:xfrm>
            <a:off x="2529840" y="3017520"/>
            <a:ext cx="896112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5A76D-130C-4148-8C98-A7B2161B01FD}"/>
              </a:ext>
            </a:extLst>
          </p:cNvPr>
          <p:cNvSpPr/>
          <p:nvPr/>
        </p:nvSpPr>
        <p:spPr>
          <a:xfrm>
            <a:off x="2494598" y="4604386"/>
            <a:ext cx="896112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FE2773-D69F-4425-8922-8451A2E36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33" y="1487966"/>
            <a:ext cx="9972675" cy="6362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6C1427-A827-4BB0-AEA1-9E90150C10EB}"/>
              </a:ext>
            </a:extLst>
          </p:cNvPr>
          <p:cNvSpPr/>
          <p:nvPr/>
        </p:nvSpPr>
        <p:spPr>
          <a:xfrm>
            <a:off x="2479040" y="3211357"/>
            <a:ext cx="8747760" cy="335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2E321-E493-4D4B-92C0-7D77A9BBE894}"/>
              </a:ext>
            </a:extLst>
          </p:cNvPr>
          <p:cNvSpPr/>
          <p:nvPr/>
        </p:nvSpPr>
        <p:spPr>
          <a:xfrm>
            <a:off x="3058160" y="4934746"/>
            <a:ext cx="8168640" cy="857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6CAE76-70E9-4E67-84D2-CFEC47D12E28}"/>
              </a:ext>
            </a:extLst>
          </p:cNvPr>
          <p:cNvSpPr/>
          <p:nvPr/>
        </p:nvSpPr>
        <p:spPr>
          <a:xfrm>
            <a:off x="2888055" y="6355523"/>
            <a:ext cx="8102852" cy="1495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4529F4-4528-409F-8035-8AAB785BE82C}"/>
              </a:ext>
            </a:extLst>
          </p:cNvPr>
          <p:cNvCxnSpPr/>
          <p:nvPr/>
        </p:nvCxnSpPr>
        <p:spPr>
          <a:xfrm>
            <a:off x="1533525" y="373063"/>
            <a:ext cx="0" cy="6905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3">
            <a:extLst>
              <a:ext uri="{FF2B5EF4-FFF2-40B4-BE49-F238E27FC236}">
                <a16:creationId xmlns:a16="http://schemas.microsoft.com/office/drawing/2014/main" id="{A576E21E-4D7A-473B-997D-63216282B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355600"/>
            <a:ext cx="94386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/>
              <a:t>ZID Budget Constrained Strategy (continued)</a:t>
            </a:r>
          </a:p>
        </p:txBody>
      </p:sp>
    </p:spTree>
    <p:extLst>
      <p:ext uri="{BB962C8B-B14F-4D97-AF65-F5344CB8AC3E}">
        <p14:creationId xmlns:p14="http://schemas.microsoft.com/office/powerpoint/2010/main" val="225671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1370</Words>
  <Application>Microsoft Office PowerPoint</Application>
  <PresentationFormat>Widescreen</PresentationFormat>
  <Paragraphs>217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Unicode MS</vt:lpstr>
      <vt:lpstr>Calibri</vt:lpstr>
      <vt:lpstr>Calibri Light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McCabe</dc:creator>
  <cp:lastModifiedBy>Kevin McCabe</cp:lastModifiedBy>
  <cp:revision>28</cp:revision>
  <dcterms:created xsi:type="dcterms:W3CDTF">2021-10-21T13:12:42Z</dcterms:created>
  <dcterms:modified xsi:type="dcterms:W3CDTF">2021-11-09T18:42:53Z</dcterms:modified>
</cp:coreProperties>
</file>