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64" r:id="rId7"/>
    <p:sldId id="263" r:id="rId8"/>
    <p:sldId id="25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7765E-95FC-BB8E-5A6E-DDCCCC216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719569-62FF-4668-E8C3-33084CFB3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E1C500-BC09-DFCC-A7B8-1615A6C60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BD76-00F7-4FA3-89E0-176FB5AE5690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577755-7339-6E67-64FD-9449A4D3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9A961A-7F74-AE2F-3440-B324BA4B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117-1E45-4B4C-B9E9-388B1B60C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72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FC5BE-62B3-50D2-FC90-933A7537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8D509E-9893-A607-61BE-942A0B4DB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1D1341-0D7E-0C38-764C-B9906392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BD76-00F7-4FA3-89E0-176FB5AE5690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09C8DE-226D-C635-AE39-69CB4DA1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8FC542-FAF5-FDA8-21D2-4B6C629B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117-1E45-4B4C-B9E9-388B1B60C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60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862353-F133-4E7A-4944-B19FD4220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1676BC-8B16-F413-2025-504C76ABB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355D8-3174-F0E6-D59A-261B0E72F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BD76-00F7-4FA3-89E0-176FB5AE5690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46DCEC-D15C-E416-4B86-E6F25DF45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ACAF9-1356-AB2F-A22E-EBCCA148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117-1E45-4B4C-B9E9-388B1B60C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05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6FAFF-69E0-D5F6-EA9C-66AAE675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96C76-A37A-7E83-27AE-56FAE7AFC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8601F6-BF18-11D0-8F04-6B33B045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BD76-00F7-4FA3-89E0-176FB5AE5690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DA5870-EC3D-03FC-8C82-C0D4B61EB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AA552-B5B6-28BC-7867-EA1C6974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117-1E45-4B4C-B9E9-388B1B60C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62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DAFBA-DD0B-B47E-2979-9BCDBCEB6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E62A52-7498-8EBF-7ED8-D1E04629C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C9B170-DC22-D633-EAD4-9CA1226C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BD76-00F7-4FA3-89E0-176FB5AE5690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B8CC6C-8CFE-701C-BA56-70637C95F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D8454E-9C57-0E70-66A6-A89F42E14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117-1E45-4B4C-B9E9-388B1B60C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45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535BB-781C-6657-3941-DBD59509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A70B9A-21EA-FDEA-44F7-0F5412385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BDB7B2-13B6-0214-8114-DFC31E17B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B4DB62-E928-D269-4F48-0DDCCD48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BD76-00F7-4FA3-89E0-176FB5AE5690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3ABB10-5872-B327-F486-9ED0E5E60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67BA82-7F70-AAC3-9504-34D76461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117-1E45-4B4C-B9E9-388B1B60C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18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047A9-5B4A-2D57-8073-589ACD8D8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A8F1AD-51E8-A812-BEC8-1324CA3D8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A36A45-A8A3-39E0-D11F-651FEFA23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D8D031-6188-786D-CAC7-CF0555785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E5944B-DCCA-13C0-EC8B-58FB12828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39DFB2-366A-BF81-9815-0B435130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BD76-00F7-4FA3-89E0-176FB5AE5690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CD7C1E-E59B-4F81-3F45-5915C1299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0BD36F-0F16-D992-8986-3A1ACE5C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117-1E45-4B4C-B9E9-388B1B60C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51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79518-16F6-5CBA-B116-783D7A39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D6B345-FE00-4A8A-9ED5-53DFB10F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BD76-00F7-4FA3-89E0-176FB5AE5690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19BC83-B05B-77D6-BBCF-1E47F8D9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EFEE2B-0720-8EBC-BC36-BD9D6717F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117-1E45-4B4C-B9E9-388B1B60C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2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E1936B-8363-C43D-AB47-C0E1D03E3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BD76-00F7-4FA3-89E0-176FB5AE5690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CC7589-E181-E097-D62E-FFCF68785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F26424-F12B-3941-982D-15B768010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117-1E45-4B4C-B9E9-388B1B60C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89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E4A92-AAA3-BB2F-FAE4-52504851F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91B7A2-2E7D-D153-BCB9-C15F15484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C532DA-50A5-DD70-0125-2B8906940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413536-FD14-7361-76A7-22B7769C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BD76-00F7-4FA3-89E0-176FB5AE5690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DA012E-8FA7-133F-71D6-57074592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B9595B-F11B-F6BC-4F10-76CB33F5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117-1E45-4B4C-B9E9-388B1B60C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92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78F6B-DD63-326B-B806-4416102FE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EC3C93-0070-C7B4-FE74-51EA2928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A32AC-7803-F346-2B2F-272CC84FF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874B77-4A60-3025-207D-28EEFCE8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BD76-00F7-4FA3-89E0-176FB5AE5690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15F009-ACA4-D53A-9C9F-F5AE1A48E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25C275-327E-2C5F-6F41-0A300C93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117-1E45-4B4C-B9E9-388B1B60C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88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0F9B6E-263D-DEB8-7896-8603084E2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1018D1-D1D5-BB21-C8B0-D3D3B2CCB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90728A-E5B0-7243-DC5E-6C10E6749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5BD76-00F7-4FA3-89E0-176FB5AE5690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969360-CCC6-6F50-17AF-34EE63867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13AD02-D978-7E60-AC9D-D2A49B41C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C5117-1E45-4B4C-B9E9-388B1B60C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73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D519AA-44AD-4A21-D344-898D104F1337}"/>
              </a:ext>
            </a:extLst>
          </p:cNvPr>
          <p:cNvSpPr/>
          <p:nvPr/>
        </p:nvSpPr>
        <p:spPr>
          <a:xfrm>
            <a:off x="324592" y="190006"/>
            <a:ext cx="11542815" cy="831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FE9C32-CD24-37E1-52C9-CE34E389F1DC}"/>
              </a:ext>
            </a:extLst>
          </p:cNvPr>
          <p:cNvSpPr/>
          <p:nvPr/>
        </p:nvSpPr>
        <p:spPr>
          <a:xfrm>
            <a:off x="324592" y="6584867"/>
            <a:ext cx="11542815" cy="831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3D2C8-D873-EBF0-A21A-584D985E67D3}"/>
              </a:ext>
            </a:extLst>
          </p:cNvPr>
          <p:cNvSpPr txBox="1"/>
          <p:nvPr/>
        </p:nvSpPr>
        <p:spPr>
          <a:xfrm>
            <a:off x="5538019" y="3363878"/>
            <a:ext cx="1381432" cy="978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800" dirty="0"/>
              <a:t>김민정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87A174-E817-CBCA-30C1-B41413D26D93}"/>
              </a:ext>
            </a:extLst>
          </p:cNvPr>
          <p:cNvSpPr txBox="1"/>
          <p:nvPr/>
        </p:nvSpPr>
        <p:spPr>
          <a:xfrm>
            <a:off x="3246989" y="2367171"/>
            <a:ext cx="59634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SQL 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</a:rPr>
              <a:t>능력단위 개별 과제 </a:t>
            </a:r>
          </a:p>
        </p:txBody>
      </p:sp>
    </p:spTree>
    <p:extLst>
      <p:ext uri="{BB962C8B-B14F-4D97-AF65-F5344CB8AC3E}">
        <p14:creationId xmlns:p14="http://schemas.microsoft.com/office/powerpoint/2010/main" val="7060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2A9E5-1C7C-B534-46E2-123CD2F93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243D726-85DB-EF7D-9627-FC2893BAA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446" y="4844867"/>
            <a:ext cx="5967105" cy="143031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F7EE41A-866D-77B8-7402-DD98DC8ADBED}"/>
              </a:ext>
            </a:extLst>
          </p:cNvPr>
          <p:cNvSpPr/>
          <p:nvPr/>
        </p:nvSpPr>
        <p:spPr>
          <a:xfrm>
            <a:off x="324592" y="190006"/>
            <a:ext cx="11542815" cy="831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D511DC-5716-C6B9-EFE2-DB291D89900E}"/>
              </a:ext>
            </a:extLst>
          </p:cNvPr>
          <p:cNvSpPr/>
          <p:nvPr/>
        </p:nvSpPr>
        <p:spPr>
          <a:xfrm>
            <a:off x="324592" y="6584867"/>
            <a:ext cx="11542815" cy="831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5524B2-ECA9-BB97-B765-0AC9F144C5FD}"/>
              </a:ext>
            </a:extLst>
          </p:cNvPr>
          <p:cNvSpPr txBox="1"/>
          <p:nvPr/>
        </p:nvSpPr>
        <p:spPr>
          <a:xfrm>
            <a:off x="463136" y="493166"/>
            <a:ext cx="1451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</a:rPr>
              <a:t>WORK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1B3275-E7D4-CDC4-AF8B-36D2D423E207}"/>
              </a:ext>
            </a:extLst>
          </p:cNvPr>
          <p:cNvSpPr txBox="1"/>
          <p:nvPr/>
        </p:nvSpPr>
        <p:spPr>
          <a:xfrm>
            <a:off x="1997526" y="1899582"/>
            <a:ext cx="8877300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조교는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담당교수 랩실의 학생</a:t>
            </a:r>
            <a:r>
              <a:rPr lang="ko-KR" altLang="en-US" dirty="0"/>
              <a:t>이 맡는다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개설 과목에 담당교수는 지정되어 있으나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연구실 내 학생이 없을 경우 </a:t>
            </a:r>
            <a:r>
              <a:rPr lang="ko-KR" altLang="en-US" dirty="0"/>
              <a:t>조교가 배정되지 않는다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연구실 내 대학원생이 많을 경우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학번 끝자리가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1]</a:t>
            </a:r>
            <a:r>
              <a:rPr lang="ko-KR" altLang="en-US" dirty="0"/>
              <a:t>인 학생으로 조교가 배정된다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수강생이 없을 경우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폐강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ADFEA5-3C3E-FE43-D05D-AA318A982F89}"/>
              </a:ext>
            </a:extLst>
          </p:cNvPr>
          <p:cNvSpPr txBox="1"/>
          <p:nvPr/>
        </p:nvSpPr>
        <p:spPr>
          <a:xfrm>
            <a:off x="1193800" y="1297974"/>
            <a:ext cx="9943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새 학기 과목에 대한 담당교수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조교명과 수강생수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개설여부 출력하기 </a:t>
            </a:r>
          </a:p>
        </p:txBody>
      </p:sp>
    </p:spTree>
    <p:extLst>
      <p:ext uri="{BB962C8B-B14F-4D97-AF65-F5344CB8AC3E}">
        <p14:creationId xmlns:p14="http://schemas.microsoft.com/office/powerpoint/2010/main" val="93312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7562D8-9507-8F84-77B6-4E0FE8F55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26EDA6-6FD6-2F2D-7A63-780A28B0F762}"/>
              </a:ext>
            </a:extLst>
          </p:cNvPr>
          <p:cNvSpPr/>
          <p:nvPr/>
        </p:nvSpPr>
        <p:spPr>
          <a:xfrm>
            <a:off x="324592" y="190006"/>
            <a:ext cx="11542815" cy="831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BDD245-DC36-6E80-BBC3-E625F819EF87}"/>
              </a:ext>
            </a:extLst>
          </p:cNvPr>
          <p:cNvSpPr/>
          <p:nvPr/>
        </p:nvSpPr>
        <p:spPr>
          <a:xfrm>
            <a:off x="324592" y="6584867"/>
            <a:ext cx="11542815" cy="831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AFEBA5-7EDF-CEC2-2FA7-63A305C09425}"/>
              </a:ext>
            </a:extLst>
          </p:cNvPr>
          <p:cNvSpPr txBox="1"/>
          <p:nvPr/>
        </p:nvSpPr>
        <p:spPr>
          <a:xfrm>
            <a:off x="463136" y="493166"/>
            <a:ext cx="4278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</a:rPr>
              <a:t>TABLES &amp; COLUMNS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A3D2C83-7427-E6F0-0FF2-A32F533F1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760147"/>
              </p:ext>
            </p:extLst>
          </p:nvPr>
        </p:nvGraphicFramePr>
        <p:xfrm>
          <a:off x="712002" y="1418166"/>
          <a:ext cx="10767995" cy="44450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38285">
                  <a:extLst>
                    <a:ext uri="{9D8B030D-6E8A-4147-A177-3AD203B41FA5}">
                      <a16:colId xmlns:a16="http://schemas.microsoft.com/office/drawing/2014/main" val="3706041816"/>
                    </a:ext>
                  </a:extLst>
                </a:gridCol>
                <a:gridCol w="1538285">
                  <a:extLst>
                    <a:ext uri="{9D8B030D-6E8A-4147-A177-3AD203B41FA5}">
                      <a16:colId xmlns:a16="http://schemas.microsoft.com/office/drawing/2014/main" val="655785278"/>
                    </a:ext>
                  </a:extLst>
                </a:gridCol>
                <a:gridCol w="1538285">
                  <a:extLst>
                    <a:ext uri="{9D8B030D-6E8A-4147-A177-3AD203B41FA5}">
                      <a16:colId xmlns:a16="http://schemas.microsoft.com/office/drawing/2014/main" val="2919364953"/>
                    </a:ext>
                  </a:extLst>
                </a:gridCol>
                <a:gridCol w="1538285">
                  <a:extLst>
                    <a:ext uri="{9D8B030D-6E8A-4147-A177-3AD203B41FA5}">
                      <a16:colId xmlns:a16="http://schemas.microsoft.com/office/drawing/2014/main" val="2668647905"/>
                    </a:ext>
                  </a:extLst>
                </a:gridCol>
                <a:gridCol w="1538285">
                  <a:extLst>
                    <a:ext uri="{9D8B030D-6E8A-4147-A177-3AD203B41FA5}">
                      <a16:colId xmlns:a16="http://schemas.microsoft.com/office/drawing/2014/main" val="62553097"/>
                    </a:ext>
                  </a:extLst>
                </a:gridCol>
                <a:gridCol w="1538285">
                  <a:extLst>
                    <a:ext uri="{9D8B030D-6E8A-4147-A177-3AD203B41FA5}">
                      <a16:colId xmlns:a16="http://schemas.microsoft.com/office/drawing/2014/main" val="1032122956"/>
                    </a:ext>
                  </a:extLst>
                </a:gridCol>
                <a:gridCol w="1538285">
                  <a:extLst>
                    <a:ext uri="{9D8B030D-6E8A-4147-A177-3AD203B41FA5}">
                      <a16:colId xmlns:a16="http://schemas.microsoft.com/office/drawing/2014/main" val="3938836596"/>
                    </a:ext>
                  </a:extLst>
                </a:gridCol>
              </a:tblGrid>
              <a:tr h="889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TABLES</a:t>
                      </a:r>
                      <a:endParaRPr lang="ko-KR" altLang="en-US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COLUMNS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8606"/>
                  </a:ext>
                </a:extLst>
              </a:tr>
              <a:tr h="889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교수테이블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en-US" altLang="ko-KR" sz="1400" b="1" dirty="0"/>
                        <a:t>prof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교수번호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 err="1"/>
                        <a:t>Profno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교수이름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 err="1"/>
                        <a:t>Pname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연구실번호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 err="1"/>
                        <a:t>Lab_no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전공과목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Major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8620354"/>
                  </a:ext>
                </a:extLst>
              </a:tr>
              <a:tr h="889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대학원생테이블</a:t>
                      </a:r>
                      <a:br>
                        <a:rPr lang="en-US" altLang="ko-KR" sz="1400" b="1" dirty="0"/>
                      </a:br>
                      <a:r>
                        <a:rPr lang="en-US" altLang="ko-KR" sz="1400" b="1" dirty="0"/>
                        <a:t>grad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학번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 err="1"/>
                        <a:t>Gno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 err="1"/>
                        <a:t>Gname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지도교수번호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 err="1"/>
                        <a:t>Profno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과정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Degree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5389324"/>
                  </a:ext>
                </a:extLst>
              </a:tr>
              <a:tr h="889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학생테이블 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en-US" altLang="ko-KR" sz="1400" b="1" dirty="0"/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학번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Sno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 err="1"/>
                        <a:t>Sname</a:t>
                      </a:r>
                      <a:r>
                        <a:rPr lang="en-US" altLang="ko-KR" sz="1400" dirty="0"/>
                        <a:t>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수강과목번호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No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재적상태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Status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515807"/>
                  </a:ext>
                </a:extLst>
              </a:tr>
              <a:tr h="889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과목테이블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en-US" altLang="ko-KR" sz="1400" b="1" dirty="0"/>
                        <a:t>sub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과목번호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No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교수번호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 err="1"/>
                        <a:t>Profno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과목명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Subject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수강학년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Grade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학점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Score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강의실번호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off-no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032074"/>
                  </a:ext>
                </a:extLst>
              </a:tr>
            </a:tbl>
          </a:graphicData>
        </a:graphic>
      </p:graphicFrame>
      <p:pic>
        <p:nvPicPr>
          <p:cNvPr id="11" name="그래픽 10" descr="키">
            <a:extLst>
              <a:ext uri="{FF2B5EF4-FFF2-40B4-BE49-F238E27FC236}">
                <a16:creationId xmlns:a16="http://schemas.microsoft.com/office/drawing/2014/main" id="{F32A6975-D990-56EC-EE12-F27D95012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286713">
            <a:off x="7774387" y="719763"/>
            <a:ext cx="623312" cy="67411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873DAE-C0F3-C996-314F-115CD26BBF0A}"/>
              </a:ext>
            </a:extLst>
          </p:cNvPr>
          <p:cNvSpPr txBox="1"/>
          <p:nvPr/>
        </p:nvSpPr>
        <p:spPr>
          <a:xfrm>
            <a:off x="8086043" y="947690"/>
            <a:ext cx="179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PRIMARY KEY 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" name="그래픽 12" descr="키">
            <a:extLst>
              <a:ext uri="{FF2B5EF4-FFF2-40B4-BE49-F238E27FC236}">
                <a16:creationId xmlns:a16="http://schemas.microsoft.com/office/drawing/2014/main" id="{9109A291-1921-C602-6D49-EB57E8E5E7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286713">
            <a:off x="9756476" y="719763"/>
            <a:ext cx="623312" cy="67411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5EF5C5-738A-81FE-F0B0-6EDBBC4F3635}"/>
              </a:ext>
            </a:extLst>
          </p:cNvPr>
          <p:cNvSpPr txBox="1"/>
          <p:nvPr/>
        </p:nvSpPr>
        <p:spPr>
          <a:xfrm>
            <a:off x="10068132" y="94769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FOREIGN KEY 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5" name="그래픽 14" descr="키">
            <a:extLst>
              <a:ext uri="{FF2B5EF4-FFF2-40B4-BE49-F238E27FC236}">
                <a16:creationId xmlns:a16="http://schemas.microsoft.com/office/drawing/2014/main" id="{0B0CA8D0-FE8C-F8A1-8D6F-EEBCB69B9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286713">
            <a:off x="2226648" y="2205664"/>
            <a:ext cx="623312" cy="67411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6" name="그래픽 15" descr="키">
            <a:extLst>
              <a:ext uri="{FF2B5EF4-FFF2-40B4-BE49-F238E27FC236}">
                <a16:creationId xmlns:a16="http://schemas.microsoft.com/office/drawing/2014/main" id="{1671F690-9E31-5869-B464-8869CBC24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286713">
            <a:off x="2226648" y="3107023"/>
            <a:ext cx="623312" cy="67411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7" name="그래픽 16" descr="키">
            <a:extLst>
              <a:ext uri="{FF2B5EF4-FFF2-40B4-BE49-F238E27FC236}">
                <a16:creationId xmlns:a16="http://schemas.microsoft.com/office/drawing/2014/main" id="{2D5B2F87-5705-8F37-B4C5-422693053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286713">
            <a:off x="2162836" y="3978225"/>
            <a:ext cx="623312" cy="67411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8" name="그래픽 17" descr="키">
            <a:extLst>
              <a:ext uri="{FF2B5EF4-FFF2-40B4-BE49-F238E27FC236}">
                <a16:creationId xmlns:a16="http://schemas.microsoft.com/office/drawing/2014/main" id="{DA71600A-FBF9-C991-CD0F-5BD53ED70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286713">
            <a:off x="2162835" y="4826313"/>
            <a:ext cx="623312" cy="67411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9" name="그래픽 18" descr="키">
            <a:extLst>
              <a:ext uri="{FF2B5EF4-FFF2-40B4-BE49-F238E27FC236}">
                <a16:creationId xmlns:a16="http://schemas.microsoft.com/office/drawing/2014/main" id="{20F94791-680B-2C29-C420-A7F5668E4A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286713">
            <a:off x="5184581" y="3103649"/>
            <a:ext cx="623312" cy="67411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20" name="그래픽 19" descr="키">
            <a:extLst>
              <a:ext uri="{FF2B5EF4-FFF2-40B4-BE49-F238E27FC236}">
                <a16:creationId xmlns:a16="http://schemas.microsoft.com/office/drawing/2014/main" id="{33AE4D1D-6062-8AD7-2F2E-C1AF5F56F5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286713">
            <a:off x="5184581" y="3999847"/>
            <a:ext cx="623312" cy="67411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21" name="그래픽 20" descr="키">
            <a:extLst>
              <a:ext uri="{FF2B5EF4-FFF2-40B4-BE49-F238E27FC236}">
                <a16:creationId xmlns:a16="http://schemas.microsoft.com/office/drawing/2014/main" id="{00BB422D-5540-AA77-E116-B731E717F1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286713">
            <a:off x="3732701" y="4873335"/>
            <a:ext cx="623312" cy="67411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8465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8B2070F-170B-D2E4-FD0D-42E2B57F8B9D}"/>
              </a:ext>
            </a:extLst>
          </p:cNvPr>
          <p:cNvSpPr/>
          <p:nvPr/>
        </p:nvSpPr>
        <p:spPr>
          <a:xfrm>
            <a:off x="324592" y="190006"/>
            <a:ext cx="11542815" cy="831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E8E6E9-4084-A7B8-0D25-E23C4C0BF9DE}"/>
              </a:ext>
            </a:extLst>
          </p:cNvPr>
          <p:cNvSpPr/>
          <p:nvPr/>
        </p:nvSpPr>
        <p:spPr>
          <a:xfrm>
            <a:off x="324592" y="6584867"/>
            <a:ext cx="11542815" cy="831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3BB69CE-E04D-8F1D-0304-6C882C92A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373" y="5185281"/>
            <a:ext cx="3743847" cy="9812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A49D1B-7390-DA56-46D7-3E5674311DEB}"/>
              </a:ext>
            </a:extLst>
          </p:cNvPr>
          <p:cNvSpPr txBox="1"/>
          <p:nvPr/>
        </p:nvSpPr>
        <p:spPr>
          <a:xfrm>
            <a:off x="463136" y="493166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테이블 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42448C-ADF3-1699-38CB-8E4C81439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916" y="429692"/>
            <a:ext cx="3956561" cy="583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2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E8ACA9-39A6-E235-E8D2-5F52CE0D5B21}"/>
              </a:ext>
            </a:extLst>
          </p:cNvPr>
          <p:cNvSpPr/>
          <p:nvPr/>
        </p:nvSpPr>
        <p:spPr>
          <a:xfrm>
            <a:off x="324592" y="190006"/>
            <a:ext cx="11542815" cy="831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6BEB59B-B864-8D5C-51D4-3A1AE727BE2F}"/>
              </a:ext>
            </a:extLst>
          </p:cNvPr>
          <p:cNvSpPr/>
          <p:nvPr/>
        </p:nvSpPr>
        <p:spPr>
          <a:xfrm>
            <a:off x="324592" y="6584867"/>
            <a:ext cx="11542815" cy="831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E14504-86BB-8E27-1358-99C7661504B1}"/>
              </a:ext>
            </a:extLst>
          </p:cNvPr>
          <p:cNvSpPr txBox="1"/>
          <p:nvPr/>
        </p:nvSpPr>
        <p:spPr>
          <a:xfrm>
            <a:off x="463136" y="493166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레코드 추가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FB0A318-432B-B962-EC86-03ABE29C3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096" y="493166"/>
            <a:ext cx="6027805" cy="578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2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D16B25-533C-3350-B2E4-B403A8C24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758" y="2138618"/>
            <a:ext cx="3610479" cy="11431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BE72918-0DE4-D879-B100-FB0D93D77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758" y="4050813"/>
            <a:ext cx="2943636" cy="13527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073570C-2317-D5B8-0090-041DC81FC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712" y="2110039"/>
            <a:ext cx="4563112" cy="11717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D0135A2-067F-BDE4-C4B3-17CE0403A8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037142"/>
            <a:ext cx="2781688" cy="136226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628BCA-765F-32D5-6294-CD50BC936D06}"/>
              </a:ext>
            </a:extLst>
          </p:cNvPr>
          <p:cNvSpPr/>
          <p:nvPr/>
        </p:nvSpPr>
        <p:spPr>
          <a:xfrm>
            <a:off x="324592" y="190006"/>
            <a:ext cx="11542815" cy="831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20FA04-4BA9-01A9-538D-D016D35E9D39}"/>
              </a:ext>
            </a:extLst>
          </p:cNvPr>
          <p:cNvSpPr/>
          <p:nvPr/>
        </p:nvSpPr>
        <p:spPr>
          <a:xfrm>
            <a:off x="324592" y="6584867"/>
            <a:ext cx="11542815" cy="831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17ABC0-B05B-7F79-485A-24544147777D}"/>
              </a:ext>
            </a:extLst>
          </p:cNvPr>
          <p:cNvSpPr txBox="1"/>
          <p:nvPr/>
        </p:nvSpPr>
        <p:spPr>
          <a:xfrm>
            <a:off x="463136" y="493166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테이블 출력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B93F09-6B48-39C2-7F8A-8623356E26CD}"/>
              </a:ext>
            </a:extLst>
          </p:cNvPr>
          <p:cNvSpPr txBox="1"/>
          <p:nvPr/>
        </p:nvSpPr>
        <p:spPr>
          <a:xfrm>
            <a:off x="1746262" y="1635005"/>
            <a:ext cx="1333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Professor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B056C7-BE58-D3DA-33A4-AAC480AC1689}"/>
              </a:ext>
            </a:extLst>
          </p:cNvPr>
          <p:cNvSpPr txBox="1"/>
          <p:nvPr/>
        </p:nvSpPr>
        <p:spPr>
          <a:xfrm>
            <a:off x="1770619" y="3549130"/>
            <a:ext cx="2320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Graduate student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23200F-521D-D0E9-7C0F-FB9EF70084E7}"/>
              </a:ext>
            </a:extLst>
          </p:cNvPr>
          <p:cNvSpPr txBox="1"/>
          <p:nvPr/>
        </p:nvSpPr>
        <p:spPr>
          <a:xfrm>
            <a:off x="6096000" y="1635005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Subject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99BCA-73C4-E2FB-DD01-339F2708F8F6}"/>
              </a:ext>
            </a:extLst>
          </p:cNvPr>
          <p:cNvSpPr txBox="1"/>
          <p:nvPr/>
        </p:nvSpPr>
        <p:spPr>
          <a:xfrm>
            <a:off x="6068732" y="3549130"/>
            <a:ext cx="113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Student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706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7FF14-B9D7-400B-6728-03F6AFD7A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ED54F58-30D2-F16C-E810-57A311B7A2C4}"/>
              </a:ext>
            </a:extLst>
          </p:cNvPr>
          <p:cNvSpPr/>
          <p:nvPr/>
        </p:nvSpPr>
        <p:spPr>
          <a:xfrm>
            <a:off x="324592" y="190006"/>
            <a:ext cx="11542815" cy="831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7CC1FE-16B0-6D7C-007C-022BEBD8F0D7}"/>
              </a:ext>
            </a:extLst>
          </p:cNvPr>
          <p:cNvSpPr/>
          <p:nvPr/>
        </p:nvSpPr>
        <p:spPr>
          <a:xfrm>
            <a:off x="324592" y="6584867"/>
            <a:ext cx="11542815" cy="831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59D81A-7E01-E712-3402-71536701EBBC}"/>
              </a:ext>
            </a:extLst>
          </p:cNvPr>
          <p:cNvSpPr txBox="1"/>
          <p:nvPr/>
        </p:nvSpPr>
        <p:spPr>
          <a:xfrm>
            <a:off x="463136" y="49316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>
                <a:solidFill>
                  <a:schemeClr val="accent1">
                    <a:lumMod val="50000"/>
                  </a:schemeClr>
                </a:solidFill>
              </a:rPr>
              <a:t>실행문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D57C00-BAD9-0744-52FD-641C7FD4B00E}"/>
              </a:ext>
            </a:extLst>
          </p:cNvPr>
          <p:cNvSpPr txBox="1"/>
          <p:nvPr/>
        </p:nvSpPr>
        <p:spPr>
          <a:xfrm>
            <a:off x="505868" y="482140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D93A55-B6D3-DFC7-41DF-675905542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850" y="897814"/>
            <a:ext cx="8421275" cy="37343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3B5DCA3-6CB2-35CF-59E8-438016155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283" y="4862130"/>
            <a:ext cx="7340593" cy="155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89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312A366-C307-7D4E-CEB4-10B692DCBDE1}"/>
              </a:ext>
            </a:extLst>
          </p:cNvPr>
          <p:cNvSpPr/>
          <p:nvPr/>
        </p:nvSpPr>
        <p:spPr>
          <a:xfrm>
            <a:off x="324592" y="190006"/>
            <a:ext cx="11542815" cy="831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95EE0D-ADE5-F5C0-7D69-D1E96BA7FE6C}"/>
              </a:ext>
            </a:extLst>
          </p:cNvPr>
          <p:cNvSpPr/>
          <p:nvPr/>
        </p:nvSpPr>
        <p:spPr>
          <a:xfrm>
            <a:off x="324592" y="6584867"/>
            <a:ext cx="11542815" cy="831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66F1E-A46B-6C8A-CB0C-2509710A855A}"/>
              </a:ext>
            </a:extLst>
          </p:cNvPr>
          <p:cNvSpPr txBox="1"/>
          <p:nvPr/>
        </p:nvSpPr>
        <p:spPr>
          <a:xfrm>
            <a:off x="463136" y="493166"/>
            <a:ext cx="5649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</a:rPr>
              <a:t>Entity Relationship Diagram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7B0794-FDCD-E465-38AD-A76C8232A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35" y="1309703"/>
            <a:ext cx="7262315" cy="497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4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130</Words>
  <Application>Microsoft Office PowerPoint</Application>
  <PresentationFormat>와이드스크린</PresentationFormat>
  <Paragraphs>66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Minjeong Kim</dc:creator>
  <cp:lastModifiedBy>Minjeong Kim</cp:lastModifiedBy>
  <cp:revision>12</cp:revision>
  <dcterms:created xsi:type="dcterms:W3CDTF">2024-02-27T13:04:01Z</dcterms:created>
  <dcterms:modified xsi:type="dcterms:W3CDTF">2024-02-28T11:45:43Z</dcterms:modified>
</cp:coreProperties>
</file>