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 u="heavy">
                <a:solidFill>
                  <a:srgbClr val="0000E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 u="heavy">
                <a:solidFill>
                  <a:srgbClr val="0000E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 u="heavy">
                <a:solidFill>
                  <a:srgbClr val="0000E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432" y="1960058"/>
            <a:ext cx="4133215" cy="38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 u="heavy">
                <a:solidFill>
                  <a:srgbClr val="0000E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9737831"/>
            <a:ext cx="156210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6861" y="9737831"/>
            <a:ext cx="19240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ckchain.com/btc/block/65735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unive.it/data/persone/55923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ve.it/data/insegnamento/345433" TargetMode="External"/><Relationship Id="rId11" Type="http://schemas.openxmlformats.org/officeDocument/2006/relationships/hyperlink" Target="https://www.blockchain.com/it/btc/tx/f5d0a2be813539737145307fbbc47b14d551f5b046df2078e00708c62ec7de55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www.blockchain.com/btc/address/1KFHE7w8BhaENAswwryaoccDb6qcT6DbYY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blockchain.com/btc/block/000000000000000000049cf366ee312547cee0cde82e419f9b701c178ae399f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it/btc/tx/a60d87388f658ee8f6f371ed6fff6f810bd12c31304f6b4f020f80a4e70b7061" TargetMode="External"/><Relationship Id="rId2" Type="http://schemas.openxmlformats.org/officeDocument/2006/relationships/hyperlink" Target="https://www.blockchain.com/it/btc/tx/f5d0a2be813539737145307fbbc47b14d551f5b046df2078e00708c62ec7de5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Kmohamedalie/block657354/blob/main/657354.json" TargetMode="External"/><Relationship Id="rId4" Type="http://schemas.openxmlformats.org/officeDocument/2006/relationships/hyperlink" Target="https://github.com/Kmohamedalie/block657354/blob/main/readjso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hamedalie/block657354/blob/main/hashDat.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hamedalie/block657354/blob/main/hashCodes.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mohamedalie/block657354/blob/main/1.hashDataInputs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hamedalie/block657354/blob/main/funcodes.ipynb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h0OfpZTYGP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534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05/12/2020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475" y="165099"/>
            <a:ext cx="9124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Block Chain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Project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8298" y="368298"/>
            <a:ext cx="7117080" cy="1851025"/>
            <a:chOff x="368298" y="368298"/>
            <a:chExt cx="7117080" cy="1851025"/>
          </a:xfrm>
        </p:grpSpPr>
        <p:sp>
          <p:nvSpPr>
            <p:cNvPr id="5" name="object 5"/>
            <p:cNvSpPr/>
            <p:nvPr/>
          </p:nvSpPr>
          <p:spPr>
            <a:xfrm>
              <a:off x="368298" y="368298"/>
              <a:ext cx="7048500" cy="9525"/>
            </a:xfrm>
            <a:custGeom>
              <a:avLst/>
              <a:gdLst/>
              <a:ahLst/>
              <a:cxnLst/>
              <a:rect l="l" t="t" r="r" b="b"/>
              <a:pathLst>
                <a:path w="7048500" h="9525">
                  <a:moveTo>
                    <a:pt x="7048492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7048492" y="0"/>
                  </a:lnTo>
                  <a:lnTo>
                    <a:pt x="7048492" y="92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287" y="368299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83"/>
                  </a:lnTo>
                  <a:lnTo>
                    <a:pt x="0" y="9283"/>
                  </a:lnTo>
                  <a:lnTo>
                    <a:pt x="0" y="18554"/>
                  </a:lnTo>
                  <a:lnTo>
                    <a:pt x="7039229" y="18554"/>
                  </a:lnTo>
                  <a:lnTo>
                    <a:pt x="7048500" y="18554"/>
                  </a:lnTo>
                  <a:lnTo>
                    <a:pt x="7048500" y="9283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287" y="368299"/>
              <a:ext cx="7048500" cy="1456690"/>
            </a:xfrm>
            <a:custGeom>
              <a:avLst/>
              <a:gdLst/>
              <a:ahLst/>
              <a:cxnLst/>
              <a:rect l="l" t="t" r="r" b="b"/>
              <a:pathLst>
                <a:path w="7048500" h="1456689">
                  <a:moveTo>
                    <a:pt x="9283" y="0"/>
                  </a:moveTo>
                  <a:lnTo>
                    <a:pt x="0" y="0"/>
                  </a:lnTo>
                  <a:lnTo>
                    <a:pt x="0" y="18554"/>
                  </a:lnTo>
                  <a:lnTo>
                    <a:pt x="9283" y="9283"/>
                  </a:lnTo>
                  <a:lnTo>
                    <a:pt x="9283" y="0"/>
                  </a:lnTo>
                  <a:close/>
                </a:path>
                <a:path w="7048500" h="1456689">
                  <a:moveTo>
                    <a:pt x="7048500" y="1446796"/>
                  </a:moveTo>
                  <a:lnTo>
                    <a:pt x="0" y="1446796"/>
                  </a:lnTo>
                  <a:lnTo>
                    <a:pt x="0" y="1456080"/>
                  </a:lnTo>
                  <a:lnTo>
                    <a:pt x="7048500" y="1456080"/>
                  </a:lnTo>
                  <a:lnTo>
                    <a:pt x="7048500" y="144679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287" y="1815096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83"/>
                  </a:lnTo>
                  <a:lnTo>
                    <a:pt x="0" y="9283"/>
                  </a:lnTo>
                  <a:lnTo>
                    <a:pt x="0" y="18554"/>
                  </a:lnTo>
                  <a:lnTo>
                    <a:pt x="7039229" y="18554"/>
                  </a:lnTo>
                  <a:lnTo>
                    <a:pt x="7048500" y="18554"/>
                  </a:lnTo>
                  <a:lnTo>
                    <a:pt x="7048500" y="9283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298" y="181509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548"/>
                  </a:moveTo>
                  <a:lnTo>
                    <a:pt x="0" y="0"/>
                  </a:lnTo>
                  <a:lnTo>
                    <a:pt x="9274" y="0"/>
                  </a:lnTo>
                  <a:lnTo>
                    <a:pt x="9274" y="9274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298" y="386849"/>
              <a:ext cx="4173443" cy="13911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0755" y="368414"/>
              <a:ext cx="1534416" cy="1534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3268" y="1936071"/>
              <a:ext cx="928199" cy="282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8298" y="3006846"/>
          <a:ext cx="7040244" cy="630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09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sz="11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Matricula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9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OYINKANSOLA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O.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AKOMOLAFE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882716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3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MOHAMED ALIE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KAMARA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877211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368298" y="3827629"/>
            <a:ext cx="7048500" cy="2560320"/>
            <a:chOff x="368298" y="3827629"/>
            <a:chExt cx="7048500" cy="2560320"/>
          </a:xfrm>
        </p:grpSpPr>
        <p:sp>
          <p:nvSpPr>
            <p:cNvPr id="15" name="object 15"/>
            <p:cNvSpPr/>
            <p:nvPr/>
          </p:nvSpPr>
          <p:spPr>
            <a:xfrm>
              <a:off x="368298" y="6368792"/>
              <a:ext cx="7048500" cy="9525"/>
            </a:xfrm>
            <a:custGeom>
              <a:avLst/>
              <a:gdLst/>
              <a:ahLst/>
              <a:cxnLst/>
              <a:rect l="l" t="t" r="r" b="b"/>
              <a:pathLst>
                <a:path w="7048500" h="9525">
                  <a:moveTo>
                    <a:pt x="7048492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7048492" y="0"/>
                  </a:lnTo>
                  <a:lnTo>
                    <a:pt x="7048492" y="92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287" y="6368795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71"/>
                  </a:lnTo>
                  <a:lnTo>
                    <a:pt x="0" y="9271"/>
                  </a:lnTo>
                  <a:lnTo>
                    <a:pt x="0" y="18554"/>
                  </a:lnTo>
                  <a:lnTo>
                    <a:pt x="7039229" y="18554"/>
                  </a:lnTo>
                  <a:lnTo>
                    <a:pt x="7048500" y="18554"/>
                  </a:lnTo>
                  <a:lnTo>
                    <a:pt x="7048500" y="9271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298" y="63687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548"/>
                  </a:moveTo>
                  <a:lnTo>
                    <a:pt x="0" y="0"/>
                  </a:lnTo>
                  <a:lnTo>
                    <a:pt x="9274" y="0"/>
                  </a:lnTo>
                  <a:lnTo>
                    <a:pt x="9274" y="9274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298" y="3827629"/>
              <a:ext cx="7048499" cy="2504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709820" y="2288095"/>
            <a:ext cx="51435" cy="27940"/>
          </a:xfrm>
          <a:custGeom>
            <a:avLst/>
            <a:gdLst/>
            <a:ahLst/>
            <a:cxnLst/>
            <a:rect l="l" t="t" r="r" b="b"/>
            <a:pathLst>
              <a:path w="51435" h="27939">
                <a:moveTo>
                  <a:pt x="51206" y="0"/>
                </a:moveTo>
                <a:lnTo>
                  <a:pt x="49872" y="0"/>
                </a:lnTo>
                <a:lnTo>
                  <a:pt x="0" y="0"/>
                </a:lnTo>
                <a:lnTo>
                  <a:pt x="0" y="27825"/>
                </a:lnTo>
                <a:lnTo>
                  <a:pt x="49872" y="27825"/>
                </a:lnTo>
                <a:lnTo>
                  <a:pt x="51206" y="27825"/>
                </a:lnTo>
                <a:lnTo>
                  <a:pt x="51206" y="0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5642" y="2288085"/>
            <a:ext cx="1270" cy="27940"/>
          </a:xfrm>
          <a:custGeom>
            <a:avLst/>
            <a:gdLst/>
            <a:ahLst/>
            <a:cxnLst/>
            <a:rect l="l" t="t" r="r" b="b"/>
            <a:pathLst>
              <a:path w="1270" h="27939">
                <a:moveTo>
                  <a:pt x="1167" y="27822"/>
                </a:moveTo>
                <a:lnTo>
                  <a:pt x="0" y="27822"/>
                </a:lnTo>
                <a:lnTo>
                  <a:pt x="0" y="0"/>
                </a:lnTo>
                <a:lnTo>
                  <a:pt x="1167" y="0"/>
                </a:lnTo>
                <a:lnTo>
                  <a:pt x="1167" y="27822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0" dirty="0">
                <a:hlinkClick r:id="rId6"/>
              </a:rPr>
              <a:t>I</a:t>
            </a:r>
            <a:r>
              <a:rPr u="none" spc="335" dirty="0">
                <a:hlinkClick r:id="rId6"/>
              </a:rPr>
              <a:t> </a:t>
            </a:r>
            <a:r>
              <a:rPr spc="10" dirty="0">
                <a:hlinkClick r:id="rId6"/>
              </a:rPr>
              <a:t>ntroduction </a:t>
            </a:r>
            <a:r>
              <a:rPr spc="15" dirty="0">
                <a:hlinkClick r:id="rId6"/>
              </a:rPr>
              <a:t>to codin</a:t>
            </a:r>
            <a:r>
              <a:rPr u="none" spc="15" dirty="0">
                <a:hlinkClick r:id="rId6"/>
              </a:rPr>
              <a:t>g</a:t>
            </a:r>
            <a:r>
              <a:rPr u="none" spc="-30" dirty="0">
                <a:hlinkClick r:id="rId6"/>
              </a:rPr>
              <a:t> </a:t>
            </a:r>
            <a:r>
              <a:rPr u="none" spc="15" dirty="0">
                <a:hlinkClick r:id="rId6"/>
              </a:rPr>
              <a:t>[</a:t>
            </a:r>
            <a:r>
              <a:rPr spc="15" dirty="0">
                <a:hlinkClick r:id="rId6"/>
              </a:rPr>
              <a:t>ET4018]</a:t>
            </a:r>
          </a:p>
        </p:txBody>
      </p:sp>
      <p:sp>
        <p:nvSpPr>
          <p:cNvPr id="22" name="object 22"/>
          <p:cNvSpPr/>
          <p:nvPr/>
        </p:nvSpPr>
        <p:spPr>
          <a:xfrm>
            <a:off x="1237783" y="2714705"/>
            <a:ext cx="2990850" cy="9525"/>
          </a:xfrm>
          <a:custGeom>
            <a:avLst/>
            <a:gdLst/>
            <a:ahLst/>
            <a:cxnLst/>
            <a:rect l="l" t="t" r="r" b="b"/>
            <a:pathLst>
              <a:path w="2990850" h="9525">
                <a:moveTo>
                  <a:pt x="2990372" y="9274"/>
                </a:moveTo>
                <a:lnTo>
                  <a:pt x="0" y="9274"/>
                </a:lnTo>
                <a:lnTo>
                  <a:pt x="0" y="0"/>
                </a:lnTo>
                <a:lnTo>
                  <a:pt x="2990372" y="0"/>
                </a:lnTo>
                <a:lnTo>
                  <a:pt x="2990372" y="9274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598" y="2315172"/>
            <a:ext cx="3842385" cy="6419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175"/>
              </a:spcBef>
            </a:pPr>
            <a:r>
              <a:rPr sz="1350" b="1" spc="5" dirty="0">
                <a:latin typeface="Times New Roman"/>
                <a:cs typeface="Times New Roman"/>
              </a:rPr>
              <a:t>Course Instructor:</a:t>
            </a:r>
            <a:r>
              <a:rPr sz="1350" b="1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sng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7"/>
              </a:rPr>
              <a:t>Professor </a:t>
            </a:r>
            <a:r>
              <a:rPr sz="1350" b="1" u="sng" spc="10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7"/>
              </a:rPr>
              <a:t>MARIN </a:t>
            </a:r>
            <a:r>
              <a:rPr sz="1350" b="1" u="sng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7"/>
              </a:rPr>
              <a:t>Andrea </a:t>
            </a:r>
            <a:r>
              <a:rPr sz="1350" b="1" dirty="0">
                <a:solidFill>
                  <a:srgbClr val="0000ED"/>
                </a:solidFill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Task: </a:t>
            </a:r>
            <a:r>
              <a:rPr sz="1350" b="1" u="sng" spc="-980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50" b="1" spc="660" dirty="0">
                <a:solidFill>
                  <a:srgbClr val="0000ED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1350" b="1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8"/>
              </a:rPr>
              <a:t>nal</a:t>
            </a:r>
            <a:r>
              <a:rPr sz="1350" b="1" spc="5" dirty="0">
                <a:solidFill>
                  <a:srgbClr val="0000ED"/>
                </a:solidFill>
                <a:latin typeface="Times New Roman"/>
                <a:cs typeface="Times New Roman"/>
                <a:hlinkClick r:id="rId8"/>
              </a:rPr>
              <a:t>ysis of </a:t>
            </a:r>
            <a:r>
              <a:rPr sz="1350" b="1" spc="10" dirty="0">
                <a:solidFill>
                  <a:srgbClr val="0000ED"/>
                </a:solidFill>
                <a:latin typeface="Times New Roman"/>
                <a:cs typeface="Times New Roman"/>
                <a:hlinkClick r:id="rId8"/>
              </a:rPr>
              <a:t>BTC </a:t>
            </a:r>
            <a:r>
              <a:rPr sz="1350" b="1" spc="5" dirty="0">
                <a:solidFill>
                  <a:srgbClr val="0000ED"/>
                </a:solidFill>
                <a:latin typeface="Times New Roman"/>
                <a:cs typeface="Times New Roman"/>
                <a:hlinkClick r:id="rId8"/>
              </a:rPr>
              <a:t>transactions in block 657354 </a:t>
            </a:r>
            <a:r>
              <a:rPr sz="1350" b="1" spc="5" dirty="0">
                <a:solidFill>
                  <a:srgbClr val="0000ED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Group </a:t>
            </a:r>
            <a:r>
              <a:rPr sz="1350" b="1" spc="5" dirty="0">
                <a:latin typeface="Times New Roman"/>
                <a:cs typeface="Times New Roman"/>
              </a:rPr>
              <a:t>Name: </a:t>
            </a:r>
            <a:r>
              <a:rPr sz="135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sz="13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Beginners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55598" y="6689968"/>
            <a:ext cx="7069455" cy="28746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45"/>
              </a:lnSpc>
              <a:spcBef>
                <a:spcPts val="114"/>
              </a:spcBef>
            </a:pPr>
            <a:r>
              <a:rPr sz="1150" u="sng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Final Anal</a:t>
            </a:r>
            <a:r>
              <a:rPr sz="1150" b="1" spc="5" dirty="0">
                <a:latin typeface="Times New Roman"/>
                <a:cs typeface="Times New Roman"/>
              </a:rPr>
              <a:t>y</a:t>
            </a:r>
            <a:r>
              <a:rPr sz="115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sis Report of block</a:t>
            </a:r>
            <a:r>
              <a:rPr sz="115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657354:</a:t>
            </a:r>
            <a:endParaRPr sz="1150">
              <a:latin typeface="Times New Roman"/>
              <a:cs typeface="Times New Roman"/>
            </a:endParaRPr>
          </a:p>
          <a:p>
            <a:pPr marL="12700" marR="141605">
              <a:lnSpc>
                <a:spcPts val="1310"/>
              </a:lnSpc>
              <a:spcBef>
                <a:spcPts val="70"/>
              </a:spcBef>
            </a:pPr>
            <a:r>
              <a:rPr sz="1150" spc="5" dirty="0">
                <a:latin typeface="Times New Roman"/>
                <a:cs typeface="Times New Roman"/>
              </a:rPr>
              <a:t>The block</a:t>
            </a:r>
            <a:r>
              <a:rPr sz="1150" u="sng" spc="5" dirty="0">
                <a:solidFill>
                  <a:srgbClr val="541A8B"/>
                </a:solidFill>
                <a:uFill>
                  <a:solidFill>
                    <a:srgbClr val="541A8B"/>
                  </a:solidFill>
                </a:uFill>
                <a:latin typeface="Times New Roman"/>
                <a:cs typeface="Times New Roman"/>
                <a:hlinkClick r:id="rId9"/>
              </a:rPr>
              <a:t> 657354 </a:t>
            </a:r>
            <a:r>
              <a:rPr sz="1150" spc="5" dirty="0">
                <a:latin typeface="Times New Roman"/>
                <a:cs typeface="Times New Roman"/>
              </a:rPr>
              <a:t>has a total total of 1697 transactions and it belongs to the miner called</a:t>
            </a:r>
            <a:r>
              <a:rPr sz="1150" u="sng" spc="5" dirty="0">
                <a:solidFill>
                  <a:srgbClr val="541A8B"/>
                </a:solidFill>
                <a:uFill>
                  <a:solidFill>
                    <a:srgbClr val="541A8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spc="5" dirty="0">
                <a:solidFill>
                  <a:srgbClr val="541A8B"/>
                </a:solidFill>
                <a:uFill>
                  <a:solidFill>
                    <a:srgbClr val="541A8B"/>
                  </a:solidFill>
                </a:uFill>
                <a:latin typeface="Times New Roman"/>
                <a:cs typeface="Times New Roman"/>
                <a:hlinkClick r:id="rId10"/>
              </a:rPr>
              <a:t>F2Pool </a:t>
            </a:r>
            <a:r>
              <a:rPr sz="1150" spc="5" dirty="0">
                <a:latin typeface="Times New Roman"/>
                <a:cs typeface="Times New Roman"/>
              </a:rPr>
              <a:t>with size: 1201057  bytes,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50" spc="5" dirty="0">
                <a:latin typeface="Times New Roman"/>
                <a:cs typeface="Times New Roman"/>
              </a:rPr>
              <a:t>Nonce: 3753965195, transaction volume: $22299985.06, block reward: </a:t>
            </a:r>
            <a:r>
              <a:rPr sz="1150" dirty="0">
                <a:latin typeface="Times New Roman"/>
                <a:cs typeface="Times New Roman"/>
              </a:rPr>
              <a:t>$119081.38, </a:t>
            </a:r>
            <a:r>
              <a:rPr sz="1150" spc="5" dirty="0">
                <a:latin typeface="Times New Roman"/>
                <a:cs typeface="Times New Roman"/>
              </a:rPr>
              <a:t>fee reward: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$1446.10.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  <a:spcBef>
                <a:spcPts val="5"/>
              </a:spcBef>
            </a:pPr>
            <a:r>
              <a:rPr sz="1150" spc="5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maximum</a:t>
            </a:r>
            <a:r>
              <a:rPr sz="1150" spc="1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 marR="2663190">
              <a:lnSpc>
                <a:spcPts val="1310"/>
              </a:lnSpc>
              <a:spcBef>
                <a:spcPts val="65"/>
              </a:spcBef>
            </a:pPr>
            <a:r>
              <a:rPr sz="1150" spc="5" dirty="0">
                <a:latin typeface="Times New Roman"/>
                <a:cs typeface="Times New Roman"/>
              </a:rPr>
              <a:t>amount of </a:t>
            </a:r>
            <a:r>
              <a:rPr sz="1150" spc="10" dirty="0">
                <a:latin typeface="Times New Roman"/>
                <a:cs typeface="Times New Roman"/>
              </a:rPr>
              <a:t>money moved </a:t>
            </a:r>
            <a:r>
              <a:rPr sz="1150" spc="5" dirty="0">
                <a:latin typeface="Times New Roman"/>
                <a:cs typeface="Times New Roman"/>
              </a:rPr>
              <a:t>in this block is</a:t>
            </a:r>
            <a:r>
              <a:rPr sz="1150" b="1" spc="5" dirty="0">
                <a:latin typeface="Times New Roman"/>
                <a:cs typeface="Times New Roman"/>
              </a:rPr>
              <a:t>$8210521.24 </a:t>
            </a:r>
            <a:r>
              <a:rPr sz="1150" spc="5" dirty="0">
                <a:latin typeface="Times New Roman"/>
                <a:cs typeface="Times New Roman"/>
              </a:rPr>
              <a:t>by the user address:  3BBcr1ps4h8yX7U6wdbkdnks3NPJoeeLq7 to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the</a:t>
            </a:r>
            <a:endParaRPr sz="1150">
              <a:latin typeface="Times New Roman"/>
              <a:cs typeface="Times New Roman"/>
            </a:endParaRPr>
          </a:p>
          <a:p>
            <a:pPr marL="12700" marR="170180">
              <a:lnSpc>
                <a:spcPts val="1310"/>
              </a:lnSpc>
              <a:spcBef>
                <a:spcPts val="10"/>
              </a:spcBef>
            </a:pPr>
            <a:r>
              <a:rPr sz="1150" spc="5" dirty="0">
                <a:latin typeface="Times New Roman"/>
                <a:cs typeface="Times New Roman"/>
              </a:rPr>
              <a:t>following adresses; </a:t>
            </a:r>
            <a:r>
              <a:rPr sz="1150" dirty="0">
                <a:latin typeface="Times New Roman"/>
                <a:cs typeface="Times New Roman"/>
              </a:rPr>
              <a:t>33DxxXyh3nLYgYB1sM8VTPb7bipkonuhB4,3DRdYoNeVrAYVDcN7rTTekfwT8K644Uwj7.  </a:t>
            </a:r>
            <a:r>
              <a:rPr sz="1150" spc="10" dirty="0">
                <a:latin typeface="Times New Roman"/>
                <a:cs typeface="Times New Roman"/>
              </a:rPr>
              <a:t>A </a:t>
            </a:r>
            <a:r>
              <a:rPr sz="1150" spc="5" dirty="0">
                <a:latin typeface="Times New Roman"/>
                <a:cs typeface="Times New Roman"/>
              </a:rPr>
              <a:t>total of </a:t>
            </a:r>
            <a:r>
              <a:rPr sz="1150" b="1" spc="5" dirty="0">
                <a:latin typeface="Times New Roman"/>
                <a:cs typeface="Times New Roman"/>
              </a:rPr>
              <a:t>$8,017,633.06 </a:t>
            </a:r>
            <a:r>
              <a:rPr sz="1150" spc="5" dirty="0">
                <a:latin typeface="Times New Roman"/>
                <a:cs typeface="Times New Roman"/>
              </a:rPr>
              <a:t>was sent to </a:t>
            </a:r>
            <a:r>
              <a:rPr sz="1150" spc="-5" dirty="0">
                <a:latin typeface="Times New Roman"/>
                <a:cs typeface="Times New Roman"/>
              </a:rPr>
              <a:t>3DRdYoNeVrAYVDcN7rTTekfwT8K644Uwj7 </a:t>
            </a:r>
            <a:r>
              <a:rPr sz="1150" spc="5" dirty="0">
                <a:latin typeface="Times New Roman"/>
                <a:cs typeface="Times New Roman"/>
              </a:rPr>
              <a:t>and </a:t>
            </a:r>
            <a:r>
              <a:rPr sz="1150" b="1" spc="5" dirty="0">
                <a:latin typeface="Times New Roman"/>
                <a:cs typeface="Times New Roman"/>
              </a:rPr>
              <a:t>$190335.10 </a:t>
            </a:r>
            <a:r>
              <a:rPr sz="1150" spc="5" dirty="0">
                <a:latin typeface="Times New Roman"/>
                <a:cs typeface="Times New Roman"/>
              </a:rPr>
              <a:t>was sent to  33DxxXyh3nLYgYB1sM8VTPb7bipkonuhB4 with a fee of fee </a:t>
            </a:r>
            <a:r>
              <a:rPr sz="1150" b="1" spc="5" dirty="0">
                <a:latin typeface="Times New Roman"/>
                <a:cs typeface="Times New Roman"/>
              </a:rPr>
              <a:t>$0.13</a:t>
            </a:r>
            <a:r>
              <a:rPr sz="1150" spc="5" dirty="0">
                <a:latin typeface="Times New Roman"/>
                <a:cs typeface="Times New Roman"/>
              </a:rPr>
              <a:t>(2.694 sat/B - 1.009 sat/WU - 248 bytes).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150" spc="5" dirty="0">
                <a:latin typeface="Times New Roman"/>
                <a:cs typeface="Times New Roman"/>
              </a:rPr>
              <a:t>While the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minimum</a:t>
            </a:r>
            <a:r>
              <a:rPr sz="1150" spc="1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50" spc="5" dirty="0">
                <a:latin typeface="Times New Roman"/>
                <a:cs typeface="Times New Roman"/>
              </a:rPr>
              <a:t>amount of </a:t>
            </a:r>
            <a:r>
              <a:rPr sz="1150" spc="10" dirty="0">
                <a:latin typeface="Times New Roman"/>
                <a:cs typeface="Times New Roman"/>
              </a:rPr>
              <a:t>money moved </a:t>
            </a:r>
            <a:r>
              <a:rPr sz="1150" spc="5" dirty="0">
                <a:latin typeface="Times New Roman"/>
                <a:cs typeface="Times New Roman"/>
              </a:rPr>
              <a:t>is </a:t>
            </a:r>
            <a:r>
              <a:rPr sz="1150" b="1" spc="5" dirty="0">
                <a:latin typeface="Times New Roman"/>
                <a:cs typeface="Times New Roman"/>
              </a:rPr>
              <a:t>$0.10 </a:t>
            </a:r>
            <a:r>
              <a:rPr sz="1150" spc="5" dirty="0">
                <a:latin typeface="Times New Roman"/>
                <a:cs typeface="Times New Roman"/>
              </a:rPr>
              <a:t>by </a:t>
            </a:r>
            <a:r>
              <a:rPr sz="1150" spc="10" dirty="0">
                <a:latin typeface="Times New Roman"/>
                <a:cs typeface="Times New Roman"/>
              </a:rPr>
              <a:t>1HpZ5uLZLufGnyYGhoMqdqZVs </a:t>
            </a:r>
            <a:r>
              <a:rPr sz="1150" spc="5" dirty="0">
                <a:latin typeface="Times New Roman"/>
                <a:cs typeface="Times New Roman"/>
              </a:rPr>
              <a:t>to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1iTVsng7KppctQG8Vw9ojyJu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10"/>
              </a:lnSpc>
              <a:spcBef>
                <a:spcPts val="70"/>
              </a:spcBef>
            </a:pPr>
            <a:r>
              <a:rPr sz="1150" spc="5" dirty="0">
                <a:latin typeface="Times New Roman"/>
                <a:cs typeface="Times New Roman"/>
              </a:rPr>
              <a:t>with the hash</a:t>
            </a:r>
            <a:r>
              <a:rPr sz="1150" u="sng" spc="5" dirty="0">
                <a:solidFill>
                  <a:srgbClr val="541A8B"/>
                </a:solidFill>
                <a:uFill>
                  <a:solidFill>
                    <a:srgbClr val="541A8B"/>
                  </a:solidFill>
                </a:uFill>
                <a:latin typeface="Times New Roman"/>
                <a:cs typeface="Times New Roman"/>
                <a:hlinkClick r:id="rId11"/>
              </a:rPr>
              <a:t> f5d0a2be813539737145307fbbc47b14d551f5b046df2078e00708c62ec7de55 </a:t>
            </a:r>
            <a:r>
              <a:rPr sz="1150" spc="5" dirty="0">
                <a:latin typeface="Times New Roman"/>
                <a:cs typeface="Times New Roman"/>
              </a:rPr>
              <a:t>another input of </a:t>
            </a:r>
            <a:r>
              <a:rPr sz="1150" b="1" spc="5" dirty="0">
                <a:latin typeface="Times New Roman"/>
                <a:cs typeface="Times New Roman"/>
              </a:rPr>
              <a:t>$443,24  </a:t>
            </a:r>
            <a:r>
              <a:rPr sz="1150" spc="5" dirty="0">
                <a:latin typeface="Times New Roman"/>
                <a:cs typeface="Times New Roman"/>
              </a:rPr>
              <a:t>was also </a:t>
            </a:r>
            <a:r>
              <a:rPr sz="1150" spc="10" dirty="0">
                <a:latin typeface="Times New Roman"/>
                <a:cs typeface="Times New Roman"/>
              </a:rPr>
              <a:t>made </a:t>
            </a:r>
            <a:r>
              <a:rPr sz="1150" spc="5" dirty="0">
                <a:latin typeface="Times New Roman"/>
                <a:cs typeface="Times New Roman"/>
              </a:rPr>
              <a:t>by 1CCDaL5gCiYQjxPi7vpnDRVLHYEiw2rqJ8 and sent to the same address making the total amount  of </a:t>
            </a:r>
            <a:r>
              <a:rPr sz="1150" spc="10" dirty="0">
                <a:latin typeface="Times New Roman"/>
                <a:cs typeface="Times New Roman"/>
              </a:rPr>
              <a:t>money </a:t>
            </a:r>
            <a:r>
              <a:rPr sz="1150" spc="5" dirty="0">
                <a:latin typeface="Times New Roman"/>
                <a:cs typeface="Times New Roman"/>
              </a:rPr>
              <a:t>transacted with this hash as </a:t>
            </a:r>
            <a:r>
              <a:rPr sz="1150" b="1" spc="5" dirty="0">
                <a:latin typeface="Times New Roman"/>
                <a:cs typeface="Times New Roman"/>
              </a:rPr>
              <a:t>$439,10 </a:t>
            </a:r>
            <a:r>
              <a:rPr sz="1150" spc="5" dirty="0">
                <a:latin typeface="Times New Roman"/>
                <a:cs typeface="Times New Roman"/>
              </a:rPr>
              <a:t>but a total fee of </a:t>
            </a:r>
            <a:r>
              <a:rPr sz="1150" b="1" spc="5" dirty="0">
                <a:latin typeface="Times New Roman"/>
                <a:cs typeface="Times New Roman"/>
              </a:rPr>
              <a:t>$4,87 </a:t>
            </a:r>
            <a:r>
              <a:rPr sz="1150" spc="5" dirty="0">
                <a:latin typeface="Times New Roman"/>
                <a:cs typeface="Times New Roman"/>
              </a:rPr>
              <a:t>(63.638 sat/B - 15.909 sat/WU - 403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bytes)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30858"/>
            <a:ext cx="2588260" cy="41020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800" dirty="0">
                <a:latin typeface="Arial"/>
                <a:cs typeface="Arial"/>
              </a:rPr>
              <a:t>05/12/2020</a:t>
            </a:r>
            <a:endParaRPr sz="8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409"/>
              </a:spcBef>
            </a:pPr>
            <a:r>
              <a:rPr sz="1150" spc="5" dirty="0">
                <a:latin typeface="Times New Roman"/>
                <a:cs typeface="Times New Roman"/>
              </a:rPr>
              <a:t>was paid for both transactions in this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hash.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475" y="165099"/>
            <a:ext cx="9124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Block Chain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Project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582" y="3600384"/>
            <a:ext cx="1029969" cy="176530"/>
          </a:xfrm>
          <a:custGeom>
            <a:avLst/>
            <a:gdLst/>
            <a:ahLst/>
            <a:cxnLst/>
            <a:rect l="l" t="t" r="r" b="b"/>
            <a:pathLst>
              <a:path w="1029969" h="176529">
                <a:moveTo>
                  <a:pt x="0" y="0"/>
                </a:moveTo>
                <a:lnTo>
                  <a:pt x="1029450" y="0"/>
                </a:lnTo>
                <a:lnTo>
                  <a:pt x="10294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679" y="3600384"/>
            <a:ext cx="4600575" cy="176530"/>
          </a:xfrm>
          <a:custGeom>
            <a:avLst/>
            <a:gdLst/>
            <a:ahLst/>
            <a:cxnLst/>
            <a:rect l="l" t="t" r="r" b="b"/>
            <a:pathLst>
              <a:path w="4600575" h="176529">
                <a:moveTo>
                  <a:pt x="0" y="0"/>
                </a:moveTo>
                <a:lnTo>
                  <a:pt x="4600068" y="0"/>
                </a:lnTo>
                <a:lnTo>
                  <a:pt x="4600068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582" y="3878614"/>
            <a:ext cx="1029969" cy="176530"/>
          </a:xfrm>
          <a:custGeom>
            <a:avLst/>
            <a:gdLst/>
            <a:ahLst/>
            <a:cxnLst/>
            <a:rect l="l" t="t" r="r" b="b"/>
            <a:pathLst>
              <a:path w="1029969" h="176529">
                <a:moveTo>
                  <a:pt x="0" y="0"/>
                </a:moveTo>
                <a:lnTo>
                  <a:pt x="1029450" y="0"/>
                </a:lnTo>
                <a:lnTo>
                  <a:pt x="10294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09041" y="3873977"/>
            <a:ext cx="4609465" cy="186055"/>
            <a:chOff x="1509041" y="3873977"/>
            <a:chExt cx="4609465" cy="186055"/>
          </a:xfrm>
        </p:grpSpPr>
        <p:sp>
          <p:nvSpPr>
            <p:cNvPr id="8" name="object 8"/>
            <p:cNvSpPr/>
            <p:nvPr/>
          </p:nvSpPr>
          <p:spPr>
            <a:xfrm>
              <a:off x="1513679" y="3878614"/>
              <a:ext cx="4600575" cy="176530"/>
            </a:xfrm>
            <a:custGeom>
              <a:avLst/>
              <a:gdLst/>
              <a:ahLst/>
              <a:cxnLst/>
              <a:rect l="l" t="t" r="r" b="b"/>
              <a:pathLst>
                <a:path w="4600575" h="176529">
                  <a:moveTo>
                    <a:pt x="0" y="0"/>
                  </a:moveTo>
                  <a:lnTo>
                    <a:pt x="4600068" y="0"/>
                  </a:lnTo>
                  <a:lnTo>
                    <a:pt x="4600068" y="176212"/>
                  </a:lnTo>
                  <a:lnTo>
                    <a:pt x="0" y="176212"/>
                  </a:lnTo>
                  <a:lnTo>
                    <a:pt x="0" y="0"/>
                  </a:lnTo>
                  <a:close/>
                </a:path>
              </a:pathLst>
            </a:custGeom>
            <a:ln w="9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8316" y="4022366"/>
              <a:ext cx="4582795" cy="9525"/>
            </a:xfrm>
            <a:custGeom>
              <a:avLst/>
              <a:gdLst/>
              <a:ahLst/>
              <a:cxnLst/>
              <a:rect l="l" t="t" r="r" b="b"/>
              <a:pathLst>
                <a:path w="4582795" h="9525">
                  <a:moveTo>
                    <a:pt x="4582679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4582679" y="0"/>
                  </a:lnTo>
                  <a:lnTo>
                    <a:pt x="4582679" y="9274"/>
                  </a:lnTo>
                  <a:close/>
                </a:path>
              </a:pathLst>
            </a:custGeom>
            <a:solidFill>
              <a:srgbClr val="541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28582" y="4110472"/>
            <a:ext cx="1029969" cy="176530"/>
          </a:xfrm>
          <a:custGeom>
            <a:avLst/>
            <a:gdLst/>
            <a:ahLst/>
            <a:cxnLst/>
            <a:rect l="l" t="t" r="r" b="b"/>
            <a:pathLst>
              <a:path w="1029969" h="176529">
                <a:moveTo>
                  <a:pt x="0" y="0"/>
                </a:moveTo>
                <a:lnTo>
                  <a:pt x="1029450" y="0"/>
                </a:lnTo>
                <a:lnTo>
                  <a:pt x="10294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3679" y="4110472"/>
            <a:ext cx="4600575" cy="176530"/>
          </a:xfrm>
          <a:custGeom>
            <a:avLst/>
            <a:gdLst/>
            <a:ahLst/>
            <a:cxnLst/>
            <a:rect l="l" t="t" r="r" b="b"/>
            <a:pathLst>
              <a:path w="4600575" h="176529">
                <a:moveTo>
                  <a:pt x="0" y="0"/>
                </a:moveTo>
                <a:lnTo>
                  <a:pt x="4600068" y="0"/>
                </a:lnTo>
                <a:lnTo>
                  <a:pt x="4600068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582" y="4407251"/>
            <a:ext cx="1002030" cy="343535"/>
          </a:xfrm>
          <a:custGeom>
            <a:avLst/>
            <a:gdLst/>
            <a:ahLst/>
            <a:cxnLst/>
            <a:rect l="l" t="t" r="r" b="b"/>
            <a:pathLst>
              <a:path w="1002030" h="343535">
                <a:moveTo>
                  <a:pt x="0" y="0"/>
                </a:moveTo>
                <a:lnTo>
                  <a:pt x="1001627" y="0"/>
                </a:lnTo>
                <a:lnTo>
                  <a:pt x="1001627" y="343150"/>
                </a:lnTo>
                <a:lnTo>
                  <a:pt x="0" y="343150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5856" y="4407251"/>
            <a:ext cx="2959100" cy="343535"/>
          </a:xfrm>
          <a:custGeom>
            <a:avLst/>
            <a:gdLst/>
            <a:ahLst/>
            <a:cxnLst/>
            <a:rect l="l" t="t" r="r" b="b"/>
            <a:pathLst>
              <a:path w="2959100" h="343535">
                <a:moveTo>
                  <a:pt x="0" y="0"/>
                </a:moveTo>
                <a:lnTo>
                  <a:pt x="2958512" y="0"/>
                </a:lnTo>
                <a:lnTo>
                  <a:pt x="2958512" y="343150"/>
                </a:lnTo>
                <a:lnTo>
                  <a:pt x="0" y="343150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0014" y="4407251"/>
            <a:ext cx="2856865" cy="343535"/>
          </a:xfrm>
          <a:custGeom>
            <a:avLst/>
            <a:gdLst/>
            <a:ahLst/>
            <a:cxnLst/>
            <a:rect l="l" t="t" r="r" b="b"/>
            <a:pathLst>
              <a:path w="2856865" h="343535">
                <a:moveTo>
                  <a:pt x="0" y="0"/>
                </a:moveTo>
                <a:lnTo>
                  <a:pt x="2856494" y="0"/>
                </a:lnTo>
                <a:lnTo>
                  <a:pt x="2856494" y="343150"/>
                </a:lnTo>
                <a:lnTo>
                  <a:pt x="0" y="343150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582" y="4852418"/>
            <a:ext cx="1002030" cy="176530"/>
          </a:xfrm>
          <a:custGeom>
            <a:avLst/>
            <a:gdLst/>
            <a:ahLst/>
            <a:cxnLst/>
            <a:rect l="l" t="t" r="r" b="b"/>
            <a:pathLst>
              <a:path w="1002030" h="176529">
                <a:moveTo>
                  <a:pt x="0" y="0"/>
                </a:moveTo>
                <a:lnTo>
                  <a:pt x="1001627" y="0"/>
                </a:lnTo>
                <a:lnTo>
                  <a:pt x="1001627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5856" y="4852418"/>
            <a:ext cx="2959100" cy="176530"/>
          </a:xfrm>
          <a:custGeom>
            <a:avLst/>
            <a:gdLst/>
            <a:ahLst/>
            <a:cxnLst/>
            <a:rect l="l" t="t" r="r" b="b"/>
            <a:pathLst>
              <a:path w="2959100" h="176529">
                <a:moveTo>
                  <a:pt x="0" y="0"/>
                </a:moveTo>
                <a:lnTo>
                  <a:pt x="2958512" y="0"/>
                </a:lnTo>
                <a:lnTo>
                  <a:pt x="2958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0014" y="4852418"/>
            <a:ext cx="2856865" cy="176530"/>
          </a:xfrm>
          <a:custGeom>
            <a:avLst/>
            <a:gdLst/>
            <a:ahLst/>
            <a:cxnLst/>
            <a:rect l="l" t="t" r="r" b="b"/>
            <a:pathLst>
              <a:path w="2856865" h="176529">
                <a:moveTo>
                  <a:pt x="0" y="0"/>
                </a:moveTo>
                <a:lnTo>
                  <a:pt x="2856494" y="0"/>
                </a:lnTo>
                <a:lnTo>
                  <a:pt x="2856494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582" y="5084277"/>
            <a:ext cx="1002030" cy="176530"/>
          </a:xfrm>
          <a:custGeom>
            <a:avLst/>
            <a:gdLst/>
            <a:ahLst/>
            <a:cxnLst/>
            <a:rect l="l" t="t" r="r" b="b"/>
            <a:pathLst>
              <a:path w="1002030" h="176529">
                <a:moveTo>
                  <a:pt x="0" y="0"/>
                </a:moveTo>
                <a:lnTo>
                  <a:pt x="1001627" y="0"/>
                </a:lnTo>
                <a:lnTo>
                  <a:pt x="1001627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5856" y="5084277"/>
            <a:ext cx="2959100" cy="176530"/>
          </a:xfrm>
          <a:custGeom>
            <a:avLst/>
            <a:gdLst/>
            <a:ahLst/>
            <a:cxnLst/>
            <a:rect l="l" t="t" r="r" b="b"/>
            <a:pathLst>
              <a:path w="2959100" h="176529">
                <a:moveTo>
                  <a:pt x="0" y="0"/>
                </a:moveTo>
                <a:lnTo>
                  <a:pt x="2958512" y="0"/>
                </a:lnTo>
                <a:lnTo>
                  <a:pt x="2958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0014" y="5084277"/>
            <a:ext cx="2856865" cy="176530"/>
          </a:xfrm>
          <a:custGeom>
            <a:avLst/>
            <a:gdLst/>
            <a:ahLst/>
            <a:cxnLst/>
            <a:rect l="l" t="t" r="r" b="b"/>
            <a:pathLst>
              <a:path w="2856865" h="176529">
                <a:moveTo>
                  <a:pt x="0" y="0"/>
                </a:moveTo>
                <a:lnTo>
                  <a:pt x="2856494" y="0"/>
                </a:lnTo>
                <a:lnTo>
                  <a:pt x="2856494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82" y="5316135"/>
            <a:ext cx="1002030" cy="176530"/>
          </a:xfrm>
          <a:custGeom>
            <a:avLst/>
            <a:gdLst/>
            <a:ahLst/>
            <a:cxnLst/>
            <a:rect l="l" t="t" r="r" b="b"/>
            <a:pathLst>
              <a:path w="1002030" h="176529">
                <a:moveTo>
                  <a:pt x="0" y="0"/>
                </a:moveTo>
                <a:lnTo>
                  <a:pt x="1001627" y="0"/>
                </a:lnTo>
                <a:lnTo>
                  <a:pt x="1001627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5856" y="5316135"/>
            <a:ext cx="2959100" cy="176530"/>
          </a:xfrm>
          <a:custGeom>
            <a:avLst/>
            <a:gdLst/>
            <a:ahLst/>
            <a:cxnLst/>
            <a:rect l="l" t="t" r="r" b="b"/>
            <a:pathLst>
              <a:path w="2959100" h="176529">
                <a:moveTo>
                  <a:pt x="0" y="0"/>
                </a:moveTo>
                <a:lnTo>
                  <a:pt x="2958512" y="0"/>
                </a:lnTo>
                <a:lnTo>
                  <a:pt x="2958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0014" y="5316135"/>
            <a:ext cx="2856865" cy="176530"/>
          </a:xfrm>
          <a:custGeom>
            <a:avLst/>
            <a:gdLst/>
            <a:ahLst/>
            <a:cxnLst/>
            <a:rect l="l" t="t" r="r" b="b"/>
            <a:pathLst>
              <a:path w="2856865" h="176529">
                <a:moveTo>
                  <a:pt x="0" y="0"/>
                </a:moveTo>
                <a:lnTo>
                  <a:pt x="2856494" y="0"/>
                </a:lnTo>
                <a:lnTo>
                  <a:pt x="2856494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582" y="5547993"/>
            <a:ext cx="1002030" cy="176530"/>
          </a:xfrm>
          <a:custGeom>
            <a:avLst/>
            <a:gdLst/>
            <a:ahLst/>
            <a:cxnLst/>
            <a:rect l="l" t="t" r="r" b="b"/>
            <a:pathLst>
              <a:path w="1002030" h="176529">
                <a:moveTo>
                  <a:pt x="0" y="0"/>
                </a:moveTo>
                <a:lnTo>
                  <a:pt x="1001627" y="0"/>
                </a:lnTo>
                <a:lnTo>
                  <a:pt x="1001627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5856" y="5547993"/>
            <a:ext cx="2959100" cy="176530"/>
          </a:xfrm>
          <a:custGeom>
            <a:avLst/>
            <a:gdLst/>
            <a:ahLst/>
            <a:cxnLst/>
            <a:rect l="l" t="t" r="r" b="b"/>
            <a:pathLst>
              <a:path w="2959100" h="176529">
                <a:moveTo>
                  <a:pt x="0" y="0"/>
                </a:moveTo>
                <a:lnTo>
                  <a:pt x="2958512" y="0"/>
                </a:lnTo>
                <a:lnTo>
                  <a:pt x="2958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0014" y="5547993"/>
            <a:ext cx="2856865" cy="176530"/>
          </a:xfrm>
          <a:custGeom>
            <a:avLst/>
            <a:gdLst/>
            <a:ahLst/>
            <a:cxnLst/>
            <a:rect l="l" t="t" r="r" b="b"/>
            <a:pathLst>
              <a:path w="2856865" h="176529">
                <a:moveTo>
                  <a:pt x="0" y="0"/>
                </a:moveTo>
                <a:lnTo>
                  <a:pt x="2856494" y="0"/>
                </a:lnTo>
                <a:lnTo>
                  <a:pt x="2856494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582" y="5844772"/>
            <a:ext cx="1029969" cy="176530"/>
          </a:xfrm>
          <a:custGeom>
            <a:avLst/>
            <a:gdLst/>
            <a:ahLst/>
            <a:cxnLst/>
            <a:rect l="l" t="t" r="r" b="b"/>
            <a:pathLst>
              <a:path w="1029969" h="176529">
                <a:moveTo>
                  <a:pt x="0" y="0"/>
                </a:moveTo>
                <a:lnTo>
                  <a:pt x="1029450" y="0"/>
                </a:lnTo>
                <a:lnTo>
                  <a:pt x="10294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3679" y="5844772"/>
            <a:ext cx="862965" cy="176530"/>
          </a:xfrm>
          <a:custGeom>
            <a:avLst/>
            <a:gdLst/>
            <a:ahLst/>
            <a:cxnLst/>
            <a:rect l="l" t="t" r="r" b="b"/>
            <a:pathLst>
              <a:path w="862964" h="176529">
                <a:moveTo>
                  <a:pt x="0" y="0"/>
                </a:moveTo>
                <a:lnTo>
                  <a:pt x="862512" y="0"/>
                </a:lnTo>
                <a:lnTo>
                  <a:pt x="862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1837" y="5844772"/>
            <a:ext cx="862965" cy="176530"/>
          </a:xfrm>
          <a:custGeom>
            <a:avLst/>
            <a:gdLst/>
            <a:ahLst/>
            <a:cxnLst/>
            <a:rect l="l" t="t" r="r" b="b"/>
            <a:pathLst>
              <a:path w="862964" h="176529">
                <a:moveTo>
                  <a:pt x="0" y="0"/>
                </a:moveTo>
                <a:lnTo>
                  <a:pt x="862512" y="0"/>
                </a:lnTo>
                <a:lnTo>
                  <a:pt x="862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9996" y="5844772"/>
            <a:ext cx="343535" cy="176530"/>
          </a:xfrm>
          <a:custGeom>
            <a:avLst/>
            <a:gdLst/>
            <a:ahLst/>
            <a:cxnLst/>
            <a:rect l="l" t="t" r="r" b="b"/>
            <a:pathLst>
              <a:path w="343535" h="176529">
                <a:moveTo>
                  <a:pt x="0" y="0"/>
                </a:moveTo>
                <a:lnTo>
                  <a:pt x="343150" y="0"/>
                </a:lnTo>
                <a:lnTo>
                  <a:pt x="3431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582" y="6123002"/>
            <a:ext cx="1029969" cy="176530"/>
          </a:xfrm>
          <a:custGeom>
            <a:avLst/>
            <a:gdLst/>
            <a:ahLst/>
            <a:cxnLst/>
            <a:rect l="l" t="t" r="r" b="b"/>
            <a:pathLst>
              <a:path w="1029969" h="176529">
                <a:moveTo>
                  <a:pt x="0" y="0"/>
                </a:moveTo>
                <a:lnTo>
                  <a:pt x="1029450" y="0"/>
                </a:lnTo>
                <a:lnTo>
                  <a:pt x="10294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3679" y="6123002"/>
            <a:ext cx="862965" cy="176530"/>
          </a:xfrm>
          <a:custGeom>
            <a:avLst/>
            <a:gdLst/>
            <a:ahLst/>
            <a:cxnLst/>
            <a:rect l="l" t="t" r="r" b="b"/>
            <a:pathLst>
              <a:path w="862964" h="176529">
                <a:moveTo>
                  <a:pt x="0" y="0"/>
                </a:moveTo>
                <a:lnTo>
                  <a:pt x="862512" y="0"/>
                </a:lnTo>
                <a:lnTo>
                  <a:pt x="862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1837" y="6123002"/>
            <a:ext cx="862965" cy="176530"/>
          </a:xfrm>
          <a:custGeom>
            <a:avLst/>
            <a:gdLst/>
            <a:ahLst/>
            <a:cxnLst/>
            <a:rect l="l" t="t" r="r" b="b"/>
            <a:pathLst>
              <a:path w="862964" h="176529">
                <a:moveTo>
                  <a:pt x="0" y="0"/>
                </a:moveTo>
                <a:lnTo>
                  <a:pt x="862512" y="0"/>
                </a:lnTo>
                <a:lnTo>
                  <a:pt x="862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9996" y="6123002"/>
            <a:ext cx="343535" cy="176530"/>
          </a:xfrm>
          <a:custGeom>
            <a:avLst/>
            <a:gdLst/>
            <a:ahLst/>
            <a:cxnLst/>
            <a:rect l="l" t="t" r="r" b="b"/>
            <a:pathLst>
              <a:path w="343535" h="176529">
                <a:moveTo>
                  <a:pt x="0" y="0"/>
                </a:moveTo>
                <a:lnTo>
                  <a:pt x="343150" y="0"/>
                </a:lnTo>
                <a:lnTo>
                  <a:pt x="3431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8582" y="6354860"/>
            <a:ext cx="1029969" cy="176530"/>
          </a:xfrm>
          <a:custGeom>
            <a:avLst/>
            <a:gdLst/>
            <a:ahLst/>
            <a:cxnLst/>
            <a:rect l="l" t="t" r="r" b="b"/>
            <a:pathLst>
              <a:path w="1029969" h="176529">
                <a:moveTo>
                  <a:pt x="0" y="0"/>
                </a:moveTo>
                <a:lnTo>
                  <a:pt x="1029450" y="0"/>
                </a:lnTo>
                <a:lnTo>
                  <a:pt x="10294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3679" y="6354860"/>
            <a:ext cx="862965" cy="176530"/>
          </a:xfrm>
          <a:custGeom>
            <a:avLst/>
            <a:gdLst/>
            <a:ahLst/>
            <a:cxnLst/>
            <a:rect l="l" t="t" r="r" b="b"/>
            <a:pathLst>
              <a:path w="862964" h="176529">
                <a:moveTo>
                  <a:pt x="0" y="0"/>
                </a:moveTo>
                <a:lnTo>
                  <a:pt x="862512" y="0"/>
                </a:lnTo>
                <a:lnTo>
                  <a:pt x="862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1837" y="6354860"/>
            <a:ext cx="862965" cy="176530"/>
          </a:xfrm>
          <a:custGeom>
            <a:avLst/>
            <a:gdLst/>
            <a:ahLst/>
            <a:cxnLst/>
            <a:rect l="l" t="t" r="r" b="b"/>
            <a:pathLst>
              <a:path w="862964" h="176529">
                <a:moveTo>
                  <a:pt x="0" y="0"/>
                </a:moveTo>
                <a:lnTo>
                  <a:pt x="862512" y="0"/>
                </a:lnTo>
                <a:lnTo>
                  <a:pt x="862512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9996" y="6354860"/>
            <a:ext cx="343535" cy="176530"/>
          </a:xfrm>
          <a:custGeom>
            <a:avLst/>
            <a:gdLst/>
            <a:ahLst/>
            <a:cxnLst/>
            <a:rect l="l" t="t" r="r" b="b"/>
            <a:pathLst>
              <a:path w="343535" h="176529">
                <a:moveTo>
                  <a:pt x="0" y="0"/>
                </a:moveTo>
                <a:lnTo>
                  <a:pt x="343150" y="0"/>
                </a:lnTo>
                <a:lnTo>
                  <a:pt x="343150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9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68298" y="3540100"/>
          <a:ext cx="7038974" cy="304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7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115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Hash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4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5" dirty="0">
                          <a:solidFill>
                            <a:srgbClr val="541A8B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f5d0a2be813539737145307fbbc47b14d551f5b046df2078e00708c62ec7de55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13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1373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50" u="sng" spc="-295" dirty="0">
                          <a:solidFill>
                            <a:srgbClr val="541A8B"/>
                          </a:solidFill>
                          <a:uFill>
                            <a:solidFill>
                              <a:srgbClr val="541A8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u="sng" spc="5" dirty="0">
                          <a:solidFill>
                            <a:srgbClr val="541A8B"/>
                          </a:solidFill>
                          <a:uFill>
                            <a:solidFill>
                              <a:srgbClr val="541A8B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a60d87388f658ee8f6f371ed6fff6f810bd12c31304f6b4f020f80a4e70b7061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12">
                <a:tc rowSpan="5">
                  <a:txBody>
                    <a:bodyPr/>
                    <a:lstStyle/>
                    <a:p>
                      <a:pPr marL="447040" marR="155575" indent="-269240">
                        <a:lnSpc>
                          <a:spcPts val="1310"/>
                        </a:lnSpc>
                        <a:spcBef>
                          <a:spcPts val="484"/>
                        </a:spcBef>
                      </a:pPr>
                      <a:r>
                        <a:rPr sz="1150" b="1" spc="-9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50" b="1" dirty="0">
                          <a:latin typeface="Times New Roman"/>
                          <a:cs typeface="Times New Roman"/>
                        </a:rPr>
                        <a:t>ransaction  </a:t>
                      </a: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1373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040"/>
                        </a:spcBef>
                        <a:tabLst>
                          <a:tab pos="2974340" algn="l"/>
                        </a:tabLst>
                      </a:pP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Input_addrs	Output_addrs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50" spc="10" dirty="0">
                          <a:latin typeface="Times New Roman"/>
                          <a:cs typeface="Times New Roman"/>
                        </a:rPr>
                        <a:t>1HpZ5uLZLufGnyYGhoMqdqZVsQRFghvNMq</a:t>
                      </a:r>
                      <a:r>
                        <a:rPr sz="115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1CCDaL5gCiYQjxPi7vpnDRVLHYEiw2rqJ8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3034665" algn="l"/>
                        </a:tabLst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1CCDaL5gCiYQjxPi7vpnDRVLHYEiw2rqJ8	1iTVsng7KppctQG8Vw9ojyJuEgT7E7v4D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8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3034665" algn="l"/>
                        </a:tabLst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3BBcr1ps4h8yX7U6wdbkdnks3NPJoeeLq7	33DxxXyh3nLYgYB1sM8VTPb7bipkonuhB4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3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0346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50" spc="-5" dirty="0">
                          <a:latin typeface="Times New Roman"/>
                          <a:cs typeface="Times New Roman"/>
                        </a:rPr>
                        <a:t>3DRdYoNeVrAYVDcN7rTTekfwT8K644Uwj7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446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115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922019" algn="l"/>
                          <a:tab pos="1617980" algn="l"/>
                        </a:tabLst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BTC	USD	Fee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44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917575" algn="l"/>
                          <a:tab pos="1835785" algn="l"/>
                        </a:tabLst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0.00000546	$0,10	$4,83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37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1373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50" spc="5" dirty="0">
                          <a:latin typeface="Times New Roman"/>
                          <a:cs typeface="Times New Roman"/>
                        </a:rPr>
                        <a:t>431.19903723 $8,107,887.24</a:t>
                      </a:r>
                      <a:r>
                        <a:rPr sz="115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Times New Roman"/>
                          <a:cs typeface="Times New Roman"/>
                        </a:rPr>
                        <a:t>$0.13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368298" y="7592984"/>
            <a:ext cx="7048500" cy="19050"/>
            <a:chOff x="368298" y="7592984"/>
            <a:chExt cx="7048500" cy="19050"/>
          </a:xfrm>
        </p:grpSpPr>
        <p:sp>
          <p:nvSpPr>
            <p:cNvPr id="41" name="object 41"/>
            <p:cNvSpPr/>
            <p:nvPr/>
          </p:nvSpPr>
          <p:spPr>
            <a:xfrm>
              <a:off x="368298" y="7592984"/>
              <a:ext cx="7048500" cy="9525"/>
            </a:xfrm>
            <a:custGeom>
              <a:avLst/>
              <a:gdLst/>
              <a:ahLst/>
              <a:cxnLst/>
              <a:rect l="l" t="t" r="r" b="b"/>
              <a:pathLst>
                <a:path w="7048500" h="9525">
                  <a:moveTo>
                    <a:pt x="7048492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7048492" y="0"/>
                  </a:lnTo>
                  <a:lnTo>
                    <a:pt x="7048492" y="92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8287" y="7592987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83"/>
                  </a:lnTo>
                  <a:lnTo>
                    <a:pt x="0" y="9283"/>
                  </a:lnTo>
                  <a:lnTo>
                    <a:pt x="0" y="18554"/>
                  </a:lnTo>
                  <a:lnTo>
                    <a:pt x="7039229" y="18554"/>
                  </a:lnTo>
                  <a:lnTo>
                    <a:pt x="7048500" y="18554"/>
                  </a:lnTo>
                  <a:lnTo>
                    <a:pt x="7048500" y="9283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8298" y="759298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548"/>
                  </a:moveTo>
                  <a:lnTo>
                    <a:pt x="0" y="0"/>
                  </a:lnTo>
                  <a:lnTo>
                    <a:pt x="9274" y="0"/>
                  </a:lnTo>
                  <a:lnTo>
                    <a:pt x="9274" y="9274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55598" y="670906"/>
            <a:ext cx="338772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45"/>
              </a:lnSpc>
              <a:spcBef>
                <a:spcPts val="114"/>
              </a:spcBef>
            </a:pPr>
            <a:r>
              <a:rPr sz="1150" spc="10" dirty="0">
                <a:latin typeface="Times New Roman"/>
                <a:cs typeface="Times New Roman"/>
              </a:rPr>
              <a:t>And </a:t>
            </a:r>
            <a:r>
              <a:rPr sz="1150" spc="5" dirty="0">
                <a:latin typeface="Times New Roman"/>
                <a:cs typeface="Times New Roman"/>
              </a:rPr>
              <a:t>the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average</a:t>
            </a:r>
            <a:r>
              <a:rPr sz="1150" spc="5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150" spc="5" dirty="0">
                <a:latin typeface="Times New Roman"/>
                <a:cs typeface="Times New Roman"/>
              </a:rPr>
              <a:t>amount of </a:t>
            </a:r>
            <a:r>
              <a:rPr sz="1150" spc="10" dirty="0">
                <a:latin typeface="Times New Roman"/>
                <a:cs typeface="Times New Roman"/>
              </a:rPr>
              <a:t>money moved </a:t>
            </a:r>
            <a:r>
              <a:rPr sz="1150" spc="5" dirty="0">
                <a:latin typeface="Times New Roman"/>
                <a:cs typeface="Times New Roman"/>
              </a:rPr>
              <a:t>within the block is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$11,042.84.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71927" y="2844526"/>
            <a:ext cx="459105" cy="9525"/>
          </a:xfrm>
          <a:custGeom>
            <a:avLst/>
            <a:gdLst/>
            <a:ahLst/>
            <a:cxnLst/>
            <a:rect l="l" t="t" r="r" b="b"/>
            <a:pathLst>
              <a:path w="459105" h="9525">
                <a:moveTo>
                  <a:pt x="458569" y="9274"/>
                </a:moveTo>
                <a:lnTo>
                  <a:pt x="0" y="9274"/>
                </a:lnTo>
                <a:lnTo>
                  <a:pt x="0" y="0"/>
                </a:lnTo>
                <a:lnTo>
                  <a:pt x="458569" y="0"/>
                </a:lnTo>
                <a:lnTo>
                  <a:pt x="458569" y="9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5598" y="2674162"/>
            <a:ext cx="5993130" cy="704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45"/>
              </a:lnSpc>
              <a:spcBef>
                <a:spcPts val="114"/>
              </a:spcBef>
            </a:pPr>
            <a:r>
              <a:rPr sz="1150" u="sng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b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Summar</a:t>
            </a:r>
            <a:r>
              <a:rPr sz="1150" b="1" spc="10" dirty="0">
                <a:latin typeface="Times New Roman"/>
                <a:cs typeface="Times New Roman"/>
              </a:rPr>
              <a:t>y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Table: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10"/>
              </a:lnSpc>
              <a:spcBef>
                <a:spcPts val="70"/>
              </a:spcBef>
            </a:pPr>
            <a:r>
              <a:rPr sz="1150" spc="10" dirty="0">
                <a:latin typeface="Times New Roman"/>
                <a:cs typeface="Times New Roman"/>
              </a:rPr>
              <a:t>A </a:t>
            </a:r>
            <a:r>
              <a:rPr sz="1150" spc="5" dirty="0">
                <a:latin typeface="Times New Roman"/>
                <a:cs typeface="Times New Roman"/>
              </a:rPr>
              <a:t>summary table of block 657354 including the transaction numbers of the </a:t>
            </a:r>
            <a:r>
              <a:rPr sz="1150" spc="10" dirty="0">
                <a:latin typeface="Times New Roman"/>
                <a:cs typeface="Times New Roman"/>
              </a:rPr>
              <a:t>maximum </a:t>
            </a:r>
            <a:r>
              <a:rPr sz="1150" spc="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minimum  </a:t>
            </a:r>
            <a:r>
              <a:rPr sz="1150" spc="5" dirty="0">
                <a:latin typeface="Times New Roman"/>
                <a:cs typeface="Times New Roman"/>
              </a:rPr>
              <a:t>value of dollars transacted, also indicating the hashes for further confirmation and the addresses of  both the </a:t>
            </a:r>
            <a:r>
              <a:rPr sz="1150" dirty="0">
                <a:latin typeface="Times New Roman"/>
                <a:cs typeface="Times New Roman"/>
              </a:rPr>
              <a:t>sender, </a:t>
            </a:r>
            <a:r>
              <a:rPr sz="1150" spc="5" dirty="0">
                <a:latin typeface="Times New Roman"/>
                <a:cs typeface="Times New Roman"/>
              </a:rPr>
              <a:t>receiver and the fee for both the </a:t>
            </a:r>
            <a:r>
              <a:rPr sz="1150" spc="10" dirty="0">
                <a:latin typeface="Times New Roman"/>
                <a:cs typeface="Times New Roman"/>
              </a:rPr>
              <a:t>maximum </a:t>
            </a:r>
            <a:r>
              <a:rPr sz="1150" spc="5" dirty="0">
                <a:latin typeface="Times New Roman"/>
                <a:cs typeface="Times New Roman"/>
              </a:rPr>
              <a:t>and </a:t>
            </a:r>
            <a:r>
              <a:rPr sz="1150" spc="10" dirty="0">
                <a:latin typeface="Times New Roman"/>
                <a:cs typeface="Times New Roman"/>
              </a:rPr>
              <a:t>minimum </a:t>
            </a:r>
            <a:r>
              <a:rPr sz="1150" spc="5" dirty="0">
                <a:latin typeface="Times New Roman"/>
                <a:cs typeface="Times New Roman"/>
              </a:rPr>
              <a:t>value.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5598" y="7582973"/>
            <a:ext cx="5241925" cy="572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31975" algn="ctr">
              <a:lnSpc>
                <a:spcPts val="1605"/>
              </a:lnSpc>
              <a:spcBef>
                <a:spcPts val="114"/>
              </a:spcBef>
            </a:pPr>
            <a:r>
              <a:rPr sz="1350" b="1" spc="5" dirty="0">
                <a:latin typeface="Times New Roman"/>
                <a:cs typeface="Times New Roman"/>
              </a:rPr>
              <a:t>Graphical Analysis using Python's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Matplotlib</a:t>
            </a:r>
            <a:endParaRPr sz="1350">
              <a:latin typeface="Times New Roman"/>
              <a:cs typeface="Times New Roman"/>
            </a:endParaRPr>
          </a:p>
          <a:p>
            <a:pPr marL="1831975" algn="ctr">
              <a:lnSpc>
                <a:spcPts val="1330"/>
              </a:lnSpc>
            </a:pPr>
            <a:r>
              <a:rPr sz="1150" u="sng" spc="-70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150" spc="434" dirty="0">
                <a:solidFill>
                  <a:srgbClr val="0000ED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x</a:t>
            </a:r>
            <a:r>
              <a:rPr sz="1150" spc="5" dirty="0">
                <a:solidFill>
                  <a:srgbClr val="0000ED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lore our python</a:t>
            </a:r>
            <a:r>
              <a:rPr sz="1150" u="sng" spc="-1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codes.</a:t>
            </a:r>
            <a:endParaRPr sz="1150">
              <a:latin typeface="Times New Roman"/>
              <a:cs typeface="Times New Roman"/>
            </a:endParaRPr>
          </a:p>
          <a:p>
            <a:pPr marR="2632710" algn="ctr">
              <a:lnSpc>
                <a:spcPts val="1345"/>
              </a:lnSpc>
            </a:pPr>
            <a:r>
              <a:rPr sz="1150" u="sng" spc="-29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5"/>
              </a:rPr>
              <a:t>Click on this link to download the</a:t>
            </a:r>
            <a:r>
              <a:rPr sz="1150" spc="5" dirty="0">
                <a:solidFill>
                  <a:srgbClr val="0000ED"/>
                </a:solidFill>
                <a:latin typeface="Times New Roman"/>
                <a:cs typeface="Times New Roman"/>
                <a:hlinkClick r:id="rId5"/>
              </a:rPr>
              <a:t> j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5"/>
              </a:rPr>
              <a:t>son</a:t>
            </a:r>
            <a:r>
              <a:rPr sz="1150" u="sng" spc="-20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150" u="sng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5"/>
              </a:rPr>
              <a:t>file.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534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05/12/2020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475" y="165099"/>
            <a:ext cx="9124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Block Chain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Project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8298" y="6507877"/>
            <a:ext cx="7048500" cy="19050"/>
            <a:chOff x="368298" y="6507877"/>
            <a:chExt cx="7048500" cy="19050"/>
          </a:xfrm>
        </p:grpSpPr>
        <p:sp>
          <p:nvSpPr>
            <p:cNvPr id="5" name="object 5"/>
            <p:cNvSpPr/>
            <p:nvPr/>
          </p:nvSpPr>
          <p:spPr>
            <a:xfrm>
              <a:off x="368298" y="6507877"/>
              <a:ext cx="7048500" cy="9525"/>
            </a:xfrm>
            <a:custGeom>
              <a:avLst/>
              <a:gdLst/>
              <a:ahLst/>
              <a:cxnLst/>
              <a:rect l="l" t="t" r="r" b="b"/>
              <a:pathLst>
                <a:path w="7048500" h="9525">
                  <a:moveTo>
                    <a:pt x="7048492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7048492" y="0"/>
                  </a:lnTo>
                  <a:lnTo>
                    <a:pt x="7048492" y="92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287" y="6507886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71"/>
                  </a:lnTo>
                  <a:lnTo>
                    <a:pt x="0" y="9271"/>
                  </a:lnTo>
                  <a:lnTo>
                    <a:pt x="0" y="18542"/>
                  </a:lnTo>
                  <a:lnTo>
                    <a:pt x="7039229" y="18542"/>
                  </a:lnTo>
                  <a:lnTo>
                    <a:pt x="7048500" y="18542"/>
                  </a:lnTo>
                  <a:lnTo>
                    <a:pt x="7048500" y="9271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298" y="6507877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548"/>
                  </a:moveTo>
                  <a:lnTo>
                    <a:pt x="0" y="0"/>
                  </a:lnTo>
                  <a:lnTo>
                    <a:pt x="9274" y="0"/>
                  </a:lnTo>
                  <a:lnTo>
                    <a:pt x="9274" y="9274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7266" y="491000"/>
            <a:ext cx="6701492" cy="4820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9582" y="6497866"/>
            <a:ext cx="3106420" cy="405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605"/>
              </a:lnSpc>
              <a:spcBef>
                <a:spcPts val="114"/>
              </a:spcBef>
            </a:pPr>
            <a:r>
              <a:rPr sz="1350" b="1" spc="5" dirty="0">
                <a:latin typeface="Times New Roman"/>
                <a:cs typeface="Times New Roman"/>
              </a:rPr>
              <a:t>Graphical Analysis using </a:t>
            </a:r>
            <a:r>
              <a:rPr sz="1350" b="1" spc="10" dirty="0">
                <a:latin typeface="Times New Roman"/>
                <a:cs typeface="Times New Roman"/>
              </a:rPr>
              <a:t>R </a:t>
            </a:r>
            <a:r>
              <a:rPr sz="1350" b="1" spc="5" dirty="0">
                <a:latin typeface="Times New Roman"/>
                <a:cs typeface="Times New Roman"/>
              </a:rPr>
              <a:t>base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graphics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365"/>
              </a:lnSpc>
            </a:pPr>
            <a:r>
              <a:rPr sz="1150" u="sng" spc="-70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E</a:t>
            </a:r>
            <a:r>
              <a:rPr sz="1150" spc="434" dirty="0">
                <a:solidFill>
                  <a:srgbClr val="0000ED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x</a:t>
            </a:r>
            <a:r>
              <a:rPr sz="1150" spc="5" dirty="0">
                <a:solidFill>
                  <a:srgbClr val="0000ED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lore our </a:t>
            </a:r>
            <a:r>
              <a:rPr sz="1150" u="sng" spc="10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R</a:t>
            </a:r>
            <a:r>
              <a:rPr sz="1150" u="sng" spc="-1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codes.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534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05/12/2020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475" y="165099"/>
            <a:ext cx="9124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Block Chain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Project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8298" y="6507866"/>
            <a:ext cx="7048500" cy="19050"/>
            <a:chOff x="368298" y="6507866"/>
            <a:chExt cx="7048500" cy="19050"/>
          </a:xfrm>
        </p:grpSpPr>
        <p:sp>
          <p:nvSpPr>
            <p:cNvPr id="5" name="object 5"/>
            <p:cNvSpPr/>
            <p:nvPr/>
          </p:nvSpPr>
          <p:spPr>
            <a:xfrm>
              <a:off x="368298" y="6507866"/>
              <a:ext cx="7048500" cy="9525"/>
            </a:xfrm>
            <a:custGeom>
              <a:avLst/>
              <a:gdLst/>
              <a:ahLst/>
              <a:cxnLst/>
              <a:rect l="l" t="t" r="r" b="b"/>
              <a:pathLst>
                <a:path w="7048500" h="9525">
                  <a:moveTo>
                    <a:pt x="7048492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7048492" y="0"/>
                  </a:lnTo>
                  <a:lnTo>
                    <a:pt x="7048492" y="92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287" y="6507873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71"/>
                  </a:lnTo>
                  <a:lnTo>
                    <a:pt x="0" y="9271"/>
                  </a:lnTo>
                  <a:lnTo>
                    <a:pt x="0" y="18542"/>
                  </a:lnTo>
                  <a:lnTo>
                    <a:pt x="7039229" y="18542"/>
                  </a:lnTo>
                  <a:lnTo>
                    <a:pt x="7048500" y="18542"/>
                  </a:lnTo>
                  <a:lnTo>
                    <a:pt x="7048500" y="9271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298" y="650786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548"/>
                  </a:moveTo>
                  <a:lnTo>
                    <a:pt x="0" y="0"/>
                  </a:lnTo>
                  <a:lnTo>
                    <a:pt x="9274" y="0"/>
                  </a:lnTo>
                  <a:lnTo>
                    <a:pt x="9274" y="9274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03896" y="670505"/>
            <a:ext cx="6635371" cy="4578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9122" y="6869565"/>
            <a:ext cx="1647825" cy="9525"/>
          </a:xfrm>
          <a:custGeom>
            <a:avLst/>
            <a:gdLst/>
            <a:ahLst/>
            <a:cxnLst/>
            <a:rect l="l" t="t" r="r" b="b"/>
            <a:pathLst>
              <a:path w="1647825" h="9525">
                <a:moveTo>
                  <a:pt x="1647225" y="9274"/>
                </a:moveTo>
                <a:lnTo>
                  <a:pt x="0" y="9274"/>
                </a:lnTo>
                <a:lnTo>
                  <a:pt x="0" y="0"/>
                </a:lnTo>
                <a:lnTo>
                  <a:pt x="1647225" y="0"/>
                </a:lnTo>
                <a:lnTo>
                  <a:pt x="1647225" y="9274"/>
                </a:lnTo>
                <a:close/>
              </a:path>
            </a:pathLst>
          </a:custGeom>
          <a:solidFill>
            <a:srgbClr val="541A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91571" y="6497856"/>
            <a:ext cx="2402205" cy="405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605"/>
              </a:lnSpc>
              <a:spcBef>
                <a:spcPts val="114"/>
              </a:spcBef>
            </a:pPr>
            <a:r>
              <a:rPr sz="1350" b="1" spc="5" dirty="0">
                <a:latin typeface="Times New Roman"/>
                <a:cs typeface="Times New Roman"/>
              </a:rPr>
              <a:t>Graphical Analysis with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Matlab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365"/>
              </a:lnSpc>
            </a:pPr>
            <a:r>
              <a:rPr sz="1150" u="sng" spc="-640" dirty="0">
                <a:solidFill>
                  <a:srgbClr val="541A8B"/>
                </a:solidFill>
                <a:uFill>
                  <a:solidFill>
                    <a:srgbClr val="541A8B"/>
                  </a:solidFill>
                </a:uFill>
                <a:latin typeface="Times New Roman"/>
                <a:cs typeface="Times New Roman"/>
                <a:hlinkClick r:id="rId3"/>
              </a:rPr>
              <a:t>P</a:t>
            </a:r>
            <a:r>
              <a:rPr sz="1150" spc="370" dirty="0">
                <a:solidFill>
                  <a:srgbClr val="541A8B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50" u="sng" spc="5" dirty="0">
                <a:solidFill>
                  <a:srgbClr val="541A8B"/>
                </a:solidFill>
                <a:uFill>
                  <a:solidFill>
                    <a:srgbClr val="541A8B"/>
                  </a:solidFill>
                </a:uFill>
                <a:latin typeface="Times New Roman"/>
                <a:cs typeface="Times New Roman"/>
                <a:hlinkClick r:id="rId3"/>
              </a:rPr>
              <a:t>la</a:t>
            </a:r>
            <a:r>
              <a:rPr sz="1150" spc="5" dirty="0">
                <a:solidFill>
                  <a:srgbClr val="541A8B"/>
                </a:solidFill>
                <a:latin typeface="Times New Roman"/>
                <a:cs typeface="Times New Roman"/>
                <a:hlinkClick r:id="rId3"/>
              </a:rPr>
              <a:t>y with our Mathworks</a:t>
            </a:r>
            <a:r>
              <a:rPr sz="1150" spc="-15" dirty="0">
                <a:solidFill>
                  <a:srgbClr val="541A8B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50" spc="5" dirty="0">
                <a:solidFill>
                  <a:srgbClr val="541A8B"/>
                </a:solidFill>
                <a:latin typeface="Times New Roman"/>
                <a:cs typeface="Times New Roman"/>
                <a:hlinkClick r:id="rId3"/>
              </a:rPr>
              <a:t>codes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534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05/12/2020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475" y="165099"/>
            <a:ext cx="9124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Block Chain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Project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8298" y="6674946"/>
            <a:ext cx="7048500" cy="19050"/>
            <a:chOff x="368298" y="6674946"/>
            <a:chExt cx="7048500" cy="19050"/>
          </a:xfrm>
        </p:grpSpPr>
        <p:sp>
          <p:nvSpPr>
            <p:cNvPr id="5" name="object 5"/>
            <p:cNvSpPr/>
            <p:nvPr/>
          </p:nvSpPr>
          <p:spPr>
            <a:xfrm>
              <a:off x="368298" y="6674946"/>
              <a:ext cx="7048500" cy="9525"/>
            </a:xfrm>
            <a:custGeom>
              <a:avLst/>
              <a:gdLst/>
              <a:ahLst/>
              <a:cxnLst/>
              <a:rect l="l" t="t" r="r" b="b"/>
              <a:pathLst>
                <a:path w="7048500" h="9525">
                  <a:moveTo>
                    <a:pt x="7048492" y="9274"/>
                  </a:moveTo>
                  <a:lnTo>
                    <a:pt x="0" y="9274"/>
                  </a:lnTo>
                  <a:lnTo>
                    <a:pt x="0" y="0"/>
                  </a:lnTo>
                  <a:lnTo>
                    <a:pt x="7048492" y="0"/>
                  </a:lnTo>
                  <a:lnTo>
                    <a:pt x="7048492" y="92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287" y="6674954"/>
              <a:ext cx="7048500" cy="19050"/>
            </a:xfrm>
            <a:custGeom>
              <a:avLst/>
              <a:gdLst/>
              <a:ahLst/>
              <a:cxnLst/>
              <a:rect l="l" t="t" r="r" b="b"/>
              <a:pathLst>
                <a:path w="7048500" h="19050">
                  <a:moveTo>
                    <a:pt x="7048500" y="0"/>
                  </a:moveTo>
                  <a:lnTo>
                    <a:pt x="7039229" y="9271"/>
                  </a:lnTo>
                  <a:lnTo>
                    <a:pt x="0" y="9271"/>
                  </a:lnTo>
                  <a:lnTo>
                    <a:pt x="0" y="18542"/>
                  </a:lnTo>
                  <a:lnTo>
                    <a:pt x="7039229" y="18542"/>
                  </a:lnTo>
                  <a:lnTo>
                    <a:pt x="7048500" y="18542"/>
                  </a:lnTo>
                  <a:lnTo>
                    <a:pt x="7048500" y="9271"/>
                  </a:lnTo>
                  <a:lnTo>
                    <a:pt x="70485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298" y="667494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548"/>
                  </a:moveTo>
                  <a:lnTo>
                    <a:pt x="0" y="0"/>
                  </a:lnTo>
                  <a:lnTo>
                    <a:pt x="9274" y="0"/>
                  </a:lnTo>
                  <a:lnTo>
                    <a:pt x="9274" y="9274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5237" y="535338"/>
            <a:ext cx="7113270" cy="5444490"/>
            <a:chOff x="275237" y="535338"/>
            <a:chExt cx="7113270" cy="5444490"/>
          </a:xfrm>
        </p:grpSpPr>
        <p:sp>
          <p:nvSpPr>
            <p:cNvPr id="9" name="object 9"/>
            <p:cNvSpPr/>
            <p:nvPr/>
          </p:nvSpPr>
          <p:spPr>
            <a:xfrm>
              <a:off x="372936" y="539975"/>
              <a:ext cx="6946900" cy="5092065"/>
            </a:xfrm>
            <a:custGeom>
              <a:avLst/>
              <a:gdLst/>
              <a:ahLst/>
              <a:cxnLst/>
              <a:rect l="l" t="t" r="r" b="b"/>
              <a:pathLst>
                <a:path w="6946900" h="5092065">
                  <a:moveTo>
                    <a:pt x="0" y="0"/>
                  </a:moveTo>
                  <a:lnTo>
                    <a:pt x="6946475" y="0"/>
                  </a:lnTo>
                  <a:lnTo>
                    <a:pt x="6946475" y="5091608"/>
                  </a:lnTo>
                  <a:lnTo>
                    <a:pt x="0" y="5091608"/>
                  </a:lnTo>
                  <a:lnTo>
                    <a:pt x="0" y="0"/>
                  </a:lnTo>
                  <a:close/>
                </a:path>
              </a:pathLst>
            </a:custGeom>
            <a:ln w="927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6849" y="553787"/>
              <a:ext cx="148389" cy="14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237" y="645003"/>
              <a:ext cx="7112881" cy="53346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05797" y="6664935"/>
            <a:ext cx="2773680" cy="405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605"/>
              </a:lnSpc>
              <a:spcBef>
                <a:spcPts val="114"/>
              </a:spcBef>
            </a:pPr>
            <a:r>
              <a:rPr sz="1350" b="1" spc="5" dirty="0">
                <a:latin typeface="Times New Roman"/>
                <a:cs typeface="Times New Roman"/>
              </a:rPr>
              <a:t>Graphical Analysis using using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Excel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365"/>
              </a:lnSpc>
            </a:pPr>
            <a:r>
              <a:rPr sz="1150" u="sng" spc="-29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Checkout the Execel</a:t>
            </a:r>
            <a:r>
              <a:rPr sz="1150" u="sng" spc="-1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150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workbook.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534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05/12/2020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475" y="165099"/>
            <a:ext cx="91249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Block Chain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Project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298" y="535228"/>
            <a:ext cx="6955749" cy="510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595" y="6201702"/>
            <a:ext cx="1391920" cy="9525"/>
          </a:xfrm>
          <a:custGeom>
            <a:avLst/>
            <a:gdLst/>
            <a:ahLst/>
            <a:cxnLst/>
            <a:rect l="l" t="t" r="r" b="b"/>
            <a:pathLst>
              <a:path w="1391920" h="9525">
                <a:moveTo>
                  <a:pt x="1391724" y="9274"/>
                </a:moveTo>
                <a:lnTo>
                  <a:pt x="0" y="9274"/>
                </a:lnTo>
                <a:lnTo>
                  <a:pt x="0" y="0"/>
                </a:lnTo>
                <a:lnTo>
                  <a:pt x="1391724" y="0"/>
                </a:lnTo>
                <a:lnTo>
                  <a:pt x="1391724" y="9274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4401" y="6433565"/>
            <a:ext cx="846455" cy="9525"/>
          </a:xfrm>
          <a:custGeom>
            <a:avLst/>
            <a:gdLst/>
            <a:ahLst/>
            <a:cxnLst/>
            <a:rect l="l" t="t" r="r" b="b"/>
            <a:pathLst>
              <a:path w="846455" h="9525">
                <a:moveTo>
                  <a:pt x="846251" y="0"/>
                </a:moveTo>
                <a:lnTo>
                  <a:pt x="213906" y="0"/>
                </a:lnTo>
                <a:lnTo>
                  <a:pt x="0" y="0"/>
                </a:lnTo>
                <a:lnTo>
                  <a:pt x="0" y="9271"/>
                </a:lnTo>
                <a:lnTo>
                  <a:pt x="213906" y="9271"/>
                </a:lnTo>
                <a:lnTo>
                  <a:pt x="846251" y="9271"/>
                </a:lnTo>
                <a:lnTo>
                  <a:pt x="846251" y="0"/>
                </a:lnTo>
                <a:close/>
              </a:path>
            </a:pathLst>
          </a:custGeom>
          <a:solidFill>
            <a:srgbClr val="00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98" y="5982572"/>
            <a:ext cx="2184400" cy="48958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50" u="sng" spc="-34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i="1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3"/>
              </a:rPr>
              <a:t>Our P</a:t>
            </a:r>
            <a:r>
              <a:rPr sz="1350" b="1" i="1" spc="5" dirty="0">
                <a:solidFill>
                  <a:srgbClr val="0000ED"/>
                </a:solidFill>
                <a:latin typeface="Times New Roman"/>
                <a:cs typeface="Times New Roman"/>
                <a:hlinkClick r:id="rId3"/>
              </a:rPr>
              <a:t>ython Funcodes</a:t>
            </a:r>
            <a:r>
              <a:rPr sz="1350" b="1" i="1" spc="-25" dirty="0">
                <a:solidFill>
                  <a:srgbClr val="0000ED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350" spc="860" dirty="0">
                <a:solidFill>
                  <a:srgbClr val="0000ED"/>
                </a:solidFill>
                <a:latin typeface="Arial"/>
                <a:cs typeface="Arial"/>
                <a:hlinkClick r:id="rId3"/>
              </a:rPr>
              <a:t>💻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u="sng" spc="-34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i="1" u="sng" spc="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Times New Roman"/>
                <a:cs typeface="Times New Roman"/>
                <a:hlinkClick r:id="rId4"/>
              </a:rPr>
              <a:t>Don't be Scared o</a:t>
            </a:r>
            <a:r>
              <a:rPr sz="1350" b="1" i="1" spc="5" dirty="0">
                <a:solidFill>
                  <a:srgbClr val="0000ED"/>
                </a:solidFill>
                <a:latin typeface="Times New Roman"/>
                <a:cs typeface="Times New Roman"/>
                <a:hlinkClick r:id="rId4"/>
              </a:rPr>
              <a:t>f Python</a:t>
            </a:r>
            <a:r>
              <a:rPr sz="1350" b="1" i="1" spc="-60" dirty="0">
                <a:solidFill>
                  <a:srgbClr val="0000ED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350" spc="765" dirty="0">
                <a:solidFill>
                  <a:srgbClr val="0000ED"/>
                </a:solidFill>
                <a:latin typeface="Arial"/>
                <a:cs typeface="Arial"/>
                <a:hlinkClick r:id="rId4"/>
              </a:rPr>
              <a:t>🐍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0581" y="6825727"/>
            <a:ext cx="2288539" cy="2288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4101" y="9238317"/>
            <a:ext cx="1037493" cy="316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https://kmohamedalie.github.io/cv/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r>
              <a:rPr spc="-5" dirty="0"/>
              <a:t>/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514</Words>
  <Application>Microsoft Office PowerPoint</Application>
  <PresentationFormat>Custom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 ntroduction to coding [ET4018]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ntroduction to coding [ET4018]</dc:title>
  <cp:lastModifiedBy>Mohamed Alie  Kamara</cp:lastModifiedBy>
  <cp:revision>1</cp:revision>
  <dcterms:created xsi:type="dcterms:W3CDTF">2020-12-05T15:16:06Z</dcterms:created>
  <dcterms:modified xsi:type="dcterms:W3CDTF">2020-12-05T15:18:03Z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2020-12-05T00:00:00Z</vt:filetime>
  </property>
  <property fmtid="{D5CDD505-2E9C-101B-9397-08002B2CF9AE}" pid="3" name="Creator">
    <vt:lpwstr>Mozilla/5.0 (Windows NT 10.0; Win64; x64) AppleWebKit/537.36 (KHTML, like Gecko) Chrome/87.0.4280.88 Safari/537.36</vt:lpwstr>
  </property>
  <property fmtid="{D5CDD505-2E9C-101B-9397-08002B2CF9AE}" pid="4" name="LastSaved">
    <vt:filetime>2020-12-05T00:00:00Z</vt:filetime>
  </property>
</Properties>
</file>