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37"/>
  </p:notesMasterIdLst>
  <p:sldIdLst>
    <p:sldId id="256" r:id="rId3"/>
    <p:sldId id="337" r:id="rId4"/>
    <p:sldId id="338" r:id="rId5"/>
    <p:sldId id="339"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363" r:id="rId30"/>
    <p:sldId id="364" r:id="rId31"/>
    <p:sldId id="365" r:id="rId32"/>
    <p:sldId id="366" r:id="rId33"/>
    <p:sldId id="367" r:id="rId34"/>
    <p:sldId id="368" r:id="rId35"/>
    <p:sldId id="25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showGuides="1">
      <p:cViewPr varScale="1">
        <p:scale>
          <a:sx n="77" d="100"/>
          <a:sy n="77" d="100"/>
        </p:scale>
        <p:origin x="84" y="102"/>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465A8-CC10-47FF-8E16-64E45CEF451B}" type="datetimeFigureOut">
              <a:rPr lang="en-US" smtClean="0"/>
              <a:t>4/3/2017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F3311-7940-49F9-BCD6-668FB013EADC}" type="slidenum">
              <a:rPr lang="en-US" smtClean="0"/>
              <a:t>‹#›</a:t>
            </a:fld>
            <a:endParaRPr lang="en-US"/>
          </a:p>
        </p:txBody>
      </p:sp>
    </p:spTree>
    <p:extLst>
      <p:ext uri="{BB962C8B-B14F-4D97-AF65-F5344CB8AC3E}">
        <p14:creationId xmlns:p14="http://schemas.microsoft.com/office/powerpoint/2010/main" val="171329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7362A9-73BB-4763-93B4-7144170A64F3}" type="slidenum">
              <a:rPr lang="en-US"/>
              <a:pPr/>
              <a:t>3</a:t>
            </a:fld>
            <a:endParaRPr lang="en-US"/>
          </a:p>
        </p:txBody>
      </p:sp>
      <p:sp>
        <p:nvSpPr>
          <p:cNvPr id="1235970"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35971"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424952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B0527-093B-46CB-99DB-21F0CDAAB388}" type="slidenum">
              <a:rPr lang="en-US"/>
              <a:pPr/>
              <a:t>12</a:t>
            </a:fld>
            <a:endParaRPr lang="en-US"/>
          </a:p>
        </p:txBody>
      </p:sp>
      <p:sp>
        <p:nvSpPr>
          <p:cNvPr id="1254402"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54403"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285359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4D6CEA-434E-4398-99CE-045C7BD36A1D}" type="slidenum">
              <a:rPr lang="en-US"/>
              <a:pPr/>
              <a:t>13</a:t>
            </a:fld>
            <a:endParaRPr lang="en-US"/>
          </a:p>
        </p:txBody>
      </p:sp>
      <p:sp>
        <p:nvSpPr>
          <p:cNvPr id="1256450"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56451"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983439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92902A-0F5D-4118-9EE4-B8A9101FA53B}" type="slidenum">
              <a:rPr lang="en-US"/>
              <a:pPr/>
              <a:t>14</a:t>
            </a:fld>
            <a:endParaRPr lang="en-US"/>
          </a:p>
        </p:txBody>
      </p:sp>
      <p:sp>
        <p:nvSpPr>
          <p:cNvPr id="1258498"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58499"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26223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D16C38-564C-48B1-B839-34053A876305}" type="slidenum">
              <a:rPr lang="en-US"/>
              <a:pPr/>
              <a:t>15</a:t>
            </a:fld>
            <a:endParaRPr lang="en-US"/>
          </a:p>
        </p:txBody>
      </p:sp>
      <p:sp>
        <p:nvSpPr>
          <p:cNvPr id="1260546"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60547"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059928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4039FB-75CD-4DAC-85CE-0C9ED169F899}" type="slidenum">
              <a:rPr lang="en-US"/>
              <a:pPr/>
              <a:t>16</a:t>
            </a:fld>
            <a:endParaRPr lang="en-US"/>
          </a:p>
        </p:txBody>
      </p:sp>
      <p:sp>
        <p:nvSpPr>
          <p:cNvPr id="126259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6259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096017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50C463-7919-43DD-872E-522779EEB007}" type="slidenum">
              <a:rPr lang="en-US"/>
              <a:pPr/>
              <a:t>17</a:t>
            </a:fld>
            <a:endParaRPr lang="en-US"/>
          </a:p>
        </p:txBody>
      </p:sp>
      <p:sp>
        <p:nvSpPr>
          <p:cNvPr id="1264642"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64643"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193626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BC4A3E-1812-453B-ADB1-5261AA74E89D}" type="slidenum">
              <a:rPr lang="en-US"/>
              <a:pPr/>
              <a:t>18</a:t>
            </a:fld>
            <a:endParaRPr lang="en-US"/>
          </a:p>
        </p:txBody>
      </p:sp>
      <p:sp>
        <p:nvSpPr>
          <p:cNvPr id="1266690"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66691"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798190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AC37E-E057-4691-8DBC-ABD8224142AB}" type="slidenum">
              <a:rPr lang="en-US"/>
              <a:pPr/>
              <a:t>19</a:t>
            </a:fld>
            <a:endParaRPr lang="en-US"/>
          </a:p>
        </p:txBody>
      </p:sp>
      <p:sp>
        <p:nvSpPr>
          <p:cNvPr id="1268738"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68739"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8079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EB9539-4D32-40F8-A001-CBB9F5EAD15E}" type="slidenum">
              <a:rPr lang="en-US"/>
              <a:pPr/>
              <a:t>20</a:t>
            </a:fld>
            <a:endParaRPr lang="en-US"/>
          </a:p>
        </p:txBody>
      </p:sp>
      <p:sp>
        <p:nvSpPr>
          <p:cNvPr id="1270786"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70787"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31165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84EA3D-BF8B-4DFC-A49F-9B3D4E46AE0E}" type="slidenum">
              <a:rPr lang="en-US"/>
              <a:pPr/>
              <a:t>21</a:t>
            </a:fld>
            <a:endParaRPr lang="en-US"/>
          </a:p>
        </p:txBody>
      </p:sp>
      <p:sp>
        <p:nvSpPr>
          <p:cNvPr id="127283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7283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762248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E113E-BFAF-4E68-AD44-B4122D274A00}" type="slidenum">
              <a:rPr lang="en-US"/>
              <a:pPr/>
              <a:t>4</a:t>
            </a:fld>
            <a:endParaRPr lang="en-US"/>
          </a:p>
        </p:txBody>
      </p:sp>
      <p:sp>
        <p:nvSpPr>
          <p:cNvPr id="1238018"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38019"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232190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CE7AFE-A6FE-4DF3-BCD0-ECC9C8072BD6}" type="slidenum">
              <a:rPr lang="en-US"/>
              <a:pPr/>
              <a:t>22</a:t>
            </a:fld>
            <a:endParaRPr lang="en-US"/>
          </a:p>
        </p:txBody>
      </p:sp>
      <p:sp>
        <p:nvSpPr>
          <p:cNvPr id="1287170"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87171"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444862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C65742-2BEE-46DD-ACAC-0698257A9FC4}" type="slidenum">
              <a:rPr lang="en-US"/>
              <a:pPr/>
              <a:t>23</a:t>
            </a:fld>
            <a:endParaRPr lang="en-US"/>
          </a:p>
        </p:txBody>
      </p:sp>
      <p:sp>
        <p:nvSpPr>
          <p:cNvPr id="1289218"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89219"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480459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FD3ABF-CC97-4800-BED4-EF237EED9076}" type="slidenum">
              <a:rPr lang="en-US"/>
              <a:pPr/>
              <a:t>24</a:t>
            </a:fld>
            <a:endParaRPr lang="en-US"/>
          </a:p>
        </p:txBody>
      </p:sp>
      <p:sp>
        <p:nvSpPr>
          <p:cNvPr id="1291266"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1267"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38143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25</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8307304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26</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667142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27</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897056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28</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5946845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29</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8310379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30</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051752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31</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9853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7AD36D-43A0-4612-9E28-F0EEBB2B928B}" type="slidenum">
              <a:rPr lang="en-US"/>
              <a:pPr/>
              <a:t>5</a:t>
            </a:fld>
            <a:endParaRPr lang="en-US"/>
          </a:p>
        </p:txBody>
      </p:sp>
      <p:sp>
        <p:nvSpPr>
          <p:cNvPr id="1240066"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40067"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3241830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32</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2831773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33</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973210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97BFE7-18E8-4A92-8A84-45F0631C876B}" type="slidenum">
              <a:rPr lang="en-US"/>
              <a:pPr/>
              <a:t>6</a:t>
            </a:fld>
            <a:endParaRPr lang="en-US"/>
          </a:p>
        </p:txBody>
      </p:sp>
      <p:sp>
        <p:nvSpPr>
          <p:cNvPr id="12421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421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683867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82D601-797D-4669-A7A9-B60BACE702B4}" type="slidenum">
              <a:rPr lang="en-US"/>
              <a:pPr/>
              <a:t>7</a:t>
            </a:fld>
            <a:endParaRPr lang="en-US"/>
          </a:p>
        </p:txBody>
      </p:sp>
      <p:sp>
        <p:nvSpPr>
          <p:cNvPr id="1244162"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44163"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63892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9FBAD2-A020-445D-90DA-EF8E055551D6}" type="slidenum">
              <a:rPr lang="en-US"/>
              <a:pPr/>
              <a:t>8</a:t>
            </a:fld>
            <a:endParaRPr lang="en-US"/>
          </a:p>
        </p:txBody>
      </p:sp>
      <p:sp>
        <p:nvSpPr>
          <p:cNvPr id="1246210"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46211"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254059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705B78-D5CC-4D33-82DB-FF45D26F0AF3}" type="slidenum">
              <a:rPr lang="en-US"/>
              <a:pPr/>
              <a:t>9</a:t>
            </a:fld>
            <a:endParaRPr lang="en-US"/>
          </a:p>
        </p:txBody>
      </p:sp>
      <p:sp>
        <p:nvSpPr>
          <p:cNvPr id="1248258"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48259"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172385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D6C570-4FEF-4AC7-85EE-031FA8E1B62C}" type="slidenum">
              <a:rPr lang="en-US"/>
              <a:pPr/>
              <a:t>10</a:t>
            </a:fld>
            <a:endParaRPr lang="en-US"/>
          </a:p>
        </p:txBody>
      </p:sp>
      <p:sp>
        <p:nvSpPr>
          <p:cNvPr id="1250306"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50307"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057727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D48F3-94E4-41D9-9E79-CF3989EE18E1}" type="slidenum">
              <a:rPr lang="en-US"/>
              <a:pPr/>
              <a:t>11</a:t>
            </a:fld>
            <a:endParaRPr lang="en-US"/>
          </a:p>
        </p:txBody>
      </p:sp>
      <p:sp>
        <p:nvSpPr>
          <p:cNvPr id="125235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5235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5992880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3070761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50567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8000" b="1" dirty="0" smtClean="0">
                <a:effectLst>
                  <a:outerShdw blurRad="38100" dist="38100" dir="2700000" algn="tl">
                    <a:srgbClr val="000000">
                      <a:alpha val="43137"/>
                    </a:srgbClr>
                  </a:outerShdw>
                </a:effectLst>
              </a:rPr>
              <a:t>Thank You!</a:t>
            </a:r>
            <a:endParaRPr lang="en-US" sz="8000" b="1" dirty="0">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Tree>
    <p:extLst>
      <p:ext uri="{BB962C8B-B14F-4D97-AF65-F5344CB8AC3E}">
        <p14:creationId xmlns:p14="http://schemas.microsoft.com/office/powerpoint/2010/main" val="772610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12399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210114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2923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56909721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0" b="1" dirty="0" smtClean="0">
                <a:solidFill>
                  <a:prstClr val="white"/>
                </a:solidFill>
                <a:effectLst>
                  <a:outerShdw blurRad="38100" dist="38100" dir="2700000" algn="tl">
                    <a:srgbClr val="000000">
                      <a:alpha val="43137"/>
                    </a:srgbClr>
                  </a:outerShdw>
                </a:effectLst>
              </a:rPr>
              <a:t>Thank You!</a:t>
            </a:r>
            <a:endParaRPr lang="en-US" sz="8000" b="1" dirty="0">
              <a:solidFill>
                <a:prstClr val="white"/>
              </a:solidFill>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2675374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087505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9988206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9"/>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schemeClr val="bg1"/>
                </a:solidFill>
              </a:rPr>
              <a:t>© 2017, Syntel, Inc.</a:t>
            </a:r>
            <a:endParaRPr lang="en-US" sz="800" dirty="0">
              <a:solidFill>
                <a:schemeClr val="bg1"/>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spTree>
    <p:extLst>
      <p:ext uri="{BB962C8B-B14F-4D97-AF65-F5344CB8AC3E}">
        <p14:creationId xmlns:p14="http://schemas.microsoft.com/office/powerpoint/2010/main" val="178448956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5" r:id="rId5"/>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9"/>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prstClr val="white"/>
                </a:solidFill>
              </a:rPr>
              <a:t>© 2017, Syntel, Inc.</a:t>
            </a:r>
            <a:endParaRPr lang="en-US" sz="800" dirty="0">
              <a:solidFill>
                <a:prstClr val="white"/>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spTree>
    <p:extLst>
      <p:ext uri="{BB962C8B-B14F-4D97-AF65-F5344CB8AC3E}">
        <p14:creationId xmlns:p14="http://schemas.microsoft.com/office/powerpoint/2010/main" val="396757334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Demos/Day%201%20Demos/Session%20Using%20Cookies%20Cookies.docx"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Demos/Day%201%20Demos/Handling%20Exceptions.docx"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Demos/Day%201%20Demos/Session%20Using%20Cookies%20Cookies.docx"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Demos/Day%201%20Demos/Using%20Scripting%20Elements(Scriplet_Expressions).docx"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erver:port/servlet/ServletName"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hyperlink" Target="http://server:port/servlet/ServletName?sessionid=745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Demos/Day%201%20Demos/Session%20Using%20Cookies%20Cookies.docx"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Demos/Day%201%20Demos/Session%20Using%20Cookies%20Cookies.docx"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hyperlink" Target="../Demos/Day%201%20Demos/Session%20Tracking%20Example.docx"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Demos/Day%201%20Demos/Hello%20World%20Duke%20Example.docx"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Server Pages</a:t>
            </a:r>
            <a:endParaRPr lang="en-US" dirty="0"/>
          </a:p>
        </p:txBody>
      </p:sp>
      <p:sp>
        <p:nvSpPr>
          <p:cNvPr id="3" name="Subtitle 2"/>
          <p:cNvSpPr>
            <a:spLocks noGrp="1"/>
          </p:cNvSpPr>
          <p:nvPr>
            <p:ph type="subTitle" idx="1"/>
          </p:nvPr>
        </p:nvSpPr>
        <p:spPr/>
        <p:txBody>
          <a:bodyPr/>
          <a:lstStyle/>
          <a:p>
            <a:r>
              <a:rPr lang="en-US" smtClean="0"/>
              <a:t>SESSION-1</a:t>
            </a:r>
            <a:endParaRPr lang="en-US" dirty="0"/>
          </a:p>
        </p:txBody>
      </p:sp>
    </p:spTree>
    <p:extLst>
      <p:ext uri="{BB962C8B-B14F-4D97-AF65-F5344CB8AC3E}">
        <p14:creationId xmlns:p14="http://schemas.microsoft.com/office/powerpoint/2010/main" val="574385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ChangeArrowheads="1"/>
          </p:cNvSpPr>
          <p:nvPr/>
        </p:nvSpPr>
        <p:spPr bwMode="auto">
          <a:xfrm>
            <a:off x="2060575" y="1092200"/>
            <a:ext cx="8077200" cy="4495800"/>
          </a:xfrm>
          <a:prstGeom prst="rect">
            <a:avLst/>
          </a:prstGeom>
          <a:noFill/>
          <a:ln w="9525">
            <a:noFill/>
            <a:miter lim="800000"/>
            <a:headEnd/>
            <a:tailEnd/>
          </a:ln>
          <a:effectLst/>
        </p:spPr>
        <p:txBody>
          <a:bodyPr/>
          <a:lstStyle/>
          <a:p>
            <a:pPr marL="457200" indent="-457200" fontAlgn="base">
              <a:spcBef>
                <a:spcPct val="20000"/>
              </a:spcBef>
            </a:pPr>
            <a:endParaRPr lang="en-US" sz="1400" dirty="0">
              <a:solidFill>
                <a:srgbClr val="006666"/>
              </a:solidFill>
              <a:latin typeface="Verdana" pitchFamily="34" charset="0"/>
              <a:cs typeface="Times New Roman" pitchFamily="18" charset="0"/>
            </a:endParaRPr>
          </a:p>
          <a:p>
            <a:pPr marL="914400" lvl="1" indent="-457200" fontAlgn="base">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914400" lvl="1" indent="-457200" fontAlgn="base">
              <a:spcBef>
                <a:spcPct val="20000"/>
              </a:spcBef>
              <a:buSzPct val="140000"/>
            </a:pPr>
            <a:r>
              <a:rPr lang="en-US" sz="2200" b="1" dirty="0">
                <a:cs typeface="Times New Roman" pitchFamily="18" charset="0"/>
              </a:rPr>
              <a:t>The page Directive</a:t>
            </a:r>
          </a:p>
          <a:p>
            <a:pPr marL="914400" lvl="1" indent="-457200" fontAlgn="base">
              <a:spcBef>
                <a:spcPct val="20000"/>
              </a:spcBef>
              <a:buSzPct val="140000"/>
              <a:buFontTx/>
              <a:buChar char="•"/>
            </a:pPr>
            <a:endParaRPr lang="en-US" sz="2200" b="1" dirty="0">
              <a:cs typeface="Times New Roman" pitchFamily="18" charset="0"/>
            </a:endParaRPr>
          </a:p>
          <a:p>
            <a:pPr marL="1371600" lvl="2" indent="-457200" fontAlgn="base">
              <a:spcBef>
                <a:spcPct val="20000"/>
              </a:spcBef>
              <a:buSzPct val="140000"/>
              <a:buFontTx/>
              <a:buChar char="•"/>
            </a:pPr>
            <a:r>
              <a:rPr lang="en-US" sz="2200" dirty="0">
                <a:cs typeface="Times New Roman" pitchFamily="18" charset="0"/>
              </a:rPr>
              <a:t>Defines attributes that notify the Web container about the general settings of a JSP page.</a:t>
            </a:r>
          </a:p>
          <a:p>
            <a:pPr marL="1371600" lvl="2" indent="-457200" fontAlgn="base">
              <a:spcBef>
                <a:spcPct val="20000"/>
              </a:spcBef>
              <a:buSzPct val="140000"/>
              <a:buFontTx/>
              <a:buChar char="•"/>
            </a:pPr>
            <a:endParaRPr lang="en-US" sz="2200" dirty="0">
              <a:cs typeface="Times New Roman" pitchFamily="18" charset="0"/>
            </a:endParaRPr>
          </a:p>
          <a:p>
            <a:pPr marL="1371600" lvl="2" indent="-457200" fontAlgn="base">
              <a:spcBef>
                <a:spcPct val="20000"/>
              </a:spcBef>
              <a:buSzPct val="140000"/>
              <a:buFontTx/>
              <a:buChar char="•"/>
            </a:pPr>
            <a:r>
              <a:rPr lang="en-US" sz="2200" dirty="0">
                <a:cs typeface="Times New Roman" pitchFamily="18" charset="0"/>
              </a:rPr>
              <a:t>The syntax of the </a:t>
            </a:r>
            <a:r>
              <a:rPr lang="en-US" sz="2200" dirty="0">
                <a:cs typeface="Courier New" pitchFamily="49" charset="0"/>
              </a:rPr>
              <a:t>page</a:t>
            </a:r>
            <a:r>
              <a:rPr lang="en-US" sz="2200" dirty="0">
                <a:cs typeface="Times New Roman" pitchFamily="18" charset="0"/>
              </a:rPr>
              <a:t> directive is:</a:t>
            </a:r>
          </a:p>
          <a:p>
            <a:pPr marL="1371600" lvl="2" indent="-457200" fontAlgn="base">
              <a:spcBef>
                <a:spcPct val="20000"/>
              </a:spcBef>
              <a:buSzPct val="140000"/>
            </a:pPr>
            <a:r>
              <a:rPr lang="en-US" sz="2200" b="1" dirty="0">
                <a:cs typeface="Arial" charset="0"/>
              </a:rPr>
              <a:t>	&lt;%@ page </a:t>
            </a:r>
            <a:r>
              <a:rPr lang="en-US" sz="2200" b="1" dirty="0" err="1">
                <a:cs typeface="Arial" charset="0"/>
              </a:rPr>
              <a:t>attribute_list</a:t>
            </a:r>
            <a:r>
              <a:rPr lang="en-US" sz="2200" b="1" dirty="0">
                <a:cs typeface="Arial" charset="0"/>
              </a:rPr>
              <a:t> %&gt;</a:t>
            </a:r>
            <a:endParaRPr lang="en-US" sz="2200" b="1" dirty="0">
              <a:cs typeface="Times New Roman" pitchFamily="18" charset="0"/>
            </a:endParaRPr>
          </a:p>
        </p:txBody>
      </p:sp>
      <p:sp>
        <p:nvSpPr>
          <p:cNvPr id="1249284" name="Rectangle 4"/>
          <p:cNvSpPr>
            <a:spLocks noGrp="1" noChangeArrowheads="1"/>
          </p:cNvSpPr>
          <p:nvPr>
            <p:ph type="title"/>
          </p:nvPr>
        </p:nvSpPr>
        <p:spPr>
          <a:xfrm>
            <a:off x="1754415" y="0"/>
            <a:ext cx="7315200" cy="685800"/>
          </a:xfrm>
          <a:noFill/>
          <a:ln/>
        </p:spPr>
        <p:txBody>
          <a:bodyPr/>
          <a:lstStyle/>
          <a:p>
            <a:r>
              <a:rPr lang="en-US" sz="2400" dirty="0"/>
              <a:t>PAGE DIRECTIVE</a:t>
            </a:r>
          </a:p>
        </p:txBody>
      </p:sp>
    </p:spTree>
    <p:extLst>
      <p:ext uri="{BB962C8B-B14F-4D97-AF65-F5344CB8AC3E}">
        <p14:creationId xmlns:p14="http://schemas.microsoft.com/office/powerpoint/2010/main" val="46599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ChangeArrowheads="1"/>
          </p:cNvSpPr>
          <p:nvPr/>
        </p:nvSpPr>
        <p:spPr bwMode="auto">
          <a:xfrm>
            <a:off x="1814286" y="990600"/>
            <a:ext cx="8853714" cy="5265057"/>
          </a:xfrm>
          <a:prstGeom prst="rect">
            <a:avLst/>
          </a:prstGeom>
          <a:noFill/>
          <a:ln w="9525">
            <a:noFill/>
            <a:miter lim="800000"/>
            <a:headEnd/>
            <a:tailEnd/>
          </a:ln>
          <a:effectLst/>
        </p:spPr>
        <p:txBody>
          <a:bodyPr/>
          <a:lstStyle/>
          <a:p>
            <a:pPr marL="914400" lvl="1" indent="-457200" fontAlgn="base">
              <a:spcBef>
                <a:spcPct val="20000"/>
              </a:spcBef>
              <a:buSzPct val="140000"/>
            </a:pPr>
            <a:endParaRPr lang="en-US" sz="1400" dirty="0">
              <a:solidFill>
                <a:srgbClr val="006666"/>
              </a:solidFill>
              <a:latin typeface="Verdana" pitchFamily="34" charset="0"/>
              <a:cs typeface="Times New Roman" pitchFamily="18" charset="0"/>
            </a:endParaRPr>
          </a:p>
          <a:p>
            <a:pPr marL="914400" lvl="1" indent="-457200" fontAlgn="base">
              <a:spcBef>
                <a:spcPct val="20000"/>
              </a:spcBef>
              <a:buSzPct val="140000"/>
            </a:pPr>
            <a:r>
              <a:rPr lang="en-US" sz="2200" dirty="0">
                <a:cs typeface="Times New Roman" pitchFamily="18" charset="0"/>
              </a:rPr>
              <a:t>Attributes of page directive:</a:t>
            </a:r>
          </a:p>
          <a:p>
            <a:pPr marL="1371600" lvl="2" indent="-457200" fontAlgn="base">
              <a:spcBef>
                <a:spcPct val="20000"/>
              </a:spcBef>
              <a:buSzPct val="140000"/>
            </a:pPr>
            <a:endParaRPr lang="en-US" sz="1400" dirty="0">
              <a:solidFill>
                <a:srgbClr val="006666"/>
              </a:solidFill>
              <a:latin typeface="Verdana" pitchFamily="34" charset="0"/>
              <a:cs typeface="Times New Roman" pitchFamily="18" charset="0"/>
            </a:endParaRPr>
          </a:p>
        </p:txBody>
      </p:sp>
      <p:grpSp>
        <p:nvGrpSpPr>
          <p:cNvPr id="2" name="Group 4"/>
          <p:cNvGrpSpPr>
            <a:grpSpLocks/>
          </p:cNvGrpSpPr>
          <p:nvPr/>
        </p:nvGrpSpPr>
        <p:grpSpPr bwMode="auto">
          <a:xfrm>
            <a:off x="2015674" y="2066698"/>
            <a:ext cx="8376328" cy="3274454"/>
            <a:chOff x="0" y="-3"/>
            <a:chExt cx="4430" cy="3052"/>
          </a:xfrm>
        </p:grpSpPr>
        <p:grpSp>
          <p:nvGrpSpPr>
            <p:cNvPr id="3" name="Group 5"/>
            <p:cNvGrpSpPr>
              <a:grpSpLocks/>
            </p:cNvGrpSpPr>
            <p:nvPr/>
          </p:nvGrpSpPr>
          <p:grpSpPr bwMode="auto">
            <a:xfrm>
              <a:off x="0" y="0"/>
              <a:ext cx="4427" cy="3048"/>
              <a:chOff x="0" y="0"/>
              <a:chExt cx="4427" cy="3048"/>
            </a:xfrm>
          </p:grpSpPr>
          <p:grpSp>
            <p:nvGrpSpPr>
              <p:cNvPr id="4" name="Group 6"/>
              <p:cNvGrpSpPr>
                <a:grpSpLocks/>
              </p:cNvGrpSpPr>
              <p:nvPr/>
            </p:nvGrpSpPr>
            <p:grpSpPr bwMode="auto">
              <a:xfrm>
                <a:off x="0" y="0"/>
                <a:ext cx="1801" cy="422"/>
                <a:chOff x="0" y="0"/>
                <a:chExt cx="1801" cy="422"/>
              </a:xfrm>
            </p:grpSpPr>
            <p:sp>
              <p:nvSpPr>
                <p:cNvPr id="1251335" name="Rectangle 7"/>
                <p:cNvSpPr>
                  <a:spLocks noChangeArrowheads="1"/>
                </p:cNvSpPr>
                <p:nvPr/>
              </p:nvSpPr>
              <p:spPr bwMode="auto">
                <a:xfrm>
                  <a:off x="0" y="0"/>
                  <a:ext cx="1801" cy="422"/>
                </a:xfrm>
                <a:prstGeom prst="rect">
                  <a:avLst/>
                </a:prstGeom>
                <a:solidFill>
                  <a:srgbClr val="CCCCCC"/>
                </a:solidFill>
                <a:ln w="9525">
                  <a:noFill/>
                  <a:miter lim="800000"/>
                  <a:headEnd/>
                  <a:tailEnd/>
                </a:ln>
                <a:effectLst/>
              </p:spPr>
              <p:txBody>
                <a:bodyPr/>
                <a:lstStyle/>
                <a:p>
                  <a:endParaRPr lang="en-US"/>
                </a:p>
              </p:txBody>
            </p:sp>
            <p:grpSp>
              <p:nvGrpSpPr>
                <p:cNvPr id="5" name="Group 8"/>
                <p:cNvGrpSpPr>
                  <a:grpSpLocks/>
                </p:cNvGrpSpPr>
                <p:nvPr/>
              </p:nvGrpSpPr>
              <p:grpSpPr bwMode="auto">
                <a:xfrm>
                  <a:off x="0" y="0"/>
                  <a:ext cx="1801" cy="422"/>
                  <a:chOff x="0" y="0"/>
                  <a:chExt cx="1801" cy="422"/>
                </a:xfrm>
              </p:grpSpPr>
              <p:sp>
                <p:nvSpPr>
                  <p:cNvPr id="1251337" name="Rectangle 9"/>
                  <p:cNvSpPr>
                    <a:spLocks noChangeArrowheads="1"/>
                  </p:cNvSpPr>
                  <p:nvPr/>
                </p:nvSpPr>
                <p:spPr bwMode="auto">
                  <a:xfrm>
                    <a:off x="43" y="0"/>
                    <a:ext cx="1715" cy="422"/>
                  </a:xfrm>
                  <a:prstGeom prst="rect">
                    <a:avLst/>
                  </a:prstGeom>
                  <a:solidFill>
                    <a:srgbClr val="CCCCCC"/>
                  </a:solidFill>
                  <a:ln w="9525">
                    <a:noFill/>
                    <a:miter lim="800000"/>
                    <a:headEnd/>
                    <a:tailEnd/>
                  </a:ln>
                  <a:effectLst/>
                </p:spPr>
                <p:txBody>
                  <a:bodyPr/>
                  <a:lstStyle/>
                  <a:p>
                    <a:pPr eaLnBrk="1" fontAlgn="base" hangingPunct="1"/>
                    <a:r>
                      <a:rPr lang="en-US" sz="1400" b="1" i="1">
                        <a:solidFill>
                          <a:srgbClr val="006666"/>
                        </a:solidFill>
                        <a:latin typeface="Verdana" pitchFamily="34" charset="0"/>
                        <a:cs typeface="Times New Roman" pitchFamily="18" charset="0"/>
                      </a:rPr>
                      <a:t>Attribute Name </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51338" name="Rectangle 10"/>
                  <p:cNvSpPr>
                    <a:spLocks noChangeArrowheads="1"/>
                  </p:cNvSpPr>
                  <p:nvPr/>
                </p:nvSpPr>
                <p:spPr bwMode="auto">
                  <a:xfrm>
                    <a:off x="0" y="0"/>
                    <a:ext cx="1801" cy="422"/>
                  </a:xfrm>
                  <a:prstGeom prst="rect">
                    <a:avLst/>
                  </a:prstGeom>
                  <a:noFill/>
                  <a:ln w="7">
                    <a:solidFill>
                      <a:srgbClr val="A0A0A0"/>
                    </a:solidFill>
                    <a:miter lim="800000"/>
                    <a:headEnd/>
                    <a:tailEnd/>
                  </a:ln>
                  <a:effectLst/>
                </p:spPr>
                <p:txBody>
                  <a:bodyPr/>
                  <a:lstStyle/>
                  <a:p>
                    <a:endParaRPr lang="en-US"/>
                  </a:p>
                </p:txBody>
              </p:sp>
            </p:grpSp>
          </p:grpSp>
          <p:grpSp>
            <p:nvGrpSpPr>
              <p:cNvPr id="6" name="Group 11"/>
              <p:cNvGrpSpPr>
                <a:grpSpLocks/>
              </p:cNvGrpSpPr>
              <p:nvPr/>
            </p:nvGrpSpPr>
            <p:grpSpPr bwMode="auto">
              <a:xfrm>
                <a:off x="1801" y="0"/>
                <a:ext cx="2626" cy="422"/>
                <a:chOff x="1801" y="0"/>
                <a:chExt cx="2626" cy="422"/>
              </a:xfrm>
            </p:grpSpPr>
            <p:sp>
              <p:nvSpPr>
                <p:cNvPr id="1251340" name="Rectangle 12"/>
                <p:cNvSpPr>
                  <a:spLocks noChangeArrowheads="1"/>
                </p:cNvSpPr>
                <p:nvPr/>
              </p:nvSpPr>
              <p:spPr bwMode="auto">
                <a:xfrm>
                  <a:off x="1801" y="0"/>
                  <a:ext cx="2626" cy="422"/>
                </a:xfrm>
                <a:prstGeom prst="rect">
                  <a:avLst/>
                </a:prstGeom>
                <a:solidFill>
                  <a:srgbClr val="CCCCCC"/>
                </a:solidFill>
                <a:ln w="9525">
                  <a:noFill/>
                  <a:miter lim="800000"/>
                  <a:headEnd/>
                  <a:tailEnd/>
                </a:ln>
                <a:effectLst/>
              </p:spPr>
              <p:txBody>
                <a:bodyPr/>
                <a:lstStyle/>
                <a:p>
                  <a:endParaRPr lang="en-US"/>
                </a:p>
              </p:txBody>
            </p:sp>
            <p:grpSp>
              <p:nvGrpSpPr>
                <p:cNvPr id="7" name="Group 13"/>
                <p:cNvGrpSpPr>
                  <a:grpSpLocks/>
                </p:cNvGrpSpPr>
                <p:nvPr/>
              </p:nvGrpSpPr>
              <p:grpSpPr bwMode="auto">
                <a:xfrm>
                  <a:off x="1801" y="0"/>
                  <a:ext cx="2626" cy="422"/>
                  <a:chOff x="1801" y="0"/>
                  <a:chExt cx="2626" cy="422"/>
                </a:xfrm>
              </p:grpSpPr>
              <p:sp>
                <p:nvSpPr>
                  <p:cNvPr id="1251342" name="Rectangle 14"/>
                  <p:cNvSpPr>
                    <a:spLocks noChangeArrowheads="1"/>
                  </p:cNvSpPr>
                  <p:nvPr/>
                </p:nvSpPr>
                <p:spPr bwMode="auto">
                  <a:xfrm>
                    <a:off x="1844" y="0"/>
                    <a:ext cx="2540" cy="422"/>
                  </a:xfrm>
                  <a:prstGeom prst="rect">
                    <a:avLst/>
                  </a:prstGeom>
                  <a:solidFill>
                    <a:srgbClr val="CCCCCC"/>
                  </a:solidFill>
                  <a:ln w="9525">
                    <a:noFill/>
                    <a:miter lim="800000"/>
                    <a:headEnd/>
                    <a:tailEnd/>
                  </a:ln>
                  <a:effectLst/>
                </p:spPr>
                <p:txBody>
                  <a:bodyPr/>
                  <a:lstStyle/>
                  <a:p>
                    <a:pPr eaLnBrk="1" fontAlgn="base" hangingPunct="1"/>
                    <a:r>
                      <a:rPr lang="en-US" sz="1400" b="1" i="1">
                        <a:solidFill>
                          <a:srgbClr val="006666"/>
                        </a:solidFill>
                        <a:latin typeface="Verdana" pitchFamily="34" charset="0"/>
                        <a:cs typeface="Times New Roman" pitchFamily="18" charset="0"/>
                      </a:rPr>
                      <a:t>Description</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51343" name="Rectangle 15"/>
                  <p:cNvSpPr>
                    <a:spLocks noChangeArrowheads="1"/>
                  </p:cNvSpPr>
                  <p:nvPr/>
                </p:nvSpPr>
                <p:spPr bwMode="auto">
                  <a:xfrm>
                    <a:off x="1801" y="0"/>
                    <a:ext cx="2626" cy="422"/>
                  </a:xfrm>
                  <a:prstGeom prst="rect">
                    <a:avLst/>
                  </a:prstGeom>
                  <a:noFill/>
                  <a:ln w="7">
                    <a:solidFill>
                      <a:srgbClr val="A0A0A0"/>
                    </a:solidFill>
                    <a:miter lim="800000"/>
                    <a:headEnd/>
                    <a:tailEnd/>
                  </a:ln>
                  <a:effectLst/>
                </p:spPr>
                <p:txBody>
                  <a:bodyPr/>
                  <a:lstStyle/>
                  <a:p>
                    <a:endParaRPr lang="en-US"/>
                  </a:p>
                </p:txBody>
              </p:sp>
            </p:grpSp>
          </p:grpSp>
          <p:grpSp>
            <p:nvGrpSpPr>
              <p:cNvPr id="8" name="Group 16"/>
              <p:cNvGrpSpPr>
                <a:grpSpLocks/>
              </p:cNvGrpSpPr>
              <p:nvPr/>
            </p:nvGrpSpPr>
            <p:grpSpPr bwMode="auto">
              <a:xfrm>
                <a:off x="0" y="422"/>
                <a:ext cx="1801" cy="556"/>
                <a:chOff x="0" y="422"/>
                <a:chExt cx="1801" cy="556"/>
              </a:xfrm>
            </p:grpSpPr>
            <p:sp>
              <p:nvSpPr>
                <p:cNvPr id="1251345" name="Rectangle 17"/>
                <p:cNvSpPr>
                  <a:spLocks noChangeArrowheads="1"/>
                </p:cNvSpPr>
                <p:nvPr/>
              </p:nvSpPr>
              <p:spPr bwMode="auto">
                <a:xfrm>
                  <a:off x="43" y="422"/>
                  <a:ext cx="1715"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language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1346" name="Rectangle 18"/>
                <p:cNvSpPr>
                  <a:spLocks noChangeArrowheads="1"/>
                </p:cNvSpPr>
                <p:nvPr/>
              </p:nvSpPr>
              <p:spPr bwMode="auto">
                <a:xfrm>
                  <a:off x="0" y="422"/>
                  <a:ext cx="1801" cy="556"/>
                </a:xfrm>
                <a:prstGeom prst="rect">
                  <a:avLst/>
                </a:prstGeom>
                <a:noFill/>
                <a:ln w="7">
                  <a:solidFill>
                    <a:srgbClr val="A0A0A0"/>
                  </a:solidFill>
                  <a:miter lim="800000"/>
                  <a:headEnd/>
                  <a:tailEnd/>
                </a:ln>
                <a:effectLst/>
              </p:spPr>
              <p:txBody>
                <a:bodyPr/>
                <a:lstStyle/>
                <a:p>
                  <a:endParaRPr lang="en-US"/>
                </a:p>
              </p:txBody>
            </p:sp>
          </p:grpSp>
          <p:grpSp>
            <p:nvGrpSpPr>
              <p:cNvPr id="9" name="Group 19"/>
              <p:cNvGrpSpPr>
                <a:grpSpLocks/>
              </p:cNvGrpSpPr>
              <p:nvPr/>
            </p:nvGrpSpPr>
            <p:grpSpPr bwMode="auto">
              <a:xfrm>
                <a:off x="1801" y="422"/>
                <a:ext cx="2626" cy="556"/>
                <a:chOff x="1801" y="422"/>
                <a:chExt cx="2626" cy="556"/>
              </a:xfrm>
            </p:grpSpPr>
            <p:sp>
              <p:nvSpPr>
                <p:cNvPr id="1251348" name="Rectangle 20"/>
                <p:cNvSpPr>
                  <a:spLocks noChangeArrowheads="1"/>
                </p:cNvSpPr>
                <p:nvPr/>
              </p:nvSpPr>
              <p:spPr bwMode="auto">
                <a:xfrm>
                  <a:off x="1844" y="422"/>
                  <a:ext cx="2540"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Defines the scripting language of the JSP page.</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51349" name="Rectangle 21"/>
                <p:cNvSpPr>
                  <a:spLocks noChangeArrowheads="1"/>
                </p:cNvSpPr>
                <p:nvPr/>
              </p:nvSpPr>
              <p:spPr bwMode="auto">
                <a:xfrm>
                  <a:off x="1801" y="422"/>
                  <a:ext cx="2626" cy="556"/>
                </a:xfrm>
                <a:prstGeom prst="rect">
                  <a:avLst/>
                </a:prstGeom>
                <a:noFill/>
                <a:ln w="7">
                  <a:solidFill>
                    <a:srgbClr val="A0A0A0"/>
                  </a:solidFill>
                  <a:miter lim="800000"/>
                  <a:headEnd/>
                  <a:tailEnd/>
                </a:ln>
                <a:effectLst/>
              </p:spPr>
              <p:txBody>
                <a:bodyPr/>
                <a:lstStyle/>
                <a:p>
                  <a:endParaRPr lang="en-US"/>
                </a:p>
              </p:txBody>
            </p:sp>
          </p:grpSp>
          <p:grpSp>
            <p:nvGrpSpPr>
              <p:cNvPr id="10" name="Group 22"/>
              <p:cNvGrpSpPr>
                <a:grpSpLocks/>
              </p:cNvGrpSpPr>
              <p:nvPr/>
            </p:nvGrpSpPr>
            <p:grpSpPr bwMode="auto">
              <a:xfrm>
                <a:off x="0" y="978"/>
                <a:ext cx="1801" cy="556"/>
                <a:chOff x="0" y="978"/>
                <a:chExt cx="1801" cy="556"/>
              </a:xfrm>
            </p:grpSpPr>
            <p:sp>
              <p:nvSpPr>
                <p:cNvPr id="1251351" name="Rectangle 23"/>
                <p:cNvSpPr>
                  <a:spLocks noChangeArrowheads="1"/>
                </p:cNvSpPr>
                <p:nvPr/>
              </p:nvSpPr>
              <p:spPr bwMode="auto">
                <a:xfrm>
                  <a:off x="43" y="978"/>
                  <a:ext cx="1715"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extends</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1352" name="Rectangle 24"/>
                <p:cNvSpPr>
                  <a:spLocks noChangeArrowheads="1"/>
                </p:cNvSpPr>
                <p:nvPr/>
              </p:nvSpPr>
              <p:spPr bwMode="auto">
                <a:xfrm>
                  <a:off x="0" y="978"/>
                  <a:ext cx="1801" cy="556"/>
                </a:xfrm>
                <a:prstGeom prst="rect">
                  <a:avLst/>
                </a:prstGeom>
                <a:noFill/>
                <a:ln w="7">
                  <a:solidFill>
                    <a:srgbClr val="A0A0A0"/>
                  </a:solidFill>
                  <a:miter lim="800000"/>
                  <a:headEnd/>
                  <a:tailEnd/>
                </a:ln>
                <a:effectLst/>
              </p:spPr>
              <p:txBody>
                <a:bodyPr/>
                <a:lstStyle/>
                <a:p>
                  <a:endParaRPr lang="en-US"/>
                </a:p>
              </p:txBody>
            </p:sp>
          </p:grpSp>
          <p:grpSp>
            <p:nvGrpSpPr>
              <p:cNvPr id="11" name="Group 25"/>
              <p:cNvGrpSpPr>
                <a:grpSpLocks/>
              </p:cNvGrpSpPr>
              <p:nvPr/>
            </p:nvGrpSpPr>
            <p:grpSpPr bwMode="auto">
              <a:xfrm>
                <a:off x="1801" y="978"/>
                <a:ext cx="2626" cy="556"/>
                <a:chOff x="1801" y="978"/>
                <a:chExt cx="2626" cy="556"/>
              </a:xfrm>
            </p:grpSpPr>
            <p:sp>
              <p:nvSpPr>
                <p:cNvPr id="1251354" name="Rectangle 26"/>
                <p:cNvSpPr>
                  <a:spLocks noChangeArrowheads="1"/>
                </p:cNvSpPr>
                <p:nvPr/>
              </p:nvSpPr>
              <p:spPr bwMode="auto">
                <a:xfrm>
                  <a:off x="1844" y="978"/>
                  <a:ext cx="2540" cy="556"/>
                </a:xfrm>
                <a:prstGeom prst="rect">
                  <a:avLst/>
                </a:prstGeom>
                <a:noFill/>
                <a:ln w="9525">
                  <a:noFill/>
                  <a:miter lim="800000"/>
                  <a:headEnd/>
                  <a:tailEnd/>
                </a:ln>
                <a:effectLst/>
              </p:spPr>
              <p:txBody>
                <a:bodyPr/>
                <a:lstStyle/>
                <a:p>
                  <a:pPr algn="l" eaLnBrk="1" fontAlgn="base" hangingPunct="1"/>
                  <a:r>
                    <a:rPr lang="en-US" sz="1400" dirty="0">
                      <a:solidFill>
                        <a:srgbClr val="006666"/>
                      </a:solidFill>
                      <a:latin typeface="Verdana" pitchFamily="34" charset="0"/>
                      <a:cs typeface="Times New Roman" pitchFamily="18" charset="0"/>
                    </a:rPr>
                    <a:t>Defines the extended parent class of the JSP generated </a:t>
                  </a:r>
                  <a:r>
                    <a:rPr lang="en-US" sz="1400" dirty="0" err="1">
                      <a:solidFill>
                        <a:srgbClr val="006666"/>
                      </a:solidFill>
                      <a:latin typeface="Verdana" pitchFamily="34" charset="0"/>
                      <a:cs typeface="Times New Roman" pitchFamily="18" charset="0"/>
                    </a:rPr>
                    <a:t>servlet</a:t>
                  </a:r>
                  <a:r>
                    <a:rPr lang="en-US" sz="1400" dirty="0">
                      <a:solidFill>
                        <a:srgbClr val="006666"/>
                      </a:solidFill>
                      <a:latin typeface="Verdana" pitchFamily="34" charset="0"/>
                      <a:cs typeface="Times New Roman" pitchFamily="18" charset="0"/>
                    </a:rPr>
                    <a:t>.</a:t>
                  </a:r>
                  <a:endParaRPr lang="en-US" sz="900" dirty="0">
                    <a:solidFill>
                      <a:srgbClr val="006666"/>
                    </a:solidFill>
                    <a:latin typeface="Verdana" pitchFamily="34" charset="0"/>
                    <a:cs typeface="Times New Roman" pitchFamily="18" charset="0"/>
                  </a:endParaRPr>
                </a:p>
                <a:p>
                  <a:pPr algn="l" fontAlgn="base"/>
                  <a:endParaRPr lang="en-US" sz="2400" dirty="0">
                    <a:solidFill>
                      <a:srgbClr val="006666"/>
                    </a:solidFill>
                    <a:latin typeface="Times New Roman" pitchFamily="18" charset="0"/>
                  </a:endParaRPr>
                </a:p>
              </p:txBody>
            </p:sp>
            <p:sp>
              <p:nvSpPr>
                <p:cNvPr id="1251355" name="Rectangle 27"/>
                <p:cNvSpPr>
                  <a:spLocks noChangeArrowheads="1"/>
                </p:cNvSpPr>
                <p:nvPr/>
              </p:nvSpPr>
              <p:spPr bwMode="auto">
                <a:xfrm>
                  <a:off x="1801" y="978"/>
                  <a:ext cx="2626" cy="556"/>
                </a:xfrm>
                <a:prstGeom prst="rect">
                  <a:avLst/>
                </a:prstGeom>
                <a:noFill/>
                <a:ln w="7">
                  <a:solidFill>
                    <a:srgbClr val="A0A0A0"/>
                  </a:solidFill>
                  <a:miter lim="800000"/>
                  <a:headEnd/>
                  <a:tailEnd/>
                </a:ln>
                <a:effectLst/>
              </p:spPr>
              <p:txBody>
                <a:bodyPr/>
                <a:lstStyle/>
                <a:p>
                  <a:endParaRPr lang="en-US"/>
                </a:p>
              </p:txBody>
            </p:sp>
          </p:grpSp>
          <p:grpSp>
            <p:nvGrpSpPr>
              <p:cNvPr id="12" name="Group 28"/>
              <p:cNvGrpSpPr>
                <a:grpSpLocks/>
              </p:cNvGrpSpPr>
              <p:nvPr/>
            </p:nvGrpSpPr>
            <p:grpSpPr bwMode="auto">
              <a:xfrm>
                <a:off x="0" y="1534"/>
                <a:ext cx="1801" cy="556"/>
                <a:chOff x="0" y="1534"/>
                <a:chExt cx="1801" cy="556"/>
              </a:xfrm>
            </p:grpSpPr>
            <p:sp>
              <p:nvSpPr>
                <p:cNvPr id="1251357" name="Rectangle 29"/>
                <p:cNvSpPr>
                  <a:spLocks noChangeArrowheads="1"/>
                </p:cNvSpPr>
                <p:nvPr/>
              </p:nvSpPr>
              <p:spPr bwMode="auto">
                <a:xfrm>
                  <a:off x="43" y="1534"/>
                  <a:ext cx="1715"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import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1358" name="Rectangle 30"/>
                <p:cNvSpPr>
                  <a:spLocks noChangeArrowheads="1"/>
                </p:cNvSpPr>
                <p:nvPr/>
              </p:nvSpPr>
              <p:spPr bwMode="auto">
                <a:xfrm>
                  <a:off x="0" y="1534"/>
                  <a:ext cx="1801" cy="556"/>
                </a:xfrm>
                <a:prstGeom prst="rect">
                  <a:avLst/>
                </a:prstGeom>
                <a:noFill/>
                <a:ln w="7">
                  <a:solidFill>
                    <a:srgbClr val="A0A0A0"/>
                  </a:solidFill>
                  <a:miter lim="800000"/>
                  <a:headEnd/>
                  <a:tailEnd/>
                </a:ln>
                <a:effectLst/>
              </p:spPr>
              <p:txBody>
                <a:bodyPr/>
                <a:lstStyle/>
                <a:p>
                  <a:endParaRPr lang="en-US"/>
                </a:p>
              </p:txBody>
            </p:sp>
          </p:grpSp>
          <p:grpSp>
            <p:nvGrpSpPr>
              <p:cNvPr id="13" name="Group 31"/>
              <p:cNvGrpSpPr>
                <a:grpSpLocks/>
              </p:cNvGrpSpPr>
              <p:nvPr/>
            </p:nvGrpSpPr>
            <p:grpSpPr bwMode="auto">
              <a:xfrm>
                <a:off x="1801" y="1534"/>
                <a:ext cx="2626" cy="556"/>
                <a:chOff x="1801" y="1534"/>
                <a:chExt cx="2626" cy="556"/>
              </a:xfrm>
            </p:grpSpPr>
            <p:sp>
              <p:nvSpPr>
                <p:cNvPr id="1251360" name="Rectangle 32"/>
                <p:cNvSpPr>
                  <a:spLocks noChangeArrowheads="1"/>
                </p:cNvSpPr>
                <p:nvPr/>
              </p:nvSpPr>
              <p:spPr bwMode="auto">
                <a:xfrm>
                  <a:off x="1844" y="1534"/>
                  <a:ext cx="2540"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Imports the list of packages, classes, or interfaces into the generated servlet.</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51361" name="Rectangle 33"/>
                <p:cNvSpPr>
                  <a:spLocks noChangeArrowheads="1"/>
                </p:cNvSpPr>
                <p:nvPr/>
              </p:nvSpPr>
              <p:spPr bwMode="auto">
                <a:xfrm>
                  <a:off x="1801" y="1534"/>
                  <a:ext cx="2626" cy="556"/>
                </a:xfrm>
                <a:prstGeom prst="rect">
                  <a:avLst/>
                </a:prstGeom>
                <a:noFill/>
                <a:ln w="7">
                  <a:solidFill>
                    <a:srgbClr val="A0A0A0"/>
                  </a:solidFill>
                  <a:miter lim="800000"/>
                  <a:headEnd/>
                  <a:tailEnd/>
                </a:ln>
                <a:effectLst/>
              </p:spPr>
              <p:txBody>
                <a:bodyPr/>
                <a:lstStyle/>
                <a:p>
                  <a:endParaRPr lang="en-US"/>
                </a:p>
              </p:txBody>
            </p:sp>
          </p:grpSp>
          <p:grpSp>
            <p:nvGrpSpPr>
              <p:cNvPr id="14" name="Group 34"/>
              <p:cNvGrpSpPr>
                <a:grpSpLocks/>
              </p:cNvGrpSpPr>
              <p:nvPr/>
            </p:nvGrpSpPr>
            <p:grpSpPr bwMode="auto">
              <a:xfrm>
                <a:off x="0" y="2090"/>
                <a:ext cx="1801" cy="958"/>
                <a:chOff x="0" y="2090"/>
                <a:chExt cx="1801" cy="958"/>
              </a:xfrm>
            </p:grpSpPr>
            <p:sp>
              <p:nvSpPr>
                <p:cNvPr id="1251363" name="Rectangle 35"/>
                <p:cNvSpPr>
                  <a:spLocks noChangeArrowheads="1"/>
                </p:cNvSpPr>
                <p:nvPr/>
              </p:nvSpPr>
              <p:spPr bwMode="auto">
                <a:xfrm>
                  <a:off x="43" y="2090"/>
                  <a:ext cx="1715" cy="958"/>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session</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1364" name="Rectangle 36"/>
                <p:cNvSpPr>
                  <a:spLocks noChangeArrowheads="1"/>
                </p:cNvSpPr>
                <p:nvPr/>
              </p:nvSpPr>
              <p:spPr bwMode="auto">
                <a:xfrm>
                  <a:off x="0" y="2090"/>
                  <a:ext cx="1801" cy="958"/>
                </a:xfrm>
                <a:prstGeom prst="rect">
                  <a:avLst/>
                </a:prstGeom>
                <a:noFill/>
                <a:ln w="7">
                  <a:solidFill>
                    <a:srgbClr val="A0A0A0"/>
                  </a:solidFill>
                  <a:miter lim="800000"/>
                  <a:headEnd/>
                  <a:tailEnd/>
                </a:ln>
                <a:effectLst/>
              </p:spPr>
              <p:txBody>
                <a:bodyPr/>
                <a:lstStyle/>
                <a:p>
                  <a:endParaRPr lang="en-US"/>
                </a:p>
              </p:txBody>
            </p:sp>
          </p:grpSp>
          <p:grpSp>
            <p:nvGrpSpPr>
              <p:cNvPr id="15" name="Group 37"/>
              <p:cNvGrpSpPr>
                <a:grpSpLocks/>
              </p:cNvGrpSpPr>
              <p:nvPr/>
            </p:nvGrpSpPr>
            <p:grpSpPr bwMode="auto">
              <a:xfrm>
                <a:off x="1801" y="2090"/>
                <a:ext cx="2626" cy="958"/>
                <a:chOff x="1801" y="2090"/>
                <a:chExt cx="2626" cy="958"/>
              </a:xfrm>
            </p:grpSpPr>
            <p:sp>
              <p:nvSpPr>
                <p:cNvPr id="1251366" name="Rectangle 38"/>
                <p:cNvSpPr>
                  <a:spLocks noChangeArrowheads="1"/>
                </p:cNvSpPr>
                <p:nvPr/>
              </p:nvSpPr>
              <p:spPr bwMode="auto">
                <a:xfrm>
                  <a:off x="1844" y="2090"/>
                  <a:ext cx="2540" cy="958"/>
                </a:xfrm>
                <a:prstGeom prst="rect">
                  <a:avLst/>
                </a:prstGeom>
                <a:noFill/>
                <a:ln w="9525">
                  <a:noFill/>
                  <a:miter lim="800000"/>
                  <a:headEnd/>
                  <a:tailEnd/>
                </a:ln>
                <a:effectLst/>
              </p:spPr>
              <p:txBody>
                <a:bodyPr/>
                <a:lstStyle/>
                <a:p>
                  <a:pPr algn="l" eaLnBrk="1" fontAlgn="base" hangingPunct="1"/>
                  <a:r>
                    <a:rPr lang="en-US" sz="1400" dirty="0">
                      <a:solidFill>
                        <a:srgbClr val="006666"/>
                      </a:solidFill>
                      <a:latin typeface="Verdana" pitchFamily="34" charset="0"/>
                      <a:cs typeface="Times New Roman" pitchFamily="18" charset="0"/>
                    </a:rPr>
                    <a:t>Specifies if the generated </a:t>
                  </a:r>
                  <a:r>
                    <a:rPr lang="en-US" sz="1400" dirty="0" err="1">
                      <a:solidFill>
                        <a:srgbClr val="006666"/>
                      </a:solidFill>
                      <a:latin typeface="Verdana" pitchFamily="34" charset="0"/>
                      <a:cs typeface="Times New Roman" pitchFamily="18" charset="0"/>
                    </a:rPr>
                    <a:t>servlet</a:t>
                  </a:r>
                  <a:r>
                    <a:rPr lang="en-US" sz="1400" dirty="0">
                      <a:solidFill>
                        <a:srgbClr val="006666"/>
                      </a:solidFill>
                      <a:latin typeface="Verdana" pitchFamily="34" charset="0"/>
                      <a:cs typeface="Times New Roman" pitchFamily="18" charset="0"/>
                    </a:rPr>
                    <a:t> can access the session or not. An implicit object, </a:t>
                  </a:r>
                  <a:r>
                    <a:rPr lang="en-US" sz="1400" dirty="0">
                      <a:solidFill>
                        <a:srgbClr val="006666"/>
                      </a:solidFill>
                      <a:latin typeface="Courier New" pitchFamily="49" charset="0"/>
                      <a:cs typeface="Times New Roman" pitchFamily="18" charset="0"/>
                    </a:rPr>
                    <a:t>session</a:t>
                  </a:r>
                  <a:r>
                    <a:rPr lang="en-US" sz="1400" dirty="0">
                      <a:solidFill>
                        <a:srgbClr val="006666"/>
                      </a:solidFill>
                      <a:latin typeface="Verdana" pitchFamily="34" charset="0"/>
                      <a:cs typeface="Times New Roman" pitchFamily="18" charset="0"/>
                    </a:rPr>
                    <a:t>, is generated if the value is set to true. The default value of </a:t>
                  </a:r>
                  <a:r>
                    <a:rPr lang="en-US" sz="1400" dirty="0">
                      <a:solidFill>
                        <a:srgbClr val="006666"/>
                      </a:solidFill>
                      <a:latin typeface="Courier New" pitchFamily="49" charset="0"/>
                      <a:cs typeface="Times New Roman" pitchFamily="18" charset="0"/>
                    </a:rPr>
                    <a:t>session</a:t>
                  </a:r>
                  <a:r>
                    <a:rPr lang="en-US" sz="1400" dirty="0">
                      <a:solidFill>
                        <a:srgbClr val="006666"/>
                      </a:solidFill>
                      <a:latin typeface="Verdana" pitchFamily="34" charset="0"/>
                      <a:cs typeface="Times New Roman" pitchFamily="18" charset="0"/>
                    </a:rPr>
                    <a:t> attribute is true.</a:t>
                  </a:r>
                  <a:endParaRPr lang="en-US" sz="900" dirty="0">
                    <a:solidFill>
                      <a:srgbClr val="006666"/>
                    </a:solidFill>
                    <a:latin typeface="Verdana" pitchFamily="34" charset="0"/>
                    <a:cs typeface="Times New Roman" pitchFamily="18" charset="0"/>
                  </a:endParaRPr>
                </a:p>
                <a:p>
                  <a:pPr algn="l" fontAlgn="base"/>
                  <a:endParaRPr lang="en-US" sz="2400" dirty="0">
                    <a:solidFill>
                      <a:srgbClr val="006666"/>
                    </a:solidFill>
                    <a:latin typeface="Times New Roman" pitchFamily="18" charset="0"/>
                  </a:endParaRPr>
                </a:p>
              </p:txBody>
            </p:sp>
            <p:sp>
              <p:nvSpPr>
                <p:cNvPr id="1251367" name="Rectangle 39"/>
                <p:cNvSpPr>
                  <a:spLocks noChangeArrowheads="1"/>
                </p:cNvSpPr>
                <p:nvPr/>
              </p:nvSpPr>
              <p:spPr bwMode="auto">
                <a:xfrm>
                  <a:off x="1801" y="2090"/>
                  <a:ext cx="2626" cy="958"/>
                </a:xfrm>
                <a:prstGeom prst="rect">
                  <a:avLst/>
                </a:prstGeom>
                <a:noFill/>
                <a:ln w="7">
                  <a:solidFill>
                    <a:srgbClr val="A0A0A0"/>
                  </a:solidFill>
                  <a:miter lim="800000"/>
                  <a:headEnd/>
                  <a:tailEnd/>
                </a:ln>
                <a:effectLst/>
              </p:spPr>
              <p:txBody>
                <a:bodyPr/>
                <a:lstStyle/>
                <a:p>
                  <a:endParaRPr lang="en-US"/>
                </a:p>
              </p:txBody>
            </p:sp>
          </p:grpSp>
        </p:grpSp>
        <p:sp>
          <p:nvSpPr>
            <p:cNvPr id="1251368" name="Rectangle 40"/>
            <p:cNvSpPr>
              <a:spLocks noChangeArrowheads="1"/>
            </p:cNvSpPr>
            <p:nvPr/>
          </p:nvSpPr>
          <p:spPr bwMode="auto">
            <a:xfrm>
              <a:off x="9" y="-3"/>
              <a:ext cx="4421" cy="3052"/>
            </a:xfrm>
            <a:prstGeom prst="rect">
              <a:avLst/>
            </a:prstGeom>
            <a:noFill/>
            <a:ln w="11112">
              <a:solidFill>
                <a:srgbClr val="A0A0A0"/>
              </a:solidFill>
              <a:miter lim="800000"/>
              <a:headEnd/>
              <a:tailEnd/>
            </a:ln>
            <a:effectLst/>
          </p:spPr>
          <p:txBody>
            <a:bodyPr/>
            <a:lstStyle/>
            <a:p>
              <a:endParaRPr lang="en-US"/>
            </a:p>
          </p:txBody>
        </p:sp>
      </p:grpSp>
      <p:sp>
        <p:nvSpPr>
          <p:cNvPr id="1251371" name="Rectangle 43"/>
          <p:cNvSpPr>
            <a:spLocks noGrp="1" noChangeArrowheads="1"/>
          </p:cNvSpPr>
          <p:nvPr>
            <p:ph type="title"/>
          </p:nvPr>
        </p:nvSpPr>
        <p:spPr>
          <a:xfrm>
            <a:off x="1725386" y="181429"/>
            <a:ext cx="7315200" cy="685800"/>
          </a:xfrm>
          <a:noFill/>
          <a:ln/>
        </p:spPr>
        <p:txBody>
          <a:bodyPr/>
          <a:lstStyle/>
          <a:p>
            <a:r>
              <a:rPr lang="en-US" sz="2400" dirty="0"/>
              <a:t>PAGE DIRECTIVE</a:t>
            </a:r>
          </a:p>
        </p:txBody>
      </p:sp>
    </p:spTree>
    <p:extLst>
      <p:ext uri="{BB962C8B-B14F-4D97-AF65-F5344CB8AC3E}">
        <p14:creationId xmlns:p14="http://schemas.microsoft.com/office/powerpoint/2010/main" val="3566855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78" name="Rectangle 2"/>
          <p:cNvSpPr>
            <a:spLocks noChangeArrowheads="1"/>
          </p:cNvSpPr>
          <p:nvPr/>
        </p:nvSpPr>
        <p:spPr bwMode="auto">
          <a:xfrm>
            <a:off x="1843314" y="1106714"/>
            <a:ext cx="8490857" cy="5003800"/>
          </a:xfrm>
          <a:prstGeom prst="rect">
            <a:avLst/>
          </a:prstGeom>
          <a:noFill/>
          <a:ln w="9525">
            <a:noFill/>
            <a:miter lim="800000"/>
            <a:headEnd/>
            <a:tailEnd/>
          </a:ln>
          <a:effectLst/>
        </p:spPr>
        <p:txBody>
          <a:bodyPr/>
          <a:lstStyle/>
          <a:p>
            <a:pPr marL="457200" indent="-457200">
              <a:spcBef>
                <a:spcPct val="20000"/>
              </a:spcBef>
            </a:pPr>
            <a:r>
              <a:rPr lang="en-US" sz="2200" dirty="0">
                <a:cs typeface="Times New Roman" pitchFamily="18" charset="0"/>
              </a:rPr>
              <a:t>   Attributes of page directive (Contd.):</a:t>
            </a:r>
          </a:p>
          <a:p>
            <a:pPr marL="1371600" lvl="2" indent="-457200" fontAlgn="base">
              <a:spcBef>
                <a:spcPct val="20000"/>
              </a:spcBef>
              <a:buSzPct val="140000"/>
            </a:pPr>
            <a:endParaRPr lang="en-US" sz="2200" dirty="0">
              <a:latin typeface="Times New Roman" pitchFamily="18" charset="0"/>
              <a:cs typeface="Times New Roman" pitchFamily="18" charset="0"/>
            </a:endParaRPr>
          </a:p>
        </p:txBody>
      </p:sp>
      <p:grpSp>
        <p:nvGrpSpPr>
          <p:cNvPr id="2" name="Group 4"/>
          <p:cNvGrpSpPr>
            <a:grpSpLocks/>
          </p:cNvGrpSpPr>
          <p:nvPr/>
        </p:nvGrpSpPr>
        <p:grpSpPr bwMode="auto">
          <a:xfrm>
            <a:off x="2042659" y="1909083"/>
            <a:ext cx="8117341" cy="3664403"/>
            <a:chOff x="-3" y="-3"/>
            <a:chExt cx="4836" cy="2632"/>
          </a:xfrm>
        </p:grpSpPr>
        <p:grpSp>
          <p:nvGrpSpPr>
            <p:cNvPr id="3" name="Group 5"/>
            <p:cNvGrpSpPr>
              <a:grpSpLocks/>
            </p:cNvGrpSpPr>
            <p:nvPr/>
          </p:nvGrpSpPr>
          <p:grpSpPr bwMode="auto">
            <a:xfrm>
              <a:off x="0" y="0"/>
              <a:ext cx="4830" cy="2626"/>
              <a:chOff x="0" y="0"/>
              <a:chExt cx="4830" cy="2626"/>
            </a:xfrm>
          </p:grpSpPr>
          <p:grpSp>
            <p:nvGrpSpPr>
              <p:cNvPr id="4" name="Group 6"/>
              <p:cNvGrpSpPr>
                <a:grpSpLocks/>
              </p:cNvGrpSpPr>
              <p:nvPr/>
            </p:nvGrpSpPr>
            <p:grpSpPr bwMode="auto">
              <a:xfrm>
                <a:off x="0" y="0"/>
                <a:ext cx="2112" cy="422"/>
                <a:chOff x="0" y="0"/>
                <a:chExt cx="2112" cy="422"/>
              </a:xfrm>
            </p:grpSpPr>
            <p:sp>
              <p:nvSpPr>
                <p:cNvPr id="1253383" name="Rectangle 7"/>
                <p:cNvSpPr>
                  <a:spLocks noChangeArrowheads="1"/>
                </p:cNvSpPr>
                <p:nvPr/>
              </p:nvSpPr>
              <p:spPr bwMode="auto">
                <a:xfrm>
                  <a:off x="0" y="0"/>
                  <a:ext cx="2112" cy="422"/>
                </a:xfrm>
                <a:prstGeom prst="rect">
                  <a:avLst/>
                </a:prstGeom>
                <a:solidFill>
                  <a:srgbClr val="CCCCCC"/>
                </a:solidFill>
                <a:ln w="9525">
                  <a:noFill/>
                  <a:miter lim="800000"/>
                  <a:headEnd/>
                  <a:tailEnd/>
                </a:ln>
                <a:effectLst/>
              </p:spPr>
              <p:txBody>
                <a:bodyPr/>
                <a:lstStyle/>
                <a:p>
                  <a:endParaRPr lang="en-US"/>
                </a:p>
              </p:txBody>
            </p:sp>
            <p:grpSp>
              <p:nvGrpSpPr>
                <p:cNvPr id="5" name="Group 8"/>
                <p:cNvGrpSpPr>
                  <a:grpSpLocks/>
                </p:cNvGrpSpPr>
                <p:nvPr/>
              </p:nvGrpSpPr>
              <p:grpSpPr bwMode="auto">
                <a:xfrm>
                  <a:off x="0" y="0"/>
                  <a:ext cx="2112" cy="422"/>
                  <a:chOff x="0" y="0"/>
                  <a:chExt cx="2112" cy="422"/>
                </a:xfrm>
              </p:grpSpPr>
              <p:sp>
                <p:nvSpPr>
                  <p:cNvPr id="1253385" name="Rectangle 9"/>
                  <p:cNvSpPr>
                    <a:spLocks noChangeArrowheads="1"/>
                  </p:cNvSpPr>
                  <p:nvPr/>
                </p:nvSpPr>
                <p:spPr bwMode="auto">
                  <a:xfrm>
                    <a:off x="43" y="0"/>
                    <a:ext cx="2026" cy="422"/>
                  </a:xfrm>
                  <a:prstGeom prst="rect">
                    <a:avLst/>
                  </a:prstGeom>
                  <a:solidFill>
                    <a:srgbClr val="CCCCCC"/>
                  </a:solidFill>
                  <a:ln w="9525">
                    <a:noFill/>
                    <a:miter lim="800000"/>
                    <a:headEnd/>
                    <a:tailEnd/>
                  </a:ln>
                  <a:effectLst/>
                </p:spPr>
                <p:txBody>
                  <a:bodyPr/>
                  <a:lstStyle/>
                  <a:p>
                    <a:pPr eaLnBrk="1" fontAlgn="base" hangingPunct="1"/>
                    <a:r>
                      <a:rPr lang="en-US" sz="1400" b="1" i="1">
                        <a:solidFill>
                          <a:srgbClr val="006666"/>
                        </a:solidFill>
                        <a:latin typeface="Verdana" pitchFamily="34" charset="0"/>
                        <a:cs typeface="Times New Roman" pitchFamily="18" charset="0"/>
                      </a:rPr>
                      <a:t>Attribute Name </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53386" name="Rectangle 10"/>
                  <p:cNvSpPr>
                    <a:spLocks noChangeArrowheads="1"/>
                  </p:cNvSpPr>
                  <p:nvPr/>
                </p:nvSpPr>
                <p:spPr bwMode="auto">
                  <a:xfrm>
                    <a:off x="0" y="0"/>
                    <a:ext cx="2112" cy="422"/>
                  </a:xfrm>
                  <a:prstGeom prst="rect">
                    <a:avLst/>
                  </a:prstGeom>
                  <a:noFill/>
                  <a:ln w="7">
                    <a:solidFill>
                      <a:srgbClr val="A0A0A0"/>
                    </a:solidFill>
                    <a:miter lim="800000"/>
                    <a:headEnd/>
                    <a:tailEnd/>
                  </a:ln>
                  <a:effectLst/>
                </p:spPr>
                <p:txBody>
                  <a:bodyPr/>
                  <a:lstStyle/>
                  <a:p>
                    <a:endParaRPr lang="en-US"/>
                  </a:p>
                </p:txBody>
              </p:sp>
            </p:grpSp>
          </p:grpSp>
          <p:grpSp>
            <p:nvGrpSpPr>
              <p:cNvPr id="6" name="Group 11"/>
              <p:cNvGrpSpPr>
                <a:grpSpLocks/>
              </p:cNvGrpSpPr>
              <p:nvPr/>
            </p:nvGrpSpPr>
            <p:grpSpPr bwMode="auto">
              <a:xfrm>
                <a:off x="2112" y="0"/>
                <a:ext cx="2718" cy="422"/>
                <a:chOff x="2112" y="0"/>
                <a:chExt cx="2718" cy="422"/>
              </a:xfrm>
            </p:grpSpPr>
            <p:sp>
              <p:nvSpPr>
                <p:cNvPr id="1253388" name="Rectangle 12"/>
                <p:cNvSpPr>
                  <a:spLocks noChangeArrowheads="1"/>
                </p:cNvSpPr>
                <p:nvPr/>
              </p:nvSpPr>
              <p:spPr bwMode="auto">
                <a:xfrm>
                  <a:off x="2112" y="0"/>
                  <a:ext cx="2718" cy="422"/>
                </a:xfrm>
                <a:prstGeom prst="rect">
                  <a:avLst/>
                </a:prstGeom>
                <a:solidFill>
                  <a:srgbClr val="CCCCCC"/>
                </a:solidFill>
                <a:ln w="9525">
                  <a:noFill/>
                  <a:miter lim="800000"/>
                  <a:headEnd/>
                  <a:tailEnd/>
                </a:ln>
                <a:effectLst/>
              </p:spPr>
              <p:txBody>
                <a:bodyPr/>
                <a:lstStyle/>
                <a:p>
                  <a:endParaRPr lang="en-US"/>
                </a:p>
              </p:txBody>
            </p:sp>
            <p:grpSp>
              <p:nvGrpSpPr>
                <p:cNvPr id="7" name="Group 13"/>
                <p:cNvGrpSpPr>
                  <a:grpSpLocks/>
                </p:cNvGrpSpPr>
                <p:nvPr/>
              </p:nvGrpSpPr>
              <p:grpSpPr bwMode="auto">
                <a:xfrm>
                  <a:off x="2112" y="0"/>
                  <a:ext cx="2718" cy="422"/>
                  <a:chOff x="2112" y="0"/>
                  <a:chExt cx="2718" cy="422"/>
                </a:xfrm>
              </p:grpSpPr>
              <p:sp>
                <p:nvSpPr>
                  <p:cNvPr id="1253390" name="Rectangle 14"/>
                  <p:cNvSpPr>
                    <a:spLocks noChangeArrowheads="1"/>
                  </p:cNvSpPr>
                  <p:nvPr/>
                </p:nvSpPr>
                <p:spPr bwMode="auto">
                  <a:xfrm>
                    <a:off x="2155" y="0"/>
                    <a:ext cx="2632" cy="422"/>
                  </a:xfrm>
                  <a:prstGeom prst="rect">
                    <a:avLst/>
                  </a:prstGeom>
                  <a:solidFill>
                    <a:srgbClr val="CCCCCC"/>
                  </a:solidFill>
                  <a:ln w="9525">
                    <a:noFill/>
                    <a:miter lim="800000"/>
                    <a:headEnd/>
                    <a:tailEnd/>
                  </a:ln>
                  <a:effectLst/>
                </p:spPr>
                <p:txBody>
                  <a:bodyPr/>
                  <a:lstStyle/>
                  <a:p>
                    <a:pPr eaLnBrk="1" fontAlgn="base" hangingPunct="1"/>
                    <a:r>
                      <a:rPr lang="en-US" sz="1400" b="1" i="1">
                        <a:solidFill>
                          <a:srgbClr val="006666"/>
                        </a:solidFill>
                        <a:latin typeface="Verdana" pitchFamily="34" charset="0"/>
                        <a:cs typeface="Times New Roman" pitchFamily="18" charset="0"/>
                      </a:rPr>
                      <a:t>Description</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53391" name="Rectangle 15"/>
                  <p:cNvSpPr>
                    <a:spLocks noChangeArrowheads="1"/>
                  </p:cNvSpPr>
                  <p:nvPr/>
                </p:nvSpPr>
                <p:spPr bwMode="auto">
                  <a:xfrm>
                    <a:off x="2112" y="0"/>
                    <a:ext cx="2718" cy="422"/>
                  </a:xfrm>
                  <a:prstGeom prst="rect">
                    <a:avLst/>
                  </a:prstGeom>
                  <a:noFill/>
                  <a:ln w="7">
                    <a:solidFill>
                      <a:srgbClr val="A0A0A0"/>
                    </a:solidFill>
                    <a:miter lim="800000"/>
                    <a:headEnd/>
                    <a:tailEnd/>
                  </a:ln>
                  <a:effectLst/>
                </p:spPr>
                <p:txBody>
                  <a:bodyPr/>
                  <a:lstStyle/>
                  <a:p>
                    <a:endParaRPr lang="en-US"/>
                  </a:p>
                </p:txBody>
              </p:sp>
            </p:grpSp>
          </p:grpSp>
          <p:grpSp>
            <p:nvGrpSpPr>
              <p:cNvPr id="8" name="Group 16"/>
              <p:cNvGrpSpPr>
                <a:grpSpLocks/>
              </p:cNvGrpSpPr>
              <p:nvPr/>
            </p:nvGrpSpPr>
            <p:grpSpPr bwMode="auto">
              <a:xfrm>
                <a:off x="0" y="422"/>
                <a:ext cx="2112" cy="690"/>
                <a:chOff x="0" y="422"/>
                <a:chExt cx="2112" cy="690"/>
              </a:xfrm>
            </p:grpSpPr>
            <p:sp>
              <p:nvSpPr>
                <p:cNvPr id="1253393" name="Rectangle 17"/>
                <p:cNvSpPr>
                  <a:spLocks noChangeArrowheads="1"/>
                </p:cNvSpPr>
                <p:nvPr/>
              </p:nvSpPr>
              <p:spPr bwMode="auto">
                <a:xfrm>
                  <a:off x="43" y="422"/>
                  <a:ext cx="2026" cy="690"/>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buffer</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3394" name="Rectangle 18"/>
                <p:cNvSpPr>
                  <a:spLocks noChangeArrowheads="1"/>
                </p:cNvSpPr>
                <p:nvPr/>
              </p:nvSpPr>
              <p:spPr bwMode="auto">
                <a:xfrm>
                  <a:off x="0" y="422"/>
                  <a:ext cx="2112" cy="690"/>
                </a:xfrm>
                <a:prstGeom prst="rect">
                  <a:avLst/>
                </a:prstGeom>
                <a:noFill/>
                <a:ln w="7">
                  <a:solidFill>
                    <a:srgbClr val="A0A0A0"/>
                  </a:solidFill>
                  <a:miter lim="800000"/>
                  <a:headEnd/>
                  <a:tailEnd/>
                </a:ln>
                <a:effectLst/>
              </p:spPr>
              <p:txBody>
                <a:bodyPr/>
                <a:lstStyle/>
                <a:p>
                  <a:endParaRPr lang="en-US"/>
                </a:p>
              </p:txBody>
            </p:sp>
          </p:grpSp>
          <p:grpSp>
            <p:nvGrpSpPr>
              <p:cNvPr id="9" name="Group 19"/>
              <p:cNvGrpSpPr>
                <a:grpSpLocks/>
              </p:cNvGrpSpPr>
              <p:nvPr/>
            </p:nvGrpSpPr>
            <p:grpSpPr bwMode="auto">
              <a:xfrm>
                <a:off x="2112" y="422"/>
                <a:ext cx="2718" cy="690"/>
                <a:chOff x="2112" y="422"/>
                <a:chExt cx="2718" cy="690"/>
              </a:xfrm>
            </p:grpSpPr>
            <p:sp>
              <p:nvSpPr>
                <p:cNvPr id="1253396" name="Rectangle 20"/>
                <p:cNvSpPr>
                  <a:spLocks noChangeArrowheads="1"/>
                </p:cNvSpPr>
                <p:nvPr/>
              </p:nvSpPr>
              <p:spPr bwMode="auto">
                <a:xfrm>
                  <a:off x="2155" y="422"/>
                  <a:ext cx="2632" cy="690"/>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Specifies the size of the out buffer. If size is set to none, no buffering is performed. The default value of </a:t>
                  </a:r>
                  <a:r>
                    <a:rPr lang="en-US" sz="1400">
                      <a:solidFill>
                        <a:srgbClr val="006666"/>
                      </a:solidFill>
                      <a:latin typeface="Courier New" pitchFamily="49" charset="0"/>
                      <a:cs typeface="Times New Roman" pitchFamily="18" charset="0"/>
                    </a:rPr>
                    <a:t>buffer</a:t>
                  </a:r>
                  <a:r>
                    <a:rPr lang="en-US" sz="1400">
                      <a:solidFill>
                        <a:srgbClr val="006666"/>
                      </a:solidFill>
                      <a:latin typeface="Verdana" pitchFamily="34" charset="0"/>
                      <a:cs typeface="Times New Roman" pitchFamily="18" charset="0"/>
                    </a:rPr>
                    <a:t> size is 8 KB.</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53397" name="Rectangle 21"/>
                <p:cNvSpPr>
                  <a:spLocks noChangeArrowheads="1"/>
                </p:cNvSpPr>
                <p:nvPr/>
              </p:nvSpPr>
              <p:spPr bwMode="auto">
                <a:xfrm>
                  <a:off x="2112" y="422"/>
                  <a:ext cx="2718" cy="690"/>
                </a:xfrm>
                <a:prstGeom prst="rect">
                  <a:avLst/>
                </a:prstGeom>
                <a:noFill/>
                <a:ln w="7">
                  <a:solidFill>
                    <a:srgbClr val="A0A0A0"/>
                  </a:solidFill>
                  <a:miter lim="800000"/>
                  <a:headEnd/>
                  <a:tailEnd/>
                </a:ln>
                <a:effectLst/>
              </p:spPr>
              <p:txBody>
                <a:bodyPr/>
                <a:lstStyle/>
                <a:p>
                  <a:endParaRPr lang="en-US"/>
                </a:p>
              </p:txBody>
            </p:sp>
          </p:grpSp>
          <p:grpSp>
            <p:nvGrpSpPr>
              <p:cNvPr id="10" name="Group 22"/>
              <p:cNvGrpSpPr>
                <a:grpSpLocks/>
              </p:cNvGrpSpPr>
              <p:nvPr/>
            </p:nvGrpSpPr>
            <p:grpSpPr bwMode="auto">
              <a:xfrm>
                <a:off x="0" y="1112"/>
                <a:ext cx="2112" cy="958"/>
                <a:chOff x="0" y="1112"/>
                <a:chExt cx="2112" cy="958"/>
              </a:xfrm>
            </p:grpSpPr>
            <p:sp>
              <p:nvSpPr>
                <p:cNvPr id="1253399" name="Rectangle 23"/>
                <p:cNvSpPr>
                  <a:spLocks noChangeArrowheads="1"/>
                </p:cNvSpPr>
                <p:nvPr/>
              </p:nvSpPr>
              <p:spPr bwMode="auto">
                <a:xfrm>
                  <a:off x="43" y="1112"/>
                  <a:ext cx="2026" cy="958"/>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autoFlush			</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3400" name="Rectangle 24"/>
                <p:cNvSpPr>
                  <a:spLocks noChangeArrowheads="1"/>
                </p:cNvSpPr>
                <p:nvPr/>
              </p:nvSpPr>
              <p:spPr bwMode="auto">
                <a:xfrm>
                  <a:off x="0" y="1112"/>
                  <a:ext cx="2112" cy="958"/>
                </a:xfrm>
                <a:prstGeom prst="rect">
                  <a:avLst/>
                </a:prstGeom>
                <a:noFill/>
                <a:ln w="7">
                  <a:solidFill>
                    <a:srgbClr val="A0A0A0"/>
                  </a:solidFill>
                  <a:miter lim="800000"/>
                  <a:headEnd/>
                  <a:tailEnd/>
                </a:ln>
                <a:effectLst/>
              </p:spPr>
              <p:txBody>
                <a:bodyPr/>
                <a:lstStyle/>
                <a:p>
                  <a:endParaRPr lang="en-US"/>
                </a:p>
              </p:txBody>
            </p:sp>
          </p:grpSp>
          <p:grpSp>
            <p:nvGrpSpPr>
              <p:cNvPr id="11" name="Group 25"/>
              <p:cNvGrpSpPr>
                <a:grpSpLocks/>
              </p:cNvGrpSpPr>
              <p:nvPr/>
            </p:nvGrpSpPr>
            <p:grpSpPr bwMode="auto">
              <a:xfrm>
                <a:off x="2112" y="1112"/>
                <a:ext cx="2718" cy="958"/>
                <a:chOff x="2112" y="1112"/>
                <a:chExt cx="2718" cy="958"/>
              </a:xfrm>
            </p:grpSpPr>
            <p:sp>
              <p:nvSpPr>
                <p:cNvPr id="1253402" name="Rectangle 26"/>
                <p:cNvSpPr>
                  <a:spLocks noChangeArrowheads="1"/>
                </p:cNvSpPr>
                <p:nvPr/>
              </p:nvSpPr>
              <p:spPr bwMode="auto">
                <a:xfrm>
                  <a:off x="2155" y="1112"/>
                  <a:ext cx="2632" cy="958"/>
                </a:xfrm>
                <a:prstGeom prst="rect">
                  <a:avLst/>
                </a:prstGeom>
                <a:noFill/>
                <a:ln w="9525">
                  <a:noFill/>
                  <a:miter lim="800000"/>
                  <a:headEnd/>
                  <a:tailEnd/>
                </a:ln>
                <a:effectLst/>
              </p:spPr>
              <p:txBody>
                <a:bodyPr/>
                <a:lstStyle/>
                <a:p>
                  <a:pPr algn="l" eaLnBrk="1" fontAlgn="base" hangingPunct="1"/>
                  <a:r>
                    <a:rPr lang="en-US" sz="1400" dirty="0">
                      <a:solidFill>
                        <a:srgbClr val="006666"/>
                      </a:solidFill>
                      <a:latin typeface="Verdana" pitchFamily="34" charset="0"/>
                      <a:cs typeface="Times New Roman" pitchFamily="18" charset="0"/>
                    </a:rPr>
                    <a:t>Specifies that the out buffer be flushed automatically if the value is set to true. If the value is set to false, an exception is raised when the buffer is full. The default value of </a:t>
                  </a:r>
                  <a:r>
                    <a:rPr lang="en-US" sz="1400" dirty="0" err="1">
                      <a:solidFill>
                        <a:srgbClr val="006666"/>
                      </a:solidFill>
                      <a:latin typeface="Courier New" pitchFamily="49" charset="0"/>
                      <a:cs typeface="Times New Roman" pitchFamily="18" charset="0"/>
                    </a:rPr>
                    <a:t>autoFlush</a:t>
                  </a:r>
                  <a:r>
                    <a:rPr lang="en-US" sz="1400" dirty="0">
                      <a:solidFill>
                        <a:srgbClr val="006666"/>
                      </a:solidFill>
                      <a:latin typeface="Verdana" pitchFamily="34" charset="0"/>
                      <a:cs typeface="Times New Roman" pitchFamily="18" charset="0"/>
                    </a:rPr>
                    <a:t> attribute is true.</a:t>
                  </a:r>
                  <a:endParaRPr lang="en-US" sz="900" dirty="0">
                    <a:solidFill>
                      <a:srgbClr val="006666"/>
                    </a:solidFill>
                    <a:latin typeface="Verdana" pitchFamily="34" charset="0"/>
                    <a:cs typeface="Times New Roman" pitchFamily="18" charset="0"/>
                  </a:endParaRPr>
                </a:p>
                <a:p>
                  <a:pPr algn="l" fontAlgn="base"/>
                  <a:endParaRPr lang="en-US" sz="2400" dirty="0">
                    <a:solidFill>
                      <a:srgbClr val="006666"/>
                    </a:solidFill>
                    <a:latin typeface="Times New Roman" pitchFamily="18" charset="0"/>
                  </a:endParaRPr>
                </a:p>
              </p:txBody>
            </p:sp>
            <p:sp>
              <p:nvSpPr>
                <p:cNvPr id="1253403" name="Rectangle 27"/>
                <p:cNvSpPr>
                  <a:spLocks noChangeArrowheads="1"/>
                </p:cNvSpPr>
                <p:nvPr/>
              </p:nvSpPr>
              <p:spPr bwMode="auto">
                <a:xfrm>
                  <a:off x="2112" y="1112"/>
                  <a:ext cx="2718" cy="958"/>
                </a:xfrm>
                <a:prstGeom prst="rect">
                  <a:avLst/>
                </a:prstGeom>
                <a:noFill/>
                <a:ln w="7">
                  <a:solidFill>
                    <a:srgbClr val="A0A0A0"/>
                  </a:solidFill>
                  <a:miter lim="800000"/>
                  <a:headEnd/>
                  <a:tailEnd/>
                </a:ln>
                <a:effectLst/>
              </p:spPr>
              <p:txBody>
                <a:bodyPr/>
                <a:lstStyle/>
                <a:p>
                  <a:endParaRPr lang="en-US"/>
                </a:p>
              </p:txBody>
            </p:sp>
          </p:grpSp>
          <p:grpSp>
            <p:nvGrpSpPr>
              <p:cNvPr id="12" name="Group 28"/>
              <p:cNvGrpSpPr>
                <a:grpSpLocks/>
              </p:cNvGrpSpPr>
              <p:nvPr/>
            </p:nvGrpSpPr>
            <p:grpSpPr bwMode="auto">
              <a:xfrm>
                <a:off x="0" y="2070"/>
                <a:ext cx="2112" cy="556"/>
                <a:chOff x="0" y="2070"/>
                <a:chExt cx="2112" cy="556"/>
              </a:xfrm>
            </p:grpSpPr>
            <p:sp>
              <p:nvSpPr>
                <p:cNvPr id="1253405" name="Rectangle 29"/>
                <p:cNvSpPr>
                  <a:spLocks noChangeArrowheads="1"/>
                </p:cNvSpPr>
                <p:nvPr/>
              </p:nvSpPr>
              <p:spPr bwMode="auto">
                <a:xfrm>
                  <a:off x="43" y="2070"/>
                  <a:ext cx="2026"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isThreadSafe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3406" name="Rectangle 30"/>
                <p:cNvSpPr>
                  <a:spLocks noChangeArrowheads="1"/>
                </p:cNvSpPr>
                <p:nvPr/>
              </p:nvSpPr>
              <p:spPr bwMode="auto">
                <a:xfrm>
                  <a:off x="0" y="2070"/>
                  <a:ext cx="2112" cy="556"/>
                </a:xfrm>
                <a:prstGeom prst="rect">
                  <a:avLst/>
                </a:prstGeom>
                <a:noFill/>
                <a:ln w="7">
                  <a:solidFill>
                    <a:srgbClr val="A0A0A0"/>
                  </a:solidFill>
                  <a:miter lim="800000"/>
                  <a:headEnd/>
                  <a:tailEnd/>
                </a:ln>
                <a:effectLst/>
              </p:spPr>
              <p:txBody>
                <a:bodyPr/>
                <a:lstStyle/>
                <a:p>
                  <a:endParaRPr lang="en-US"/>
                </a:p>
              </p:txBody>
            </p:sp>
          </p:grpSp>
          <p:grpSp>
            <p:nvGrpSpPr>
              <p:cNvPr id="13" name="Group 31"/>
              <p:cNvGrpSpPr>
                <a:grpSpLocks/>
              </p:cNvGrpSpPr>
              <p:nvPr/>
            </p:nvGrpSpPr>
            <p:grpSpPr bwMode="auto">
              <a:xfrm>
                <a:off x="2112" y="2070"/>
                <a:ext cx="2718" cy="556"/>
                <a:chOff x="2112" y="2070"/>
                <a:chExt cx="2718" cy="556"/>
              </a:xfrm>
            </p:grpSpPr>
            <p:sp>
              <p:nvSpPr>
                <p:cNvPr id="1253408" name="Rectangle 32"/>
                <p:cNvSpPr>
                  <a:spLocks noChangeArrowheads="1"/>
                </p:cNvSpPr>
                <p:nvPr/>
              </p:nvSpPr>
              <p:spPr bwMode="auto">
                <a:xfrm>
                  <a:off x="2155" y="2070"/>
                  <a:ext cx="2632"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Specifies whether a JSP page is thread safe or not.</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53409" name="Rectangle 33"/>
                <p:cNvSpPr>
                  <a:spLocks noChangeArrowheads="1"/>
                </p:cNvSpPr>
                <p:nvPr/>
              </p:nvSpPr>
              <p:spPr bwMode="auto">
                <a:xfrm>
                  <a:off x="2112" y="2070"/>
                  <a:ext cx="2718" cy="556"/>
                </a:xfrm>
                <a:prstGeom prst="rect">
                  <a:avLst/>
                </a:prstGeom>
                <a:noFill/>
                <a:ln w="7">
                  <a:solidFill>
                    <a:srgbClr val="A0A0A0"/>
                  </a:solidFill>
                  <a:miter lim="800000"/>
                  <a:headEnd/>
                  <a:tailEnd/>
                </a:ln>
                <a:effectLst/>
              </p:spPr>
              <p:txBody>
                <a:bodyPr/>
                <a:lstStyle/>
                <a:p>
                  <a:endParaRPr lang="en-US"/>
                </a:p>
              </p:txBody>
            </p:sp>
          </p:grpSp>
        </p:grpSp>
        <p:sp>
          <p:nvSpPr>
            <p:cNvPr id="1253410" name="Rectangle 34"/>
            <p:cNvSpPr>
              <a:spLocks noChangeArrowheads="1"/>
            </p:cNvSpPr>
            <p:nvPr/>
          </p:nvSpPr>
          <p:spPr bwMode="auto">
            <a:xfrm>
              <a:off x="-3" y="-3"/>
              <a:ext cx="4836" cy="2632"/>
            </a:xfrm>
            <a:prstGeom prst="rect">
              <a:avLst/>
            </a:prstGeom>
            <a:noFill/>
            <a:ln w="11112">
              <a:solidFill>
                <a:srgbClr val="A0A0A0"/>
              </a:solidFill>
              <a:miter lim="800000"/>
              <a:headEnd/>
              <a:tailEnd/>
            </a:ln>
            <a:effectLst/>
          </p:spPr>
          <p:txBody>
            <a:bodyPr/>
            <a:lstStyle/>
            <a:p>
              <a:endParaRPr lang="en-US"/>
            </a:p>
          </p:txBody>
        </p:sp>
      </p:grpSp>
      <p:sp>
        <p:nvSpPr>
          <p:cNvPr id="37" name="Rectangle 43"/>
          <p:cNvSpPr>
            <a:spLocks noGrp="1" noChangeArrowheads="1"/>
          </p:cNvSpPr>
          <p:nvPr>
            <p:ph type="title"/>
          </p:nvPr>
        </p:nvSpPr>
        <p:spPr>
          <a:noFill/>
          <a:ln/>
        </p:spPr>
        <p:txBody>
          <a:bodyPr/>
          <a:lstStyle/>
          <a:p>
            <a:r>
              <a:rPr lang="en-US" sz="2400" dirty="0"/>
              <a:t>PAGE DIRECTIVE</a:t>
            </a:r>
          </a:p>
        </p:txBody>
      </p:sp>
    </p:spTree>
    <p:extLst>
      <p:ext uri="{BB962C8B-B14F-4D97-AF65-F5344CB8AC3E}">
        <p14:creationId xmlns:p14="http://schemas.microsoft.com/office/powerpoint/2010/main" val="251435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6" name="Rectangle 2"/>
          <p:cNvSpPr>
            <a:spLocks noChangeArrowheads="1"/>
          </p:cNvSpPr>
          <p:nvPr/>
        </p:nvSpPr>
        <p:spPr bwMode="auto">
          <a:xfrm>
            <a:off x="2133600" y="1600200"/>
            <a:ext cx="8077200" cy="4495800"/>
          </a:xfrm>
          <a:prstGeom prst="rect">
            <a:avLst/>
          </a:prstGeom>
          <a:noFill/>
          <a:ln w="9525">
            <a:noFill/>
            <a:miter lim="800000"/>
            <a:headEnd/>
            <a:tailEnd/>
          </a:ln>
          <a:effectLst/>
        </p:spPr>
        <p:txBody>
          <a:bodyPr/>
          <a:lstStyle/>
          <a:p>
            <a:pPr marL="1371600" lvl="2" indent="-457200" fontAlgn="base">
              <a:spcBef>
                <a:spcPct val="20000"/>
              </a:spcBef>
              <a:buSzPct val="140000"/>
            </a:pPr>
            <a:endParaRPr lang="en-US" sz="1400" dirty="0">
              <a:solidFill>
                <a:srgbClr val="006666"/>
              </a:solidFill>
              <a:latin typeface="Verdana" pitchFamily="34" charset="0"/>
              <a:cs typeface="Times New Roman" pitchFamily="18" charset="0"/>
            </a:endParaRPr>
          </a:p>
        </p:txBody>
      </p:sp>
      <p:grpSp>
        <p:nvGrpSpPr>
          <p:cNvPr id="2" name="Group 4"/>
          <p:cNvGrpSpPr>
            <a:grpSpLocks/>
          </p:cNvGrpSpPr>
          <p:nvPr/>
        </p:nvGrpSpPr>
        <p:grpSpPr bwMode="auto">
          <a:xfrm>
            <a:off x="2057400" y="1785257"/>
            <a:ext cx="8229600" cy="3893231"/>
            <a:chOff x="-3" y="-3"/>
            <a:chExt cx="4836" cy="2632"/>
          </a:xfrm>
        </p:grpSpPr>
        <p:grpSp>
          <p:nvGrpSpPr>
            <p:cNvPr id="3" name="Group 5"/>
            <p:cNvGrpSpPr>
              <a:grpSpLocks/>
            </p:cNvGrpSpPr>
            <p:nvPr/>
          </p:nvGrpSpPr>
          <p:grpSpPr bwMode="auto">
            <a:xfrm>
              <a:off x="0" y="0"/>
              <a:ext cx="4830" cy="2626"/>
              <a:chOff x="0" y="0"/>
              <a:chExt cx="4830" cy="2626"/>
            </a:xfrm>
          </p:grpSpPr>
          <p:grpSp>
            <p:nvGrpSpPr>
              <p:cNvPr id="4" name="Group 6"/>
              <p:cNvGrpSpPr>
                <a:grpSpLocks/>
              </p:cNvGrpSpPr>
              <p:nvPr/>
            </p:nvGrpSpPr>
            <p:grpSpPr bwMode="auto">
              <a:xfrm>
                <a:off x="0" y="0"/>
                <a:ext cx="2112" cy="422"/>
                <a:chOff x="0" y="0"/>
                <a:chExt cx="2112" cy="422"/>
              </a:xfrm>
            </p:grpSpPr>
            <p:sp>
              <p:nvSpPr>
                <p:cNvPr id="1255431" name="Rectangle 7"/>
                <p:cNvSpPr>
                  <a:spLocks noChangeArrowheads="1"/>
                </p:cNvSpPr>
                <p:nvPr/>
              </p:nvSpPr>
              <p:spPr bwMode="auto">
                <a:xfrm>
                  <a:off x="0" y="0"/>
                  <a:ext cx="2112" cy="422"/>
                </a:xfrm>
                <a:prstGeom prst="rect">
                  <a:avLst/>
                </a:prstGeom>
                <a:solidFill>
                  <a:srgbClr val="CCCCCC"/>
                </a:solidFill>
                <a:ln w="9525">
                  <a:noFill/>
                  <a:miter lim="800000"/>
                  <a:headEnd/>
                  <a:tailEnd/>
                </a:ln>
                <a:effectLst/>
              </p:spPr>
              <p:txBody>
                <a:bodyPr/>
                <a:lstStyle/>
                <a:p>
                  <a:endParaRPr lang="en-US"/>
                </a:p>
              </p:txBody>
            </p:sp>
            <p:grpSp>
              <p:nvGrpSpPr>
                <p:cNvPr id="5" name="Group 8"/>
                <p:cNvGrpSpPr>
                  <a:grpSpLocks/>
                </p:cNvGrpSpPr>
                <p:nvPr/>
              </p:nvGrpSpPr>
              <p:grpSpPr bwMode="auto">
                <a:xfrm>
                  <a:off x="0" y="0"/>
                  <a:ext cx="2112" cy="422"/>
                  <a:chOff x="0" y="0"/>
                  <a:chExt cx="2112" cy="422"/>
                </a:xfrm>
              </p:grpSpPr>
              <p:sp>
                <p:nvSpPr>
                  <p:cNvPr id="1255433" name="Rectangle 9"/>
                  <p:cNvSpPr>
                    <a:spLocks noChangeArrowheads="1"/>
                  </p:cNvSpPr>
                  <p:nvPr/>
                </p:nvSpPr>
                <p:spPr bwMode="auto">
                  <a:xfrm>
                    <a:off x="43" y="0"/>
                    <a:ext cx="2026" cy="422"/>
                  </a:xfrm>
                  <a:prstGeom prst="rect">
                    <a:avLst/>
                  </a:prstGeom>
                  <a:solidFill>
                    <a:srgbClr val="CCCCCC"/>
                  </a:solidFill>
                  <a:ln w="9525">
                    <a:noFill/>
                    <a:miter lim="800000"/>
                    <a:headEnd/>
                    <a:tailEnd/>
                  </a:ln>
                  <a:effectLst/>
                </p:spPr>
                <p:txBody>
                  <a:bodyPr/>
                  <a:lstStyle/>
                  <a:p>
                    <a:pPr eaLnBrk="1" fontAlgn="base" hangingPunct="1"/>
                    <a:r>
                      <a:rPr lang="en-US" sz="1400" b="1" i="1" dirty="0">
                        <a:solidFill>
                          <a:srgbClr val="006666"/>
                        </a:solidFill>
                        <a:latin typeface="Verdana" pitchFamily="34" charset="0"/>
                        <a:cs typeface="Times New Roman" pitchFamily="18" charset="0"/>
                      </a:rPr>
                      <a:t>Attribute Name </a:t>
                    </a:r>
                    <a:endParaRPr lang="en-US" sz="1000" b="1" i="1" dirty="0">
                      <a:solidFill>
                        <a:srgbClr val="006666"/>
                      </a:solidFill>
                      <a:latin typeface="Verdana" pitchFamily="34" charset="0"/>
                      <a:cs typeface="Times New Roman" pitchFamily="18" charset="0"/>
                    </a:endParaRPr>
                  </a:p>
                  <a:p>
                    <a:pPr fontAlgn="base"/>
                    <a:endParaRPr lang="en-US" sz="2400" dirty="0">
                      <a:solidFill>
                        <a:srgbClr val="006666"/>
                      </a:solidFill>
                      <a:latin typeface="Times New Roman" pitchFamily="18" charset="0"/>
                    </a:endParaRPr>
                  </a:p>
                </p:txBody>
              </p:sp>
              <p:sp>
                <p:nvSpPr>
                  <p:cNvPr id="1255434" name="Rectangle 10"/>
                  <p:cNvSpPr>
                    <a:spLocks noChangeArrowheads="1"/>
                  </p:cNvSpPr>
                  <p:nvPr/>
                </p:nvSpPr>
                <p:spPr bwMode="auto">
                  <a:xfrm>
                    <a:off x="0" y="0"/>
                    <a:ext cx="2112" cy="422"/>
                  </a:xfrm>
                  <a:prstGeom prst="rect">
                    <a:avLst/>
                  </a:prstGeom>
                  <a:noFill/>
                  <a:ln w="7">
                    <a:solidFill>
                      <a:srgbClr val="A0A0A0"/>
                    </a:solidFill>
                    <a:miter lim="800000"/>
                    <a:headEnd/>
                    <a:tailEnd/>
                  </a:ln>
                  <a:effectLst/>
                </p:spPr>
                <p:txBody>
                  <a:bodyPr/>
                  <a:lstStyle/>
                  <a:p>
                    <a:endParaRPr lang="en-US"/>
                  </a:p>
                </p:txBody>
              </p:sp>
            </p:grpSp>
          </p:grpSp>
          <p:grpSp>
            <p:nvGrpSpPr>
              <p:cNvPr id="6" name="Group 11"/>
              <p:cNvGrpSpPr>
                <a:grpSpLocks/>
              </p:cNvGrpSpPr>
              <p:nvPr/>
            </p:nvGrpSpPr>
            <p:grpSpPr bwMode="auto">
              <a:xfrm>
                <a:off x="2112" y="0"/>
                <a:ext cx="2718" cy="422"/>
                <a:chOff x="2112" y="0"/>
                <a:chExt cx="2718" cy="422"/>
              </a:xfrm>
            </p:grpSpPr>
            <p:sp>
              <p:nvSpPr>
                <p:cNvPr id="1255436" name="Rectangle 12"/>
                <p:cNvSpPr>
                  <a:spLocks noChangeArrowheads="1"/>
                </p:cNvSpPr>
                <p:nvPr/>
              </p:nvSpPr>
              <p:spPr bwMode="auto">
                <a:xfrm>
                  <a:off x="2112" y="0"/>
                  <a:ext cx="2718" cy="422"/>
                </a:xfrm>
                <a:prstGeom prst="rect">
                  <a:avLst/>
                </a:prstGeom>
                <a:solidFill>
                  <a:srgbClr val="CCCCCC"/>
                </a:solidFill>
                <a:ln w="9525">
                  <a:noFill/>
                  <a:miter lim="800000"/>
                  <a:headEnd/>
                  <a:tailEnd/>
                </a:ln>
                <a:effectLst/>
              </p:spPr>
              <p:txBody>
                <a:bodyPr/>
                <a:lstStyle/>
                <a:p>
                  <a:endParaRPr lang="en-US"/>
                </a:p>
              </p:txBody>
            </p:sp>
            <p:grpSp>
              <p:nvGrpSpPr>
                <p:cNvPr id="7" name="Group 13"/>
                <p:cNvGrpSpPr>
                  <a:grpSpLocks/>
                </p:cNvGrpSpPr>
                <p:nvPr/>
              </p:nvGrpSpPr>
              <p:grpSpPr bwMode="auto">
                <a:xfrm>
                  <a:off x="2112" y="0"/>
                  <a:ext cx="2718" cy="422"/>
                  <a:chOff x="2112" y="0"/>
                  <a:chExt cx="2718" cy="422"/>
                </a:xfrm>
              </p:grpSpPr>
              <p:sp>
                <p:nvSpPr>
                  <p:cNvPr id="1255438" name="Rectangle 14"/>
                  <p:cNvSpPr>
                    <a:spLocks noChangeArrowheads="1"/>
                  </p:cNvSpPr>
                  <p:nvPr/>
                </p:nvSpPr>
                <p:spPr bwMode="auto">
                  <a:xfrm>
                    <a:off x="2155" y="0"/>
                    <a:ext cx="2632" cy="422"/>
                  </a:xfrm>
                  <a:prstGeom prst="rect">
                    <a:avLst/>
                  </a:prstGeom>
                  <a:solidFill>
                    <a:srgbClr val="CCCCCC"/>
                  </a:solidFill>
                  <a:ln w="9525">
                    <a:noFill/>
                    <a:miter lim="800000"/>
                    <a:headEnd/>
                    <a:tailEnd/>
                  </a:ln>
                  <a:effectLst/>
                </p:spPr>
                <p:txBody>
                  <a:bodyPr/>
                  <a:lstStyle/>
                  <a:p>
                    <a:pPr eaLnBrk="1" fontAlgn="base" hangingPunct="1"/>
                    <a:r>
                      <a:rPr lang="en-US" sz="1400" b="1" i="1">
                        <a:solidFill>
                          <a:srgbClr val="006666"/>
                        </a:solidFill>
                        <a:latin typeface="Verdana" pitchFamily="34" charset="0"/>
                        <a:cs typeface="Times New Roman" pitchFamily="18" charset="0"/>
                      </a:rPr>
                      <a:t>Description</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55439" name="Rectangle 15"/>
                  <p:cNvSpPr>
                    <a:spLocks noChangeArrowheads="1"/>
                  </p:cNvSpPr>
                  <p:nvPr/>
                </p:nvSpPr>
                <p:spPr bwMode="auto">
                  <a:xfrm>
                    <a:off x="2112" y="0"/>
                    <a:ext cx="2718" cy="422"/>
                  </a:xfrm>
                  <a:prstGeom prst="rect">
                    <a:avLst/>
                  </a:prstGeom>
                  <a:noFill/>
                  <a:ln w="7">
                    <a:solidFill>
                      <a:srgbClr val="A0A0A0"/>
                    </a:solidFill>
                    <a:miter lim="800000"/>
                    <a:headEnd/>
                    <a:tailEnd/>
                  </a:ln>
                  <a:effectLst/>
                </p:spPr>
                <p:txBody>
                  <a:bodyPr/>
                  <a:lstStyle/>
                  <a:p>
                    <a:endParaRPr lang="en-US"/>
                  </a:p>
                </p:txBody>
              </p:sp>
            </p:grpSp>
          </p:grpSp>
          <p:grpSp>
            <p:nvGrpSpPr>
              <p:cNvPr id="8" name="Group 16"/>
              <p:cNvGrpSpPr>
                <a:grpSpLocks/>
              </p:cNvGrpSpPr>
              <p:nvPr/>
            </p:nvGrpSpPr>
            <p:grpSpPr bwMode="auto">
              <a:xfrm>
                <a:off x="0" y="422"/>
                <a:ext cx="2112" cy="556"/>
                <a:chOff x="0" y="422"/>
                <a:chExt cx="2112" cy="556"/>
              </a:xfrm>
            </p:grpSpPr>
            <p:sp>
              <p:nvSpPr>
                <p:cNvPr id="1255441" name="Rectangle 17"/>
                <p:cNvSpPr>
                  <a:spLocks noChangeArrowheads="1"/>
                </p:cNvSpPr>
                <p:nvPr/>
              </p:nvSpPr>
              <p:spPr bwMode="auto">
                <a:xfrm>
                  <a:off x="43" y="422"/>
                  <a:ext cx="2026"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errorPage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5442" name="Rectangle 18"/>
                <p:cNvSpPr>
                  <a:spLocks noChangeArrowheads="1"/>
                </p:cNvSpPr>
                <p:nvPr/>
              </p:nvSpPr>
              <p:spPr bwMode="auto">
                <a:xfrm>
                  <a:off x="0" y="422"/>
                  <a:ext cx="2112" cy="556"/>
                </a:xfrm>
                <a:prstGeom prst="rect">
                  <a:avLst/>
                </a:prstGeom>
                <a:noFill/>
                <a:ln w="7">
                  <a:solidFill>
                    <a:srgbClr val="A0A0A0"/>
                  </a:solidFill>
                  <a:miter lim="800000"/>
                  <a:headEnd/>
                  <a:tailEnd/>
                </a:ln>
                <a:effectLst/>
              </p:spPr>
              <p:txBody>
                <a:bodyPr/>
                <a:lstStyle/>
                <a:p>
                  <a:endParaRPr lang="en-US"/>
                </a:p>
              </p:txBody>
            </p:sp>
          </p:grpSp>
          <p:grpSp>
            <p:nvGrpSpPr>
              <p:cNvPr id="9" name="Group 19"/>
              <p:cNvGrpSpPr>
                <a:grpSpLocks/>
              </p:cNvGrpSpPr>
              <p:nvPr/>
            </p:nvGrpSpPr>
            <p:grpSpPr bwMode="auto">
              <a:xfrm>
                <a:off x="2112" y="422"/>
                <a:ext cx="2718" cy="556"/>
                <a:chOff x="2112" y="422"/>
                <a:chExt cx="2718" cy="556"/>
              </a:xfrm>
            </p:grpSpPr>
            <p:sp>
              <p:nvSpPr>
                <p:cNvPr id="1255444" name="Rectangle 20"/>
                <p:cNvSpPr>
                  <a:spLocks noChangeArrowheads="1"/>
                </p:cNvSpPr>
                <p:nvPr/>
              </p:nvSpPr>
              <p:spPr bwMode="auto">
                <a:xfrm>
                  <a:off x="2155" y="422"/>
                  <a:ext cx="2632"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Specifies that any un-handled exception generated will be directed to the URL. </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55445" name="Rectangle 21"/>
                <p:cNvSpPr>
                  <a:spLocks noChangeArrowheads="1"/>
                </p:cNvSpPr>
                <p:nvPr/>
              </p:nvSpPr>
              <p:spPr bwMode="auto">
                <a:xfrm>
                  <a:off x="2112" y="422"/>
                  <a:ext cx="2718" cy="556"/>
                </a:xfrm>
                <a:prstGeom prst="rect">
                  <a:avLst/>
                </a:prstGeom>
                <a:noFill/>
                <a:ln w="7">
                  <a:solidFill>
                    <a:srgbClr val="A0A0A0"/>
                  </a:solidFill>
                  <a:miter lim="800000"/>
                  <a:headEnd/>
                  <a:tailEnd/>
                </a:ln>
                <a:effectLst/>
              </p:spPr>
              <p:txBody>
                <a:bodyPr/>
                <a:lstStyle/>
                <a:p>
                  <a:endParaRPr lang="en-US"/>
                </a:p>
              </p:txBody>
            </p:sp>
          </p:grpSp>
          <p:grpSp>
            <p:nvGrpSpPr>
              <p:cNvPr id="10" name="Group 22"/>
              <p:cNvGrpSpPr>
                <a:grpSpLocks/>
              </p:cNvGrpSpPr>
              <p:nvPr/>
            </p:nvGrpSpPr>
            <p:grpSpPr bwMode="auto">
              <a:xfrm>
                <a:off x="0" y="978"/>
                <a:ext cx="2112" cy="824"/>
                <a:chOff x="0" y="978"/>
                <a:chExt cx="2112" cy="824"/>
              </a:xfrm>
            </p:grpSpPr>
            <p:sp>
              <p:nvSpPr>
                <p:cNvPr id="1255447" name="Rectangle 23"/>
                <p:cNvSpPr>
                  <a:spLocks noChangeArrowheads="1"/>
                </p:cNvSpPr>
                <p:nvPr/>
              </p:nvSpPr>
              <p:spPr bwMode="auto">
                <a:xfrm>
                  <a:off x="43" y="978"/>
                  <a:ext cx="2026" cy="824"/>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isErrorPage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5448" name="Rectangle 24"/>
                <p:cNvSpPr>
                  <a:spLocks noChangeArrowheads="1"/>
                </p:cNvSpPr>
                <p:nvPr/>
              </p:nvSpPr>
              <p:spPr bwMode="auto">
                <a:xfrm>
                  <a:off x="0" y="978"/>
                  <a:ext cx="2112" cy="824"/>
                </a:xfrm>
                <a:prstGeom prst="rect">
                  <a:avLst/>
                </a:prstGeom>
                <a:noFill/>
                <a:ln w="7">
                  <a:solidFill>
                    <a:srgbClr val="A0A0A0"/>
                  </a:solidFill>
                  <a:miter lim="800000"/>
                  <a:headEnd/>
                  <a:tailEnd/>
                </a:ln>
                <a:effectLst/>
              </p:spPr>
              <p:txBody>
                <a:bodyPr/>
                <a:lstStyle/>
                <a:p>
                  <a:endParaRPr lang="en-US"/>
                </a:p>
              </p:txBody>
            </p:sp>
          </p:grpSp>
          <p:grpSp>
            <p:nvGrpSpPr>
              <p:cNvPr id="11" name="Group 25"/>
              <p:cNvGrpSpPr>
                <a:grpSpLocks/>
              </p:cNvGrpSpPr>
              <p:nvPr/>
            </p:nvGrpSpPr>
            <p:grpSpPr bwMode="auto">
              <a:xfrm>
                <a:off x="2112" y="978"/>
                <a:ext cx="2718" cy="824"/>
                <a:chOff x="2112" y="978"/>
                <a:chExt cx="2718" cy="824"/>
              </a:xfrm>
            </p:grpSpPr>
            <p:sp>
              <p:nvSpPr>
                <p:cNvPr id="1255450" name="Rectangle 26"/>
                <p:cNvSpPr>
                  <a:spLocks noChangeArrowheads="1"/>
                </p:cNvSpPr>
                <p:nvPr/>
              </p:nvSpPr>
              <p:spPr bwMode="auto">
                <a:xfrm>
                  <a:off x="2155" y="978"/>
                  <a:ext cx="2632" cy="824"/>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Specifies that the current JSP page is an error page, if the attribute value is set to true. The default value of </a:t>
                  </a:r>
                  <a:r>
                    <a:rPr lang="en-US" sz="1400">
                      <a:solidFill>
                        <a:srgbClr val="006666"/>
                      </a:solidFill>
                      <a:latin typeface="Courier New" pitchFamily="49" charset="0"/>
                      <a:cs typeface="Times New Roman" pitchFamily="18" charset="0"/>
                    </a:rPr>
                    <a:t>isErrorPage</a:t>
                  </a:r>
                  <a:r>
                    <a:rPr lang="en-US" sz="1400">
                      <a:solidFill>
                        <a:srgbClr val="006666"/>
                      </a:solidFill>
                      <a:latin typeface="Verdana" pitchFamily="34" charset="0"/>
                      <a:cs typeface="Times New Roman" pitchFamily="18" charset="0"/>
                    </a:rPr>
                    <a:t> attribute is false.</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55451" name="Rectangle 27"/>
                <p:cNvSpPr>
                  <a:spLocks noChangeArrowheads="1"/>
                </p:cNvSpPr>
                <p:nvPr/>
              </p:nvSpPr>
              <p:spPr bwMode="auto">
                <a:xfrm>
                  <a:off x="2112" y="978"/>
                  <a:ext cx="2718" cy="824"/>
                </a:xfrm>
                <a:prstGeom prst="rect">
                  <a:avLst/>
                </a:prstGeom>
                <a:noFill/>
                <a:ln w="7">
                  <a:solidFill>
                    <a:srgbClr val="A0A0A0"/>
                  </a:solidFill>
                  <a:miter lim="800000"/>
                  <a:headEnd/>
                  <a:tailEnd/>
                </a:ln>
                <a:effectLst/>
              </p:spPr>
              <p:txBody>
                <a:bodyPr/>
                <a:lstStyle/>
                <a:p>
                  <a:endParaRPr lang="en-US"/>
                </a:p>
              </p:txBody>
            </p:sp>
          </p:grpSp>
          <p:grpSp>
            <p:nvGrpSpPr>
              <p:cNvPr id="12" name="Group 28"/>
              <p:cNvGrpSpPr>
                <a:grpSpLocks/>
              </p:cNvGrpSpPr>
              <p:nvPr/>
            </p:nvGrpSpPr>
            <p:grpSpPr bwMode="auto">
              <a:xfrm>
                <a:off x="0" y="1802"/>
                <a:ext cx="2112" cy="824"/>
                <a:chOff x="0" y="1802"/>
                <a:chExt cx="2112" cy="824"/>
              </a:xfrm>
            </p:grpSpPr>
            <p:sp>
              <p:nvSpPr>
                <p:cNvPr id="1255453" name="Rectangle 29"/>
                <p:cNvSpPr>
                  <a:spLocks noChangeArrowheads="1"/>
                </p:cNvSpPr>
                <p:nvPr/>
              </p:nvSpPr>
              <p:spPr bwMode="auto">
                <a:xfrm>
                  <a:off x="43" y="1802"/>
                  <a:ext cx="2026" cy="824"/>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contentType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5454" name="Rectangle 30"/>
                <p:cNvSpPr>
                  <a:spLocks noChangeArrowheads="1"/>
                </p:cNvSpPr>
                <p:nvPr/>
              </p:nvSpPr>
              <p:spPr bwMode="auto">
                <a:xfrm>
                  <a:off x="0" y="1802"/>
                  <a:ext cx="2112" cy="824"/>
                </a:xfrm>
                <a:prstGeom prst="rect">
                  <a:avLst/>
                </a:prstGeom>
                <a:noFill/>
                <a:ln w="7">
                  <a:solidFill>
                    <a:srgbClr val="A0A0A0"/>
                  </a:solidFill>
                  <a:miter lim="800000"/>
                  <a:headEnd/>
                  <a:tailEnd/>
                </a:ln>
                <a:effectLst/>
              </p:spPr>
              <p:txBody>
                <a:bodyPr/>
                <a:lstStyle/>
                <a:p>
                  <a:endParaRPr lang="en-US"/>
                </a:p>
              </p:txBody>
            </p:sp>
          </p:grpSp>
          <p:grpSp>
            <p:nvGrpSpPr>
              <p:cNvPr id="13" name="Group 31"/>
              <p:cNvGrpSpPr>
                <a:grpSpLocks/>
              </p:cNvGrpSpPr>
              <p:nvPr/>
            </p:nvGrpSpPr>
            <p:grpSpPr bwMode="auto">
              <a:xfrm>
                <a:off x="2112" y="1802"/>
                <a:ext cx="2718" cy="824"/>
                <a:chOff x="2112" y="1802"/>
                <a:chExt cx="2718" cy="824"/>
              </a:xfrm>
            </p:grpSpPr>
            <p:sp>
              <p:nvSpPr>
                <p:cNvPr id="1255456" name="Rectangle 32"/>
                <p:cNvSpPr>
                  <a:spLocks noChangeArrowheads="1"/>
                </p:cNvSpPr>
                <p:nvPr/>
              </p:nvSpPr>
              <p:spPr bwMode="auto">
                <a:xfrm>
                  <a:off x="2155" y="1802"/>
                  <a:ext cx="2632" cy="824"/>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Defines the Multipurpose Internal Mail Extension (MIME) type for a response. The default value of the </a:t>
                  </a:r>
                  <a:r>
                    <a:rPr lang="en-US" sz="1400">
                      <a:solidFill>
                        <a:srgbClr val="006666"/>
                      </a:solidFill>
                      <a:latin typeface="Courier New" pitchFamily="49" charset="0"/>
                      <a:cs typeface="Times New Roman" pitchFamily="18" charset="0"/>
                    </a:rPr>
                    <a:t>contentType</a:t>
                  </a:r>
                  <a:r>
                    <a:rPr lang="en-US" sz="1400">
                      <a:solidFill>
                        <a:srgbClr val="006666"/>
                      </a:solidFill>
                      <a:latin typeface="Verdana" pitchFamily="34" charset="0"/>
                      <a:cs typeface="Times New Roman" pitchFamily="18" charset="0"/>
                    </a:rPr>
                    <a:t> attribute is text/html.</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55457" name="Rectangle 33"/>
                <p:cNvSpPr>
                  <a:spLocks noChangeArrowheads="1"/>
                </p:cNvSpPr>
                <p:nvPr/>
              </p:nvSpPr>
              <p:spPr bwMode="auto">
                <a:xfrm>
                  <a:off x="2112" y="1802"/>
                  <a:ext cx="2718" cy="824"/>
                </a:xfrm>
                <a:prstGeom prst="rect">
                  <a:avLst/>
                </a:prstGeom>
                <a:noFill/>
                <a:ln w="7">
                  <a:solidFill>
                    <a:srgbClr val="A0A0A0"/>
                  </a:solidFill>
                  <a:miter lim="800000"/>
                  <a:headEnd/>
                  <a:tailEnd/>
                </a:ln>
                <a:effectLst/>
              </p:spPr>
              <p:txBody>
                <a:bodyPr/>
                <a:lstStyle/>
                <a:p>
                  <a:endParaRPr lang="en-US"/>
                </a:p>
              </p:txBody>
            </p:sp>
          </p:grpSp>
        </p:grpSp>
        <p:sp>
          <p:nvSpPr>
            <p:cNvPr id="1255458" name="Rectangle 34"/>
            <p:cNvSpPr>
              <a:spLocks noChangeArrowheads="1"/>
            </p:cNvSpPr>
            <p:nvPr/>
          </p:nvSpPr>
          <p:spPr bwMode="auto">
            <a:xfrm>
              <a:off x="-3" y="-3"/>
              <a:ext cx="4836" cy="2632"/>
            </a:xfrm>
            <a:prstGeom prst="rect">
              <a:avLst/>
            </a:prstGeom>
            <a:noFill/>
            <a:ln w="11112">
              <a:solidFill>
                <a:srgbClr val="A0A0A0"/>
              </a:solidFill>
              <a:miter lim="800000"/>
              <a:headEnd/>
              <a:tailEnd/>
            </a:ln>
            <a:effectLst/>
          </p:spPr>
          <p:txBody>
            <a:bodyPr/>
            <a:lstStyle/>
            <a:p>
              <a:endParaRPr lang="en-US"/>
            </a:p>
          </p:txBody>
        </p:sp>
      </p:grpSp>
      <p:sp>
        <p:nvSpPr>
          <p:cNvPr id="1255459" name="Rectangle 35"/>
          <p:cNvSpPr>
            <a:spLocks noChangeArrowheads="1"/>
          </p:cNvSpPr>
          <p:nvPr/>
        </p:nvSpPr>
        <p:spPr bwMode="auto">
          <a:xfrm>
            <a:off x="1524000" y="5183188"/>
            <a:ext cx="9144000" cy="677108"/>
          </a:xfrm>
          <a:prstGeom prst="rect">
            <a:avLst/>
          </a:prstGeom>
          <a:noFill/>
          <a:ln w="9525">
            <a:noFill/>
            <a:miter lim="800000"/>
            <a:headEnd/>
            <a:tailEnd/>
          </a:ln>
          <a:effectLst/>
        </p:spPr>
        <p:txBody>
          <a:bodyPr>
            <a:spAutoFit/>
          </a:bodyPr>
          <a:lstStyle/>
          <a:p>
            <a:pPr algn="l" eaLnBrk="1" fontAlgn="base" hangingPunct="1"/>
            <a:r>
              <a:rPr lang="en-US" sz="1400">
                <a:latin typeface="Times New Roman" pitchFamily="18" charset="0"/>
                <a:cs typeface="Times New Roman" pitchFamily="18" charset="0"/>
              </a:rPr>
              <a:t> </a:t>
            </a:r>
            <a:endParaRPr lang="en-US" sz="1200">
              <a:latin typeface="Times New Roman" pitchFamily="18" charset="0"/>
              <a:cs typeface="Times New Roman" pitchFamily="18" charset="0"/>
            </a:endParaRPr>
          </a:p>
          <a:p>
            <a:pPr algn="l" fontAlgn="base"/>
            <a:endParaRPr lang="en-US" sz="2400">
              <a:latin typeface="Times New Roman" pitchFamily="18" charset="0"/>
            </a:endParaRPr>
          </a:p>
        </p:txBody>
      </p:sp>
      <p:sp>
        <p:nvSpPr>
          <p:cNvPr id="1255460" name="Rectangle 36"/>
          <p:cNvSpPr>
            <a:spLocks noGrp="1" noChangeArrowheads="1"/>
          </p:cNvSpPr>
          <p:nvPr>
            <p:ph type="title"/>
          </p:nvPr>
        </p:nvSpPr>
        <p:spPr>
          <a:xfrm>
            <a:off x="1754414" y="0"/>
            <a:ext cx="7315200" cy="685800"/>
          </a:xfrm>
          <a:noFill/>
          <a:ln/>
        </p:spPr>
        <p:txBody>
          <a:bodyPr/>
          <a:lstStyle/>
          <a:p>
            <a:r>
              <a:rPr lang="en-US" sz="2400" dirty="0"/>
              <a:t>PAGE DIRECTIVE</a:t>
            </a:r>
            <a:endParaRPr lang="en-US" sz="2400" dirty="0">
              <a:latin typeface="Bookman Old Style" pitchFamily="18" charset="0"/>
            </a:endParaRPr>
          </a:p>
        </p:txBody>
      </p:sp>
      <p:sp>
        <p:nvSpPr>
          <p:cNvPr id="37" name="Rectangle 36"/>
          <p:cNvSpPr/>
          <p:nvPr/>
        </p:nvSpPr>
        <p:spPr>
          <a:xfrm>
            <a:off x="2039257" y="1155673"/>
            <a:ext cx="8120743" cy="430887"/>
          </a:xfrm>
          <a:prstGeom prst="rect">
            <a:avLst/>
          </a:prstGeom>
        </p:spPr>
        <p:txBody>
          <a:bodyPr wrap="square">
            <a:spAutoFit/>
          </a:bodyPr>
          <a:lstStyle/>
          <a:p>
            <a:r>
              <a:rPr lang="en-US" sz="2200" dirty="0">
                <a:cs typeface="Times New Roman" pitchFamily="18" charset="0"/>
              </a:rPr>
              <a:t>Attributes of page directive (Contd.):</a:t>
            </a:r>
            <a:endParaRPr lang="en-US" sz="2200" dirty="0"/>
          </a:p>
        </p:txBody>
      </p:sp>
      <p:sp>
        <p:nvSpPr>
          <p:cNvPr id="38" name="Rectangle 37">
            <a:hlinkClick r:id="rId3" action="ppaction://hlinkfile"/>
          </p:cNvPr>
          <p:cNvSpPr/>
          <p:nvPr/>
        </p:nvSpPr>
        <p:spPr>
          <a:xfrm>
            <a:off x="7005879" y="6396335"/>
            <a:ext cx="2646878" cy="369332"/>
          </a:xfrm>
          <a:prstGeom prst="rect">
            <a:avLst/>
          </a:prstGeom>
          <a:noFill/>
        </p:spPr>
        <p:txBody>
          <a:bodyPr wrap="none" lIns="91440" tIns="45720" rIns="91440" bIns="45720">
            <a:spAutoFit/>
          </a:bodyPr>
          <a:lstStyle/>
          <a:p>
            <a:pPr algn="ctr"/>
            <a: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hlinkClick r:id="rId4" action="ppaction://hlinkfile"/>
              </a:rPr>
              <a:t>Error Page Demo</a:t>
            </a:r>
            <a:endPar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1886751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Rectangle 2"/>
          <p:cNvSpPr>
            <a:spLocks noChangeArrowheads="1"/>
          </p:cNvSpPr>
          <p:nvPr/>
        </p:nvSpPr>
        <p:spPr bwMode="auto">
          <a:xfrm>
            <a:off x="1785257" y="1106488"/>
            <a:ext cx="8606972" cy="4495800"/>
          </a:xfrm>
          <a:prstGeom prst="rect">
            <a:avLst/>
          </a:prstGeom>
          <a:noFill/>
          <a:ln w="9525">
            <a:noFill/>
            <a:miter lim="800000"/>
            <a:headEnd/>
            <a:tailEnd/>
          </a:ln>
          <a:effectLst/>
        </p:spPr>
        <p:txBody>
          <a:bodyPr/>
          <a:lstStyle/>
          <a:p>
            <a:pPr marL="457200" indent="-457200" fontAlgn="base">
              <a:spcBef>
                <a:spcPct val="20000"/>
              </a:spcBef>
            </a:pPr>
            <a:endParaRPr lang="en-US" sz="2200" dirty="0">
              <a:latin typeface="Times New Roman" pitchFamily="18" charset="0"/>
              <a:cs typeface="Times New Roman" pitchFamily="18" charset="0"/>
            </a:endParaRPr>
          </a:p>
          <a:p>
            <a:pPr marL="914400" lvl="1" indent="-457200" fontAlgn="base">
              <a:spcBef>
                <a:spcPct val="20000"/>
              </a:spcBef>
              <a:buSzPct val="140000"/>
            </a:pPr>
            <a:r>
              <a:rPr lang="en-US" sz="2200" b="1" dirty="0">
                <a:cs typeface="Times New Roman" pitchFamily="18" charset="0"/>
              </a:rPr>
              <a:t>The include Directive</a:t>
            </a:r>
          </a:p>
          <a:p>
            <a:pPr marL="1371600" lvl="2" indent="-457200" fontAlgn="base">
              <a:spcBef>
                <a:spcPct val="20000"/>
              </a:spcBef>
              <a:buSzPct val="140000"/>
              <a:buFontTx/>
              <a:buChar char="•"/>
            </a:pPr>
            <a:r>
              <a:rPr lang="en-US" sz="2200" dirty="0">
                <a:cs typeface="Times New Roman" pitchFamily="18" charset="0"/>
              </a:rPr>
              <a:t>Specifies the names of the files to be inserted during the compilation of the JSP page.</a:t>
            </a:r>
          </a:p>
          <a:p>
            <a:pPr marL="1371600" lvl="2" indent="-457200" fontAlgn="base">
              <a:spcBef>
                <a:spcPct val="20000"/>
              </a:spcBef>
              <a:buSzPct val="140000"/>
              <a:buFontTx/>
              <a:buChar char="•"/>
            </a:pPr>
            <a:r>
              <a:rPr lang="en-US" sz="2200" dirty="0">
                <a:cs typeface="Times New Roman" pitchFamily="18" charset="0"/>
              </a:rPr>
              <a:t>Creates the contents of the included files as part of the JSP page.</a:t>
            </a:r>
          </a:p>
          <a:p>
            <a:pPr marL="1371600" lvl="2" indent="-457200" fontAlgn="base">
              <a:spcBef>
                <a:spcPct val="20000"/>
              </a:spcBef>
              <a:buSzPct val="140000"/>
              <a:buFontTx/>
              <a:buChar char="•"/>
            </a:pPr>
            <a:r>
              <a:rPr lang="en-US" sz="2200" dirty="0">
                <a:cs typeface="Times New Roman" pitchFamily="18" charset="0"/>
              </a:rPr>
              <a:t>Inserts a part of the code that is common to multiple pages.</a:t>
            </a:r>
          </a:p>
          <a:p>
            <a:pPr marL="1371600" lvl="2" indent="-457200" fontAlgn="base">
              <a:spcBef>
                <a:spcPct val="20000"/>
              </a:spcBef>
              <a:buSzPct val="140000"/>
              <a:buFontTx/>
              <a:buChar char="•"/>
            </a:pPr>
            <a:r>
              <a:rPr lang="en-US" sz="2200" dirty="0">
                <a:cs typeface="Times New Roman" pitchFamily="18" charset="0"/>
              </a:rPr>
              <a:t>The syntax of the </a:t>
            </a:r>
            <a:r>
              <a:rPr lang="en-US" sz="2200" dirty="0">
                <a:cs typeface="Courier New" pitchFamily="49" charset="0"/>
              </a:rPr>
              <a:t>include</a:t>
            </a:r>
            <a:r>
              <a:rPr lang="en-US" sz="2200" dirty="0">
                <a:cs typeface="Times New Roman" pitchFamily="18" charset="0"/>
              </a:rPr>
              <a:t> directive is:</a:t>
            </a:r>
          </a:p>
          <a:p>
            <a:pPr marL="1371600" lvl="2" indent="-457200" fontAlgn="base">
              <a:spcBef>
                <a:spcPct val="20000"/>
              </a:spcBef>
              <a:buSzPct val="140000"/>
            </a:pPr>
            <a:r>
              <a:rPr lang="en-US" sz="2200" b="1" dirty="0">
                <a:cs typeface="Arial" charset="0"/>
              </a:rPr>
              <a:t>	</a:t>
            </a:r>
            <a:r>
              <a:rPr lang="en-US" sz="2200" b="1" dirty="0">
                <a:cs typeface="Times New Roman" pitchFamily="18" charset="0"/>
              </a:rPr>
              <a:t>&lt;%@ include file = ”</a:t>
            </a:r>
            <a:r>
              <a:rPr lang="en-US" sz="2200" b="1" dirty="0" err="1">
                <a:cs typeface="Times New Roman" pitchFamily="18" charset="0"/>
              </a:rPr>
              <a:t>URLname</a:t>
            </a:r>
            <a:r>
              <a:rPr lang="en-US" sz="2200" b="1" dirty="0">
                <a:cs typeface="Times New Roman" pitchFamily="18" charset="0"/>
              </a:rPr>
              <a:t>” %&gt;</a:t>
            </a:r>
            <a:r>
              <a:rPr lang="en-US" sz="2200" b="1" dirty="0">
                <a:cs typeface="Arial" charset="0"/>
              </a:rPr>
              <a:t> </a:t>
            </a:r>
          </a:p>
        </p:txBody>
      </p:sp>
      <p:sp>
        <p:nvSpPr>
          <p:cNvPr id="1257477" name="Rectangle 5"/>
          <p:cNvSpPr>
            <a:spLocks noGrp="1" noChangeArrowheads="1"/>
          </p:cNvSpPr>
          <p:nvPr>
            <p:ph type="title"/>
          </p:nvPr>
        </p:nvSpPr>
        <p:spPr>
          <a:xfrm>
            <a:off x="1768929" y="195943"/>
            <a:ext cx="7315200" cy="685800"/>
          </a:xfrm>
          <a:noFill/>
          <a:ln/>
        </p:spPr>
        <p:txBody>
          <a:bodyPr/>
          <a:lstStyle/>
          <a:p>
            <a:r>
              <a:rPr lang="en-US" sz="2400" dirty="0"/>
              <a:t>INCLUDE DIRECTIVE</a:t>
            </a:r>
          </a:p>
        </p:txBody>
      </p:sp>
    </p:spTree>
    <p:extLst>
      <p:ext uri="{BB962C8B-B14F-4D97-AF65-F5344CB8AC3E}">
        <p14:creationId xmlns:p14="http://schemas.microsoft.com/office/powerpoint/2010/main" val="3557104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2" name="Rectangle 2"/>
          <p:cNvSpPr>
            <a:spLocks noChangeArrowheads="1"/>
          </p:cNvSpPr>
          <p:nvPr/>
        </p:nvSpPr>
        <p:spPr bwMode="auto">
          <a:xfrm>
            <a:off x="1756230" y="1065214"/>
            <a:ext cx="8675234" cy="5064125"/>
          </a:xfrm>
          <a:prstGeom prst="rect">
            <a:avLst/>
          </a:prstGeom>
          <a:noFill/>
          <a:ln w="9525">
            <a:noFill/>
            <a:miter lim="800000"/>
            <a:headEnd/>
            <a:tailEnd/>
          </a:ln>
          <a:effectLst/>
        </p:spPr>
        <p:txBody>
          <a:bodyPr/>
          <a:lstStyle/>
          <a:p>
            <a:pPr marL="457200" indent="-457200" fontAlgn="base">
              <a:spcBef>
                <a:spcPct val="20000"/>
              </a:spcBef>
            </a:pPr>
            <a:endParaRPr lang="en-US" sz="2200" dirty="0">
              <a:cs typeface="Times New Roman" pitchFamily="18" charset="0"/>
            </a:endParaRPr>
          </a:p>
          <a:p>
            <a:pPr marL="914400" lvl="1" indent="-457200" fontAlgn="base">
              <a:spcBef>
                <a:spcPct val="20000"/>
              </a:spcBef>
              <a:buSzPct val="140000"/>
            </a:pPr>
            <a:r>
              <a:rPr lang="en-US" sz="2200" b="1" dirty="0">
                <a:cs typeface="Times New Roman" pitchFamily="18" charset="0"/>
              </a:rPr>
              <a:t>The </a:t>
            </a:r>
            <a:r>
              <a:rPr lang="en-US" sz="2200" b="1" dirty="0" err="1">
                <a:cs typeface="Times New Roman" pitchFamily="18" charset="0"/>
              </a:rPr>
              <a:t>taglib</a:t>
            </a:r>
            <a:r>
              <a:rPr lang="en-US" sz="2200" b="1" dirty="0">
                <a:cs typeface="Times New Roman" pitchFamily="18" charset="0"/>
              </a:rPr>
              <a:t> Directive</a:t>
            </a:r>
          </a:p>
          <a:p>
            <a:pPr marL="1371600" lvl="2" indent="-457200" fontAlgn="base">
              <a:spcBef>
                <a:spcPct val="20000"/>
              </a:spcBef>
              <a:buSzPct val="140000"/>
              <a:buFontTx/>
              <a:buChar char="•"/>
            </a:pPr>
            <a:r>
              <a:rPr lang="en-US" sz="2200" dirty="0">
                <a:cs typeface="Times New Roman" pitchFamily="18" charset="0"/>
              </a:rPr>
              <a:t>Imports a custom tag into the current JSP page.</a:t>
            </a:r>
          </a:p>
          <a:p>
            <a:pPr marL="1371600" lvl="2" indent="-457200" fontAlgn="base">
              <a:spcBef>
                <a:spcPct val="20000"/>
              </a:spcBef>
              <a:buSzPct val="140000"/>
              <a:buFontTx/>
              <a:buChar char="•"/>
            </a:pPr>
            <a:r>
              <a:rPr lang="en-US" sz="2200" dirty="0">
                <a:cs typeface="Times New Roman" pitchFamily="18" charset="0"/>
              </a:rPr>
              <a:t>Associates itself with a URI to uniquely identify a custom tag.</a:t>
            </a:r>
          </a:p>
          <a:p>
            <a:pPr marL="1371600" lvl="2" indent="-457200" fontAlgn="base">
              <a:spcBef>
                <a:spcPct val="20000"/>
              </a:spcBef>
              <a:buSzPct val="140000"/>
              <a:buFontTx/>
              <a:buChar char="•"/>
            </a:pPr>
            <a:r>
              <a:rPr lang="en-US" sz="2200" dirty="0">
                <a:cs typeface="Times New Roman" pitchFamily="18" charset="0"/>
              </a:rPr>
              <a:t>Associates a tag prefix string that distinguishes a custom tag with the other tag library used in a JSP page.</a:t>
            </a:r>
          </a:p>
          <a:p>
            <a:pPr marL="1371600" lvl="2" indent="-457200" fontAlgn="base">
              <a:spcBef>
                <a:spcPct val="20000"/>
              </a:spcBef>
              <a:buSzPct val="140000"/>
              <a:buFontTx/>
              <a:buChar char="•"/>
            </a:pPr>
            <a:r>
              <a:rPr lang="en-US" sz="2200" dirty="0">
                <a:cs typeface="Times New Roman" pitchFamily="18" charset="0"/>
              </a:rPr>
              <a:t>The syntax to import a </a:t>
            </a:r>
            <a:r>
              <a:rPr lang="en-US" sz="2200" dirty="0" err="1">
                <a:cs typeface="Courier New" pitchFamily="49" charset="0"/>
              </a:rPr>
              <a:t>taglib</a:t>
            </a:r>
            <a:r>
              <a:rPr lang="en-US" sz="2200" dirty="0">
                <a:cs typeface="Times New Roman" pitchFamily="18" charset="0"/>
              </a:rPr>
              <a:t> directive in the JSP page is:</a:t>
            </a:r>
          </a:p>
          <a:p>
            <a:pPr marL="1371600" lvl="2" indent="-457200" fontAlgn="base">
              <a:spcBef>
                <a:spcPct val="20000"/>
              </a:spcBef>
              <a:buSzPct val="140000"/>
            </a:pPr>
            <a:r>
              <a:rPr lang="en-US" sz="2200" b="1" dirty="0">
                <a:cs typeface="Arial" charset="0"/>
              </a:rPr>
              <a:t>	</a:t>
            </a:r>
            <a:r>
              <a:rPr lang="en-US" sz="2200" b="1" dirty="0">
                <a:cs typeface="Times New Roman" pitchFamily="18" charset="0"/>
              </a:rPr>
              <a:t>&lt;%@ </a:t>
            </a:r>
            <a:r>
              <a:rPr lang="en-US" sz="2200" b="1" dirty="0" err="1">
                <a:cs typeface="Times New Roman" pitchFamily="18" charset="0"/>
              </a:rPr>
              <a:t>taglib</a:t>
            </a:r>
            <a:r>
              <a:rPr lang="en-US" sz="2200" b="1" dirty="0">
                <a:cs typeface="Times New Roman" pitchFamily="18" charset="0"/>
              </a:rPr>
              <a:t> </a:t>
            </a:r>
            <a:r>
              <a:rPr lang="en-US" sz="2200" b="1" dirty="0" err="1">
                <a:cs typeface="Times New Roman" pitchFamily="18" charset="0"/>
              </a:rPr>
              <a:t>uri</a:t>
            </a:r>
            <a:r>
              <a:rPr lang="en-US" sz="2200" b="1" dirty="0">
                <a:cs typeface="Times New Roman" pitchFamily="18" charset="0"/>
              </a:rPr>
              <a:t>=“</a:t>
            </a:r>
            <a:r>
              <a:rPr lang="en-US" sz="2200" b="1" dirty="0" err="1">
                <a:cs typeface="Times New Roman" pitchFamily="18" charset="0"/>
              </a:rPr>
              <a:t>tag_lib_URI</a:t>
            </a:r>
            <a:r>
              <a:rPr lang="en-US" sz="2200" b="1" dirty="0">
                <a:cs typeface="Times New Roman" pitchFamily="18" charset="0"/>
              </a:rPr>
              <a:t>” prefix=”prefix” %&gt;</a:t>
            </a:r>
            <a:r>
              <a:rPr lang="en-US" sz="2200" b="1" dirty="0">
                <a:cs typeface="Arial" charset="0"/>
              </a:rPr>
              <a:t> </a:t>
            </a:r>
          </a:p>
        </p:txBody>
      </p:sp>
      <p:sp>
        <p:nvSpPr>
          <p:cNvPr id="1259524" name="Rectangle 4"/>
          <p:cNvSpPr>
            <a:spLocks noGrp="1" noChangeArrowheads="1"/>
          </p:cNvSpPr>
          <p:nvPr>
            <p:ph type="title"/>
          </p:nvPr>
        </p:nvSpPr>
        <p:spPr>
          <a:xfrm>
            <a:off x="1739900" y="188686"/>
            <a:ext cx="7315200" cy="685800"/>
          </a:xfrm>
          <a:noFill/>
          <a:ln/>
        </p:spPr>
        <p:txBody>
          <a:bodyPr/>
          <a:lstStyle/>
          <a:p>
            <a:r>
              <a:rPr lang="en-US" sz="2400" dirty="0"/>
              <a:t>TAGLIB DIRECTIVE</a:t>
            </a:r>
          </a:p>
        </p:txBody>
      </p:sp>
    </p:spTree>
    <p:extLst>
      <p:ext uri="{BB962C8B-B14F-4D97-AF65-F5344CB8AC3E}">
        <p14:creationId xmlns:p14="http://schemas.microsoft.com/office/powerpoint/2010/main" val="2368351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570" name="Rectangle 2"/>
          <p:cNvSpPr>
            <a:spLocks noChangeArrowheads="1"/>
          </p:cNvSpPr>
          <p:nvPr/>
        </p:nvSpPr>
        <p:spPr bwMode="auto">
          <a:xfrm>
            <a:off x="1741714" y="1248230"/>
            <a:ext cx="8469086" cy="4847771"/>
          </a:xfrm>
          <a:prstGeom prst="rect">
            <a:avLst/>
          </a:prstGeom>
          <a:noFill/>
          <a:ln w="9525">
            <a:noFill/>
            <a:miter lim="800000"/>
            <a:headEnd/>
            <a:tailEnd/>
          </a:ln>
          <a:effectLst/>
        </p:spPr>
        <p:txBody>
          <a:bodyPr/>
          <a:lstStyle/>
          <a:p>
            <a:pPr marL="457200" indent="-457200" fontAlgn="base">
              <a:spcBef>
                <a:spcPct val="20000"/>
              </a:spcBef>
            </a:pPr>
            <a:endParaRPr lang="en-US" sz="1400" dirty="0">
              <a:solidFill>
                <a:srgbClr val="006666"/>
              </a:solidFill>
              <a:latin typeface="Verdana" pitchFamily="34" charset="0"/>
              <a:cs typeface="Times New Roman" pitchFamily="18" charset="0"/>
            </a:endParaRPr>
          </a:p>
          <a:p>
            <a:pPr marL="914400" lvl="1" indent="-457200" fontAlgn="base">
              <a:spcBef>
                <a:spcPct val="20000"/>
              </a:spcBef>
              <a:buSzPct val="140000"/>
            </a:pPr>
            <a:r>
              <a:rPr lang="en-US" sz="2200" dirty="0">
                <a:cs typeface="Times New Roman" pitchFamily="18" charset="0"/>
              </a:rPr>
              <a:t>Attributes of the </a:t>
            </a:r>
            <a:r>
              <a:rPr lang="en-US" sz="2200" dirty="0" err="1">
                <a:cs typeface="Times New Roman" pitchFamily="18" charset="0"/>
              </a:rPr>
              <a:t>taglib</a:t>
            </a:r>
            <a:r>
              <a:rPr lang="en-US" sz="2200" dirty="0">
                <a:cs typeface="Times New Roman" pitchFamily="18" charset="0"/>
              </a:rPr>
              <a:t> directive:</a:t>
            </a:r>
          </a:p>
        </p:txBody>
      </p:sp>
      <p:grpSp>
        <p:nvGrpSpPr>
          <p:cNvPr id="2" name="Group 4"/>
          <p:cNvGrpSpPr>
            <a:grpSpLocks/>
          </p:cNvGrpSpPr>
          <p:nvPr/>
        </p:nvGrpSpPr>
        <p:grpSpPr bwMode="auto">
          <a:xfrm>
            <a:off x="2133601" y="2895600"/>
            <a:ext cx="7852229" cy="1828800"/>
            <a:chOff x="-3" y="-3"/>
            <a:chExt cx="4606" cy="1406"/>
          </a:xfrm>
        </p:grpSpPr>
        <p:grpSp>
          <p:nvGrpSpPr>
            <p:cNvPr id="3" name="Group 5"/>
            <p:cNvGrpSpPr>
              <a:grpSpLocks/>
            </p:cNvGrpSpPr>
            <p:nvPr/>
          </p:nvGrpSpPr>
          <p:grpSpPr bwMode="auto">
            <a:xfrm>
              <a:off x="0" y="0"/>
              <a:ext cx="4600" cy="1400"/>
              <a:chOff x="0" y="0"/>
              <a:chExt cx="4600" cy="1400"/>
            </a:xfrm>
          </p:grpSpPr>
          <p:grpSp>
            <p:nvGrpSpPr>
              <p:cNvPr id="4" name="Group 6"/>
              <p:cNvGrpSpPr>
                <a:grpSpLocks/>
              </p:cNvGrpSpPr>
              <p:nvPr/>
            </p:nvGrpSpPr>
            <p:grpSpPr bwMode="auto">
              <a:xfrm>
                <a:off x="0" y="0"/>
                <a:ext cx="2218" cy="422"/>
                <a:chOff x="0" y="0"/>
                <a:chExt cx="2218" cy="422"/>
              </a:xfrm>
            </p:grpSpPr>
            <p:sp>
              <p:nvSpPr>
                <p:cNvPr id="1261575" name="Rectangle 7"/>
                <p:cNvSpPr>
                  <a:spLocks noChangeArrowheads="1"/>
                </p:cNvSpPr>
                <p:nvPr/>
              </p:nvSpPr>
              <p:spPr bwMode="auto">
                <a:xfrm>
                  <a:off x="0" y="0"/>
                  <a:ext cx="2218" cy="422"/>
                </a:xfrm>
                <a:prstGeom prst="rect">
                  <a:avLst/>
                </a:prstGeom>
                <a:solidFill>
                  <a:srgbClr val="CCCCCC"/>
                </a:solidFill>
                <a:ln w="9525">
                  <a:noFill/>
                  <a:miter lim="800000"/>
                  <a:headEnd/>
                  <a:tailEnd/>
                </a:ln>
                <a:effectLst/>
              </p:spPr>
              <p:txBody>
                <a:bodyPr/>
                <a:lstStyle/>
                <a:p>
                  <a:endParaRPr lang="en-US"/>
                </a:p>
              </p:txBody>
            </p:sp>
            <p:grpSp>
              <p:nvGrpSpPr>
                <p:cNvPr id="5" name="Group 8"/>
                <p:cNvGrpSpPr>
                  <a:grpSpLocks/>
                </p:cNvGrpSpPr>
                <p:nvPr/>
              </p:nvGrpSpPr>
              <p:grpSpPr bwMode="auto">
                <a:xfrm>
                  <a:off x="0" y="0"/>
                  <a:ext cx="2218" cy="422"/>
                  <a:chOff x="0" y="0"/>
                  <a:chExt cx="2218" cy="422"/>
                </a:xfrm>
              </p:grpSpPr>
              <p:sp>
                <p:nvSpPr>
                  <p:cNvPr id="1261577" name="Rectangle 9"/>
                  <p:cNvSpPr>
                    <a:spLocks noChangeArrowheads="1"/>
                  </p:cNvSpPr>
                  <p:nvPr/>
                </p:nvSpPr>
                <p:spPr bwMode="auto">
                  <a:xfrm>
                    <a:off x="43" y="0"/>
                    <a:ext cx="2132" cy="422"/>
                  </a:xfrm>
                  <a:prstGeom prst="rect">
                    <a:avLst/>
                  </a:prstGeom>
                  <a:solidFill>
                    <a:srgbClr val="CCCCCC"/>
                  </a:solidFill>
                  <a:ln w="9525">
                    <a:noFill/>
                    <a:miter lim="800000"/>
                    <a:headEnd/>
                    <a:tailEnd/>
                  </a:ln>
                  <a:effectLst/>
                </p:spPr>
                <p:txBody>
                  <a:bodyPr/>
                  <a:lstStyle/>
                  <a:p>
                    <a:pPr eaLnBrk="1" fontAlgn="base" hangingPunct="1"/>
                    <a:r>
                      <a:rPr lang="en-US" sz="1400" b="1" i="1">
                        <a:solidFill>
                          <a:srgbClr val="006666"/>
                        </a:solidFill>
                        <a:latin typeface="Verdana" pitchFamily="34" charset="0"/>
                        <a:cs typeface="Times New Roman" pitchFamily="18" charset="0"/>
                      </a:rPr>
                      <a:t>Attribute</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1578" name="Rectangle 10"/>
                  <p:cNvSpPr>
                    <a:spLocks noChangeArrowheads="1"/>
                  </p:cNvSpPr>
                  <p:nvPr/>
                </p:nvSpPr>
                <p:spPr bwMode="auto">
                  <a:xfrm>
                    <a:off x="0" y="0"/>
                    <a:ext cx="2218" cy="422"/>
                  </a:xfrm>
                  <a:prstGeom prst="rect">
                    <a:avLst/>
                  </a:prstGeom>
                  <a:noFill/>
                  <a:ln w="7">
                    <a:solidFill>
                      <a:srgbClr val="A0A0A0"/>
                    </a:solidFill>
                    <a:miter lim="800000"/>
                    <a:headEnd/>
                    <a:tailEnd/>
                  </a:ln>
                  <a:effectLst/>
                </p:spPr>
                <p:txBody>
                  <a:bodyPr/>
                  <a:lstStyle/>
                  <a:p>
                    <a:endParaRPr lang="en-US"/>
                  </a:p>
                </p:txBody>
              </p:sp>
            </p:grpSp>
          </p:grpSp>
          <p:grpSp>
            <p:nvGrpSpPr>
              <p:cNvPr id="6" name="Group 11"/>
              <p:cNvGrpSpPr>
                <a:grpSpLocks/>
              </p:cNvGrpSpPr>
              <p:nvPr/>
            </p:nvGrpSpPr>
            <p:grpSpPr bwMode="auto">
              <a:xfrm>
                <a:off x="2218" y="0"/>
                <a:ext cx="2382" cy="422"/>
                <a:chOff x="2218" y="0"/>
                <a:chExt cx="2382" cy="422"/>
              </a:xfrm>
            </p:grpSpPr>
            <p:sp>
              <p:nvSpPr>
                <p:cNvPr id="1261580" name="Rectangle 12"/>
                <p:cNvSpPr>
                  <a:spLocks noChangeArrowheads="1"/>
                </p:cNvSpPr>
                <p:nvPr/>
              </p:nvSpPr>
              <p:spPr bwMode="auto">
                <a:xfrm>
                  <a:off x="2218" y="0"/>
                  <a:ext cx="2382" cy="422"/>
                </a:xfrm>
                <a:prstGeom prst="rect">
                  <a:avLst/>
                </a:prstGeom>
                <a:solidFill>
                  <a:srgbClr val="CCCCCC"/>
                </a:solidFill>
                <a:ln w="9525">
                  <a:noFill/>
                  <a:miter lim="800000"/>
                  <a:headEnd/>
                  <a:tailEnd/>
                </a:ln>
                <a:effectLst/>
              </p:spPr>
              <p:txBody>
                <a:bodyPr/>
                <a:lstStyle/>
                <a:p>
                  <a:endParaRPr lang="en-US"/>
                </a:p>
              </p:txBody>
            </p:sp>
            <p:grpSp>
              <p:nvGrpSpPr>
                <p:cNvPr id="7" name="Group 13"/>
                <p:cNvGrpSpPr>
                  <a:grpSpLocks/>
                </p:cNvGrpSpPr>
                <p:nvPr/>
              </p:nvGrpSpPr>
              <p:grpSpPr bwMode="auto">
                <a:xfrm>
                  <a:off x="2218" y="0"/>
                  <a:ext cx="2382" cy="422"/>
                  <a:chOff x="2218" y="0"/>
                  <a:chExt cx="2382" cy="422"/>
                </a:xfrm>
              </p:grpSpPr>
              <p:sp>
                <p:nvSpPr>
                  <p:cNvPr id="1261582" name="Rectangle 14"/>
                  <p:cNvSpPr>
                    <a:spLocks noChangeArrowheads="1"/>
                  </p:cNvSpPr>
                  <p:nvPr/>
                </p:nvSpPr>
                <p:spPr bwMode="auto">
                  <a:xfrm>
                    <a:off x="2261" y="0"/>
                    <a:ext cx="2296" cy="422"/>
                  </a:xfrm>
                  <a:prstGeom prst="rect">
                    <a:avLst/>
                  </a:prstGeom>
                  <a:solidFill>
                    <a:srgbClr val="CCCCCC"/>
                  </a:solidFill>
                  <a:ln w="9525">
                    <a:noFill/>
                    <a:miter lim="800000"/>
                    <a:headEnd/>
                    <a:tailEnd/>
                  </a:ln>
                  <a:effectLst/>
                </p:spPr>
                <p:txBody>
                  <a:bodyPr/>
                  <a:lstStyle/>
                  <a:p>
                    <a:pPr eaLnBrk="1" fontAlgn="base" hangingPunct="1"/>
                    <a:r>
                      <a:rPr lang="en-US" sz="1400" b="1" i="1">
                        <a:solidFill>
                          <a:srgbClr val="006666"/>
                        </a:solidFill>
                        <a:latin typeface="Verdana" pitchFamily="34" charset="0"/>
                        <a:cs typeface="Times New Roman" pitchFamily="18" charset="0"/>
                      </a:rPr>
                      <a:t>Description</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1583" name="Rectangle 15"/>
                  <p:cNvSpPr>
                    <a:spLocks noChangeArrowheads="1"/>
                  </p:cNvSpPr>
                  <p:nvPr/>
                </p:nvSpPr>
                <p:spPr bwMode="auto">
                  <a:xfrm>
                    <a:off x="2218" y="0"/>
                    <a:ext cx="2382" cy="422"/>
                  </a:xfrm>
                  <a:prstGeom prst="rect">
                    <a:avLst/>
                  </a:prstGeom>
                  <a:noFill/>
                  <a:ln w="7">
                    <a:solidFill>
                      <a:srgbClr val="A0A0A0"/>
                    </a:solidFill>
                    <a:miter lim="800000"/>
                    <a:headEnd/>
                    <a:tailEnd/>
                  </a:ln>
                  <a:effectLst/>
                </p:spPr>
                <p:txBody>
                  <a:bodyPr/>
                  <a:lstStyle/>
                  <a:p>
                    <a:endParaRPr lang="en-US"/>
                  </a:p>
                </p:txBody>
              </p:sp>
            </p:grpSp>
          </p:grpSp>
          <p:grpSp>
            <p:nvGrpSpPr>
              <p:cNvPr id="8" name="Group 16"/>
              <p:cNvGrpSpPr>
                <a:grpSpLocks/>
              </p:cNvGrpSpPr>
              <p:nvPr/>
            </p:nvGrpSpPr>
            <p:grpSpPr bwMode="auto">
              <a:xfrm>
                <a:off x="0" y="422"/>
                <a:ext cx="2218" cy="422"/>
                <a:chOff x="0" y="422"/>
                <a:chExt cx="2218" cy="422"/>
              </a:xfrm>
            </p:grpSpPr>
            <p:sp>
              <p:nvSpPr>
                <p:cNvPr id="1261585" name="Rectangle 17"/>
                <p:cNvSpPr>
                  <a:spLocks noChangeArrowheads="1"/>
                </p:cNvSpPr>
                <p:nvPr/>
              </p:nvSpPr>
              <p:spPr bwMode="auto">
                <a:xfrm>
                  <a:off x="43" y="422"/>
                  <a:ext cx="2132" cy="422"/>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uri</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1586" name="Rectangle 18"/>
                <p:cNvSpPr>
                  <a:spLocks noChangeArrowheads="1"/>
                </p:cNvSpPr>
                <p:nvPr/>
              </p:nvSpPr>
              <p:spPr bwMode="auto">
                <a:xfrm>
                  <a:off x="0" y="422"/>
                  <a:ext cx="2218" cy="422"/>
                </a:xfrm>
                <a:prstGeom prst="rect">
                  <a:avLst/>
                </a:prstGeom>
                <a:noFill/>
                <a:ln w="7">
                  <a:solidFill>
                    <a:srgbClr val="A0A0A0"/>
                  </a:solidFill>
                  <a:miter lim="800000"/>
                  <a:headEnd/>
                  <a:tailEnd/>
                </a:ln>
                <a:effectLst/>
              </p:spPr>
              <p:txBody>
                <a:bodyPr/>
                <a:lstStyle/>
                <a:p>
                  <a:endParaRPr lang="en-US"/>
                </a:p>
              </p:txBody>
            </p:sp>
          </p:grpSp>
          <p:grpSp>
            <p:nvGrpSpPr>
              <p:cNvPr id="9" name="Group 19"/>
              <p:cNvGrpSpPr>
                <a:grpSpLocks/>
              </p:cNvGrpSpPr>
              <p:nvPr/>
            </p:nvGrpSpPr>
            <p:grpSpPr bwMode="auto">
              <a:xfrm>
                <a:off x="2218" y="422"/>
                <a:ext cx="2382" cy="422"/>
                <a:chOff x="2218" y="422"/>
                <a:chExt cx="2382" cy="422"/>
              </a:xfrm>
            </p:grpSpPr>
            <p:sp>
              <p:nvSpPr>
                <p:cNvPr id="1261588" name="Rectangle 20"/>
                <p:cNvSpPr>
                  <a:spLocks noChangeArrowheads="1"/>
                </p:cNvSpPr>
                <p:nvPr/>
              </p:nvSpPr>
              <p:spPr bwMode="auto">
                <a:xfrm>
                  <a:off x="2261" y="422"/>
                  <a:ext cx="2296" cy="422"/>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Locates the TLD file of a custom tag. </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61589" name="Rectangle 21"/>
                <p:cNvSpPr>
                  <a:spLocks noChangeArrowheads="1"/>
                </p:cNvSpPr>
                <p:nvPr/>
              </p:nvSpPr>
              <p:spPr bwMode="auto">
                <a:xfrm>
                  <a:off x="2218" y="422"/>
                  <a:ext cx="2382" cy="422"/>
                </a:xfrm>
                <a:prstGeom prst="rect">
                  <a:avLst/>
                </a:prstGeom>
                <a:noFill/>
                <a:ln w="7">
                  <a:solidFill>
                    <a:srgbClr val="A0A0A0"/>
                  </a:solidFill>
                  <a:miter lim="800000"/>
                  <a:headEnd/>
                  <a:tailEnd/>
                </a:ln>
                <a:effectLst/>
              </p:spPr>
              <p:txBody>
                <a:bodyPr/>
                <a:lstStyle/>
                <a:p>
                  <a:endParaRPr lang="en-US"/>
                </a:p>
              </p:txBody>
            </p:sp>
          </p:grpSp>
          <p:grpSp>
            <p:nvGrpSpPr>
              <p:cNvPr id="10" name="Group 22"/>
              <p:cNvGrpSpPr>
                <a:grpSpLocks/>
              </p:cNvGrpSpPr>
              <p:nvPr/>
            </p:nvGrpSpPr>
            <p:grpSpPr bwMode="auto">
              <a:xfrm>
                <a:off x="0" y="844"/>
                <a:ext cx="2218" cy="556"/>
                <a:chOff x="0" y="844"/>
                <a:chExt cx="2218" cy="556"/>
              </a:xfrm>
            </p:grpSpPr>
            <p:sp>
              <p:nvSpPr>
                <p:cNvPr id="1261591" name="Rectangle 23"/>
                <p:cNvSpPr>
                  <a:spLocks noChangeArrowheads="1"/>
                </p:cNvSpPr>
                <p:nvPr/>
              </p:nvSpPr>
              <p:spPr bwMode="auto">
                <a:xfrm>
                  <a:off x="43" y="844"/>
                  <a:ext cx="2132"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prefix</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1592" name="Rectangle 24"/>
                <p:cNvSpPr>
                  <a:spLocks noChangeArrowheads="1"/>
                </p:cNvSpPr>
                <p:nvPr/>
              </p:nvSpPr>
              <p:spPr bwMode="auto">
                <a:xfrm>
                  <a:off x="0" y="844"/>
                  <a:ext cx="2218" cy="556"/>
                </a:xfrm>
                <a:prstGeom prst="rect">
                  <a:avLst/>
                </a:prstGeom>
                <a:noFill/>
                <a:ln w="7">
                  <a:solidFill>
                    <a:srgbClr val="A0A0A0"/>
                  </a:solidFill>
                  <a:miter lim="800000"/>
                  <a:headEnd/>
                  <a:tailEnd/>
                </a:ln>
                <a:effectLst/>
              </p:spPr>
              <p:txBody>
                <a:bodyPr/>
                <a:lstStyle/>
                <a:p>
                  <a:endParaRPr lang="en-US"/>
                </a:p>
              </p:txBody>
            </p:sp>
          </p:grpSp>
          <p:grpSp>
            <p:nvGrpSpPr>
              <p:cNvPr id="11" name="Group 25"/>
              <p:cNvGrpSpPr>
                <a:grpSpLocks/>
              </p:cNvGrpSpPr>
              <p:nvPr/>
            </p:nvGrpSpPr>
            <p:grpSpPr bwMode="auto">
              <a:xfrm>
                <a:off x="2218" y="844"/>
                <a:ext cx="2382" cy="556"/>
                <a:chOff x="2218" y="844"/>
                <a:chExt cx="2382" cy="556"/>
              </a:xfrm>
            </p:grpSpPr>
            <p:sp>
              <p:nvSpPr>
                <p:cNvPr id="1261594" name="Rectangle 26"/>
                <p:cNvSpPr>
                  <a:spLocks noChangeArrowheads="1"/>
                </p:cNvSpPr>
                <p:nvPr/>
              </p:nvSpPr>
              <p:spPr bwMode="auto">
                <a:xfrm>
                  <a:off x="2261" y="844"/>
                  <a:ext cx="2296" cy="556"/>
                </a:xfrm>
                <a:prstGeom prst="rect">
                  <a:avLst/>
                </a:prstGeom>
                <a:noFill/>
                <a:ln w="9525">
                  <a:noFill/>
                  <a:miter lim="800000"/>
                  <a:headEnd/>
                  <a:tailEnd/>
                </a:ln>
                <a:effectLst/>
              </p:spPr>
              <p:txBody>
                <a:bodyPr/>
                <a:lstStyle/>
                <a:p>
                  <a:pPr algn="l" eaLnBrk="1" fontAlgn="base" hangingPunct="1"/>
                  <a:r>
                    <a:rPr lang="en-US" sz="1400" dirty="0">
                      <a:solidFill>
                        <a:srgbClr val="006666"/>
                      </a:solidFill>
                      <a:latin typeface="Verdana" pitchFamily="34" charset="0"/>
                      <a:cs typeface="Times New Roman" pitchFamily="18" charset="0"/>
                    </a:rPr>
                    <a:t>Defines a prefix string to be used for distinguishing a custom tag instance.</a:t>
                  </a:r>
                  <a:endParaRPr lang="en-US" sz="900" dirty="0">
                    <a:solidFill>
                      <a:srgbClr val="006666"/>
                    </a:solidFill>
                    <a:latin typeface="Verdana" pitchFamily="34" charset="0"/>
                    <a:cs typeface="Times New Roman" pitchFamily="18" charset="0"/>
                  </a:endParaRPr>
                </a:p>
                <a:p>
                  <a:pPr algn="l" fontAlgn="base"/>
                  <a:endParaRPr lang="en-US" sz="2400" dirty="0">
                    <a:solidFill>
                      <a:srgbClr val="006666"/>
                    </a:solidFill>
                    <a:latin typeface="Times New Roman" pitchFamily="18" charset="0"/>
                  </a:endParaRPr>
                </a:p>
              </p:txBody>
            </p:sp>
            <p:sp>
              <p:nvSpPr>
                <p:cNvPr id="1261595" name="Rectangle 27"/>
                <p:cNvSpPr>
                  <a:spLocks noChangeArrowheads="1"/>
                </p:cNvSpPr>
                <p:nvPr/>
              </p:nvSpPr>
              <p:spPr bwMode="auto">
                <a:xfrm>
                  <a:off x="2218" y="844"/>
                  <a:ext cx="2382" cy="556"/>
                </a:xfrm>
                <a:prstGeom prst="rect">
                  <a:avLst/>
                </a:prstGeom>
                <a:noFill/>
                <a:ln w="7">
                  <a:solidFill>
                    <a:srgbClr val="A0A0A0"/>
                  </a:solidFill>
                  <a:miter lim="800000"/>
                  <a:headEnd/>
                  <a:tailEnd/>
                </a:ln>
                <a:effectLst/>
              </p:spPr>
              <p:txBody>
                <a:bodyPr/>
                <a:lstStyle/>
                <a:p>
                  <a:endParaRPr lang="en-US"/>
                </a:p>
              </p:txBody>
            </p:sp>
          </p:grpSp>
        </p:grpSp>
        <p:sp>
          <p:nvSpPr>
            <p:cNvPr id="1261596" name="Rectangle 28"/>
            <p:cNvSpPr>
              <a:spLocks noChangeArrowheads="1"/>
            </p:cNvSpPr>
            <p:nvPr/>
          </p:nvSpPr>
          <p:spPr bwMode="auto">
            <a:xfrm>
              <a:off x="-3" y="-3"/>
              <a:ext cx="4606" cy="1406"/>
            </a:xfrm>
            <a:prstGeom prst="rect">
              <a:avLst/>
            </a:prstGeom>
            <a:noFill/>
            <a:ln w="11112">
              <a:solidFill>
                <a:srgbClr val="A0A0A0"/>
              </a:solidFill>
              <a:miter lim="800000"/>
              <a:headEnd/>
              <a:tailEnd/>
            </a:ln>
            <a:effectLst/>
          </p:spPr>
          <p:txBody>
            <a:bodyPr/>
            <a:lstStyle/>
            <a:p>
              <a:endParaRPr lang="en-US"/>
            </a:p>
          </p:txBody>
        </p:sp>
      </p:grpSp>
      <p:sp>
        <p:nvSpPr>
          <p:cNvPr id="1261597" name="Rectangle 29"/>
          <p:cNvSpPr>
            <a:spLocks noChangeArrowheads="1"/>
          </p:cNvSpPr>
          <p:nvPr/>
        </p:nvSpPr>
        <p:spPr bwMode="auto">
          <a:xfrm>
            <a:off x="1524000" y="4210050"/>
            <a:ext cx="9144000" cy="677108"/>
          </a:xfrm>
          <a:prstGeom prst="rect">
            <a:avLst/>
          </a:prstGeom>
          <a:noFill/>
          <a:ln w="9525">
            <a:noFill/>
            <a:miter lim="800000"/>
            <a:headEnd/>
            <a:tailEnd/>
          </a:ln>
          <a:effectLst/>
        </p:spPr>
        <p:txBody>
          <a:bodyPr>
            <a:spAutoFit/>
          </a:bodyPr>
          <a:lstStyle/>
          <a:p>
            <a:pPr algn="l" eaLnBrk="1" fontAlgn="base" hangingPunct="1"/>
            <a:r>
              <a:rPr lang="en-US" sz="1400">
                <a:latin typeface="Times New Roman" pitchFamily="18" charset="0"/>
                <a:cs typeface="Times New Roman" pitchFamily="18" charset="0"/>
              </a:rPr>
              <a:t> </a:t>
            </a:r>
            <a:endParaRPr lang="en-US" sz="1200">
              <a:latin typeface="Times New Roman" pitchFamily="18" charset="0"/>
              <a:cs typeface="Times New Roman" pitchFamily="18" charset="0"/>
            </a:endParaRPr>
          </a:p>
          <a:p>
            <a:pPr algn="l" fontAlgn="base"/>
            <a:endParaRPr lang="en-US" sz="2400">
              <a:latin typeface="Times New Roman" pitchFamily="18" charset="0"/>
            </a:endParaRPr>
          </a:p>
        </p:txBody>
      </p:sp>
      <p:sp>
        <p:nvSpPr>
          <p:cNvPr id="1261598" name="Rectangle 30"/>
          <p:cNvSpPr>
            <a:spLocks noGrp="1" noChangeArrowheads="1"/>
          </p:cNvSpPr>
          <p:nvPr>
            <p:ph type="title"/>
          </p:nvPr>
        </p:nvSpPr>
        <p:spPr>
          <a:xfrm>
            <a:off x="1768929" y="203200"/>
            <a:ext cx="7315200" cy="685800"/>
          </a:xfrm>
          <a:noFill/>
          <a:ln/>
        </p:spPr>
        <p:txBody>
          <a:bodyPr/>
          <a:lstStyle/>
          <a:p>
            <a:r>
              <a:rPr lang="en-US" sz="2400" dirty="0"/>
              <a:t>TAGLIB DIRECTIVE</a:t>
            </a:r>
          </a:p>
        </p:txBody>
      </p:sp>
    </p:spTree>
    <p:extLst>
      <p:ext uri="{BB962C8B-B14F-4D97-AF65-F5344CB8AC3E}">
        <p14:creationId xmlns:p14="http://schemas.microsoft.com/office/powerpoint/2010/main" val="1851026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Rectangle 2"/>
          <p:cNvSpPr>
            <a:spLocks noChangeArrowheads="1"/>
          </p:cNvSpPr>
          <p:nvPr/>
        </p:nvSpPr>
        <p:spPr bwMode="auto">
          <a:xfrm>
            <a:off x="1524000" y="985839"/>
            <a:ext cx="8953500" cy="5330825"/>
          </a:xfrm>
          <a:prstGeom prst="rect">
            <a:avLst/>
          </a:prstGeom>
          <a:noFill/>
          <a:ln w="9525">
            <a:noFill/>
            <a:miter lim="800000"/>
            <a:headEnd/>
            <a:tailEnd/>
          </a:ln>
          <a:effectLst/>
        </p:spPr>
        <p:txBody>
          <a:bodyPr/>
          <a:lstStyle/>
          <a:p>
            <a:pPr marL="914400" lvl="1" indent="-457200" fontAlgn="base">
              <a:spcBef>
                <a:spcPct val="20000"/>
              </a:spcBef>
              <a:buSzPct val="140000"/>
            </a:pPr>
            <a:r>
              <a:rPr lang="en-US" sz="2200" b="1" dirty="0">
                <a:cs typeface="Times New Roman" pitchFamily="18" charset="0"/>
              </a:rPr>
              <a:t>JSP Scripting Elements</a:t>
            </a:r>
          </a:p>
          <a:p>
            <a:pPr marL="1371600" lvl="2" indent="-457200" fontAlgn="base">
              <a:spcBef>
                <a:spcPct val="20000"/>
              </a:spcBef>
              <a:buSzPct val="140000"/>
            </a:pPr>
            <a:r>
              <a:rPr lang="en-US" sz="2200" dirty="0">
                <a:cs typeface="Times New Roman" pitchFamily="18" charset="0"/>
              </a:rPr>
              <a:t>Embed Java code directly into an HTML page.</a:t>
            </a:r>
          </a:p>
          <a:p>
            <a:pPr marL="1371600" lvl="2" indent="-457200" fontAlgn="base">
              <a:spcBef>
                <a:spcPct val="20000"/>
              </a:spcBef>
              <a:buSzPct val="140000"/>
            </a:pPr>
            <a:r>
              <a:rPr lang="en-US" sz="2200" dirty="0">
                <a:cs typeface="Times New Roman" pitchFamily="18" charset="0"/>
              </a:rPr>
              <a:t>Include various scripting elements, which are:</a:t>
            </a:r>
          </a:p>
          <a:p>
            <a:pPr marL="1828800" lvl="3" indent="-457200" fontAlgn="base">
              <a:spcBef>
                <a:spcPct val="20000"/>
              </a:spcBef>
              <a:buSzPct val="140000"/>
              <a:buFontTx/>
              <a:buChar char="•"/>
            </a:pPr>
            <a:r>
              <a:rPr lang="en-US" sz="2200" b="1" dirty="0">
                <a:cs typeface="Times New Roman" pitchFamily="18" charset="0"/>
              </a:rPr>
              <a:t>Declarations:</a:t>
            </a:r>
            <a:r>
              <a:rPr lang="en-US" sz="2200" dirty="0">
                <a:cs typeface="Times New Roman" pitchFamily="18" charset="0"/>
              </a:rPr>
              <a:t> Provide a mechanism to define variables and methods. Declarative statements are placed within                    </a:t>
            </a:r>
            <a:r>
              <a:rPr lang="en-US" sz="2200" b="1" dirty="0">
                <a:cs typeface="Times New Roman" pitchFamily="18" charset="0"/>
              </a:rPr>
              <a:t>&lt;%! and %&gt;</a:t>
            </a:r>
            <a:r>
              <a:rPr lang="en-US" sz="2200" dirty="0">
                <a:cs typeface="Times New Roman" pitchFamily="18" charset="0"/>
              </a:rPr>
              <a:t> symbols and always end with a semicolon. </a:t>
            </a:r>
          </a:p>
          <a:p>
            <a:pPr marL="1828800" lvl="3" indent="-457200" fontAlgn="base">
              <a:spcBef>
                <a:spcPct val="20000"/>
              </a:spcBef>
              <a:buSzPct val="140000"/>
              <a:buFontTx/>
              <a:buChar char="•"/>
            </a:pPr>
            <a:r>
              <a:rPr lang="en-US" sz="2200" b="1" dirty="0">
                <a:cs typeface="Times New Roman" pitchFamily="18" charset="0"/>
              </a:rPr>
              <a:t>Expressions:</a:t>
            </a:r>
            <a:r>
              <a:rPr lang="en-US" sz="2200" dirty="0">
                <a:cs typeface="Times New Roman" pitchFamily="18" charset="0"/>
              </a:rPr>
              <a:t> Insert values directly into the output. The syntax to include a JSP expressions in the JSP file is:</a:t>
            </a:r>
          </a:p>
          <a:p>
            <a:pPr marL="1828800" lvl="3" indent="-457200" fontAlgn="base">
              <a:spcBef>
                <a:spcPct val="20000"/>
              </a:spcBef>
              <a:buSzPct val="140000"/>
            </a:pPr>
            <a:r>
              <a:rPr lang="en-US" sz="2200" dirty="0">
                <a:cs typeface="Times New Roman" pitchFamily="18" charset="0"/>
              </a:rPr>
              <a:t>	</a:t>
            </a:r>
            <a:r>
              <a:rPr lang="en-US" sz="2200" b="1" dirty="0">
                <a:cs typeface="Times New Roman" pitchFamily="18" charset="0"/>
              </a:rPr>
              <a:t>&lt;%= expression%&gt;</a:t>
            </a:r>
          </a:p>
          <a:p>
            <a:pPr marL="1828800" lvl="3" indent="-457200" fontAlgn="base">
              <a:spcBef>
                <a:spcPct val="20000"/>
              </a:spcBef>
              <a:buSzPct val="140000"/>
              <a:buFontTx/>
              <a:buChar char="•"/>
            </a:pPr>
            <a:r>
              <a:rPr lang="en-US" sz="2200" b="1" dirty="0" err="1">
                <a:cs typeface="Times New Roman" pitchFamily="18" charset="0"/>
              </a:rPr>
              <a:t>Scriptlets</a:t>
            </a:r>
            <a:r>
              <a:rPr lang="en-US" sz="2200" b="1" dirty="0">
                <a:cs typeface="Times New Roman" pitchFamily="18" charset="0"/>
              </a:rPr>
              <a:t>:</a:t>
            </a:r>
            <a:r>
              <a:rPr lang="en-US" sz="2200" dirty="0">
                <a:cs typeface="Times New Roman" pitchFamily="18" charset="0"/>
              </a:rPr>
              <a:t> Consists of valid Java code snippets that are enclosed within &lt;% and %&gt; symbols. The syntax to declare JSP </a:t>
            </a:r>
            <a:r>
              <a:rPr lang="en-US" sz="2200" dirty="0" err="1">
                <a:cs typeface="Times New Roman" pitchFamily="18" charset="0"/>
              </a:rPr>
              <a:t>scriptlets</a:t>
            </a:r>
            <a:r>
              <a:rPr lang="en-US" sz="2200" dirty="0">
                <a:cs typeface="Times New Roman" pitchFamily="18" charset="0"/>
              </a:rPr>
              <a:t> to include valid Java code is:</a:t>
            </a:r>
          </a:p>
          <a:p>
            <a:pPr marL="1828800" lvl="3" indent="-457200" fontAlgn="base">
              <a:spcBef>
                <a:spcPct val="20000"/>
              </a:spcBef>
              <a:buSzPct val="140000"/>
            </a:pPr>
            <a:r>
              <a:rPr lang="en-US" sz="2200" dirty="0">
                <a:cs typeface="Times New Roman" pitchFamily="18" charset="0"/>
              </a:rPr>
              <a:t>	</a:t>
            </a:r>
            <a:r>
              <a:rPr lang="en-US" sz="2200" b="1" dirty="0">
                <a:cs typeface="Times New Roman" pitchFamily="18" charset="0"/>
              </a:rPr>
              <a:t>&lt;% Java code %&gt; </a:t>
            </a:r>
          </a:p>
        </p:txBody>
      </p:sp>
      <p:sp>
        <p:nvSpPr>
          <p:cNvPr id="1263620" name="Rectangle 4"/>
          <p:cNvSpPr>
            <a:spLocks noChangeArrowheads="1"/>
          </p:cNvSpPr>
          <p:nvPr/>
        </p:nvSpPr>
        <p:spPr bwMode="auto">
          <a:xfrm>
            <a:off x="4962525" y="2133600"/>
            <a:ext cx="9144000" cy="369332"/>
          </a:xfrm>
          <a:prstGeom prst="rect">
            <a:avLst/>
          </a:prstGeom>
          <a:noFill/>
          <a:ln w="9525">
            <a:noFill/>
            <a:miter lim="800000"/>
            <a:headEnd/>
            <a:tailEnd/>
          </a:ln>
          <a:effectLst/>
        </p:spPr>
        <p:txBody>
          <a:bodyPr>
            <a:spAutoFit/>
          </a:bodyPr>
          <a:lstStyle/>
          <a:p>
            <a:endParaRPr lang="en-US"/>
          </a:p>
        </p:txBody>
      </p:sp>
      <p:sp>
        <p:nvSpPr>
          <p:cNvPr id="1263621" name="Rectangle 5"/>
          <p:cNvSpPr>
            <a:spLocks noGrp="1" noChangeArrowheads="1"/>
          </p:cNvSpPr>
          <p:nvPr>
            <p:ph type="title"/>
          </p:nvPr>
        </p:nvSpPr>
        <p:spPr>
          <a:xfrm>
            <a:off x="1725386" y="195943"/>
            <a:ext cx="7315200" cy="685800"/>
          </a:xfrm>
          <a:noFill/>
          <a:ln/>
        </p:spPr>
        <p:txBody>
          <a:bodyPr/>
          <a:lstStyle/>
          <a:p>
            <a:r>
              <a:rPr lang="en-US" sz="2400" dirty="0"/>
              <a:t>JSP SCRIPTING ELEMENTS</a:t>
            </a:r>
          </a:p>
        </p:txBody>
      </p:sp>
      <p:sp>
        <p:nvSpPr>
          <p:cNvPr id="6" name="Rectangle 5">
            <a:hlinkClick r:id="rId3" action="ppaction://hlinkfile"/>
          </p:cNvPr>
          <p:cNvSpPr/>
          <p:nvPr/>
        </p:nvSpPr>
        <p:spPr>
          <a:xfrm>
            <a:off x="7016300" y="6396335"/>
            <a:ext cx="2710999" cy="369332"/>
          </a:xfrm>
          <a:prstGeom prst="rect">
            <a:avLst/>
          </a:prstGeom>
          <a:noFill/>
        </p:spPr>
        <p:txBody>
          <a:bodyPr wrap="none" lIns="91440" tIns="45720" rIns="91440" bIns="45720">
            <a:spAutoFit/>
          </a:bodyPr>
          <a:lstStyle/>
          <a:p>
            <a:pPr algn="ctr"/>
            <a: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hlinkClick r:id="rId4" action="ppaction://hlinkfile"/>
              </a:rPr>
              <a:t>Expression Demo</a:t>
            </a:r>
            <a:endPar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535051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666" name="Rectangle 2"/>
          <p:cNvSpPr>
            <a:spLocks noChangeArrowheads="1"/>
          </p:cNvSpPr>
          <p:nvPr/>
        </p:nvSpPr>
        <p:spPr bwMode="auto">
          <a:xfrm>
            <a:off x="2087563" y="922338"/>
            <a:ext cx="8077200" cy="4495800"/>
          </a:xfrm>
          <a:prstGeom prst="rect">
            <a:avLst/>
          </a:prstGeom>
          <a:noFill/>
          <a:ln w="9525">
            <a:noFill/>
            <a:miter lim="800000"/>
            <a:headEnd/>
            <a:tailEnd/>
          </a:ln>
          <a:effectLst/>
        </p:spPr>
        <p:txBody>
          <a:bodyPr/>
          <a:lstStyle/>
          <a:p>
            <a:pPr marL="2286000" lvl="4" indent="-457200" fontAlgn="base">
              <a:spcBef>
                <a:spcPct val="20000"/>
              </a:spcBef>
              <a:buSzPct val="140000"/>
            </a:pPr>
            <a:endParaRPr lang="en-US" sz="1400" dirty="0">
              <a:solidFill>
                <a:srgbClr val="006666"/>
              </a:solidFill>
              <a:latin typeface="Verdana" pitchFamily="34" charset="0"/>
              <a:cs typeface="Times New Roman" pitchFamily="18" charset="0"/>
            </a:endParaRPr>
          </a:p>
          <a:p>
            <a:pPr marL="914400" lvl="1" indent="-457200" fontAlgn="base">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914400" lvl="1" indent="-457200" fontAlgn="base">
              <a:spcBef>
                <a:spcPct val="20000"/>
              </a:spcBef>
              <a:buSzPct val="140000"/>
              <a:buFontTx/>
              <a:buChar char="•"/>
            </a:pPr>
            <a:r>
              <a:rPr lang="en-US" sz="2200" b="1" dirty="0">
                <a:cs typeface="Times New Roman" pitchFamily="18" charset="0"/>
              </a:rPr>
              <a:t>JSP Implicit Objects are:</a:t>
            </a:r>
          </a:p>
          <a:p>
            <a:pPr marL="1371600" lvl="2" indent="-457200" fontAlgn="base">
              <a:spcBef>
                <a:spcPct val="20000"/>
              </a:spcBef>
              <a:buSzPct val="140000"/>
              <a:buFontTx/>
              <a:buChar char="•"/>
            </a:pPr>
            <a:endParaRPr lang="en-US" sz="2200" b="1" dirty="0">
              <a:cs typeface="Times New Roman" pitchFamily="18" charset="0"/>
            </a:endParaRPr>
          </a:p>
          <a:p>
            <a:pPr marL="1371600" lvl="2" indent="-457200" fontAlgn="base">
              <a:spcBef>
                <a:spcPct val="20000"/>
              </a:spcBef>
              <a:buSzPct val="140000"/>
              <a:buFontTx/>
              <a:buChar char="•"/>
            </a:pPr>
            <a:r>
              <a:rPr lang="en-US" sz="2200" dirty="0">
                <a:cs typeface="Times New Roman" pitchFamily="18" charset="0"/>
              </a:rPr>
              <a:t>Pre-defined variables that can be included in JSP expressions and </a:t>
            </a:r>
            <a:r>
              <a:rPr lang="en-US" sz="2200" dirty="0" err="1">
                <a:cs typeface="Times New Roman" pitchFamily="18" charset="0"/>
              </a:rPr>
              <a:t>scriptlets</a:t>
            </a:r>
            <a:r>
              <a:rPr lang="en-US" sz="2200" dirty="0">
                <a:cs typeface="Times New Roman" pitchFamily="18" charset="0"/>
              </a:rPr>
              <a:t>.</a:t>
            </a:r>
          </a:p>
          <a:p>
            <a:pPr marL="1371600" lvl="2" indent="-457200" fontAlgn="base">
              <a:spcBef>
                <a:spcPct val="20000"/>
              </a:spcBef>
              <a:buSzPct val="140000"/>
              <a:buFontTx/>
              <a:buChar char="•"/>
            </a:pPr>
            <a:endParaRPr lang="en-US" sz="2200" dirty="0">
              <a:cs typeface="Times New Roman" pitchFamily="18" charset="0"/>
            </a:endParaRPr>
          </a:p>
          <a:p>
            <a:pPr marL="1371600" lvl="2" indent="-457200" fontAlgn="base">
              <a:spcBef>
                <a:spcPct val="20000"/>
              </a:spcBef>
              <a:buSzPct val="140000"/>
              <a:buFontTx/>
              <a:buChar char="•"/>
            </a:pPr>
            <a:r>
              <a:rPr lang="en-US" sz="2200" dirty="0">
                <a:cs typeface="Times New Roman" pitchFamily="18" charset="0"/>
              </a:rPr>
              <a:t>Implemented from </a:t>
            </a:r>
            <a:r>
              <a:rPr lang="en-US" sz="2200" dirty="0" err="1">
                <a:cs typeface="Times New Roman" pitchFamily="18" charset="0"/>
              </a:rPr>
              <a:t>servlet</a:t>
            </a:r>
            <a:r>
              <a:rPr lang="en-US" sz="2200" dirty="0">
                <a:cs typeface="Times New Roman" pitchFamily="18" charset="0"/>
              </a:rPr>
              <a:t> classes and interfaces. </a:t>
            </a:r>
          </a:p>
        </p:txBody>
      </p:sp>
      <p:sp>
        <p:nvSpPr>
          <p:cNvPr id="1265668" name="Rectangle 4"/>
          <p:cNvSpPr>
            <a:spLocks noGrp="1" noChangeArrowheads="1"/>
          </p:cNvSpPr>
          <p:nvPr>
            <p:ph type="title"/>
          </p:nvPr>
        </p:nvSpPr>
        <p:spPr>
          <a:xfrm>
            <a:off x="1725385" y="210458"/>
            <a:ext cx="7315200" cy="685800"/>
          </a:xfrm>
          <a:noFill/>
          <a:ln/>
        </p:spPr>
        <p:txBody>
          <a:bodyPr/>
          <a:lstStyle/>
          <a:p>
            <a:r>
              <a:rPr lang="en-US" sz="2400" dirty="0"/>
              <a:t>JSP IMPLICIT OBJECTS</a:t>
            </a:r>
          </a:p>
        </p:txBody>
      </p:sp>
    </p:spTree>
    <p:extLst>
      <p:ext uri="{BB962C8B-B14F-4D97-AF65-F5344CB8AC3E}">
        <p14:creationId xmlns:p14="http://schemas.microsoft.com/office/powerpoint/2010/main" val="22525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7714" name="Rectangle 2"/>
          <p:cNvSpPr>
            <a:spLocks noChangeArrowheads="1"/>
          </p:cNvSpPr>
          <p:nvPr/>
        </p:nvSpPr>
        <p:spPr bwMode="auto">
          <a:xfrm>
            <a:off x="1524000" y="1090160"/>
            <a:ext cx="7522936" cy="753155"/>
          </a:xfrm>
          <a:prstGeom prst="rect">
            <a:avLst/>
          </a:prstGeom>
          <a:noFill/>
          <a:ln w="9525">
            <a:noFill/>
            <a:miter lim="800000"/>
            <a:headEnd/>
            <a:tailEnd/>
          </a:ln>
          <a:effectLst/>
        </p:spPr>
        <p:txBody>
          <a:bodyPr/>
          <a:lstStyle/>
          <a:p>
            <a:pPr marL="914400" lvl="1" indent="-457200" fontAlgn="base">
              <a:spcBef>
                <a:spcPct val="20000"/>
              </a:spcBef>
              <a:buSzPct val="140000"/>
            </a:pPr>
            <a:r>
              <a:rPr lang="en-US" sz="2200" dirty="0">
                <a:cs typeface="Times New Roman" pitchFamily="18" charset="0"/>
              </a:rPr>
              <a:t>JSP implicit objects:</a:t>
            </a:r>
          </a:p>
        </p:txBody>
      </p:sp>
      <p:sp>
        <p:nvSpPr>
          <p:cNvPr id="1267716" name="Rectangle 4"/>
          <p:cNvSpPr>
            <a:spLocks noChangeArrowheads="1"/>
          </p:cNvSpPr>
          <p:nvPr/>
        </p:nvSpPr>
        <p:spPr bwMode="auto">
          <a:xfrm>
            <a:off x="3586163" y="1976438"/>
            <a:ext cx="9144000" cy="369332"/>
          </a:xfrm>
          <a:prstGeom prst="rect">
            <a:avLst/>
          </a:prstGeom>
          <a:noFill/>
          <a:ln w="9525">
            <a:noFill/>
            <a:miter lim="800000"/>
            <a:headEnd/>
            <a:tailEnd/>
          </a:ln>
          <a:effectLst/>
        </p:spPr>
        <p:txBody>
          <a:bodyPr>
            <a:spAutoFit/>
          </a:bodyPr>
          <a:lstStyle/>
          <a:p>
            <a:endParaRPr lang="en-US"/>
          </a:p>
        </p:txBody>
      </p:sp>
      <p:sp>
        <p:nvSpPr>
          <p:cNvPr id="1267717" name="Rectangle 5"/>
          <p:cNvSpPr>
            <a:spLocks noChangeArrowheads="1"/>
          </p:cNvSpPr>
          <p:nvPr/>
        </p:nvSpPr>
        <p:spPr bwMode="auto">
          <a:xfrm>
            <a:off x="1524000" y="5060950"/>
            <a:ext cx="9144000" cy="677108"/>
          </a:xfrm>
          <a:prstGeom prst="rect">
            <a:avLst/>
          </a:prstGeom>
          <a:noFill/>
          <a:ln w="9525">
            <a:noFill/>
            <a:miter lim="800000"/>
            <a:headEnd/>
            <a:tailEnd/>
          </a:ln>
          <a:effectLst/>
        </p:spPr>
        <p:txBody>
          <a:bodyPr>
            <a:spAutoFit/>
          </a:bodyPr>
          <a:lstStyle/>
          <a:p>
            <a:pPr algn="l" eaLnBrk="1" fontAlgn="base" hangingPunct="1"/>
            <a:r>
              <a:rPr lang="en-US" sz="1400">
                <a:latin typeface="Times New Roman" pitchFamily="18" charset="0"/>
                <a:cs typeface="Times New Roman" pitchFamily="18" charset="0"/>
              </a:rPr>
              <a:t> </a:t>
            </a:r>
            <a:endParaRPr lang="en-US" sz="1200">
              <a:latin typeface="Times New Roman" pitchFamily="18" charset="0"/>
              <a:cs typeface="Times New Roman" pitchFamily="18" charset="0"/>
            </a:endParaRPr>
          </a:p>
          <a:p>
            <a:pPr algn="l" fontAlgn="base"/>
            <a:endParaRPr lang="en-US" sz="2400">
              <a:latin typeface="Times New Roman" pitchFamily="18" charset="0"/>
            </a:endParaRPr>
          </a:p>
        </p:txBody>
      </p:sp>
      <p:grpSp>
        <p:nvGrpSpPr>
          <p:cNvPr id="2" name="Group 7"/>
          <p:cNvGrpSpPr>
            <a:grpSpLocks/>
          </p:cNvGrpSpPr>
          <p:nvPr/>
        </p:nvGrpSpPr>
        <p:grpSpPr bwMode="auto">
          <a:xfrm>
            <a:off x="1905000" y="1727201"/>
            <a:ext cx="8534400" cy="3614057"/>
            <a:chOff x="-3" y="-3"/>
            <a:chExt cx="3979" cy="2498"/>
          </a:xfrm>
        </p:grpSpPr>
        <p:grpSp>
          <p:nvGrpSpPr>
            <p:cNvPr id="3" name="Group 8"/>
            <p:cNvGrpSpPr>
              <a:grpSpLocks/>
            </p:cNvGrpSpPr>
            <p:nvPr/>
          </p:nvGrpSpPr>
          <p:grpSpPr bwMode="auto">
            <a:xfrm>
              <a:off x="0" y="0"/>
              <a:ext cx="3973" cy="2492"/>
              <a:chOff x="0" y="0"/>
              <a:chExt cx="3973" cy="2492"/>
            </a:xfrm>
          </p:grpSpPr>
          <p:grpSp>
            <p:nvGrpSpPr>
              <p:cNvPr id="4" name="Group 9"/>
              <p:cNvGrpSpPr>
                <a:grpSpLocks/>
              </p:cNvGrpSpPr>
              <p:nvPr/>
            </p:nvGrpSpPr>
            <p:grpSpPr bwMode="auto">
              <a:xfrm>
                <a:off x="0" y="0"/>
                <a:ext cx="921" cy="556"/>
                <a:chOff x="0" y="0"/>
                <a:chExt cx="921" cy="556"/>
              </a:xfrm>
            </p:grpSpPr>
            <p:sp>
              <p:nvSpPr>
                <p:cNvPr id="1267722" name="Rectangle 10"/>
                <p:cNvSpPr>
                  <a:spLocks noChangeArrowheads="1"/>
                </p:cNvSpPr>
                <p:nvPr/>
              </p:nvSpPr>
              <p:spPr bwMode="auto">
                <a:xfrm>
                  <a:off x="0" y="0"/>
                  <a:ext cx="921" cy="556"/>
                </a:xfrm>
                <a:prstGeom prst="rect">
                  <a:avLst/>
                </a:prstGeom>
                <a:solidFill>
                  <a:srgbClr val="CCCCCC"/>
                </a:solidFill>
                <a:ln w="9525">
                  <a:noFill/>
                  <a:miter lim="800000"/>
                  <a:headEnd/>
                  <a:tailEnd/>
                </a:ln>
                <a:effectLst/>
              </p:spPr>
              <p:txBody>
                <a:bodyPr/>
                <a:lstStyle/>
                <a:p>
                  <a:endParaRPr lang="en-US"/>
                </a:p>
              </p:txBody>
            </p:sp>
            <p:grpSp>
              <p:nvGrpSpPr>
                <p:cNvPr id="5" name="Group 11"/>
                <p:cNvGrpSpPr>
                  <a:grpSpLocks/>
                </p:cNvGrpSpPr>
                <p:nvPr/>
              </p:nvGrpSpPr>
              <p:grpSpPr bwMode="auto">
                <a:xfrm>
                  <a:off x="0" y="0"/>
                  <a:ext cx="921" cy="556"/>
                  <a:chOff x="0" y="0"/>
                  <a:chExt cx="921" cy="556"/>
                </a:xfrm>
              </p:grpSpPr>
              <p:sp>
                <p:nvSpPr>
                  <p:cNvPr id="1267724" name="Rectangle 12"/>
                  <p:cNvSpPr>
                    <a:spLocks noChangeArrowheads="1"/>
                  </p:cNvSpPr>
                  <p:nvPr/>
                </p:nvSpPr>
                <p:spPr bwMode="auto">
                  <a:xfrm>
                    <a:off x="43" y="0"/>
                    <a:ext cx="835"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Implicit Object</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7725" name="Rectangle 13"/>
                  <p:cNvSpPr>
                    <a:spLocks noChangeArrowheads="1"/>
                  </p:cNvSpPr>
                  <p:nvPr/>
                </p:nvSpPr>
                <p:spPr bwMode="auto">
                  <a:xfrm>
                    <a:off x="0" y="0"/>
                    <a:ext cx="921" cy="556"/>
                  </a:xfrm>
                  <a:prstGeom prst="rect">
                    <a:avLst/>
                  </a:prstGeom>
                  <a:noFill/>
                  <a:ln w="7">
                    <a:solidFill>
                      <a:srgbClr val="A0A0A0"/>
                    </a:solidFill>
                    <a:miter lim="800000"/>
                    <a:headEnd/>
                    <a:tailEnd/>
                  </a:ln>
                  <a:effectLst/>
                </p:spPr>
                <p:txBody>
                  <a:bodyPr/>
                  <a:lstStyle/>
                  <a:p>
                    <a:endParaRPr lang="en-US"/>
                  </a:p>
                </p:txBody>
              </p:sp>
            </p:grpSp>
          </p:grpSp>
          <p:grpSp>
            <p:nvGrpSpPr>
              <p:cNvPr id="6" name="Group 14"/>
              <p:cNvGrpSpPr>
                <a:grpSpLocks/>
              </p:cNvGrpSpPr>
              <p:nvPr/>
            </p:nvGrpSpPr>
            <p:grpSpPr bwMode="auto">
              <a:xfrm>
                <a:off x="921" y="0"/>
                <a:ext cx="1248" cy="556"/>
                <a:chOff x="921" y="0"/>
                <a:chExt cx="1248" cy="556"/>
              </a:xfrm>
            </p:grpSpPr>
            <p:sp>
              <p:nvSpPr>
                <p:cNvPr id="1267727" name="Rectangle 15"/>
                <p:cNvSpPr>
                  <a:spLocks noChangeArrowheads="1"/>
                </p:cNvSpPr>
                <p:nvPr/>
              </p:nvSpPr>
              <p:spPr bwMode="auto">
                <a:xfrm>
                  <a:off x="921" y="0"/>
                  <a:ext cx="1248" cy="556"/>
                </a:xfrm>
                <a:prstGeom prst="rect">
                  <a:avLst/>
                </a:prstGeom>
                <a:solidFill>
                  <a:srgbClr val="CCCCCC"/>
                </a:solidFill>
                <a:ln w="9525">
                  <a:noFill/>
                  <a:miter lim="800000"/>
                  <a:headEnd/>
                  <a:tailEnd/>
                </a:ln>
                <a:effectLst/>
              </p:spPr>
              <p:txBody>
                <a:bodyPr/>
                <a:lstStyle/>
                <a:p>
                  <a:endParaRPr lang="en-US"/>
                </a:p>
              </p:txBody>
            </p:sp>
            <p:grpSp>
              <p:nvGrpSpPr>
                <p:cNvPr id="7" name="Group 16"/>
                <p:cNvGrpSpPr>
                  <a:grpSpLocks/>
                </p:cNvGrpSpPr>
                <p:nvPr/>
              </p:nvGrpSpPr>
              <p:grpSpPr bwMode="auto">
                <a:xfrm>
                  <a:off x="921" y="0"/>
                  <a:ext cx="1248" cy="556"/>
                  <a:chOff x="921" y="0"/>
                  <a:chExt cx="1248" cy="556"/>
                </a:xfrm>
              </p:grpSpPr>
              <p:sp>
                <p:nvSpPr>
                  <p:cNvPr id="1267729" name="Rectangle 17"/>
                  <p:cNvSpPr>
                    <a:spLocks noChangeArrowheads="1"/>
                  </p:cNvSpPr>
                  <p:nvPr/>
                </p:nvSpPr>
                <p:spPr bwMode="auto">
                  <a:xfrm>
                    <a:off x="964" y="0"/>
                    <a:ext cx="1162"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Class</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7730" name="Rectangle 18"/>
                  <p:cNvSpPr>
                    <a:spLocks noChangeArrowheads="1"/>
                  </p:cNvSpPr>
                  <p:nvPr/>
                </p:nvSpPr>
                <p:spPr bwMode="auto">
                  <a:xfrm>
                    <a:off x="921" y="0"/>
                    <a:ext cx="1248" cy="556"/>
                  </a:xfrm>
                  <a:prstGeom prst="rect">
                    <a:avLst/>
                  </a:prstGeom>
                  <a:noFill/>
                  <a:ln w="7">
                    <a:solidFill>
                      <a:srgbClr val="A0A0A0"/>
                    </a:solidFill>
                    <a:miter lim="800000"/>
                    <a:headEnd/>
                    <a:tailEnd/>
                  </a:ln>
                  <a:effectLst/>
                </p:spPr>
                <p:txBody>
                  <a:bodyPr/>
                  <a:lstStyle/>
                  <a:p>
                    <a:endParaRPr lang="en-US"/>
                  </a:p>
                </p:txBody>
              </p:sp>
            </p:grpSp>
          </p:grpSp>
          <p:grpSp>
            <p:nvGrpSpPr>
              <p:cNvPr id="8" name="Group 19"/>
              <p:cNvGrpSpPr>
                <a:grpSpLocks/>
              </p:cNvGrpSpPr>
              <p:nvPr/>
            </p:nvGrpSpPr>
            <p:grpSpPr bwMode="auto">
              <a:xfrm>
                <a:off x="2169" y="0"/>
                <a:ext cx="1804" cy="556"/>
                <a:chOff x="2169" y="0"/>
                <a:chExt cx="1804" cy="556"/>
              </a:xfrm>
            </p:grpSpPr>
            <p:sp>
              <p:nvSpPr>
                <p:cNvPr id="1267732" name="Rectangle 20"/>
                <p:cNvSpPr>
                  <a:spLocks noChangeArrowheads="1"/>
                </p:cNvSpPr>
                <p:nvPr/>
              </p:nvSpPr>
              <p:spPr bwMode="auto">
                <a:xfrm>
                  <a:off x="2169" y="0"/>
                  <a:ext cx="1804" cy="556"/>
                </a:xfrm>
                <a:prstGeom prst="rect">
                  <a:avLst/>
                </a:prstGeom>
                <a:solidFill>
                  <a:srgbClr val="CCCCCC"/>
                </a:solidFill>
                <a:ln w="9525">
                  <a:noFill/>
                  <a:miter lim="800000"/>
                  <a:headEnd/>
                  <a:tailEnd/>
                </a:ln>
                <a:effectLst/>
              </p:spPr>
              <p:txBody>
                <a:bodyPr/>
                <a:lstStyle/>
                <a:p>
                  <a:endParaRPr lang="en-US"/>
                </a:p>
              </p:txBody>
            </p:sp>
            <p:grpSp>
              <p:nvGrpSpPr>
                <p:cNvPr id="9" name="Group 21"/>
                <p:cNvGrpSpPr>
                  <a:grpSpLocks/>
                </p:cNvGrpSpPr>
                <p:nvPr/>
              </p:nvGrpSpPr>
              <p:grpSpPr bwMode="auto">
                <a:xfrm>
                  <a:off x="2169" y="0"/>
                  <a:ext cx="1804" cy="556"/>
                  <a:chOff x="2169" y="0"/>
                  <a:chExt cx="1804" cy="556"/>
                </a:xfrm>
              </p:grpSpPr>
              <p:sp>
                <p:nvSpPr>
                  <p:cNvPr id="1267734" name="Rectangle 22"/>
                  <p:cNvSpPr>
                    <a:spLocks noChangeArrowheads="1"/>
                  </p:cNvSpPr>
                  <p:nvPr/>
                </p:nvSpPr>
                <p:spPr bwMode="auto">
                  <a:xfrm>
                    <a:off x="2212" y="0"/>
                    <a:ext cx="1718"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Description</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7735" name="Rectangle 23"/>
                  <p:cNvSpPr>
                    <a:spLocks noChangeArrowheads="1"/>
                  </p:cNvSpPr>
                  <p:nvPr/>
                </p:nvSpPr>
                <p:spPr bwMode="auto">
                  <a:xfrm>
                    <a:off x="2169" y="0"/>
                    <a:ext cx="1804" cy="556"/>
                  </a:xfrm>
                  <a:prstGeom prst="rect">
                    <a:avLst/>
                  </a:prstGeom>
                  <a:noFill/>
                  <a:ln w="7">
                    <a:solidFill>
                      <a:srgbClr val="A0A0A0"/>
                    </a:solidFill>
                    <a:miter lim="800000"/>
                    <a:headEnd/>
                    <a:tailEnd/>
                  </a:ln>
                  <a:effectLst/>
                </p:spPr>
                <p:txBody>
                  <a:bodyPr/>
                  <a:lstStyle/>
                  <a:p>
                    <a:endParaRPr lang="en-US"/>
                  </a:p>
                </p:txBody>
              </p:sp>
            </p:grpSp>
          </p:grpSp>
          <p:grpSp>
            <p:nvGrpSpPr>
              <p:cNvPr id="10" name="Group 24"/>
              <p:cNvGrpSpPr>
                <a:grpSpLocks/>
              </p:cNvGrpSpPr>
              <p:nvPr/>
            </p:nvGrpSpPr>
            <p:grpSpPr bwMode="auto">
              <a:xfrm>
                <a:off x="0" y="556"/>
                <a:ext cx="921" cy="824"/>
                <a:chOff x="0" y="556"/>
                <a:chExt cx="921" cy="824"/>
              </a:xfrm>
            </p:grpSpPr>
            <p:sp>
              <p:nvSpPr>
                <p:cNvPr id="1267737" name="Rectangle 25"/>
                <p:cNvSpPr>
                  <a:spLocks noChangeArrowheads="1"/>
                </p:cNvSpPr>
                <p:nvPr/>
              </p:nvSpPr>
              <p:spPr bwMode="auto">
                <a:xfrm>
                  <a:off x="43" y="556"/>
                  <a:ext cx="835" cy="824"/>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application</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7738" name="Rectangle 26"/>
                <p:cNvSpPr>
                  <a:spLocks noChangeArrowheads="1"/>
                </p:cNvSpPr>
                <p:nvPr/>
              </p:nvSpPr>
              <p:spPr bwMode="auto">
                <a:xfrm>
                  <a:off x="0" y="556"/>
                  <a:ext cx="921" cy="824"/>
                </a:xfrm>
                <a:prstGeom prst="rect">
                  <a:avLst/>
                </a:prstGeom>
                <a:noFill/>
                <a:ln w="7">
                  <a:solidFill>
                    <a:srgbClr val="A0A0A0"/>
                  </a:solidFill>
                  <a:miter lim="800000"/>
                  <a:headEnd/>
                  <a:tailEnd/>
                </a:ln>
                <a:effectLst/>
              </p:spPr>
              <p:txBody>
                <a:bodyPr/>
                <a:lstStyle/>
                <a:p>
                  <a:endParaRPr lang="en-US"/>
                </a:p>
              </p:txBody>
            </p:sp>
          </p:grpSp>
          <p:grpSp>
            <p:nvGrpSpPr>
              <p:cNvPr id="11" name="Group 27"/>
              <p:cNvGrpSpPr>
                <a:grpSpLocks/>
              </p:cNvGrpSpPr>
              <p:nvPr/>
            </p:nvGrpSpPr>
            <p:grpSpPr bwMode="auto">
              <a:xfrm>
                <a:off x="921" y="556"/>
                <a:ext cx="1248" cy="824"/>
                <a:chOff x="921" y="556"/>
                <a:chExt cx="1248" cy="824"/>
              </a:xfrm>
            </p:grpSpPr>
            <p:sp>
              <p:nvSpPr>
                <p:cNvPr id="1267740" name="Rectangle 28"/>
                <p:cNvSpPr>
                  <a:spLocks noChangeArrowheads="1"/>
                </p:cNvSpPr>
                <p:nvPr/>
              </p:nvSpPr>
              <p:spPr bwMode="auto">
                <a:xfrm>
                  <a:off x="964" y="556"/>
                  <a:ext cx="1162" cy="824"/>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javax.servlet.ServletContext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7741" name="Rectangle 29"/>
                <p:cNvSpPr>
                  <a:spLocks noChangeArrowheads="1"/>
                </p:cNvSpPr>
                <p:nvPr/>
              </p:nvSpPr>
              <p:spPr bwMode="auto">
                <a:xfrm>
                  <a:off x="921" y="556"/>
                  <a:ext cx="1248" cy="824"/>
                </a:xfrm>
                <a:prstGeom prst="rect">
                  <a:avLst/>
                </a:prstGeom>
                <a:noFill/>
                <a:ln w="7">
                  <a:solidFill>
                    <a:srgbClr val="A0A0A0"/>
                  </a:solidFill>
                  <a:miter lim="800000"/>
                  <a:headEnd/>
                  <a:tailEnd/>
                </a:ln>
                <a:effectLst/>
              </p:spPr>
              <p:txBody>
                <a:bodyPr/>
                <a:lstStyle/>
                <a:p>
                  <a:endParaRPr lang="en-US"/>
                </a:p>
              </p:txBody>
            </p:sp>
          </p:grpSp>
          <p:grpSp>
            <p:nvGrpSpPr>
              <p:cNvPr id="12" name="Group 30"/>
              <p:cNvGrpSpPr>
                <a:grpSpLocks/>
              </p:cNvGrpSpPr>
              <p:nvPr/>
            </p:nvGrpSpPr>
            <p:grpSpPr bwMode="auto">
              <a:xfrm>
                <a:off x="2169" y="556"/>
                <a:ext cx="1804" cy="824"/>
                <a:chOff x="2169" y="556"/>
                <a:chExt cx="1804" cy="824"/>
              </a:xfrm>
            </p:grpSpPr>
            <p:sp>
              <p:nvSpPr>
                <p:cNvPr id="1267743" name="Rectangle 31"/>
                <p:cNvSpPr>
                  <a:spLocks noChangeArrowheads="1"/>
                </p:cNvSpPr>
                <p:nvPr/>
              </p:nvSpPr>
              <p:spPr bwMode="auto">
                <a:xfrm>
                  <a:off x="2212" y="556"/>
                  <a:ext cx="1718" cy="824"/>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The application object defines a Web application. Usually, it is the application in the current Web context.</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67744" name="Rectangle 32"/>
                <p:cNvSpPr>
                  <a:spLocks noChangeArrowheads="1"/>
                </p:cNvSpPr>
                <p:nvPr/>
              </p:nvSpPr>
              <p:spPr bwMode="auto">
                <a:xfrm>
                  <a:off x="2169" y="556"/>
                  <a:ext cx="1804" cy="824"/>
                </a:xfrm>
                <a:prstGeom prst="rect">
                  <a:avLst/>
                </a:prstGeom>
                <a:noFill/>
                <a:ln w="7">
                  <a:solidFill>
                    <a:srgbClr val="A0A0A0"/>
                  </a:solidFill>
                  <a:miter lim="800000"/>
                  <a:headEnd/>
                  <a:tailEnd/>
                </a:ln>
                <a:effectLst/>
              </p:spPr>
              <p:txBody>
                <a:bodyPr/>
                <a:lstStyle/>
                <a:p>
                  <a:endParaRPr lang="en-US"/>
                </a:p>
              </p:txBody>
            </p:sp>
          </p:grpSp>
          <p:grpSp>
            <p:nvGrpSpPr>
              <p:cNvPr id="13" name="Group 33"/>
              <p:cNvGrpSpPr>
                <a:grpSpLocks/>
              </p:cNvGrpSpPr>
              <p:nvPr/>
            </p:nvGrpSpPr>
            <p:grpSpPr bwMode="auto">
              <a:xfrm>
                <a:off x="0" y="1380"/>
                <a:ext cx="921" cy="556"/>
                <a:chOff x="0" y="1380"/>
                <a:chExt cx="921" cy="556"/>
              </a:xfrm>
            </p:grpSpPr>
            <p:sp>
              <p:nvSpPr>
                <p:cNvPr id="1267746" name="Rectangle 34"/>
                <p:cNvSpPr>
                  <a:spLocks noChangeArrowheads="1"/>
                </p:cNvSpPr>
                <p:nvPr/>
              </p:nvSpPr>
              <p:spPr bwMode="auto">
                <a:xfrm>
                  <a:off x="43" y="1380"/>
                  <a:ext cx="835"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config</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7747" name="Rectangle 35"/>
                <p:cNvSpPr>
                  <a:spLocks noChangeArrowheads="1"/>
                </p:cNvSpPr>
                <p:nvPr/>
              </p:nvSpPr>
              <p:spPr bwMode="auto">
                <a:xfrm>
                  <a:off x="0" y="1380"/>
                  <a:ext cx="921" cy="556"/>
                </a:xfrm>
                <a:prstGeom prst="rect">
                  <a:avLst/>
                </a:prstGeom>
                <a:noFill/>
                <a:ln w="7">
                  <a:solidFill>
                    <a:srgbClr val="A0A0A0"/>
                  </a:solidFill>
                  <a:miter lim="800000"/>
                  <a:headEnd/>
                  <a:tailEnd/>
                </a:ln>
                <a:effectLst/>
              </p:spPr>
              <p:txBody>
                <a:bodyPr/>
                <a:lstStyle/>
                <a:p>
                  <a:endParaRPr lang="en-US"/>
                </a:p>
              </p:txBody>
            </p:sp>
          </p:grpSp>
          <p:grpSp>
            <p:nvGrpSpPr>
              <p:cNvPr id="14" name="Group 36"/>
              <p:cNvGrpSpPr>
                <a:grpSpLocks/>
              </p:cNvGrpSpPr>
              <p:nvPr/>
            </p:nvGrpSpPr>
            <p:grpSpPr bwMode="auto">
              <a:xfrm>
                <a:off x="921" y="1380"/>
                <a:ext cx="1248" cy="556"/>
                <a:chOff x="921" y="1380"/>
                <a:chExt cx="1248" cy="556"/>
              </a:xfrm>
            </p:grpSpPr>
            <p:sp>
              <p:nvSpPr>
                <p:cNvPr id="1267749" name="Rectangle 37"/>
                <p:cNvSpPr>
                  <a:spLocks noChangeArrowheads="1"/>
                </p:cNvSpPr>
                <p:nvPr/>
              </p:nvSpPr>
              <p:spPr bwMode="auto">
                <a:xfrm>
                  <a:off x="964" y="1380"/>
                  <a:ext cx="1162"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javax.Servlet.ServletConfig</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7750" name="Rectangle 38"/>
                <p:cNvSpPr>
                  <a:spLocks noChangeArrowheads="1"/>
                </p:cNvSpPr>
                <p:nvPr/>
              </p:nvSpPr>
              <p:spPr bwMode="auto">
                <a:xfrm>
                  <a:off x="921" y="1380"/>
                  <a:ext cx="1248" cy="556"/>
                </a:xfrm>
                <a:prstGeom prst="rect">
                  <a:avLst/>
                </a:prstGeom>
                <a:noFill/>
                <a:ln w="7">
                  <a:solidFill>
                    <a:srgbClr val="A0A0A0"/>
                  </a:solidFill>
                  <a:miter lim="800000"/>
                  <a:headEnd/>
                  <a:tailEnd/>
                </a:ln>
                <a:effectLst/>
              </p:spPr>
              <p:txBody>
                <a:bodyPr/>
                <a:lstStyle/>
                <a:p>
                  <a:endParaRPr lang="en-US"/>
                </a:p>
              </p:txBody>
            </p:sp>
          </p:grpSp>
          <p:grpSp>
            <p:nvGrpSpPr>
              <p:cNvPr id="15" name="Group 39"/>
              <p:cNvGrpSpPr>
                <a:grpSpLocks/>
              </p:cNvGrpSpPr>
              <p:nvPr/>
            </p:nvGrpSpPr>
            <p:grpSpPr bwMode="auto">
              <a:xfrm>
                <a:off x="2169" y="1380"/>
                <a:ext cx="1804" cy="556"/>
                <a:chOff x="2169" y="1380"/>
                <a:chExt cx="1804" cy="556"/>
              </a:xfrm>
            </p:grpSpPr>
            <p:sp>
              <p:nvSpPr>
                <p:cNvPr id="1267752" name="Rectangle 40"/>
                <p:cNvSpPr>
                  <a:spLocks noChangeArrowheads="1"/>
                </p:cNvSpPr>
                <p:nvPr/>
              </p:nvSpPr>
              <p:spPr bwMode="auto">
                <a:xfrm>
                  <a:off x="2212" y="1380"/>
                  <a:ext cx="1718"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the object of a </a:t>
                  </a:r>
                  <a:r>
                    <a:rPr lang="en-GB" sz="1400">
                      <a:solidFill>
                        <a:srgbClr val="006666"/>
                      </a:solidFill>
                      <a:latin typeface="Courier New" pitchFamily="49" charset="0"/>
                      <a:cs typeface="Times New Roman" pitchFamily="18" charset="0"/>
                    </a:rPr>
                    <a:t>ServletConfig </a:t>
                  </a:r>
                  <a:r>
                    <a:rPr lang="en-GB" sz="1400">
                      <a:solidFill>
                        <a:srgbClr val="006666"/>
                      </a:solidFill>
                      <a:latin typeface="Verdana" pitchFamily="34" charset="0"/>
                      <a:cs typeface="Times New Roman" pitchFamily="18" charset="0"/>
                    </a:rPr>
                    <a:t>class. </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67753" name="Rectangle 41"/>
                <p:cNvSpPr>
                  <a:spLocks noChangeArrowheads="1"/>
                </p:cNvSpPr>
                <p:nvPr/>
              </p:nvSpPr>
              <p:spPr bwMode="auto">
                <a:xfrm>
                  <a:off x="2169" y="1380"/>
                  <a:ext cx="1804" cy="556"/>
                </a:xfrm>
                <a:prstGeom prst="rect">
                  <a:avLst/>
                </a:prstGeom>
                <a:noFill/>
                <a:ln w="7">
                  <a:solidFill>
                    <a:srgbClr val="A0A0A0"/>
                  </a:solidFill>
                  <a:miter lim="800000"/>
                  <a:headEnd/>
                  <a:tailEnd/>
                </a:ln>
                <a:effectLst/>
              </p:spPr>
              <p:txBody>
                <a:bodyPr/>
                <a:lstStyle/>
                <a:p>
                  <a:endParaRPr lang="en-US"/>
                </a:p>
              </p:txBody>
            </p:sp>
          </p:grpSp>
          <p:grpSp>
            <p:nvGrpSpPr>
              <p:cNvPr id="16" name="Group 42"/>
              <p:cNvGrpSpPr>
                <a:grpSpLocks/>
              </p:cNvGrpSpPr>
              <p:nvPr/>
            </p:nvGrpSpPr>
            <p:grpSpPr bwMode="auto">
              <a:xfrm>
                <a:off x="0" y="1936"/>
                <a:ext cx="921" cy="556"/>
                <a:chOff x="0" y="1936"/>
                <a:chExt cx="921" cy="556"/>
              </a:xfrm>
            </p:grpSpPr>
            <p:sp>
              <p:nvSpPr>
                <p:cNvPr id="1267755" name="Rectangle 43"/>
                <p:cNvSpPr>
                  <a:spLocks noChangeArrowheads="1"/>
                </p:cNvSpPr>
                <p:nvPr/>
              </p:nvSpPr>
              <p:spPr bwMode="auto">
                <a:xfrm>
                  <a:off x="43" y="1936"/>
                  <a:ext cx="835"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exception</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7756" name="Rectangle 44"/>
                <p:cNvSpPr>
                  <a:spLocks noChangeArrowheads="1"/>
                </p:cNvSpPr>
                <p:nvPr/>
              </p:nvSpPr>
              <p:spPr bwMode="auto">
                <a:xfrm>
                  <a:off x="0" y="1936"/>
                  <a:ext cx="921" cy="556"/>
                </a:xfrm>
                <a:prstGeom prst="rect">
                  <a:avLst/>
                </a:prstGeom>
                <a:noFill/>
                <a:ln w="7">
                  <a:solidFill>
                    <a:srgbClr val="A0A0A0"/>
                  </a:solidFill>
                  <a:miter lim="800000"/>
                  <a:headEnd/>
                  <a:tailEnd/>
                </a:ln>
                <a:effectLst/>
              </p:spPr>
              <p:txBody>
                <a:bodyPr/>
                <a:lstStyle/>
                <a:p>
                  <a:endParaRPr lang="en-US"/>
                </a:p>
              </p:txBody>
            </p:sp>
          </p:grpSp>
          <p:grpSp>
            <p:nvGrpSpPr>
              <p:cNvPr id="17" name="Group 45"/>
              <p:cNvGrpSpPr>
                <a:grpSpLocks/>
              </p:cNvGrpSpPr>
              <p:nvPr/>
            </p:nvGrpSpPr>
            <p:grpSpPr bwMode="auto">
              <a:xfrm>
                <a:off x="921" y="1936"/>
                <a:ext cx="1248" cy="556"/>
                <a:chOff x="921" y="1936"/>
                <a:chExt cx="1248" cy="556"/>
              </a:xfrm>
            </p:grpSpPr>
            <p:sp>
              <p:nvSpPr>
                <p:cNvPr id="1267758" name="Rectangle 46"/>
                <p:cNvSpPr>
                  <a:spLocks noChangeArrowheads="1"/>
                </p:cNvSpPr>
                <p:nvPr/>
              </p:nvSpPr>
              <p:spPr bwMode="auto">
                <a:xfrm>
                  <a:off x="964" y="1936"/>
                  <a:ext cx="1162"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java.lang.Throwable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7759" name="Rectangle 47"/>
                <p:cNvSpPr>
                  <a:spLocks noChangeArrowheads="1"/>
                </p:cNvSpPr>
                <p:nvPr/>
              </p:nvSpPr>
              <p:spPr bwMode="auto">
                <a:xfrm>
                  <a:off x="921" y="1936"/>
                  <a:ext cx="1248" cy="556"/>
                </a:xfrm>
                <a:prstGeom prst="rect">
                  <a:avLst/>
                </a:prstGeom>
                <a:noFill/>
                <a:ln w="7">
                  <a:solidFill>
                    <a:srgbClr val="A0A0A0"/>
                  </a:solidFill>
                  <a:miter lim="800000"/>
                  <a:headEnd/>
                  <a:tailEnd/>
                </a:ln>
                <a:effectLst/>
              </p:spPr>
              <p:txBody>
                <a:bodyPr/>
                <a:lstStyle/>
                <a:p>
                  <a:endParaRPr lang="en-US"/>
                </a:p>
              </p:txBody>
            </p:sp>
          </p:grpSp>
          <p:grpSp>
            <p:nvGrpSpPr>
              <p:cNvPr id="18" name="Group 48"/>
              <p:cNvGrpSpPr>
                <a:grpSpLocks/>
              </p:cNvGrpSpPr>
              <p:nvPr/>
            </p:nvGrpSpPr>
            <p:grpSpPr bwMode="auto">
              <a:xfrm>
                <a:off x="2169" y="1936"/>
                <a:ext cx="1804" cy="556"/>
                <a:chOff x="2169" y="1936"/>
                <a:chExt cx="1804" cy="556"/>
              </a:xfrm>
            </p:grpSpPr>
            <p:sp>
              <p:nvSpPr>
                <p:cNvPr id="1267761" name="Rectangle 49"/>
                <p:cNvSpPr>
                  <a:spLocks noChangeArrowheads="1"/>
                </p:cNvSpPr>
                <p:nvPr/>
              </p:nvSpPr>
              <p:spPr bwMode="auto">
                <a:xfrm>
                  <a:off x="2212" y="1936"/>
                  <a:ext cx="1718"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the Throwable exception, in a JSP page.</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67762" name="Rectangle 50"/>
                <p:cNvSpPr>
                  <a:spLocks noChangeArrowheads="1"/>
                </p:cNvSpPr>
                <p:nvPr/>
              </p:nvSpPr>
              <p:spPr bwMode="auto">
                <a:xfrm>
                  <a:off x="2169" y="1936"/>
                  <a:ext cx="1804" cy="556"/>
                </a:xfrm>
                <a:prstGeom prst="rect">
                  <a:avLst/>
                </a:prstGeom>
                <a:noFill/>
                <a:ln w="7">
                  <a:solidFill>
                    <a:srgbClr val="A0A0A0"/>
                  </a:solidFill>
                  <a:miter lim="800000"/>
                  <a:headEnd/>
                  <a:tailEnd/>
                </a:ln>
                <a:effectLst/>
              </p:spPr>
              <p:txBody>
                <a:bodyPr/>
                <a:lstStyle/>
                <a:p>
                  <a:endParaRPr lang="en-US"/>
                </a:p>
              </p:txBody>
            </p:sp>
          </p:grpSp>
        </p:grpSp>
        <p:sp>
          <p:nvSpPr>
            <p:cNvPr id="1267763" name="Rectangle 51"/>
            <p:cNvSpPr>
              <a:spLocks noChangeArrowheads="1"/>
            </p:cNvSpPr>
            <p:nvPr/>
          </p:nvSpPr>
          <p:spPr bwMode="auto">
            <a:xfrm>
              <a:off x="-3" y="-3"/>
              <a:ext cx="3979" cy="2498"/>
            </a:xfrm>
            <a:prstGeom prst="rect">
              <a:avLst/>
            </a:prstGeom>
            <a:noFill/>
            <a:ln w="11112">
              <a:solidFill>
                <a:srgbClr val="A0A0A0"/>
              </a:solidFill>
              <a:miter lim="800000"/>
              <a:headEnd/>
              <a:tailEnd/>
            </a:ln>
            <a:effectLst/>
          </p:spPr>
          <p:txBody>
            <a:bodyPr/>
            <a:lstStyle/>
            <a:p>
              <a:endParaRPr lang="en-US"/>
            </a:p>
          </p:txBody>
        </p:sp>
      </p:grpSp>
      <p:sp>
        <p:nvSpPr>
          <p:cNvPr id="1267764" name="Rectangle 52"/>
          <p:cNvSpPr>
            <a:spLocks noGrp="1" noChangeArrowheads="1"/>
          </p:cNvSpPr>
          <p:nvPr>
            <p:ph type="title"/>
          </p:nvPr>
        </p:nvSpPr>
        <p:spPr>
          <a:xfrm>
            <a:off x="1739900" y="181429"/>
            <a:ext cx="7315200" cy="685800"/>
          </a:xfrm>
          <a:noFill/>
          <a:ln/>
        </p:spPr>
        <p:txBody>
          <a:bodyPr/>
          <a:lstStyle/>
          <a:p>
            <a:r>
              <a:rPr lang="en-US" sz="2400" dirty="0"/>
              <a:t>JSP IMPLICIT OBJECTS</a:t>
            </a:r>
          </a:p>
        </p:txBody>
      </p:sp>
    </p:spTree>
    <p:extLst>
      <p:ext uri="{BB962C8B-B14F-4D97-AF65-F5344CB8AC3E}">
        <p14:creationId xmlns:p14="http://schemas.microsoft.com/office/powerpoint/2010/main" val="298830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739900" y="101600"/>
            <a:ext cx="7315200" cy="685800"/>
          </a:xfrm>
        </p:spPr>
        <p:txBody>
          <a:bodyPr/>
          <a:lstStyle/>
          <a:p>
            <a:r>
              <a:rPr lang="en-US" sz="2400" dirty="0"/>
              <a:t>OBJECTIVES</a:t>
            </a:r>
          </a:p>
        </p:txBody>
      </p:sp>
      <p:sp>
        <p:nvSpPr>
          <p:cNvPr id="117763" name="Rectangle 3"/>
          <p:cNvSpPr>
            <a:spLocks noGrp="1" noChangeArrowheads="1"/>
          </p:cNvSpPr>
          <p:nvPr>
            <p:ph type="body" idx="1"/>
          </p:nvPr>
        </p:nvSpPr>
        <p:spPr>
          <a:xfrm>
            <a:off x="2058989" y="1338263"/>
            <a:ext cx="7820025" cy="4641850"/>
          </a:xfrm>
          <a:noFill/>
          <a:ln/>
        </p:spPr>
        <p:txBody>
          <a:bodyPr vert="horz" lIns="90488" tIns="44450" rIns="90488" bIns="44450" rtlCol="0">
            <a:normAutofit/>
          </a:bodyPr>
          <a:lstStyle/>
          <a:p>
            <a:r>
              <a:rPr lang="en-US" sz="2400" dirty="0"/>
              <a:t>Dynamic content generation using JSP</a:t>
            </a:r>
          </a:p>
          <a:p>
            <a:endParaRPr lang="en-US" sz="2400" dirty="0"/>
          </a:p>
          <a:p>
            <a:pPr marL="342900" lvl="2" indent="-342900">
              <a:buSzPct val="125000"/>
              <a:buBlip>
                <a:blip r:embed="rId2"/>
              </a:buBlip>
            </a:pPr>
            <a:r>
              <a:rPr lang="en-US" sz="2800" b="1" dirty="0"/>
              <a:t>JSP implicit objects &amp; methods</a:t>
            </a:r>
          </a:p>
          <a:p>
            <a:pPr marL="342900" lvl="2" indent="-342900">
              <a:buSzPct val="125000"/>
              <a:buBlip>
                <a:blip r:embed="rId2"/>
              </a:buBlip>
            </a:pPr>
            <a:endParaRPr lang="en-US" sz="2800" b="1" dirty="0"/>
          </a:p>
          <a:p>
            <a:pPr marL="342900" lvl="2" indent="-342900">
              <a:buSzPct val="125000"/>
              <a:buBlip>
                <a:blip r:embed="rId2"/>
              </a:buBlip>
            </a:pPr>
            <a:r>
              <a:rPr lang="en-US" sz="2800" b="1" dirty="0"/>
              <a:t>Directives &amp; operations</a:t>
            </a:r>
          </a:p>
          <a:p>
            <a:pPr marL="342900" lvl="2" indent="-342900">
              <a:buSzPct val="125000"/>
              <a:buBlip>
                <a:blip r:embed="rId2"/>
              </a:buBlip>
            </a:pPr>
            <a:endParaRPr lang="en-US" sz="2800" dirty="0"/>
          </a:p>
          <a:p>
            <a:pPr marL="342900" lvl="2" indent="-342900">
              <a:buSzPct val="125000"/>
              <a:buBlip>
                <a:blip r:embed="rId2"/>
              </a:buBlip>
            </a:pPr>
            <a:r>
              <a:rPr lang="en-US" sz="2800" b="1" dirty="0"/>
              <a:t>Tracking the session using JSP</a:t>
            </a:r>
            <a:endParaRPr lang="en-US" sz="2800" dirty="0"/>
          </a:p>
          <a:p>
            <a:pPr marL="342900" lvl="2" indent="-342900">
              <a:buSzPct val="125000"/>
              <a:buNone/>
            </a:pPr>
            <a:endParaRPr lang="en-US" sz="2800" b="1" dirty="0">
              <a:solidFill>
                <a:srgbClr val="003399"/>
              </a:solidFill>
              <a:cs typeface="Times New Roman" pitchFamily="18" charset="0"/>
            </a:endParaRPr>
          </a:p>
        </p:txBody>
      </p:sp>
    </p:spTree>
    <p:extLst>
      <p:ext uri="{BB962C8B-B14F-4D97-AF65-F5344CB8AC3E}">
        <p14:creationId xmlns:p14="http://schemas.microsoft.com/office/powerpoint/2010/main" val="3116745491"/>
      </p:ext>
    </p:extLst>
  </p:cSld>
  <p:clrMapOvr>
    <a:masterClrMapping/>
  </p:clrMapOvr>
  <p:transition spd="med" advTm="30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2" name="Rectangle 2"/>
          <p:cNvSpPr>
            <a:spLocks noChangeArrowheads="1"/>
          </p:cNvSpPr>
          <p:nvPr/>
        </p:nvSpPr>
        <p:spPr bwMode="auto">
          <a:xfrm>
            <a:off x="2054225" y="1174750"/>
            <a:ext cx="8077200" cy="4495800"/>
          </a:xfrm>
          <a:prstGeom prst="rect">
            <a:avLst/>
          </a:prstGeom>
          <a:noFill/>
          <a:ln w="9525">
            <a:noFill/>
            <a:miter lim="800000"/>
            <a:headEnd/>
            <a:tailEnd/>
          </a:ln>
          <a:effectLst/>
        </p:spPr>
        <p:txBody>
          <a:bodyPr/>
          <a:lstStyle/>
          <a:p>
            <a:pPr marL="457200" indent="-457200" fontAlgn="base">
              <a:spcBef>
                <a:spcPct val="20000"/>
              </a:spcBef>
              <a:buSzPct val="140000"/>
            </a:pPr>
            <a:r>
              <a:rPr lang="en-US" sz="2200" dirty="0">
                <a:cs typeface="Times New Roman" pitchFamily="18" charset="0"/>
              </a:rPr>
              <a:t>JSP implicit objects:</a:t>
            </a:r>
          </a:p>
        </p:txBody>
      </p:sp>
      <p:sp>
        <p:nvSpPr>
          <p:cNvPr id="1269764" name="Rectangle 4"/>
          <p:cNvSpPr>
            <a:spLocks noChangeArrowheads="1"/>
          </p:cNvSpPr>
          <p:nvPr/>
        </p:nvSpPr>
        <p:spPr bwMode="auto">
          <a:xfrm>
            <a:off x="3586163" y="1976438"/>
            <a:ext cx="9144000" cy="369332"/>
          </a:xfrm>
          <a:prstGeom prst="rect">
            <a:avLst/>
          </a:prstGeom>
          <a:noFill/>
          <a:ln w="9525">
            <a:noFill/>
            <a:miter lim="800000"/>
            <a:headEnd/>
            <a:tailEnd/>
          </a:ln>
          <a:effectLst/>
        </p:spPr>
        <p:txBody>
          <a:bodyPr>
            <a:spAutoFit/>
          </a:bodyPr>
          <a:lstStyle/>
          <a:p>
            <a:endParaRPr lang="en-US"/>
          </a:p>
        </p:txBody>
      </p:sp>
      <p:grpSp>
        <p:nvGrpSpPr>
          <p:cNvPr id="2" name="Group 5"/>
          <p:cNvGrpSpPr>
            <a:grpSpLocks/>
          </p:cNvGrpSpPr>
          <p:nvPr/>
        </p:nvGrpSpPr>
        <p:grpSpPr bwMode="auto">
          <a:xfrm>
            <a:off x="1962604" y="1809750"/>
            <a:ext cx="8458200" cy="4024993"/>
            <a:chOff x="-3" y="-3"/>
            <a:chExt cx="3979" cy="3302"/>
          </a:xfrm>
        </p:grpSpPr>
        <p:grpSp>
          <p:nvGrpSpPr>
            <p:cNvPr id="3" name="Group 6"/>
            <p:cNvGrpSpPr>
              <a:grpSpLocks/>
            </p:cNvGrpSpPr>
            <p:nvPr/>
          </p:nvGrpSpPr>
          <p:grpSpPr bwMode="auto">
            <a:xfrm>
              <a:off x="0" y="0"/>
              <a:ext cx="3973" cy="3296"/>
              <a:chOff x="0" y="0"/>
              <a:chExt cx="3973" cy="3296"/>
            </a:xfrm>
          </p:grpSpPr>
          <p:grpSp>
            <p:nvGrpSpPr>
              <p:cNvPr id="4" name="Group 7"/>
              <p:cNvGrpSpPr>
                <a:grpSpLocks/>
              </p:cNvGrpSpPr>
              <p:nvPr/>
            </p:nvGrpSpPr>
            <p:grpSpPr bwMode="auto">
              <a:xfrm>
                <a:off x="0" y="0"/>
                <a:ext cx="921" cy="556"/>
                <a:chOff x="0" y="0"/>
                <a:chExt cx="921" cy="556"/>
              </a:xfrm>
            </p:grpSpPr>
            <p:sp>
              <p:nvSpPr>
                <p:cNvPr id="1269768" name="Rectangle 8"/>
                <p:cNvSpPr>
                  <a:spLocks noChangeArrowheads="1"/>
                </p:cNvSpPr>
                <p:nvPr/>
              </p:nvSpPr>
              <p:spPr bwMode="auto">
                <a:xfrm>
                  <a:off x="0" y="0"/>
                  <a:ext cx="921" cy="556"/>
                </a:xfrm>
                <a:prstGeom prst="rect">
                  <a:avLst/>
                </a:prstGeom>
                <a:solidFill>
                  <a:srgbClr val="CCCCCC"/>
                </a:solidFill>
                <a:ln w="9525">
                  <a:noFill/>
                  <a:miter lim="800000"/>
                  <a:headEnd/>
                  <a:tailEnd/>
                </a:ln>
                <a:effectLst/>
              </p:spPr>
              <p:txBody>
                <a:bodyPr/>
                <a:lstStyle/>
                <a:p>
                  <a:endParaRPr lang="en-US"/>
                </a:p>
              </p:txBody>
            </p:sp>
            <p:grpSp>
              <p:nvGrpSpPr>
                <p:cNvPr id="5" name="Group 9"/>
                <p:cNvGrpSpPr>
                  <a:grpSpLocks/>
                </p:cNvGrpSpPr>
                <p:nvPr/>
              </p:nvGrpSpPr>
              <p:grpSpPr bwMode="auto">
                <a:xfrm>
                  <a:off x="0" y="0"/>
                  <a:ext cx="921" cy="556"/>
                  <a:chOff x="0" y="0"/>
                  <a:chExt cx="921" cy="556"/>
                </a:xfrm>
              </p:grpSpPr>
              <p:sp>
                <p:nvSpPr>
                  <p:cNvPr id="1269770" name="Rectangle 10"/>
                  <p:cNvSpPr>
                    <a:spLocks noChangeArrowheads="1"/>
                  </p:cNvSpPr>
                  <p:nvPr/>
                </p:nvSpPr>
                <p:spPr bwMode="auto">
                  <a:xfrm>
                    <a:off x="43" y="0"/>
                    <a:ext cx="835"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Implicit Object</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9771" name="Rectangle 11"/>
                  <p:cNvSpPr>
                    <a:spLocks noChangeArrowheads="1"/>
                  </p:cNvSpPr>
                  <p:nvPr/>
                </p:nvSpPr>
                <p:spPr bwMode="auto">
                  <a:xfrm>
                    <a:off x="0" y="0"/>
                    <a:ext cx="921" cy="556"/>
                  </a:xfrm>
                  <a:prstGeom prst="rect">
                    <a:avLst/>
                  </a:prstGeom>
                  <a:noFill/>
                  <a:ln w="7">
                    <a:solidFill>
                      <a:srgbClr val="A0A0A0"/>
                    </a:solidFill>
                    <a:miter lim="800000"/>
                    <a:headEnd/>
                    <a:tailEnd/>
                  </a:ln>
                  <a:effectLst/>
                </p:spPr>
                <p:txBody>
                  <a:bodyPr/>
                  <a:lstStyle/>
                  <a:p>
                    <a:endParaRPr lang="en-US"/>
                  </a:p>
                </p:txBody>
              </p:sp>
            </p:grpSp>
          </p:grpSp>
          <p:grpSp>
            <p:nvGrpSpPr>
              <p:cNvPr id="6" name="Group 12"/>
              <p:cNvGrpSpPr>
                <a:grpSpLocks/>
              </p:cNvGrpSpPr>
              <p:nvPr/>
            </p:nvGrpSpPr>
            <p:grpSpPr bwMode="auto">
              <a:xfrm>
                <a:off x="921" y="0"/>
                <a:ext cx="1248" cy="556"/>
                <a:chOff x="921" y="0"/>
                <a:chExt cx="1248" cy="556"/>
              </a:xfrm>
            </p:grpSpPr>
            <p:sp>
              <p:nvSpPr>
                <p:cNvPr id="1269773" name="Rectangle 13"/>
                <p:cNvSpPr>
                  <a:spLocks noChangeArrowheads="1"/>
                </p:cNvSpPr>
                <p:nvPr/>
              </p:nvSpPr>
              <p:spPr bwMode="auto">
                <a:xfrm>
                  <a:off x="921" y="0"/>
                  <a:ext cx="1248" cy="556"/>
                </a:xfrm>
                <a:prstGeom prst="rect">
                  <a:avLst/>
                </a:prstGeom>
                <a:solidFill>
                  <a:srgbClr val="CCCCCC"/>
                </a:solidFill>
                <a:ln w="9525">
                  <a:noFill/>
                  <a:miter lim="800000"/>
                  <a:headEnd/>
                  <a:tailEnd/>
                </a:ln>
                <a:effectLst/>
              </p:spPr>
              <p:txBody>
                <a:bodyPr/>
                <a:lstStyle/>
                <a:p>
                  <a:endParaRPr lang="en-US"/>
                </a:p>
              </p:txBody>
            </p:sp>
            <p:grpSp>
              <p:nvGrpSpPr>
                <p:cNvPr id="7" name="Group 14"/>
                <p:cNvGrpSpPr>
                  <a:grpSpLocks/>
                </p:cNvGrpSpPr>
                <p:nvPr/>
              </p:nvGrpSpPr>
              <p:grpSpPr bwMode="auto">
                <a:xfrm>
                  <a:off x="921" y="0"/>
                  <a:ext cx="1248" cy="556"/>
                  <a:chOff x="921" y="0"/>
                  <a:chExt cx="1248" cy="556"/>
                </a:xfrm>
              </p:grpSpPr>
              <p:sp>
                <p:nvSpPr>
                  <p:cNvPr id="1269775" name="Rectangle 15"/>
                  <p:cNvSpPr>
                    <a:spLocks noChangeArrowheads="1"/>
                  </p:cNvSpPr>
                  <p:nvPr/>
                </p:nvSpPr>
                <p:spPr bwMode="auto">
                  <a:xfrm>
                    <a:off x="964" y="0"/>
                    <a:ext cx="1162"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Class</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9776" name="Rectangle 16"/>
                  <p:cNvSpPr>
                    <a:spLocks noChangeArrowheads="1"/>
                  </p:cNvSpPr>
                  <p:nvPr/>
                </p:nvSpPr>
                <p:spPr bwMode="auto">
                  <a:xfrm>
                    <a:off x="921" y="0"/>
                    <a:ext cx="1248" cy="556"/>
                  </a:xfrm>
                  <a:prstGeom prst="rect">
                    <a:avLst/>
                  </a:prstGeom>
                  <a:noFill/>
                  <a:ln w="7">
                    <a:solidFill>
                      <a:srgbClr val="A0A0A0"/>
                    </a:solidFill>
                    <a:miter lim="800000"/>
                    <a:headEnd/>
                    <a:tailEnd/>
                  </a:ln>
                  <a:effectLst/>
                </p:spPr>
                <p:txBody>
                  <a:bodyPr/>
                  <a:lstStyle/>
                  <a:p>
                    <a:endParaRPr lang="en-US"/>
                  </a:p>
                </p:txBody>
              </p:sp>
            </p:grpSp>
          </p:grpSp>
          <p:grpSp>
            <p:nvGrpSpPr>
              <p:cNvPr id="8" name="Group 17"/>
              <p:cNvGrpSpPr>
                <a:grpSpLocks/>
              </p:cNvGrpSpPr>
              <p:nvPr/>
            </p:nvGrpSpPr>
            <p:grpSpPr bwMode="auto">
              <a:xfrm>
                <a:off x="2169" y="0"/>
                <a:ext cx="1804" cy="556"/>
                <a:chOff x="2169" y="0"/>
                <a:chExt cx="1804" cy="556"/>
              </a:xfrm>
            </p:grpSpPr>
            <p:sp>
              <p:nvSpPr>
                <p:cNvPr id="1269778" name="Rectangle 18"/>
                <p:cNvSpPr>
                  <a:spLocks noChangeArrowheads="1"/>
                </p:cNvSpPr>
                <p:nvPr/>
              </p:nvSpPr>
              <p:spPr bwMode="auto">
                <a:xfrm>
                  <a:off x="2169" y="0"/>
                  <a:ext cx="1804" cy="556"/>
                </a:xfrm>
                <a:prstGeom prst="rect">
                  <a:avLst/>
                </a:prstGeom>
                <a:solidFill>
                  <a:srgbClr val="CCCCCC"/>
                </a:solidFill>
                <a:ln w="9525">
                  <a:noFill/>
                  <a:miter lim="800000"/>
                  <a:headEnd/>
                  <a:tailEnd/>
                </a:ln>
                <a:effectLst/>
              </p:spPr>
              <p:txBody>
                <a:bodyPr/>
                <a:lstStyle/>
                <a:p>
                  <a:endParaRPr lang="en-US"/>
                </a:p>
              </p:txBody>
            </p:sp>
            <p:grpSp>
              <p:nvGrpSpPr>
                <p:cNvPr id="9" name="Group 19"/>
                <p:cNvGrpSpPr>
                  <a:grpSpLocks/>
                </p:cNvGrpSpPr>
                <p:nvPr/>
              </p:nvGrpSpPr>
              <p:grpSpPr bwMode="auto">
                <a:xfrm>
                  <a:off x="2169" y="0"/>
                  <a:ext cx="1804" cy="556"/>
                  <a:chOff x="2169" y="0"/>
                  <a:chExt cx="1804" cy="556"/>
                </a:xfrm>
              </p:grpSpPr>
              <p:sp>
                <p:nvSpPr>
                  <p:cNvPr id="1269780" name="Rectangle 20"/>
                  <p:cNvSpPr>
                    <a:spLocks noChangeArrowheads="1"/>
                  </p:cNvSpPr>
                  <p:nvPr/>
                </p:nvSpPr>
                <p:spPr bwMode="auto">
                  <a:xfrm>
                    <a:off x="2212" y="0"/>
                    <a:ext cx="1718"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Description</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9781" name="Rectangle 21"/>
                  <p:cNvSpPr>
                    <a:spLocks noChangeArrowheads="1"/>
                  </p:cNvSpPr>
                  <p:nvPr/>
                </p:nvSpPr>
                <p:spPr bwMode="auto">
                  <a:xfrm>
                    <a:off x="2169" y="0"/>
                    <a:ext cx="1804" cy="556"/>
                  </a:xfrm>
                  <a:prstGeom prst="rect">
                    <a:avLst/>
                  </a:prstGeom>
                  <a:noFill/>
                  <a:ln w="7">
                    <a:solidFill>
                      <a:srgbClr val="A0A0A0"/>
                    </a:solidFill>
                    <a:miter lim="800000"/>
                    <a:headEnd/>
                    <a:tailEnd/>
                  </a:ln>
                  <a:effectLst/>
                </p:spPr>
                <p:txBody>
                  <a:bodyPr/>
                  <a:lstStyle/>
                  <a:p>
                    <a:endParaRPr lang="en-US"/>
                  </a:p>
                </p:txBody>
              </p:sp>
            </p:grpSp>
          </p:grpSp>
          <p:grpSp>
            <p:nvGrpSpPr>
              <p:cNvPr id="10" name="Group 22"/>
              <p:cNvGrpSpPr>
                <a:grpSpLocks/>
              </p:cNvGrpSpPr>
              <p:nvPr/>
            </p:nvGrpSpPr>
            <p:grpSpPr bwMode="auto">
              <a:xfrm>
                <a:off x="0" y="556"/>
                <a:ext cx="921" cy="1226"/>
                <a:chOff x="0" y="556"/>
                <a:chExt cx="921" cy="1226"/>
              </a:xfrm>
            </p:grpSpPr>
            <p:sp>
              <p:nvSpPr>
                <p:cNvPr id="1269783" name="Rectangle 23"/>
                <p:cNvSpPr>
                  <a:spLocks noChangeArrowheads="1"/>
                </p:cNvSpPr>
                <p:nvPr/>
              </p:nvSpPr>
              <p:spPr bwMode="auto">
                <a:xfrm>
                  <a:off x="43" y="556"/>
                  <a:ext cx="835" cy="122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out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9784" name="Rectangle 24"/>
                <p:cNvSpPr>
                  <a:spLocks noChangeArrowheads="1"/>
                </p:cNvSpPr>
                <p:nvPr/>
              </p:nvSpPr>
              <p:spPr bwMode="auto">
                <a:xfrm>
                  <a:off x="0" y="556"/>
                  <a:ext cx="921" cy="1226"/>
                </a:xfrm>
                <a:prstGeom prst="rect">
                  <a:avLst/>
                </a:prstGeom>
                <a:noFill/>
                <a:ln w="7">
                  <a:solidFill>
                    <a:srgbClr val="A0A0A0"/>
                  </a:solidFill>
                  <a:miter lim="800000"/>
                  <a:headEnd/>
                  <a:tailEnd/>
                </a:ln>
                <a:effectLst/>
              </p:spPr>
              <p:txBody>
                <a:bodyPr/>
                <a:lstStyle/>
                <a:p>
                  <a:endParaRPr lang="en-US"/>
                </a:p>
              </p:txBody>
            </p:sp>
          </p:grpSp>
          <p:grpSp>
            <p:nvGrpSpPr>
              <p:cNvPr id="11" name="Group 25"/>
              <p:cNvGrpSpPr>
                <a:grpSpLocks/>
              </p:cNvGrpSpPr>
              <p:nvPr/>
            </p:nvGrpSpPr>
            <p:grpSpPr bwMode="auto">
              <a:xfrm>
                <a:off x="921" y="556"/>
                <a:ext cx="1248" cy="1226"/>
                <a:chOff x="921" y="556"/>
                <a:chExt cx="1248" cy="1226"/>
              </a:xfrm>
            </p:grpSpPr>
            <p:sp>
              <p:nvSpPr>
                <p:cNvPr id="1269786" name="Rectangle 26"/>
                <p:cNvSpPr>
                  <a:spLocks noChangeArrowheads="1"/>
                </p:cNvSpPr>
                <p:nvPr/>
              </p:nvSpPr>
              <p:spPr bwMode="auto">
                <a:xfrm>
                  <a:off x="964" y="556"/>
                  <a:ext cx="1162" cy="122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javax.servlet.jsp.JspWriter</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9787" name="Rectangle 27"/>
                <p:cNvSpPr>
                  <a:spLocks noChangeArrowheads="1"/>
                </p:cNvSpPr>
                <p:nvPr/>
              </p:nvSpPr>
              <p:spPr bwMode="auto">
                <a:xfrm>
                  <a:off x="921" y="556"/>
                  <a:ext cx="1248" cy="1226"/>
                </a:xfrm>
                <a:prstGeom prst="rect">
                  <a:avLst/>
                </a:prstGeom>
                <a:noFill/>
                <a:ln w="7">
                  <a:solidFill>
                    <a:srgbClr val="A0A0A0"/>
                  </a:solidFill>
                  <a:miter lim="800000"/>
                  <a:headEnd/>
                  <a:tailEnd/>
                </a:ln>
                <a:effectLst/>
              </p:spPr>
              <p:txBody>
                <a:bodyPr/>
                <a:lstStyle/>
                <a:p>
                  <a:endParaRPr lang="en-US"/>
                </a:p>
              </p:txBody>
            </p:sp>
          </p:grpSp>
          <p:grpSp>
            <p:nvGrpSpPr>
              <p:cNvPr id="12" name="Group 28"/>
              <p:cNvGrpSpPr>
                <a:grpSpLocks/>
              </p:cNvGrpSpPr>
              <p:nvPr/>
            </p:nvGrpSpPr>
            <p:grpSpPr bwMode="auto">
              <a:xfrm>
                <a:off x="2169" y="556"/>
                <a:ext cx="1804" cy="1226"/>
                <a:chOff x="2169" y="556"/>
                <a:chExt cx="1804" cy="1226"/>
              </a:xfrm>
            </p:grpSpPr>
            <p:sp>
              <p:nvSpPr>
                <p:cNvPr id="1269789" name="Rectangle 29"/>
                <p:cNvSpPr>
                  <a:spLocks noChangeArrowheads="1"/>
                </p:cNvSpPr>
                <p:nvPr/>
              </p:nvSpPr>
              <p:spPr bwMode="auto">
                <a:xfrm>
                  <a:off x="2212" y="556"/>
                  <a:ext cx="1718" cy="122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an object of </a:t>
                  </a:r>
                  <a:r>
                    <a:rPr lang="en-GB" sz="1400">
                      <a:solidFill>
                        <a:srgbClr val="006666"/>
                      </a:solidFill>
                      <a:latin typeface="Courier New" pitchFamily="49" charset="0"/>
                      <a:cs typeface="Times New Roman" pitchFamily="18" charset="0"/>
                    </a:rPr>
                    <a:t>JspWriter</a:t>
                  </a:r>
                  <a:r>
                    <a:rPr lang="en-GB" sz="1400">
                      <a:solidFill>
                        <a:srgbClr val="006666"/>
                      </a:solidFill>
                      <a:latin typeface="Verdana" pitchFamily="34" charset="0"/>
                      <a:cs typeface="Times New Roman" pitchFamily="18" charset="0"/>
                    </a:rPr>
                    <a:t> to send response to the client. </a:t>
                  </a:r>
                  <a:r>
                    <a:rPr lang="en-GB" sz="1400">
                      <a:solidFill>
                        <a:srgbClr val="006666"/>
                      </a:solidFill>
                      <a:latin typeface="Courier New" pitchFamily="49" charset="0"/>
                      <a:cs typeface="Times New Roman" pitchFamily="18" charset="0"/>
                    </a:rPr>
                    <a:t>JspWriter</a:t>
                  </a:r>
                  <a:r>
                    <a:rPr lang="en-GB" sz="1400">
                      <a:solidFill>
                        <a:srgbClr val="006666"/>
                      </a:solidFill>
                      <a:latin typeface="Verdana" pitchFamily="34" charset="0"/>
                      <a:cs typeface="Times New Roman" pitchFamily="18" charset="0"/>
                    </a:rPr>
                    <a:t> extends the </a:t>
                  </a:r>
                  <a:r>
                    <a:rPr lang="en-GB" sz="1400">
                      <a:solidFill>
                        <a:srgbClr val="006666"/>
                      </a:solidFill>
                      <a:latin typeface="Courier New" pitchFamily="49" charset="0"/>
                      <a:cs typeface="Times New Roman" pitchFamily="18" charset="0"/>
                    </a:rPr>
                    <a:t>PrintWriter</a:t>
                  </a:r>
                  <a:r>
                    <a:rPr lang="en-GB" sz="1400">
                      <a:solidFill>
                        <a:srgbClr val="006666"/>
                      </a:solidFill>
                      <a:latin typeface="Verdana" pitchFamily="34" charset="0"/>
                      <a:cs typeface="Times New Roman" pitchFamily="18" charset="0"/>
                    </a:rPr>
                    <a:t> class and is used by JSP pages to send client responses.</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69790" name="Rectangle 30"/>
                <p:cNvSpPr>
                  <a:spLocks noChangeArrowheads="1"/>
                </p:cNvSpPr>
                <p:nvPr/>
              </p:nvSpPr>
              <p:spPr bwMode="auto">
                <a:xfrm>
                  <a:off x="2169" y="556"/>
                  <a:ext cx="1804" cy="1226"/>
                </a:xfrm>
                <a:prstGeom prst="rect">
                  <a:avLst/>
                </a:prstGeom>
                <a:noFill/>
                <a:ln w="7">
                  <a:solidFill>
                    <a:srgbClr val="A0A0A0"/>
                  </a:solidFill>
                  <a:miter lim="800000"/>
                  <a:headEnd/>
                  <a:tailEnd/>
                </a:ln>
                <a:effectLst/>
              </p:spPr>
              <p:txBody>
                <a:bodyPr/>
                <a:lstStyle/>
                <a:p>
                  <a:endParaRPr lang="en-US"/>
                </a:p>
              </p:txBody>
            </p:sp>
          </p:grpSp>
          <p:grpSp>
            <p:nvGrpSpPr>
              <p:cNvPr id="13" name="Group 31"/>
              <p:cNvGrpSpPr>
                <a:grpSpLocks/>
              </p:cNvGrpSpPr>
              <p:nvPr/>
            </p:nvGrpSpPr>
            <p:grpSpPr bwMode="auto">
              <a:xfrm>
                <a:off x="0" y="1782"/>
                <a:ext cx="921" cy="958"/>
                <a:chOff x="0" y="1782"/>
                <a:chExt cx="921" cy="958"/>
              </a:xfrm>
            </p:grpSpPr>
            <p:sp>
              <p:nvSpPr>
                <p:cNvPr id="1269792" name="Rectangle 32"/>
                <p:cNvSpPr>
                  <a:spLocks noChangeArrowheads="1"/>
                </p:cNvSpPr>
                <p:nvPr/>
              </p:nvSpPr>
              <p:spPr bwMode="auto">
                <a:xfrm>
                  <a:off x="43" y="1782"/>
                  <a:ext cx="835" cy="958"/>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page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9793" name="Rectangle 33"/>
                <p:cNvSpPr>
                  <a:spLocks noChangeArrowheads="1"/>
                </p:cNvSpPr>
                <p:nvPr/>
              </p:nvSpPr>
              <p:spPr bwMode="auto">
                <a:xfrm>
                  <a:off x="0" y="1782"/>
                  <a:ext cx="921" cy="958"/>
                </a:xfrm>
                <a:prstGeom prst="rect">
                  <a:avLst/>
                </a:prstGeom>
                <a:noFill/>
                <a:ln w="7">
                  <a:solidFill>
                    <a:srgbClr val="A0A0A0"/>
                  </a:solidFill>
                  <a:miter lim="800000"/>
                  <a:headEnd/>
                  <a:tailEnd/>
                </a:ln>
                <a:effectLst/>
              </p:spPr>
              <p:txBody>
                <a:bodyPr/>
                <a:lstStyle/>
                <a:p>
                  <a:endParaRPr lang="en-US"/>
                </a:p>
              </p:txBody>
            </p:sp>
          </p:grpSp>
          <p:grpSp>
            <p:nvGrpSpPr>
              <p:cNvPr id="14" name="Group 34"/>
              <p:cNvGrpSpPr>
                <a:grpSpLocks/>
              </p:cNvGrpSpPr>
              <p:nvPr/>
            </p:nvGrpSpPr>
            <p:grpSpPr bwMode="auto">
              <a:xfrm>
                <a:off x="921" y="1782"/>
                <a:ext cx="1248" cy="958"/>
                <a:chOff x="921" y="1782"/>
                <a:chExt cx="1248" cy="958"/>
              </a:xfrm>
            </p:grpSpPr>
            <p:sp>
              <p:nvSpPr>
                <p:cNvPr id="1269795" name="Rectangle 35"/>
                <p:cNvSpPr>
                  <a:spLocks noChangeArrowheads="1"/>
                </p:cNvSpPr>
                <p:nvPr/>
              </p:nvSpPr>
              <p:spPr bwMode="auto">
                <a:xfrm>
                  <a:off x="964" y="1782"/>
                  <a:ext cx="1162" cy="958"/>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java.lang.Object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9796" name="Rectangle 36"/>
                <p:cNvSpPr>
                  <a:spLocks noChangeArrowheads="1"/>
                </p:cNvSpPr>
                <p:nvPr/>
              </p:nvSpPr>
              <p:spPr bwMode="auto">
                <a:xfrm>
                  <a:off x="921" y="1782"/>
                  <a:ext cx="1248" cy="958"/>
                </a:xfrm>
                <a:prstGeom prst="rect">
                  <a:avLst/>
                </a:prstGeom>
                <a:noFill/>
                <a:ln w="7">
                  <a:solidFill>
                    <a:srgbClr val="A0A0A0"/>
                  </a:solidFill>
                  <a:miter lim="800000"/>
                  <a:headEnd/>
                  <a:tailEnd/>
                </a:ln>
                <a:effectLst/>
              </p:spPr>
              <p:txBody>
                <a:bodyPr/>
                <a:lstStyle/>
                <a:p>
                  <a:endParaRPr lang="en-US"/>
                </a:p>
              </p:txBody>
            </p:sp>
          </p:grpSp>
          <p:grpSp>
            <p:nvGrpSpPr>
              <p:cNvPr id="15" name="Group 37"/>
              <p:cNvGrpSpPr>
                <a:grpSpLocks/>
              </p:cNvGrpSpPr>
              <p:nvPr/>
            </p:nvGrpSpPr>
            <p:grpSpPr bwMode="auto">
              <a:xfrm>
                <a:off x="2169" y="1782"/>
                <a:ext cx="1804" cy="958"/>
                <a:chOff x="2169" y="1782"/>
                <a:chExt cx="1804" cy="958"/>
              </a:xfrm>
            </p:grpSpPr>
            <p:sp>
              <p:nvSpPr>
                <p:cNvPr id="1269798" name="Rectangle 38"/>
                <p:cNvSpPr>
                  <a:spLocks noChangeArrowheads="1"/>
                </p:cNvSpPr>
                <p:nvPr/>
              </p:nvSpPr>
              <p:spPr bwMode="auto">
                <a:xfrm>
                  <a:off x="2212" y="1782"/>
                  <a:ext cx="1718" cy="958"/>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the current instance of the JSP page that in turn is used to refer to the current instance of the generated servlet.</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69799" name="Rectangle 39"/>
                <p:cNvSpPr>
                  <a:spLocks noChangeArrowheads="1"/>
                </p:cNvSpPr>
                <p:nvPr/>
              </p:nvSpPr>
              <p:spPr bwMode="auto">
                <a:xfrm>
                  <a:off x="2169" y="1782"/>
                  <a:ext cx="1804" cy="958"/>
                </a:xfrm>
                <a:prstGeom prst="rect">
                  <a:avLst/>
                </a:prstGeom>
                <a:noFill/>
                <a:ln w="7">
                  <a:solidFill>
                    <a:srgbClr val="A0A0A0"/>
                  </a:solidFill>
                  <a:miter lim="800000"/>
                  <a:headEnd/>
                  <a:tailEnd/>
                </a:ln>
                <a:effectLst/>
              </p:spPr>
              <p:txBody>
                <a:bodyPr/>
                <a:lstStyle/>
                <a:p>
                  <a:endParaRPr lang="en-US"/>
                </a:p>
              </p:txBody>
            </p:sp>
          </p:grpSp>
          <p:grpSp>
            <p:nvGrpSpPr>
              <p:cNvPr id="16" name="Group 40"/>
              <p:cNvGrpSpPr>
                <a:grpSpLocks/>
              </p:cNvGrpSpPr>
              <p:nvPr/>
            </p:nvGrpSpPr>
            <p:grpSpPr bwMode="auto">
              <a:xfrm>
                <a:off x="0" y="2740"/>
                <a:ext cx="921" cy="556"/>
                <a:chOff x="0" y="2740"/>
                <a:chExt cx="921" cy="556"/>
              </a:xfrm>
            </p:grpSpPr>
            <p:sp>
              <p:nvSpPr>
                <p:cNvPr id="1269801" name="Rectangle 41"/>
                <p:cNvSpPr>
                  <a:spLocks noChangeArrowheads="1"/>
                </p:cNvSpPr>
                <p:nvPr/>
              </p:nvSpPr>
              <p:spPr bwMode="auto">
                <a:xfrm>
                  <a:off x="43" y="2740"/>
                  <a:ext cx="835"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session</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9802" name="Rectangle 42"/>
                <p:cNvSpPr>
                  <a:spLocks noChangeArrowheads="1"/>
                </p:cNvSpPr>
                <p:nvPr/>
              </p:nvSpPr>
              <p:spPr bwMode="auto">
                <a:xfrm>
                  <a:off x="0" y="2740"/>
                  <a:ext cx="921" cy="556"/>
                </a:xfrm>
                <a:prstGeom prst="rect">
                  <a:avLst/>
                </a:prstGeom>
                <a:noFill/>
                <a:ln w="7">
                  <a:solidFill>
                    <a:srgbClr val="A0A0A0"/>
                  </a:solidFill>
                  <a:miter lim="800000"/>
                  <a:headEnd/>
                  <a:tailEnd/>
                </a:ln>
                <a:effectLst/>
              </p:spPr>
              <p:txBody>
                <a:bodyPr/>
                <a:lstStyle/>
                <a:p>
                  <a:endParaRPr lang="en-US"/>
                </a:p>
              </p:txBody>
            </p:sp>
          </p:grpSp>
          <p:grpSp>
            <p:nvGrpSpPr>
              <p:cNvPr id="17" name="Group 43"/>
              <p:cNvGrpSpPr>
                <a:grpSpLocks/>
              </p:cNvGrpSpPr>
              <p:nvPr/>
            </p:nvGrpSpPr>
            <p:grpSpPr bwMode="auto">
              <a:xfrm>
                <a:off x="921" y="2740"/>
                <a:ext cx="1248" cy="556"/>
                <a:chOff x="921" y="2740"/>
                <a:chExt cx="1248" cy="556"/>
              </a:xfrm>
            </p:grpSpPr>
            <p:sp>
              <p:nvSpPr>
                <p:cNvPr id="1269804" name="Rectangle 44"/>
                <p:cNvSpPr>
                  <a:spLocks noChangeArrowheads="1"/>
                </p:cNvSpPr>
                <p:nvPr/>
              </p:nvSpPr>
              <p:spPr bwMode="auto">
                <a:xfrm>
                  <a:off x="964" y="2740"/>
                  <a:ext cx="1162"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javax.servlet.http.HttpSession</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9805" name="Rectangle 45"/>
                <p:cNvSpPr>
                  <a:spLocks noChangeArrowheads="1"/>
                </p:cNvSpPr>
                <p:nvPr/>
              </p:nvSpPr>
              <p:spPr bwMode="auto">
                <a:xfrm>
                  <a:off x="921" y="2740"/>
                  <a:ext cx="1248" cy="556"/>
                </a:xfrm>
                <a:prstGeom prst="rect">
                  <a:avLst/>
                </a:prstGeom>
                <a:noFill/>
                <a:ln w="7">
                  <a:solidFill>
                    <a:srgbClr val="A0A0A0"/>
                  </a:solidFill>
                  <a:miter lim="800000"/>
                  <a:headEnd/>
                  <a:tailEnd/>
                </a:ln>
                <a:effectLst/>
              </p:spPr>
              <p:txBody>
                <a:bodyPr/>
                <a:lstStyle/>
                <a:p>
                  <a:endParaRPr lang="en-US"/>
                </a:p>
              </p:txBody>
            </p:sp>
          </p:grpSp>
          <p:grpSp>
            <p:nvGrpSpPr>
              <p:cNvPr id="18" name="Group 46"/>
              <p:cNvGrpSpPr>
                <a:grpSpLocks/>
              </p:cNvGrpSpPr>
              <p:nvPr/>
            </p:nvGrpSpPr>
            <p:grpSpPr bwMode="auto">
              <a:xfrm>
                <a:off x="2169" y="2740"/>
                <a:ext cx="1804" cy="556"/>
                <a:chOff x="2169" y="2740"/>
                <a:chExt cx="1804" cy="556"/>
              </a:xfrm>
            </p:grpSpPr>
            <p:sp>
              <p:nvSpPr>
                <p:cNvPr id="1269807" name="Rectangle 47"/>
                <p:cNvSpPr>
                  <a:spLocks noChangeArrowheads="1"/>
                </p:cNvSpPr>
                <p:nvPr/>
              </p:nvSpPr>
              <p:spPr bwMode="auto">
                <a:xfrm>
                  <a:off x="2212" y="2740"/>
                  <a:ext cx="1718"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a session object of </a:t>
                  </a:r>
                  <a:r>
                    <a:rPr lang="en-GB" sz="1400">
                      <a:solidFill>
                        <a:srgbClr val="006666"/>
                      </a:solidFill>
                      <a:latin typeface="Courier New" pitchFamily="49" charset="0"/>
                      <a:cs typeface="Times New Roman" pitchFamily="18" charset="0"/>
                    </a:rPr>
                    <a:t>HttpSession</a:t>
                  </a:r>
                  <a:r>
                    <a:rPr lang="en-GB" sz="1400">
                      <a:solidFill>
                        <a:srgbClr val="006666"/>
                      </a:solidFill>
                      <a:latin typeface="Verdana" pitchFamily="34" charset="0"/>
                      <a:cs typeface="Times New Roman" pitchFamily="18" charset="0"/>
                    </a:rPr>
                    <a:t> interface. </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69808" name="Rectangle 48"/>
                <p:cNvSpPr>
                  <a:spLocks noChangeArrowheads="1"/>
                </p:cNvSpPr>
                <p:nvPr/>
              </p:nvSpPr>
              <p:spPr bwMode="auto">
                <a:xfrm>
                  <a:off x="2169" y="2740"/>
                  <a:ext cx="1804" cy="556"/>
                </a:xfrm>
                <a:prstGeom prst="rect">
                  <a:avLst/>
                </a:prstGeom>
                <a:noFill/>
                <a:ln w="7">
                  <a:solidFill>
                    <a:srgbClr val="A0A0A0"/>
                  </a:solidFill>
                  <a:miter lim="800000"/>
                  <a:headEnd/>
                  <a:tailEnd/>
                </a:ln>
                <a:effectLst/>
              </p:spPr>
              <p:txBody>
                <a:bodyPr/>
                <a:lstStyle/>
                <a:p>
                  <a:endParaRPr lang="en-US"/>
                </a:p>
              </p:txBody>
            </p:sp>
          </p:grpSp>
        </p:grpSp>
        <p:sp>
          <p:nvSpPr>
            <p:cNvPr id="1269809" name="Rectangle 49"/>
            <p:cNvSpPr>
              <a:spLocks noChangeArrowheads="1"/>
            </p:cNvSpPr>
            <p:nvPr/>
          </p:nvSpPr>
          <p:spPr bwMode="auto">
            <a:xfrm>
              <a:off x="-3" y="-3"/>
              <a:ext cx="3979" cy="3302"/>
            </a:xfrm>
            <a:prstGeom prst="rect">
              <a:avLst/>
            </a:prstGeom>
            <a:noFill/>
            <a:ln w="11112">
              <a:solidFill>
                <a:srgbClr val="A0A0A0"/>
              </a:solidFill>
              <a:miter lim="800000"/>
              <a:headEnd/>
              <a:tailEnd/>
            </a:ln>
            <a:effectLst/>
          </p:spPr>
          <p:txBody>
            <a:bodyPr/>
            <a:lstStyle/>
            <a:p>
              <a:endParaRPr lang="en-US"/>
            </a:p>
          </p:txBody>
        </p:sp>
      </p:grpSp>
      <p:sp>
        <p:nvSpPr>
          <p:cNvPr id="1269810" name="Rectangle 50"/>
          <p:cNvSpPr>
            <a:spLocks noGrp="1" noChangeArrowheads="1"/>
          </p:cNvSpPr>
          <p:nvPr>
            <p:ph type="title"/>
          </p:nvPr>
        </p:nvSpPr>
        <p:spPr>
          <a:xfrm>
            <a:off x="1754414" y="195943"/>
            <a:ext cx="7315200" cy="685800"/>
          </a:xfrm>
          <a:noFill/>
          <a:ln/>
        </p:spPr>
        <p:txBody>
          <a:bodyPr/>
          <a:lstStyle/>
          <a:p>
            <a:r>
              <a:rPr lang="en-US" sz="2400" dirty="0"/>
              <a:t>JSP IMPLICIT OBJECTS</a:t>
            </a:r>
          </a:p>
        </p:txBody>
      </p:sp>
    </p:spTree>
    <p:extLst>
      <p:ext uri="{BB962C8B-B14F-4D97-AF65-F5344CB8AC3E}">
        <p14:creationId xmlns:p14="http://schemas.microsoft.com/office/powerpoint/2010/main" val="1073568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810" name="Rectangle 2"/>
          <p:cNvSpPr>
            <a:spLocks noChangeArrowheads="1"/>
          </p:cNvSpPr>
          <p:nvPr/>
        </p:nvSpPr>
        <p:spPr bwMode="auto">
          <a:xfrm>
            <a:off x="2022475" y="1096963"/>
            <a:ext cx="8077200" cy="4495800"/>
          </a:xfrm>
          <a:prstGeom prst="rect">
            <a:avLst/>
          </a:prstGeom>
          <a:noFill/>
          <a:ln w="9525">
            <a:noFill/>
            <a:miter lim="800000"/>
            <a:headEnd/>
            <a:tailEnd/>
          </a:ln>
          <a:effectLst/>
        </p:spPr>
        <p:txBody>
          <a:bodyPr/>
          <a:lstStyle/>
          <a:p>
            <a:pPr marL="457200" indent="-457200" fontAlgn="base">
              <a:spcBef>
                <a:spcPct val="20000"/>
              </a:spcBef>
              <a:buSzPct val="140000"/>
            </a:pPr>
            <a:endParaRPr lang="en-US" sz="1400" dirty="0">
              <a:solidFill>
                <a:srgbClr val="006666"/>
              </a:solidFill>
              <a:latin typeface="Verdana" pitchFamily="34" charset="0"/>
              <a:cs typeface="Times New Roman" pitchFamily="18" charset="0"/>
            </a:endParaRPr>
          </a:p>
          <a:p>
            <a:pPr marL="457200" indent="-457200" fontAlgn="base">
              <a:spcBef>
                <a:spcPct val="20000"/>
              </a:spcBef>
              <a:buSzPct val="140000"/>
            </a:pPr>
            <a:r>
              <a:rPr lang="en-US" sz="2200" dirty="0">
                <a:cs typeface="Times New Roman" pitchFamily="18" charset="0"/>
              </a:rPr>
              <a:t>JSP implicit objects:</a:t>
            </a:r>
          </a:p>
        </p:txBody>
      </p:sp>
      <p:sp>
        <p:nvSpPr>
          <p:cNvPr id="1271812" name="Rectangle 4"/>
          <p:cNvSpPr>
            <a:spLocks noChangeArrowheads="1"/>
          </p:cNvSpPr>
          <p:nvPr/>
        </p:nvSpPr>
        <p:spPr bwMode="auto">
          <a:xfrm>
            <a:off x="3586163" y="1976438"/>
            <a:ext cx="9144000" cy="369332"/>
          </a:xfrm>
          <a:prstGeom prst="rect">
            <a:avLst/>
          </a:prstGeom>
          <a:noFill/>
          <a:ln w="9525">
            <a:noFill/>
            <a:miter lim="800000"/>
            <a:headEnd/>
            <a:tailEnd/>
          </a:ln>
          <a:effectLst/>
        </p:spPr>
        <p:txBody>
          <a:bodyPr>
            <a:spAutoFit/>
          </a:bodyPr>
          <a:lstStyle/>
          <a:p>
            <a:endParaRPr lang="en-US"/>
          </a:p>
        </p:txBody>
      </p:sp>
      <p:grpSp>
        <p:nvGrpSpPr>
          <p:cNvPr id="2" name="Group 5"/>
          <p:cNvGrpSpPr>
            <a:grpSpLocks/>
          </p:cNvGrpSpPr>
          <p:nvPr/>
        </p:nvGrpSpPr>
        <p:grpSpPr bwMode="auto">
          <a:xfrm>
            <a:off x="2057400" y="2220913"/>
            <a:ext cx="8382000" cy="3352800"/>
            <a:chOff x="-3" y="-3"/>
            <a:chExt cx="3979" cy="3034"/>
          </a:xfrm>
        </p:grpSpPr>
        <p:grpSp>
          <p:nvGrpSpPr>
            <p:cNvPr id="3" name="Group 6"/>
            <p:cNvGrpSpPr>
              <a:grpSpLocks/>
            </p:cNvGrpSpPr>
            <p:nvPr/>
          </p:nvGrpSpPr>
          <p:grpSpPr bwMode="auto">
            <a:xfrm>
              <a:off x="0" y="0"/>
              <a:ext cx="3973" cy="3028"/>
              <a:chOff x="0" y="0"/>
              <a:chExt cx="3973" cy="3028"/>
            </a:xfrm>
          </p:grpSpPr>
          <p:grpSp>
            <p:nvGrpSpPr>
              <p:cNvPr id="4" name="Group 7"/>
              <p:cNvGrpSpPr>
                <a:grpSpLocks/>
              </p:cNvGrpSpPr>
              <p:nvPr/>
            </p:nvGrpSpPr>
            <p:grpSpPr bwMode="auto">
              <a:xfrm>
                <a:off x="0" y="0"/>
                <a:ext cx="921" cy="556"/>
                <a:chOff x="0" y="0"/>
                <a:chExt cx="921" cy="556"/>
              </a:xfrm>
            </p:grpSpPr>
            <p:sp>
              <p:nvSpPr>
                <p:cNvPr id="1271816" name="Rectangle 8"/>
                <p:cNvSpPr>
                  <a:spLocks noChangeArrowheads="1"/>
                </p:cNvSpPr>
                <p:nvPr/>
              </p:nvSpPr>
              <p:spPr bwMode="auto">
                <a:xfrm>
                  <a:off x="0" y="0"/>
                  <a:ext cx="921" cy="556"/>
                </a:xfrm>
                <a:prstGeom prst="rect">
                  <a:avLst/>
                </a:prstGeom>
                <a:solidFill>
                  <a:srgbClr val="CCCCCC"/>
                </a:solidFill>
                <a:ln w="9525">
                  <a:noFill/>
                  <a:miter lim="800000"/>
                  <a:headEnd/>
                  <a:tailEnd/>
                </a:ln>
                <a:effectLst/>
              </p:spPr>
              <p:txBody>
                <a:bodyPr/>
                <a:lstStyle/>
                <a:p>
                  <a:endParaRPr lang="en-US"/>
                </a:p>
              </p:txBody>
            </p:sp>
            <p:grpSp>
              <p:nvGrpSpPr>
                <p:cNvPr id="5" name="Group 9"/>
                <p:cNvGrpSpPr>
                  <a:grpSpLocks/>
                </p:cNvGrpSpPr>
                <p:nvPr/>
              </p:nvGrpSpPr>
              <p:grpSpPr bwMode="auto">
                <a:xfrm>
                  <a:off x="0" y="0"/>
                  <a:ext cx="921" cy="556"/>
                  <a:chOff x="0" y="0"/>
                  <a:chExt cx="921" cy="556"/>
                </a:xfrm>
              </p:grpSpPr>
              <p:sp>
                <p:nvSpPr>
                  <p:cNvPr id="1271818" name="Rectangle 10"/>
                  <p:cNvSpPr>
                    <a:spLocks noChangeArrowheads="1"/>
                  </p:cNvSpPr>
                  <p:nvPr/>
                </p:nvSpPr>
                <p:spPr bwMode="auto">
                  <a:xfrm>
                    <a:off x="43" y="0"/>
                    <a:ext cx="835"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Implicit Object</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71819" name="Rectangle 11"/>
                  <p:cNvSpPr>
                    <a:spLocks noChangeArrowheads="1"/>
                  </p:cNvSpPr>
                  <p:nvPr/>
                </p:nvSpPr>
                <p:spPr bwMode="auto">
                  <a:xfrm>
                    <a:off x="0" y="0"/>
                    <a:ext cx="921" cy="556"/>
                  </a:xfrm>
                  <a:prstGeom prst="rect">
                    <a:avLst/>
                  </a:prstGeom>
                  <a:noFill/>
                  <a:ln w="7">
                    <a:solidFill>
                      <a:srgbClr val="A0A0A0"/>
                    </a:solidFill>
                    <a:miter lim="800000"/>
                    <a:headEnd/>
                    <a:tailEnd/>
                  </a:ln>
                  <a:effectLst/>
                </p:spPr>
                <p:txBody>
                  <a:bodyPr/>
                  <a:lstStyle/>
                  <a:p>
                    <a:endParaRPr lang="en-US"/>
                  </a:p>
                </p:txBody>
              </p:sp>
            </p:grpSp>
          </p:grpSp>
          <p:grpSp>
            <p:nvGrpSpPr>
              <p:cNvPr id="6" name="Group 12"/>
              <p:cNvGrpSpPr>
                <a:grpSpLocks/>
              </p:cNvGrpSpPr>
              <p:nvPr/>
            </p:nvGrpSpPr>
            <p:grpSpPr bwMode="auto">
              <a:xfrm>
                <a:off x="921" y="0"/>
                <a:ext cx="1248" cy="556"/>
                <a:chOff x="921" y="0"/>
                <a:chExt cx="1248" cy="556"/>
              </a:xfrm>
            </p:grpSpPr>
            <p:sp>
              <p:nvSpPr>
                <p:cNvPr id="1271821" name="Rectangle 13"/>
                <p:cNvSpPr>
                  <a:spLocks noChangeArrowheads="1"/>
                </p:cNvSpPr>
                <p:nvPr/>
              </p:nvSpPr>
              <p:spPr bwMode="auto">
                <a:xfrm>
                  <a:off x="921" y="0"/>
                  <a:ext cx="1248" cy="556"/>
                </a:xfrm>
                <a:prstGeom prst="rect">
                  <a:avLst/>
                </a:prstGeom>
                <a:solidFill>
                  <a:srgbClr val="CCCCCC"/>
                </a:solidFill>
                <a:ln w="9525">
                  <a:noFill/>
                  <a:miter lim="800000"/>
                  <a:headEnd/>
                  <a:tailEnd/>
                </a:ln>
                <a:effectLst/>
              </p:spPr>
              <p:txBody>
                <a:bodyPr/>
                <a:lstStyle/>
                <a:p>
                  <a:endParaRPr lang="en-US"/>
                </a:p>
              </p:txBody>
            </p:sp>
            <p:grpSp>
              <p:nvGrpSpPr>
                <p:cNvPr id="7" name="Group 14"/>
                <p:cNvGrpSpPr>
                  <a:grpSpLocks/>
                </p:cNvGrpSpPr>
                <p:nvPr/>
              </p:nvGrpSpPr>
              <p:grpSpPr bwMode="auto">
                <a:xfrm>
                  <a:off x="921" y="0"/>
                  <a:ext cx="1248" cy="556"/>
                  <a:chOff x="921" y="0"/>
                  <a:chExt cx="1248" cy="556"/>
                </a:xfrm>
              </p:grpSpPr>
              <p:sp>
                <p:nvSpPr>
                  <p:cNvPr id="1271823" name="Rectangle 15"/>
                  <p:cNvSpPr>
                    <a:spLocks noChangeArrowheads="1"/>
                  </p:cNvSpPr>
                  <p:nvPr/>
                </p:nvSpPr>
                <p:spPr bwMode="auto">
                  <a:xfrm>
                    <a:off x="964" y="0"/>
                    <a:ext cx="1162"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Class</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71824" name="Rectangle 16"/>
                  <p:cNvSpPr>
                    <a:spLocks noChangeArrowheads="1"/>
                  </p:cNvSpPr>
                  <p:nvPr/>
                </p:nvSpPr>
                <p:spPr bwMode="auto">
                  <a:xfrm>
                    <a:off x="921" y="0"/>
                    <a:ext cx="1248" cy="556"/>
                  </a:xfrm>
                  <a:prstGeom prst="rect">
                    <a:avLst/>
                  </a:prstGeom>
                  <a:noFill/>
                  <a:ln w="7">
                    <a:solidFill>
                      <a:srgbClr val="A0A0A0"/>
                    </a:solidFill>
                    <a:miter lim="800000"/>
                    <a:headEnd/>
                    <a:tailEnd/>
                  </a:ln>
                  <a:effectLst/>
                </p:spPr>
                <p:txBody>
                  <a:bodyPr/>
                  <a:lstStyle/>
                  <a:p>
                    <a:endParaRPr lang="en-US"/>
                  </a:p>
                </p:txBody>
              </p:sp>
            </p:grpSp>
          </p:grpSp>
          <p:grpSp>
            <p:nvGrpSpPr>
              <p:cNvPr id="8" name="Group 17"/>
              <p:cNvGrpSpPr>
                <a:grpSpLocks/>
              </p:cNvGrpSpPr>
              <p:nvPr/>
            </p:nvGrpSpPr>
            <p:grpSpPr bwMode="auto">
              <a:xfrm>
                <a:off x="2169" y="0"/>
                <a:ext cx="1804" cy="556"/>
                <a:chOff x="2169" y="0"/>
                <a:chExt cx="1804" cy="556"/>
              </a:xfrm>
            </p:grpSpPr>
            <p:sp>
              <p:nvSpPr>
                <p:cNvPr id="1271826" name="Rectangle 18"/>
                <p:cNvSpPr>
                  <a:spLocks noChangeArrowheads="1"/>
                </p:cNvSpPr>
                <p:nvPr/>
              </p:nvSpPr>
              <p:spPr bwMode="auto">
                <a:xfrm>
                  <a:off x="2169" y="0"/>
                  <a:ext cx="1804" cy="556"/>
                </a:xfrm>
                <a:prstGeom prst="rect">
                  <a:avLst/>
                </a:prstGeom>
                <a:solidFill>
                  <a:srgbClr val="CCCCCC"/>
                </a:solidFill>
                <a:ln w="9525">
                  <a:noFill/>
                  <a:miter lim="800000"/>
                  <a:headEnd/>
                  <a:tailEnd/>
                </a:ln>
                <a:effectLst/>
              </p:spPr>
              <p:txBody>
                <a:bodyPr/>
                <a:lstStyle/>
                <a:p>
                  <a:endParaRPr lang="en-US"/>
                </a:p>
              </p:txBody>
            </p:sp>
            <p:grpSp>
              <p:nvGrpSpPr>
                <p:cNvPr id="9" name="Group 19"/>
                <p:cNvGrpSpPr>
                  <a:grpSpLocks/>
                </p:cNvGrpSpPr>
                <p:nvPr/>
              </p:nvGrpSpPr>
              <p:grpSpPr bwMode="auto">
                <a:xfrm>
                  <a:off x="2169" y="0"/>
                  <a:ext cx="1804" cy="556"/>
                  <a:chOff x="2169" y="0"/>
                  <a:chExt cx="1804" cy="556"/>
                </a:xfrm>
              </p:grpSpPr>
              <p:sp>
                <p:nvSpPr>
                  <p:cNvPr id="1271828" name="Rectangle 20"/>
                  <p:cNvSpPr>
                    <a:spLocks noChangeArrowheads="1"/>
                  </p:cNvSpPr>
                  <p:nvPr/>
                </p:nvSpPr>
                <p:spPr bwMode="auto">
                  <a:xfrm>
                    <a:off x="2212" y="0"/>
                    <a:ext cx="1718"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Description</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71829" name="Rectangle 21"/>
                  <p:cNvSpPr>
                    <a:spLocks noChangeArrowheads="1"/>
                  </p:cNvSpPr>
                  <p:nvPr/>
                </p:nvSpPr>
                <p:spPr bwMode="auto">
                  <a:xfrm>
                    <a:off x="2169" y="0"/>
                    <a:ext cx="1804" cy="556"/>
                  </a:xfrm>
                  <a:prstGeom prst="rect">
                    <a:avLst/>
                  </a:prstGeom>
                  <a:noFill/>
                  <a:ln w="7">
                    <a:solidFill>
                      <a:srgbClr val="A0A0A0"/>
                    </a:solidFill>
                    <a:miter lim="800000"/>
                    <a:headEnd/>
                    <a:tailEnd/>
                  </a:ln>
                  <a:effectLst/>
                </p:spPr>
                <p:txBody>
                  <a:bodyPr/>
                  <a:lstStyle/>
                  <a:p>
                    <a:endParaRPr lang="en-US"/>
                  </a:p>
                </p:txBody>
              </p:sp>
            </p:grpSp>
          </p:grpSp>
          <p:grpSp>
            <p:nvGrpSpPr>
              <p:cNvPr id="10" name="Group 22"/>
              <p:cNvGrpSpPr>
                <a:grpSpLocks/>
              </p:cNvGrpSpPr>
              <p:nvPr/>
            </p:nvGrpSpPr>
            <p:grpSpPr bwMode="auto">
              <a:xfrm>
                <a:off x="0" y="556"/>
                <a:ext cx="921" cy="958"/>
                <a:chOff x="0" y="556"/>
                <a:chExt cx="921" cy="958"/>
              </a:xfrm>
            </p:grpSpPr>
            <p:sp>
              <p:nvSpPr>
                <p:cNvPr id="1271831" name="Rectangle 23"/>
                <p:cNvSpPr>
                  <a:spLocks noChangeArrowheads="1"/>
                </p:cNvSpPr>
                <p:nvPr/>
              </p:nvSpPr>
              <p:spPr bwMode="auto">
                <a:xfrm>
                  <a:off x="43" y="556"/>
                  <a:ext cx="835" cy="958"/>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response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71832" name="Rectangle 24"/>
                <p:cNvSpPr>
                  <a:spLocks noChangeArrowheads="1"/>
                </p:cNvSpPr>
                <p:nvPr/>
              </p:nvSpPr>
              <p:spPr bwMode="auto">
                <a:xfrm>
                  <a:off x="0" y="556"/>
                  <a:ext cx="921" cy="958"/>
                </a:xfrm>
                <a:prstGeom prst="rect">
                  <a:avLst/>
                </a:prstGeom>
                <a:noFill/>
                <a:ln w="7">
                  <a:solidFill>
                    <a:srgbClr val="A0A0A0"/>
                  </a:solidFill>
                  <a:miter lim="800000"/>
                  <a:headEnd/>
                  <a:tailEnd/>
                </a:ln>
                <a:effectLst/>
              </p:spPr>
              <p:txBody>
                <a:bodyPr/>
                <a:lstStyle/>
                <a:p>
                  <a:endParaRPr lang="en-US"/>
                </a:p>
              </p:txBody>
            </p:sp>
          </p:grpSp>
          <p:grpSp>
            <p:nvGrpSpPr>
              <p:cNvPr id="11" name="Group 25"/>
              <p:cNvGrpSpPr>
                <a:grpSpLocks/>
              </p:cNvGrpSpPr>
              <p:nvPr/>
            </p:nvGrpSpPr>
            <p:grpSpPr bwMode="auto">
              <a:xfrm>
                <a:off x="921" y="556"/>
                <a:ext cx="1248" cy="958"/>
                <a:chOff x="921" y="556"/>
                <a:chExt cx="1248" cy="958"/>
              </a:xfrm>
            </p:grpSpPr>
            <p:sp>
              <p:nvSpPr>
                <p:cNvPr id="1271834" name="Rectangle 26"/>
                <p:cNvSpPr>
                  <a:spLocks noChangeArrowheads="1"/>
                </p:cNvSpPr>
                <p:nvPr/>
              </p:nvSpPr>
              <p:spPr bwMode="auto">
                <a:xfrm>
                  <a:off x="964" y="556"/>
                  <a:ext cx="1162" cy="958"/>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javax.servlet.http.HttpServletResponse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71835" name="Rectangle 27"/>
                <p:cNvSpPr>
                  <a:spLocks noChangeArrowheads="1"/>
                </p:cNvSpPr>
                <p:nvPr/>
              </p:nvSpPr>
              <p:spPr bwMode="auto">
                <a:xfrm>
                  <a:off x="921" y="556"/>
                  <a:ext cx="1248" cy="958"/>
                </a:xfrm>
                <a:prstGeom prst="rect">
                  <a:avLst/>
                </a:prstGeom>
                <a:noFill/>
                <a:ln w="7">
                  <a:solidFill>
                    <a:srgbClr val="A0A0A0"/>
                  </a:solidFill>
                  <a:miter lim="800000"/>
                  <a:headEnd/>
                  <a:tailEnd/>
                </a:ln>
                <a:effectLst/>
              </p:spPr>
              <p:txBody>
                <a:bodyPr/>
                <a:lstStyle/>
                <a:p>
                  <a:endParaRPr lang="en-US"/>
                </a:p>
              </p:txBody>
            </p:sp>
          </p:grpSp>
          <p:grpSp>
            <p:nvGrpSpPr>
              <p:cNvPr id="12" name="Group 28"/>
              <p:cNvGrpSpPr>
                <a:grpSpLocks/>
              </p:cNvGrpSpPr>
              <p:nvPr/>
            </p:nvGrpSpPr>
            <p:grpSpPr bwMode="auto">
              <a:xfrm>
                <a:off x="2169" y="556"/>
                <a:ext cx="1804" cy="958"/>
                <a:chOff x="2169" y="556"/>
                <a:chExt cx="1804" cy="958"/>
              </a:xfrm>
            </p:grpSpPr>
            <p:sp>
              <p:nvSpPr>
                <p:cNvPr id="1271837" name="Rectangle 29"/>
                <p:cNvSpPr>
                  <a:spLocks noChangeArrowheads="1"/>
                </p:cNvSpPr>
                <p:nvPr/>
              </p:nvSpPr>
              <p:spPr bwMode="auto">
                <a:xfrm>
                  <a:off x="2212" y="556"/>
                  <a:ext cx="1718" cy="958"/>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a response object of </a:t>
                  </a:r>
                  <a:r>
                    <a:rPr lang="en-GB" sz="1400">
                      <a:solidFill>
                        <a:srgbClr val="006666"/>
                      </a:solidFill>
                      <a:latin typeface="Courier New" pitchFamily="49" charset="0"/>
                      <a:cs typeface="Times New Roman" pitchFamily="18" charset="0"/>
                    </a:rPr>
                    <a:t>HttpServletResponse</a:t>
                  </a:r>
                  <a:r>
                    <a:rPr lang="en-GB" sz="1400">
                      <a:solidFill>
                        <a:srgbClr val="006666"/>
                      </a:solidFill>
                      <a:latin typeface="Verdana" pitchFamily="34" charset="0"/>
                      <a:cs typeface="Times New Roman" pitchFamily="18" charset="0"/>
                    </a:rPr>
                    <a:t> that is used to send an HTML output to the client. </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71838" name="Rectangle 30"/>
                <p:cNvSpPr>
                  <a:spLocks noChangeArrowheads="1"/>
                </p:cNvSpPr>
                <p:nvPr/>
              </p:nvSpPr>
              <p:spPr bwMode="auto">
                <a:xfrm>
                  <a:off x="2169" y="556"/>
                  <a:ext cx="1804" cy="958"/>
                </a:xfrm>
                <a:prstGeom prst="rect">
                  <a:avLst/>
                </a:prstGeom>
                <a:noFill/>
                <a:ln w="7">
                  <a:solidFill>
                    <a:srgbClr val="A0A0A0"/>
                  </a:solidFill>
                  <a:miter lim="800000"/>
                  <a:headEnd/>
                  <a:tailEnd/>
                </a:ln>
                <a:effectLst/>
              </p:spPr>
              <p:txBody>
                <a:bodyPr/>
                <a:lstStyle/>
                <a:p>
                  <a:endParaRPr lang="en-US"/>
                </a:p>
              </p:txBody>
            </p:sp>
          </p:grpSp>
          <p:grpSp>
            <p:nvGrpSpPr>
              <p:cNvPr id="13" name="Group 31"/>
              <p:cNvGrpSpPr>
                <a:grpSpLocks/>
              </p:cNvGrpSpPr>
              <p:nvPr/>
            </p:nvGrpSpPr>
            <p:grpSpPr bwMode="auto">
              <a:xfrm>
                <a:off x="0" y="1514"/>
                <a:ext cx="921" cy="958"/>
                <a:chOff x="0" y="1514"/>
                <a:chExt cx="921" cy="958"/>
              </a:xfrm>
            </p:grpSpPr>
            <p:sp>
              <p:nvSpPr>
                <p:cNvPr id="1271840" name="Rectangle 32"/>
                <p:cNvSpPr>
                  <a:spLocks noChangeArrowheads="1"/>
                </p:cNvSpPr>
                <p:nvPr/>
              </p:nvSpPr>
              <p:spPr bwMode="auto">
                <a:xfrm>
                  <a:off x="43" y="1514"/>
                  <a:ext cx="835" cy="958"/>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request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71841" name="Rectangle 33"/>
                <p:cNvSpPr>
                  <a:spLocks noChangeArrowheads="1"/>
                </p:cNvSpPr>
                <p:nvPr/>
              </p:nvSpPr>
              <p:spPr bwMode="auto">
                <a:xfrm>
                  <a:off x="0" y="1514"/>
                  <a:ext cx="921" cy="958"/>
                </a:xfrm>
                <a:prstGeom prst="rect">
                  <a:avLst/>
                </a:prstGeom>
                <a:noFill/>
                <a:ln w="7">
                  <a:solidFill>
                    <a:srgbClr val="A0A0A0"/>
                  </a:solidFill>
                  <a:miter lim="800000"/>
                  <a:headEnd/>
                  <a:tailEnd/>
                </a:ln>
                <a:effectLst/>
              </p:spPr>
              <p:txBody>
                <a:bodyPr/>
                <a:lstStyle/>
                <a:p>
                  <a:endParaRPr lang="en-US"/>
                </a:p>
              </p:txBody>
            </p:sp>
          </p:grpSp>
          <p:grpSp>
            <p:nvGrpSpPr>
              <p:cNvPr id="14" name="Group 34"/>
              <p:cNvGrpSpPr>
                <a:grpSpLocks/>
              </p:cNvGrpSpPr>
              <p:nvPr/>
            </p:nvGrpSpPr>
            <p:grpSpPr bwMode="auto">
              <a:xfrm>
                <a:off x="921" y="1514"/>
                <a:ext cx="1248" cy="958"/>
                <a:chOff x="921" y="1514"/>
                <a:chExt cx="1248" cy="958"/>
              </a:xfrm>
            </p:grpSpPr>
            <p:sp>
              <p:nvSpPr>
                <p:cNvPr id="1271843" name="Rectangle 35"/>
                <p:cNvSpPr>
                  <a:spLocks noChangeArrowheads="1"/>
                </p:cNvSpPr>
                <p:nvPr/>
              </p:nvSpPr>
              <p:spPr bwMode="auto">
                <a:xfrm>
                  <a:off x="964" y="1514"/>
                  <a:ext cx="1162" cy="958"/>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javax.servlet.http.HttpServletRequest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71844" name="Rectangle 36"/>
                <p:cNvSpPr>
                  <a:spLocks noChangeArrowheads="1"/>
                </p:cNvSpPr>
                <p:nvPr/>
              </p:nvSpPr>
              <p:spPr bwMode="auto">
                <a:xfrm>
                  <a:off x="921" y="1514"/>
                  <a:ext cx="1248" cy="958"/>
                </a:xfrm>
                <a:prstGeom prst="rect">
                  <a:avLst/>
                </a:prstGeom>
                <a:noFill/>
                <a:ln w="7">
                  <a:solidFill>
                    <a:srgbClr val="A0A0A0"/>
                  </a:solidFill>
                  <a:miter lim="800000"/>
                  <a:headEnd/>
                  <a:tailEnd/>
                </a:ln>
                <a:effectLst/>
              </p:spPr>
              <p:txBody>
                <a:bodyPr/>
                <a:lstStyle/>
                <a:p>
                  <a:endParaRPr lang="en-US"/>
                </a:p>
              </p:txBody>
            </p:sp>
          </p:grpSp>
          <p:grpSp>
            <p:nvGrpSpPr>
              <p:cNvPr id="15" name="Group 37"/>
              <p:cNvGrpSpPr>
                <a:grpSpLocks/>
              </p:cNvGrpSpPr>
              <p:nvPr/>
            </p:nvGrpSpPr>
            <p:grpSpPr bwMode="auto">
              <a:xfrm>
                <a:off x="2169" y="1514"/>
                <a:ext cx="1804" cy="958"/>
                <a:chOff x="2169" y="1514"/>
                <a:chExt cx="1804" cy="958"/>
              </a:xfrm>
            </p:grpSpPr>
            <p:sp>
              <p:nvSpPr>
                <p:cNvPr id="1271846" name="Rectangle 38"/>
                <p:cNvSpPr>
                  <a:spLocks noChangeArrowheads="1"/>
                </p:cNvSpPr>
                <p:nvPr/>
              </p:nvSpPr>
              <p:spPr bwMode="auto">
                <a:xfrm>
                  <a:off x="2212" y="1514"/>
                  <a:ext cx="1718" cy="958"/>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a request object of </a:t>
                  </a:r>
                  <a:r>
                    <a:rPr lang="en-GB" sz="1400">
                      <a:solidFill>
                        <a:srgbClr val="006666"/>
                      </a:solidFill>
                      <a:latin typeface="Courier New" pitchFamily="49" charset="0"/>
                      <a:cs typeface="Times New Roman" pitchFamily="18" charset="0"/>
                    </a:rPr>
                    <a:t>HttpServletRequest</a:t>
                  </a:r>
                  <a:r>
                    <a:rPr lang="en-GB" sz="1400">
                      <a:solidFill>
                        <a:srgbClr val="006666"/>
                      </a:solidFill>
                      <a:latin typeface="Verdana" pitchFamily="34" charset="0"/>
                      <a:cs typeface="Times New Roman" pitchFamily="18" charset="0"/>
                    </a:rPr>
                    <a:t>. It is used to retrieve data submitted along with a request. </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71847" name="Rectangle 39"/>
                <p:cNvSpPr>
                  <a:spLocks noChangeArrowheads="1"/>
                </p:cNvSpPr>
                <p:nvPr/>
              </p:nvSpPr>
              <p:spPr bwMode="auto">
                <a:xfrm>
                  <a:off x="2169" y="1514"/>
                  <a:ext cx="1804" cy="958"/>
                </a:xfrm>
                <a:prstGeom prst="rect">
                  <a:avLst/>
                </a:prstGeom>
                <a:noFill/>
                <a:ln w="7">
                  <a:solidFill>
                    <a:srgbClr val="A0A0A0"/>
                  </a:solidFill>
                  <a:miter lim="800000"/>
                  <a:headEnd/>
                  <a:tailEnd/>
                </a:ln>
                <a:effectLst/>
              </p:spPr>
              <p:txBody>
                <a:bodyPr/>
                <a:lstStyle/>
                <a:p>
                  <a:endParaRPr lang="en-US"/>
                </a:p>
              </p:txBody>
            </p:sp>
          </p:grpSp>
          <p:grpSp>
            <p:nvGrpSpPr>
              <p:cNvPr id="16" name="Group 40"/>
              <p:cNvGrpSpPr>
                <a:grpSpLocks/>
              </p:cNvGrpSpPr>
              <p:nvPr/>
            </p:nvGrpSpPr>
            <p:grpSpPr bwMode="auto">
              <a:xfrm>
                <a:off x="0" y="2472"/>
                <a:ext cx="921" cy="556"/>
                <a:chOff x="0" y="2472"/>
                <a:chExt cx="921" cy="556"/>
              </a:xfrm>
            </p:grpSpPr>
            <p:sp>
              <p:nvSpPr>
                <p:cNvPr id="1271849" name="Rectangle 41"/>
                <p:cNvSpPr>
                  <a:spLocks noChangeArrowheads="1"/>
                </p:cNvSpPr>
                <p:nvPr/>
              </p:nvSpPr>
              <p:spPr bwMode="auto">
                <a:xfrm>
                  <a:off x="43" y="2472"/>
                  <a:ext cx="835"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pageContext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71850" name="Rectangle 42"/>
                <p:cNvSpPr>
                  <a:spLocks noChangeArrowheads="1"/>
                </p:cNvSpPr>
                <p:nvPr/>
              </p:nvSpPr>
              <p:spPr bwMode="auto">
                <a:xfrm>
                  <a:off x="0" y="2472"/>
                  <a:ext cx="921" cy="556"/>
                </a:xfrm>
                <a:prstGeom prst="rect">
                  <a:avLst/>
                </a:prstGeom>
                <a:noFill/>
                <a:ln w="7">
                  <a:solidFill>
                    <a:srgbClr val="A0A0A0"/>
                  </a:solidFill>
                  <a:miter lim="800000"/>
                  <a:headEnd/>
                  <a:tailEnd/>
                </a:ln>
                <a:effectLst/>
              </p:spPr>
              <p:txBody>
                <a:bodyPr/>
                <a:lstStyle/>
                <a:p>
                  <a:endParaRPr lang="en-US"/>
                </a:p>
              </p:txBody>
            </p:sp>
          </p:grpSp>
          <p:grpSp>
            <p:nvGrpSpPr>
              <p:cNvPr id="17" name="Group 43"/>
              <p:cNvGrpSpPr>
                <a:grpSpLocks/>
              </p:cNvGrpSpPr>
              <p:nvPr/>
            </p:nvGrpSpPr>
            <p:grpSpPr bwMode="auto">
              <a:xfrm>
                <a:off x="921" y="2472"/>
                <a:ext cx="1248" cy="556"/>
                <a:chOff x="921" y="2472"/>
                <a:chExt cx="1248" cy="556"/>
              </a:xfrm>
            </p:grpSpPr>
            <p:sp>
              <p:nvSpPr>
                <p:cNvPr id="1271852" name="Rectangle 44"/>
                <p:cNvSpPr>
                  <a:spLocks noChangeArrowheads="1"/>
                </p:cNvSpPr>
                <p:nvPr/>
              </p:nvSpPr>
              <p:spPr bwMode="auto">
                <a:xfrm>
                  <a:off x="964" y="2472"/>
                  <a:ext cx="1162"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javax.servlet.jsp.PageContext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71853" name="Rectangle 45"/>
                <p:cNvSpPr>
                  <a:spLocks noChangeArrowheads="1"/>
                </p:cNvSpPr>
                <p:nvPr/>
              </p:nvSpPr>
              <p:spPr bwMode="auto">
                <a:xfrm>
                  <a:off x="921" y="2472"/>
                  <a:ext cx="1248" cy="556"/>
                </a:xfrm>
                <a:prstGeom prst="rect">
                  <a:avLst/>
                </a:prstGeom>
                <a:noFill/>
                <a:ln w="7">
                  <a:solidFill>
                    <a:srgbClr val="A0A0A0"/>
                  </a:solidFill>
                  <a:miter lim="800000"/>
                  <a:headEnd/>
                  <a:tailEnd/>
                </a:ln>
                <a:effectLst/>
              </p:spPr>
              <p:txBody>
                <a:bodyPr/>
                <a:lstStyle/>
                <a:p>
                  <a:endParaRPr lang="en-US"/>
                </a:p>
              </p:txBody>
            </p:sp>
          </p:grpSp>
          <p:grpSp>
            <p:nvGrpSpPr>
              <p:cNvPr id="18" name="Group 46"/>
              <p:cNvGrpSpPr>
                <a:grpSpLocks/>
              </p:cNvGrpSpPr>
              <p:nvPr/>
            </p:nvGrpSpPr>
            <p:grpSpPr bwMode="auto">
              <a:xfrm>
                <a:off x="2169" y="2472"/>
                <a:ext cx="1804" cy="556"/>
                <a:chOff x="2169" y="2472"/>
                <a:chExt cx="1804" cy="556"/>
              </a:xfrm>
            </p:grpSpPr>
            <p:sp>
              <p:nvSpPr>
                <p:cNvPr id="1271855" name="Rectangle 47"/>
                <p:cNvSpPr>
                  <a:spLocks noChangeArrowheads="1"/>
                </p:cNvSpPr>
                <p:nvPr/>
              </p:nvSpPr>
              <p:spPr bwMode="auto">
                <a:xfrm>
                  <a:off x="2212" y="2472"/>
                  <a:ext cx="1718"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a page context for a JSP page. </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71856" name="Rectangle 48"/>
                <p:cNvSpPr>
                  <a:spLocks noChangeArrowheads="1"/>
                </p:cNvSpPr>
                <p:nvPr/>
              </p:nvSpPr>
              <p:spPr bwMode="auto">
                <a:xfrm>
                  <a:off x="2169" y="2472"/>
                  <a:ext cx="1804" cy="556"/>
                </a:xfrm>
                <a:prstGeom prst="rect">
                  <a:avLst/>
                </a:prstGeom>
                <a:noFill/>
                <a:ln w="7">
                  <a:solidFill>
                    <a:srgbClr val="A0A0A0"/>
                  </a:solidFill>
                  <a:miter lim="800000"/>
                  <a:headEnd/>
                  <a:tailEnd/>
                </a:ln>
                <a:effectLst/>
              </p:spPr>
              <p:txBody>
                <a:bodyPr/>
                <a:lstStyle/>
                <a:p>
                  <a:endParaRPr lang="en-US"/>
                </a:p>
              </p:txBody>
            </p:sp>
          </p:grpSp>
        </p:grpSp>
        <p:sp>
          <p:nvSpPr>
            <p:cNvPr id="1271857" name="Rectangle 49"/>
            <p:cNvSpPr>
              <a:spLocks noChangeArrowheads="1"/>
            </p:cNvSpPr>
            <p:nvPr/>
          </p:nvSpPr>
          <p:spPr bwMode="auto">
            <a:xfrm>
              <a:off x="-3" y="-3"/>
              <a:ext cx="3979" cy="3034"/>
            </a:xfrm>
            <a:prstGeom prst="rect">
              <a:avLst/>
            </a:prstGeom>
            <a:noFill/>
            <a:ln w="11112">
              <a:solidFill>
                <a:srgbClr val="A0A0A0"/>
              </a:solidFill>
              <a:miter lim="800000"/>
              <a:headEnd/>
              <a:tailEnd/>
            </a:ln>
            <a:effectLst/>
          </p:spPr>
          <p:txBody>
            <a:bodyPr/>
            <a:lstStyle/>
            <a:p>
              <a:endParaRPr lang="en-US"/>
            </a:p>
          </p:txBody>
        </p:sp>
      </p:grpSp>
      <p:sp>
        <p:nvSpPr>
          <p:cNvPr id="1271858" name="Rectangle 50"/>
          <p:cNvSpPr>
            <a:spLocks noChangeArrowheads="1"/>
          </p:cNvSpPr>
          <p:nvPr/>
        </p:nvSpPr>
        <p:spPr bwMode="auto">
          <a:xfrm>
            <a:off x="1527175" y="5502275"/>
            <a:ext cx="9144000" cy="677108"/>
          </a:xfrm>
          <a:prstGeom prst="rect">
            <a:avLst/>
          </a:prstGeom>
          <a:noFill/>
          <a:ln w="9525">
            <a:noFill/>
            <a:miter lim="800000"/>
            <a:headEnd/>
            <a:tailEnd/>
          </a:ln>
          <a:effectLst/>
        </p:spPr>
        <p:txBody>
          <a:bodyPr>
            <a:spAutoFit/>
          </a:bodyPr>
          <a:lstStyle/>
          <a:p>
            <a:pPr algn="l" eaLnBrk="1" fontAlgn="base" hangingPunct="1"/>
            <a:r>
              <a:rPr lang="en-US" sz="1400">
                <a:latin typeface="Times New Roman" pitchFamily="18" charset="0"/>
                <a:cs typeface="Times New Roman" pitchFamily="18" charset="0"/>
              </a:rPr>
              <a:t> </a:t>
            </a:r>
            <a:endParaRPr lang="en-US" sz="1200">
              <a:latin typeface="Times New Roman" pitchFamily="18" charset="0"/>
              <a:cs typeface="Times New Roman" pitchFamily="18" charset="0"/>
            </a:endParaRPr>
          </a:p>
          <a:p>
            <a:pPr algn="l" fontAlgn="base"/>
            <a:endParaRPr lang="en-US" sz="2400">
              <a:latin typeface="Times New Roman" pitchFamily="18" charset="0"/>
            </a:endParaRPr>
          </a:p>
        </p:txBody>
      </p:sp>
      <p:sp>
        <p:nvSpPr>
          <p:cNvPr id="1271859" name="Rectangle 51"/>
          <p:cNvSpPr>
            <a:spLocks noGrp="1" noChangeArrowheads="1"/>
          </p:cNvSpPr>
          <p:nvPr>
            <p:ph type="title"/>
          </p:nvPr>
        </p:nvSpPr>
        <p:spPr>
          <a:xfrm>
            <a:off x="1754414" y="181429"/>
            <a:ext cx="7315200" cy="685800"/>
          </a:xfrm>
          <a:noFill/>
          <a:ln/>
        </p:spPr>
        <p:txBody>
          <a:bodyPr/>
          <a:lstStyle/>
          <a:p>
            <a:r>
              <a:rPr lang="en-US" sz="2400" dirty="0"/>
              <a:t>JSP IMPLICIT OBJECTS</a:t>
            </a:r>
          </a:p>
        </p:txBody>
      </p:sp>
    </p:spTree>
    <p:extLst>
      <p:ext uri="{BB962C8B-B14F-4D97-AF65-F5344CB8AC3E}">
        <p14:creationId xmlns:p14="http://schemas.microsoft.com/office/powerpoint/2010/main" val="2623335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6146" name="Rectangle 2"/>
          <p:cNvSpPr>
            <a:spLocks noChangeArrowheads="1"/>
          </p:cNvSpPr>
          <p:nvPr/>
        </p:nvSpPr>
        <p:spPr bwMode="auto">
          <a:xfrm>
            <a:off x="2085975" y="969963"/>
            <a:ext cx="8077200" cy="4495800"/>
          </a:xfrm>
          <a:prstGeom prst="rect">
            <a:avLst/>
          </a:prstGeom>
          <a:noFill/>
          <a:ln w="9525">
            <a:noFill/>
            <a:miter lim="800000"/>
            <a:headEnd/>
            <a:tailEnd/>
          </a:ln>
          <a:effectLst/>
        </p:spPr>
        <p:txBody>
          <a:bodyPr/>
          <a:lstStyle/>
          <a:p>
            <a:pPr algn="l" eaLnBrk="1" fontAlgn="base" hangingPunct="1">
              <a:spcBef>
                <a:spcPct val="20000"/>
              </a:spcBef>
            </a:pPr>
            <a:r>
              <a:rPr lang="en-US" sz="2200" b="1" dirty="0">
                <a:cs typeface="Times New Roman" pitchFamily="18" charset="0"/>
              </a:rPr>
              <a:t>Programming in JSP :</a:t>
            </a:r>
            <a:endParaRPr lang="en-US" sz="2200" b="1" dirty="0"/>
          </a:p>
          <a:p>
            <a:pPr algn="l" eaLnBrk="1" fontAlgn="base" hangingPunct="1">
              <a:spcBef>
                <a:spcPct val="20000"/>
              </a:spcBef>
            </a:pPr>
            <a:endParaRPr lang="en-US" sz="2200" dirty="0">
              <a:solidFill>
                <a:srgbClr val="006666"/>
              </a:solidFill>
              <a:cs typeface="Times New Roman" pitchFamily="18" charset="0"/>
            </a:endParaRPr>
          </a:p>
          <a:p>
            <a:pPr marL="742950" lvl="1" indent="-285750" fontAlgn="base">
              <a:spcBef>
                <a:spcPct val="20000"/>
              </a:spcBef>
              <a:buSzPct val="140000"/>
            </a:pPr>
            <a:r>
              <a:rPr lang="en-US" sz="2200" b="1" dirty="0">
                <a:cs typeface="Times New Roman" pitchFamily="18" charset="0"/>
              </a:rPr>
              <a:t>Classes of JSP API</a:t>
            </a:r>
          </a:p>
          <a:p>
            <a:pPr marL="1143000" lvl="2" indent="-228600" fontAlgn="base">
              <a:spcBef>
                <a:spcPct val="20000"/>
              </a:spcBef>
              <a:buSzPct val="140000"/>
              <a:buFontTx/>
              <a:buChar char="•"/>
            </a:pPr>
            <a:endParaRPr lang="en-US" sz="2200" b="1" dirty="0">
              <a:cs typeface="Times New Roman" pitchFamily="18" charset="0"/>
            </a:endParaRPr>
          </a:p>
          <a:p>
            <a:pPr marL="1143000" lvl="2" indent="-228600" fontAlgn="base">
              <a:spcBef>
                <a:spcPct val="20000"/>
              </a:spcBef>
              <a:buSzPct val="140000"/>
              <a:buFontTx/>
              <a:buChar char="•"/>
            </a:pPr>
            <a:r>
              <a:rPr lang="en-US" sz="2200" dirty="0">
                <a:cs typeface="Times New Roman" pitchFamily="18" charset="0"/>
              </a:rPr>
              <a:t>The </a:t>
            </a:r>
            <a:r>
              <a:rPr lang="en-US" sz="2200" dirty="0" err="1">
                <a:cs typeface="Times New Roman" pitchFamily="18" charset="0"/>
              </a:rPr>
              <a:t>ErrorData</a:t>
            </a:r>
            <a:r>
              <a:rPr lang="en-US" sz="2200" dirty="0">
                <a:cs typeface="Times New Roman" pitchFamily="18" charset="0"/>
              </a:rPr>
              <a:t> Class</a:t>
            </a:r>
          </a:p>
          <a:p>
            <a:pPr marL="1143000" lvl="2" indent="-228600" fontAlgn="base">
              <a:spcBef>
                <a:spcPct val="20000"/>
              </a:spcBef>
              <a:buSzPct val="140000"/>
              <a:buFontTx/>
              <a:buChar char="•"/>
            </a:pPr>
            <a:r>
              <a:rPr lang="en-US" sz="2200" dirty="0">
                <a:cs typeface="Times New Roman" pitchFamily="18" charset="0"/>
              </a:rPr>
              <a:t>The </a:t>
            </a:r>
            <a:r>
              <a:rPr lang="en-US" sz="2200" dirty="0" err="1">
                <a:cs typeface="Times New Roman" pitchFamily="18" charset="0"/>
              </a:rPr>
              <a:t>JSPWriter</a:t>
            </a:r>
            <a:r>
              <a:rPr lang="en-US" sz="2200" dirty="0">
                <a:cs typeface="Times New Roman" pitchFamily="18" charset="0"/>
              </a:rPr>
              <a:t> Class</a:t>
            </a:r>
          </a:p>
          <a:p>
            <a:pPr marL="1143000" lvl="2" indent="-228600" fontAlgn="base">
              <a:spcBef>
                <a:spcPct val="20000"/>
              </a:spcBef>
              <a:buSzPct val="140000"/>
              <a:buFontTx/>
              <a:buChar char="•"/>
            </a:pPr>
            <a:r>
              <a:rPr lang="en-US" sz="2200" dirty="0">
                <a:cs typeface="Times New Roman" pitchFamily="18" charset="0"/>
              </a:rPr>
              <a:t>The </a:t>
            </a:r>
            <a:r>
              <a:rPr lang="en-US" sz="2200" dirty="0" err="1">
                <a:cs typeface="Times New Roman" pitchFamily="18" charset="0"/>
              </a:rPr>
              <a:t>PageContext</a:t>
            </a:r>
            <a:r>
              <a:rPr lang="en-US" sz="2200" dirty="0">
                <a:cs typeface="Times New Roman" pitchFamily="18" charset="0"/>
              </a:rPr>
              <a:t> Class</a:t>
            </a:r>
          </a:p>
        </p:txBody>
      </p:sp>
      <p:sp>
        <p:nvSpPr>
          <p:cNvPr id="1286148" name="Rectangle 4"/>
          <p:cNvSpPr>
            <a:spLocks noGrp="1" noChangeArrowheads="1"/>
          </p:cNvSpPr>
          <p:nvPr>
            <p:ph type="title"/>
          </p:nvPr>
        </p:nvSpPr>
        <p:spPr>
          <a:xfrm>
            <a:off x="1739900" y="203200"/>
            <a:ext cx="7315200" cy="685800"/>
          </a:xfrm>
          <a:noFill/>
          <a:ln/>
        </p:spPr>
        <p:txBody>
          <a:bodyPr/>
          <a:lstStyle/>
          <a:p>
            <a:r>
              <a:rPr lang="en-US" sz="2400" dirty="0"/>
              <a:t>JSP API</a:t>
            </a:r>
          </a:p>
        </p:txBody>
      </p:sp>
    </p:spTree>
    <p:extLst>
      <p:ext uri="{BB962C8B-B14F-4D97-AF65-F5344CB8AC3E}">
        <p14:creationId xmlns:p14="http://schemas.microsoft.com/office/powerpoint/2010/main" val="2266270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8194" name="Rectangle 2"/>
          <p:cNvSpPr>
            <a:spLocks noChangeArrowheads="1"/>
          </p:cNvSpPr>
          <p:nvPr/>
        </p:nvSpPr>
        <p:spPr bwMode="auto">
          <a:xfrm>
            <a:off x="1928814" y="1049338"/>
            <a:ext cx="8739187" cy="5173662"/>
          </a:xfrm>
          <a:prstGeom prst="rect">
            <a:avLst/>
          </a:prstGeom>
          <a:noFill/>
          <a:ln w="9525">
            <a:noFill/>
            <a:miter lim="800000"/>
            <a:headEnd/>
            <a:tailEnd/>
          </a:ln>
          <a:effectLst/>
        </p:spPr>
        <p:txBody>
          <a:bodyPr/>
          <a:lstStyle/>
          <a:p>
            <a:pPr algn="l" eaLnBrk="1" fontAlgn="base" hangingPunct="1">
              <a:spcBef>
                <a:spcPct val="20000"/>
              </a:spcBef>
            </a:pPr>
            <a:r>
              <a:rPr lang="en-US" sz="2200" b="1" dirty="0">
                <a:cs typeface="Times New Roman" pitchFamily="18" charset="0"/>
              </a:rPr>
              <a:t>The </a:t>
            </a:r>
            <a:r>
              <a:rPr lang="en-US" sz="2200" b="1" dirty="0" err="1">
                <a:cs typeface="Times New Roman" pitchFamily="18" charset="0"/>
              </a:rPr>
              <a:t>ErrorData</a:t>
            </a:r>
            <a:r>
              <a:rPr lang="en-US" sz="2200" b="1" dirty="0">
                <a:cs typeface="Times New Roman" pitchFamily="18" charset="0"/>
              </a:rPr>
              <a:t> Class</a:t>
            </a:r>
          </a:p>
          <a:p>
            <a:pPr marL="742950" lvl="1" indent="-285750" fontAlgn="base">
              <a:spcBef>
                <a:spcPct val="20000"/>
              </a:spcBef>
              <a:buSzPct val="140000"/>
              <a:buFontTx/>
              <a:buChar char="•"/>
            </a:pPr>
            <a:r>
              <a:rPr lang="en-US" sz="2200" dirty="0">
                <a:cs typeface="Times New Roman" pitchFamily="18" charset="0"/>
              </a:rPr>
              <a:t>Defines error information for error pages.</a:t>
            </a:r>
          </a:p>
          <a:p>
            <a:pPr marL="742950" lvl="1" indent="-285750" fontAlgn="base">
              <a:spcBef>
                <a:spcPct val="20000"/>
              </a:spcBef>
              <a:buSzPct val="140000"/>
              <a:buFontTx/>
              <a:buChar char="•"/>
            </a:pPr>
            <a:r>
              <a:rPr lang="en-US" sz="2200" dirty="0">
                <a:cs typeface="Times New Roman" pitchFamily="18" charset="0"/>
              </a:rPr>
              <a:t>Sets the value of the </a:t>
            </a:r>
            <a:r>
              <a:rPr lang="en-US" sz="2200" dirty="0">
                <a:cs typeface="Courier New" pitchFamily="49" charset="0"/>
              </a:rPr>
              <a:t>page</a:t>
            </a:r>
            <a:r>
              <a:rPr lang="en-US" sz="2200" dirty="0">
                <a:cs typeface="Times New Roman" pitchFamily="18" charset="0"/>
              </a:rPr>
              <a:t> directive, </a:t>
            </a:r>
            <a:r>
              <a:rPr lang="en-US" sz="2200" dirty="0" err="1">
                <a:cs typeface="Courier New" pitchFamily="49" charset="0"/>
              </a:rPr>
              <a:t>isErrorPage</a:t>
            </a:r>
            <a:r>
              <a:rPr lang="en-US" sz="2200" dirty="0">
                <a:cs typeface="Times New Roman" pitchFamily="18" charset="0"/>
              </a:rPr>
              <a:t> to  true, to indicate that a page is an error page.</a:t>
            </a:r>
          </a:p>
          <a:p>
            <a:pPr marL="742950" lvl="1" indent="-285750" fontAlgn="base">
              <a:spcBef>
                <a:spcPct val="20000"/>
              </a:spcBef>
              <a:buSzPct val="140000"/>
              <a:buFontTx/>
              <a:buChar char="•"/>
            </a:pPr>
            <a:r>
              <a:rPr lang="en-US" sz="2200" b="1" dirty="0">
                <a:cs typeface="Times New Roman" pitchFamily="18" charset="0"/>
              </a:rPr>
              <a:t>Contains various methods, which are:</a:t>
            </a:r>
          </a:p>
          <a:p>
            <a:pPr marL="1143000" lvl="2" indent="-228600" fontAlgn="base">
              <a:spcBef>
                <a:spcPct val="20000"/>
              </a:spcBef>
              <a:buSzPct val="140000"/>
              <a:buFontTx/>
              <a:buChar char="•"/>
            </a:pPr>
            <a:r>
              <a:rPr lang="en-US" sz="2200" b="1" dirty="0" err="1">
                <a:cs typeface="Courier New" pitchFamily="49" charset="0"/>
              </a:rPr>
              <a:t>getRequestURL</a:t>
            </a:r>
            <a:r>
              <a:rPr lang="en-US" sz="2200" b="1" dirty="0">
                <a:cs typeface="Courier New" pitchFamily="49" charset="0"/>
              </a:rPr>
              <a:t>()</a:t>
            </a:r>
            <a:r>
              <a:rPr lang="en-US" sz="2200" b="1" dirty="0">
                <a:cs typeface="Times New Roman" pitchFamily="18" charset="0"/>
              </a:rPr>
              <a:t>:</a:t>
            </a:r>
            <a:r>
              <a:rPr lang="en-US" sz="2200" dirty="0">
                <a:cs typeface="Times New Roman" pitchFamily="18" charset="0"/>
              </a:rPr>
              <a:t> Returns the requested URL in the form of a string. </a:t>
            </a:r>
          </a:p>
          <a:p>
            <a:pPr marL="1143000" lvl="2" indent="-228600" fontAlgn="base">
              <a:spcBef>
                <a:spcPct val="20000"/>
              </a:spcBef>
              <a:buSzPct val="140000"/>
              <a:buFontTx/>
              <a:buChar char="•"/>
            </a:pPr>
            <a:r>
              <a:rPr lang="en-US" sz="2200" b="1" dirty="0" err="1">
                <a:cs typeface="Courier New" pitchFamily="49" charset="0"/>
              </a:rPr>
              <a:t>setServletName</a:t>
            </a:r>
            <a:r>
              <a:rPr lang="en-US" sz="2200" b="1" dirty="0">
                <a:cs typeface="Courier New" pitchFamily="49" charset="0"/>
              </a:rPr>
              <a:t>()</a:t>
            </a:r>
            <a:r>
              <a:rPr lang="en-US" sz="2200" b="1" dirty="0">
                <a:cs typeface="Times New Roman" pitchFamily="18" charset="0"/>
              </a:rPr>
              <a:t>:</a:t>
            </a:r>
            <a:r>
              <a:rPr lang="en-US" sz="2200" dirty="0">
                <a:cs typeface="Times New Roman" pitchFamily="18" charset="0"/>
              </a:rPr>
              <a:t> Returns the name of the </a:t>
            </a:r>
            <a:r>
              <a:rPr lang="en-US" sz="2200" dirty="0" err="1">
                <a:cs typeface="Times New Roman" pitchFamily="18" charset="0"/>
              </a:rPr>
              <a:t>servlet</a:t>
            </a:r>
            <a:r>
              <a:rPr lang="en-US" sz="2200" dirty="0">
                <a:cs typeface="Times New Roman" pitchFamily="18" charset="0"/>
              </a:rPr>
              <a:t> invoked in the form of a string.</a:t>
            </a:r>
          </a:p>
          <a:p>
            <a:pPr marL="1143000" lvl="2" indent="-228600" fontAlgn="base">
              <a:spcBef>
                <a:spcPct val="20000"/>
              </a:spcBef>
              <a:buSzPct val="140000"/>
              <a:buFontTx/>
              <a:buChar char="•"/>
            </a:pPr>
            <a:r>
              <a:rPr lang="en-US" sz="2200" b="1" dirty="0" err="1">
                <a:cs typeface="Courier New" pitchFamily="49" charset="0"/>
              </a:rPr>
              <a:t>getStatusCode</a:t>
            </a:r>
            <a:r>
              <a:rPr lang="en-US" sz="2200" b="1" dirty="0">
                <a:cs typeface="Courier New" pitchFamily="49" charset="0"/>
              </a:rPr>
              <a:t>()</a:t>
            </a:r>
            <a:r>
              <a:rPr lang="en-US" sz="2200" b="1" dirty="0">
                <a:cs typeface="Times New Roman" pitchFamily="18" charset="0"/>
              </a:rPr>
              <a:t>:</a:t>
            </a:r>
            <a:r>
              <a:rPr lang="en-US" sz="2200" dirty="0">
                <a:cs typeface="Times New Roman" pitchFamily="18" charset="0"/>
              </a:rPr>
              <a:t> Returns the status code of the error in the form of an integer.</a:t>
            </a:r>
          </a:p>
          <a:p>
            <a:pPr marL="1143000" lvl="2" indent="-228600" fontAlgn="base">
              <a:spcBef>
                <a:spcPct val="20000"/>
              </a:spcBef>
              <a:buSzPct val="140000"/>
              <a:buFontTx/>
              <a:buChar char="•"/>
            </a:pPr>
            <a:r>
              <a:rPr lang="en-US" sz="2200" b="1" dirty="0" err="1">
                <a:cs typeface="Courier New" pitchFamily="49" charset="0"/>
              </a:rPr>
              <a:t>getThrowable</a:t>
            </a:r>
            <a:r>
              <a:rPr lang="en-US" sz="2200" b="1" dirty="0">
                <a:cs typeface="Courier New" pitchFamily="49" charset="0"/>
              </a:rPr>
              <a:t>()</a:t>
            </a:r>
            <a:r>
              <a:rPr lang="en-US" sz="2200" b="1" dirty="0">
                <a:cs typeface="Times New Roman" pitchFamily="18" charset="0"/>
              </a:rPr>
              <a:t>:</a:t>
            </a:r>
            <a:r>
              <a:rPr lang="en-US" sz="2200" dirty="0">
                <a:cs typeface="Times New Roman" pitchFamily="18" charset="0"/>
              </a:rPr>
              <a:t> Returns the </a:t>
            </a:r>
            <a:r>
              <a:rPr lang="en-US" sz="2200" dirty="0" err="1">
                <a:cs typeface="Times New Roman" pitchFamily="18" charset="0"/>
              </a:rPr>
              <a:t>Throwable</a:t>
            </a:r>
            <a:r>
              <a:rPr lang="en-US" sz="2200" dirty="0">
                <a:cs typeface="Times New Roman" pitchFamily="18" charset="0"/>
              </a:rPr>
              <a:t> exception that caused the error.</a:t>
            </a:r>
          </a:p>
        </p:txBody>
      </p:sp>
      <p:sp>
        <p:nvSpPr>
          <p:cNvPr id="1288196" name="Rectangle 4"/>
          <p:cNvSpPr>
            <a:spLocks noGrp="1" noChangeArrowheads="1"/>
          </p:cNvSpPr>
          <p:nvPr>
            <p:ph type="title"/>
          </p:nvPr>
        </p:nvSpPr>
        <p:spPr>
          <a:xfrm>
            <a:off x="1754414" y="210458"/>
            <a:ext cx="7315200" cy="685800"/>
          </a:xfrm>
          <a:noFill/>
          <a:ln/>
        </p:spPr>
        <p:txBody>
          <a:bodyPr/>
          <a:lstStyle/>
          <a:p>
            <a:r>
              <a:rPr lang="en-US" sz="2400" dirty="0"/>
              <a:t>ERRORDATA CLASS</a:t>
            </a:r>
          </a:p>
        </p:txBody>
      </p:sp>
    </p:spTree>
    <p:extLst>
      <p:ext uri="{BB962C8B-B14F-4D97-AF65-F5344CB8AC3E}">
        <p14:creationId xmlns:p14="http://schemas.microsoft.com/office/powerpoint/2010/main" val="831534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42" name="Rectangle 2"/>
          <p:cNvSpPr>
            <a:spLocks noChangeArrowheads="1"/>
          </p:cNvSpPr>
          <p:nvPr/>
        </p:nvSpPr>
        <p:spPr bwMode="auto">
          <a:xfrm>
            <a:off x="1785938" y="954088"/>
            <a:ext cx="8661400" cy="5205412"/>
          </a:xfrm>
          <a:prstGeom prst="rect">
            <a:avLst/>
          </a:prstGeom>
          <a:noFill/>
          <a:ln w="9525">
            <a:noFill/>
            <a:miter lim="800000"/>
            <a:headEnd/>
            <a:tailEnd/>
          </a:ln>
          <a:effectLst/>
        </p:spPr>
        <p:txBody>
          <a:bodyPr/>
          <a:lstStyle/>
          <a:p>
            <a:pPr algn="l" eaLnBrk="1" fontAlgn="base" hangingPunct="1">
              <a:spcBef>
                <a:spcPct val="20000"/>
              </a:spcBef>
            </a:pPr>
            <a:endParaRPr lang="en-US" sz="2200" dirty="0">
              <a:latin typeface="Times New Roman" pitchFamily="18" charset="0"/>
              <a:cs typeface="Times New Roman" pitchFamily="18" charset="0"/>
            </a:endParaRPr>
          </a:p>
          <a:p>
            <a:pPr marL="742950" lvl="1" indent="-285750" fontAlgn="base">
              <a:spcBef>
                <a:spcPct val="20000"/>
              </a:spcBef>
              <a:buSzPct val="140000"/>
              <a:buFontTx/>
              <a:buChar char="•"/>
            </a:pPr>
            <a:r>
              <a:rPr lang="en-US" sz="2200" b="1" dirty="0">
                <a:cs typeface="Times New Roman" pitchFamily="18" charset="0"/>
              </a:rPr>
              <a:t>The </a:t>
            </a:r>
            <a:r>
              <a:rPr lang="en-US" sz="2200" b="1" dirty="0" err="1">
                <a:cs typeface="Times New Roman" pitchFamily="18" charset="0"/>
              </a:rPr>
              <a:t>JspWriter</a:t>
            </a:r>
            <a:r>
              <a:rPr lang="en-US" sz="2200" b="1" dirty="0">
                <a:cs typeface="Times New Roman" pitchFamily="18" charset="0"/>
              </a:rPr>
              <a:t> Class</a:t>
            </a:r>
          </a:p>
          <a:p>
            <a:pPr marL="1143000" lvl="2" indent="-228600" fontAlgn="base">
              <a:spcBef>
                <a:spcPct val="20000"/>
              </a:spcBef>
              <a:buSzPct val="140000"/>
              <a:buFontTx/>
              <a:buChar char="•"/>
            </a:pPr>
            <a:r>
              <a:rPr lang="en-US" sz="2200" dirty="0">
                <a:cs typeface="Times New Roman" pitchFamily="18" charset="0"/>
              </a:rPr>
              <a:t>Writes action and template data in a JSP page.</a:t>
            </a:r>
          </a:p>
          <a:p>
            <a:pPr marL="1143000" lvl="2" indent="-228600" fontAlgn="base">
              <a:spcBef>
                <a:spcPct val="20000"/>
              </a:spcBef>
              <a:buSzPct val="140000"/>
              <a:buFontTx/>
              <a:buChar char="•"/>
            </a:pPr>
            <a:r>
              <a:rPr lang="en-US" sz="2200" dirty="0">
                <a:cs typeface="Times New Roman" pitchFamily="18" charset="0"/>
              </a:rPr>
              <a:t>Refers the object of </a:t>
            </a:r>
            <a:r>
              <a:rPr lang="en-US" sz="2200" dirty="0" err="1">
                <a:cs typeface="Courier New" pitchFamily="49" charset="0"/>
              </a:rPr>
              <a:t>JspWriter</a:t>
            </a:r>
            <a:r>
              <a:rPr lang="en-US" sz="2200" dirty="0">
                <a:cs typeface="Times New Roman" pitchFamily="18" charset="0"/>
              </a:rPr>
              <a:t> class by the implicit variable, out.</a:t>
            </a:r>
          </a:p>
          <a:p>
            <a:pPr marL="1143000" lvl="2" indent="-228600" fontAlgn="base">
              <a:spcBef>
                <a:spcPct val="20000"/>
              </a:spcBef>
              <a:buSzPct val="140000"/>
              <a:buFontTx/>
              <a:buChar char="•"/>
            </a:pPr>
            <a:r>
              <a:rPr lang="en-US" sz="2200" b="1" dirty="0">
                <a:cs typeface="Times New Roman" pitchFamily="18" charset="0"/>
              </a:rPr>
              <a:t>Contains various methods, which are:</a:t>
            </a:r>
          </a:p>
          <a:p>
            <a:pPr marL="1600200" lvl="3" indent="-228600" fontAlgn="base">
              <a:spcBef>
                <a:spcPct val="20000"/>
              </a:spcBef>
              <a:buSzPct val="140000"/>
              <a:buFontTx/>
              <a:buChar char="•"/>
            </a:pPr>
            <a:r>
              <a:rPr lang="en-US" sz="2200" dirty="0">
                <a:cs typeface="Courier New" pitchFamily="49" charset="0"/>
              </a:rPr>
              <a:t>clear</a:t>
            </a:r>
            <a:r>
              <a:rPr lang="en-US" sz="2200" dirty="0">
                <a:cs typeface="Times New Roman" pitchFamily="18" charset="0"/>
              </a:rPr>
              <a:t>()</a:t>
            </a:r>
          </a:p>
          <a:p>
            <a:pPr marL="1600200" lvl="3" indent="-228600" fontAlgn="base">
              <a:spcBef>
                <a:spcPct val="20000"/>
              </a:spcBef>
              <a:buSzPct val="140000"/>
              <a:buFontTx/>
              <a:buChar char="•"/>
            </a:pPr>
            <a:r>
              <a:rPr lang="en-US" sz="2200" dirty="0">
                <a:cs typeface="Courier New" pitchFamily="49" charset="0"/>
              </a:rPr>
              <a:t>close</a:t>
            </a:r>
            <a:r>
              <a:rPr lang="en-US" sz="2200" dirty="0">
                <a:cs typeface="Times New Roman" pitchFamily="18" charset="0"/>
              </a:rPr>
              <a:t>()</a:t>
            </a:r>
          </a:p>
          <a:p>
            <a:pPr marL="1600200" lvl="3" indent="-228600" fontAlgn="base">
              <a:spcBef>
                <a:spcPct val="20000"/>
              </a:spcBef>
              <a:buSzPct val="140000"/>
              <a:buFontTx/>
              <a:buChar char="•"/>
            </a:pPr>
            <a:r>
              <a:rPr lang="en-US" sz="2200" dirty="0">
                <a:cs typeface="Courier New" pitchFamily="49" charset="0"/>
              </a:rPr>
              <a:t>flush</a:t>
            </a:r>
            <a:r>
              <a:rPr lang="en-US" sz="2200" dirty="0">
                <a:cs typeface="Times New Roman" pitchFamily="18" charset="0"/>
              </a:rPr>
              <a:t>()</a:t>
            </a:r>
          </a:p>
          <a:p>
            <a:pPr marL="1600200" lvl="3" indent="-228600" fontAlgn="base">
              <a:spcBef>
                <a:spcPct val="20000"/>
              </a:spcBef>
              <a:buSzPct val="140000"/>
              <a:buFontTx/>
              <a:buChar char="•"/>
            </a:pPr>
            <a:r>
              <a:rPr lang="en-US" sz="2200" dirty="0" err="1">
                <a:cs typeface="Times New Roman" pitchFamily="18" charset="0"/>
              </a:rPr>
              <a:t>getBufferSize</a:t>
            </a:r>
            <a:r>
              <a:rPr lang="en-US" sz="2200" dirty="0">
                <a:cs typeface="Times New Roman" pitchFamily="18" charset="0"/>
              </a:rPr>
              <a:t>()</a:t>
            </a:r>
          </a:p>
          <a:p>
            <a:pPr marL="1600200" lvl="3" indent="-228600" fontAlgn="base">
              <a:spcBef>
                <a:spcPct val="20000"/>
              </a:spcBef>
              <a:buSzPct val="140000"/>
              <a:buFontTx/>
              <a:buChar char="•"/>
            </a:pPr>
            <a:r>
              <a:rPr lang="en-US" sz="2200" dirty="0">
                <a:cs typeface="Times New Roman" pitchFamily="18" charset="0"/>
              </a:rPr>
              <a:t>print()</a:t>
            </a:r>
          </a:p>
          <a:p>
            <a:pPr marL="1600200" lvl="3" indent="-228600" fontAlgn="base">
              <a:spcBef>
                <a:spcPct val="20000"/>
              </a:spcBef>
              <a:buSzPct val="140000"/>
              <a:buFontTx/>
              <a:buChar char="•"/>
            </a:pPr>
            <a:r>
              <a:rPr lang="en-US" sz="2200" dirty="0" err="1">
                <a:cs typeface="Courier New" pitchFamily="49" charset="0"/>
              </a:rPr>
              <a:t>println</a:t>
            </a:r>
            <a:r>
              <a:rPr lang="en-US" sz="2200" dirty="0">
                <a:cs typeface="Times New Roman" pitchFamily="18" charset="0"/>
              </a:rPr>
              <a:t>()</a:t>
            </a:r>
          </a:p>
        </p:txBody>
      </p:sp>
      <p:sp>
        <p:nvSpPr>
          <p:cNvPr id="1290244" name="Rectangle 4"/>
          <p:cNvSpPr>
            <a:spLocks noGrp="1" noChangeArrowheads="1"/>
          </p:cNvSpPr>
          <p:nvPr>
            <p:ph type="title"/>
          </p:nvPr>
        </p:nvSpPr>
        <p:spPr>
          <a:xfrm>
            <a:off x="1754415" y="0"/>
            <a:ext cx="7315200" cy="685800"/>
          </a:xfrm>
          <a:noFill/>
          <a:ln/>
        </p:spPr>
        <p:txBody>
          <a:bodyPr/>
          <a:lstStyle/>
          <a:p>
            <a:r>
              <a:rPr lang="en-US" sz="2400" dirty="0"/>
              <a:t>JSPWRITER CLASS</a:t>
            </a:r>
          </a:p>
        </p:txBody>
      </p:sp>
    </p:spTree>
    <p:extLst>
      <p:ext uri="{BB962C8B-B14F-4D97-AF65-F5344CB8AC3E}">
        <p14:creationId xmlns:p14="http://schemas.microsoft.com/office/powerpoint/2010/main" val="573570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Rectangle 2"/>
          <p:cNvSpPr>
            <a:spLocks noChangeArrowheads="1"/>
          </p:cNvSpPr>
          <p:nvPr/>
        </p:nvSpPr>
        <p:spPr bwMode="auto">
          <a:xfrm>
            <a:off x="1817688" y="938214"/>
            <a:ext cx="8659812" cy="5330825"/>
          </a:xfrm>
          <a:prstGeom prst="rect">
            <a:avLst/>
          </a:prstGeom>
          <a:noFill/>
          <a:ln w="9525">
            <a:noFill/>
            <a:miter lim="800000"/>
            <a:headEnd/>
            <a:tailEnd/>
          </a:ln>
          <a:effectLst/>
        </p:spPr>
        <p:txBody>
          <a:bodyPr/>
          <a:lstStyle/>
          <a:p>
            <a:pPr algn="l" eaLnBrk="1" fontAlgn="base" hangingPunct="1">
              <a:spcBef>
                <a:spcPct val="20000"/>
              </a:spcBef>
            </a:pPr>
            <a:endParaRPr lang="en-US" sz="2200" dirty="0">
              <a:latin typeface="Times New Roman" pitchFamily="18" charset="0"/>
              <a:cs typeface="Times New Roman" pitchFamily="18" charset="0"/>
            </a:endParaRPr>
          </a:p>
          <a:p>
            <a:pPr marL="742950" lvl="1" indent="-285750" fontAlgn="base">
              <a:spcBef>
                <a:spcPct val="20000"/>
              </a:spcBef>
              <a:buSzPct val="140000"/>
            </a:pPr>
            <a:r>
              <a:rPr lang="en-US" sz="2200" b="1" dirty="0">
                <a:cs typeface="Times New Roman" pitchFamily="18" charset="0"/>
              </a:rPr>
              <a:t>The </a:t>
            </a:r>
            <a:r>
              <a:rPr lang="en-US" sz="2200" b="1" dirty="0" err="1">
                <a:cs typeface="Times New Roman" pitchFamily="18" charset="0"/>
              </a:rPr>
              <a:t>PageContext</a:t>
            </a:r>
            <a:r>
              <a:rPr lang="en-US" sz="2200" b="1" dirty="0">
                <a:cs typeface="Times New Roman" pitchFamily="18" charset="0"/>
              </a:rPr>
              <a:t> Class</a:t>
            </a:r>
          </a:p>
          <a:p>
            <a:pPr marL="1143000" lvl="2" indent="-228600" fontAlgn="base">
              <a:spcBef>
                <a:spcPct val="20000"/>
              </a:spcBef>
              <a:buSzPct val="140000"/>
              <a:buFontTx/>
              <a:buChar char="•"/>
            </a:pPr>
            <a:r>
              <a:rPr lang="en-US" sz="2200" dirty="0">
                <a:cs typeface="Times New Roman" pitchFamily="18" charset="0"/>
              </a:rPr>
              <a:t>Provides context information when JSP is used in the </a:t>
            </a:r>
            <a:r>
              <a:rPr lang="en-US" sz="2200" dirty="0" err="1">
                <a:cs typeface="Times New Roman" pitchFamily="18" charset="0"/>
              </a:rPr>
              <a:t>servlet</a:t>
            </a:r>
            <a:r>
              <a:rPr lang="en-US" sz="2200" dirty="0">
                <a:cs typeface="Times New Roman" pitchFamily="18" charset="0"/>
              </a:rPr>
              <a:t> environment</a:t>
            </a:r>
          </a:p>
          <a:p>
            <a:pPr marL="1143000" lvl="2" indent="-228600" fontAlgn="base">
              <a:spcBef>
                <a:spcPct val="20000"/>
              </a:spcBef>
              <a:buSzPct val="140000"/>
              <a:buFontTx/>
              <a:buChar char="•"/>
            </a:pPr>
            <a:r>
              <a:rPr lang="en-US" sz="2200" dirty="0">
                <a:cs typeface="Times New Roman" pitchFamily="18" charset="0"/>
              </a:rPr>
              <a:t>Contains various methods, which are:</a:t>
            </a:r>
          </a:p>
          <a:p>
            <a:pPr marL="1600200" lvl="3" indent="-228600" fontAlgn="base">
              <a:spcBef>
                <a:spcPct val="20000"/>
              </a:spcBef>
              <a:buSzPct val="140000"/>
              <a:buFontTx/>
              <a:buChar char="•"/>
            </a:pPr>
            <a:r>
              <a:rPr lang="en-US" sz="2200" dirty="0">
                <a:cs typeface="Courier New" pitchFamily="49" charset="0"/>
              </a:rPr>
              <a:t>forward</a:t>
            </a:r>
            <a:r>
              <a:rPr lang="en-US" sz="2200" dirty="0">
                <a:cs typeface="Times New Roman" pitchFamily="18" charset="0"/>
              </a:rPr>
              <a:t>()</a:t>
            </a:r>
          </a:p>
          <a:p>
            <a:pPr marL="1600200" lvl="3" indent="-228600" fontAlgn="base">
              <a:spcBef>
                <a:spcPct val="20000"/>
              </a:spcBef>
              <a:buSzPct val="140000"/>
              <a:buFontTx/>
              <a:buChar char="•"/>
            </a:pPr>
            <a:r>
              <a:rPr lang="en-US" sz="2200" dirty="0" err="1">
                <a:cs typeface="Courier New" pitchFamily="49" charset="0"/>
              </a:rPr>
              <a:t>getPage</a:t>
            </a:r>
            <a:r>
              <a:rPr lang="en-US" sz="2200" dirty="0">
                <a:cs typeface="Courier New" pitchFamily="49" charset="0"/>
              </a:rPr>
              <a:t>()</a:t>
            </a:r>
          </a:p>
          <a:p>
            <a:pPr marL="1600200" lvl="3" indent="-228600" fontAlgn="base">
              <a:spcBef>
                <a:spcPct val="20000"/>
              </a:spcBef>
              <a:buSzPct val="140000"/>
              <a:buFontTx/>
              <a:buChar char="•"/>
            </a:pPr>
            <a:r>
              <a:rPr lang="en-US" sz="2200" dirty="0" err="1">
                <a:cs typeface="Courier New" pitchFamily="49" charset="0"/>
              </a:rPr>
              <a:t>getRequest</a:t>
            </a:r>
            <a:r>
              <a:rPr lang="en-US" sz="2200" dirty="0">
                <a:cs typeface="Courier New" pitchFamily="49" charset="0"/>
              </a:rPr>
              <a:t>()</a:t>
            </a:r>
          </a:p>
          <a:p>
            <a:pPr marL="1600200" lvl="3" indent="-228600" fontAlgn="base">
              <a:spcBef>
                <a:spcPct val="20000"/>
              </a:spcBef>
              <a:buSzPct val="140000"/>
              <a:buFontTx/>
              <a:buChar char="•"/>
            </a:pPr>
            <a:r>
              <a:rPr lang="en-US" sz="2200" dirty="0" err="1">
                <a:cs typeface="Courier New" pitchFamily="49" charset="0"/>
              </a:rPr>
              <a:t>getResponse</a:t>
            </a:r>
            <a:r>
              <a:rPr lang="en-US" sz="2200" dirty="0">
                <a:cs typeface="Courier New" pitchFamily="49" charset="0"/>
              </a:rPr>
              <a:t>()</a:t>
            </a:r>
          </a:p>
          <a:p>
            <a:pPr marL="1600200" lvl="3" indent="-228600" fontAlgn="base">
              <a:spcBef>
                <a:spcPct val="20000"/>
              </a:spcBef>
              <a:buSzPct val="140000"/>
              <a:buFontTx/>
              <a:buChar char="•"/>
            </a:pPr>
            <a:r>
              <a:rPr lang="en-US" sz="2200" dirty="0" err="1">
                <a:cs typeface="Courier New" pitchFamily="49" charset="0"/>
              </a:rPr>
              <a:t>getServletConfig</a:t>
            </a:r>
            <a:r>
              <a:rPr lang="en-US" sz="2200" dirty="0">
                <a:cs typeface="Courier New" pitchFamily="49" charset="0"/>
              </a:rPr>
              <a:t>()</a:t>
            </a:r>
          </a:p>
          <a:p>
            <a:pPr marL="1600200" lvl="3" indent="-228600" fontAlgn="base">
              <a:spcBef>
                <a:spcPct val="20000"/>
              </a:spcBef>
              <a:buSzPct val="140000"/>
              <a:buFontTx/>
              <a:buChar char="•"/>
            </a:pPr>
            <a:r>
              <a:rPr lang="en-US" sz="2200" dirty="0" err="1">
                <a:cs typeface="Courier New" pitchFamily="49" charset="0"/>
              </a:rPr>
              <a:t>getServletContext</a:t>
            </a:r>
            <a:r>
              <a:rPr lang="en-US" sz="2200" dirty="0">
                <a:cs typeface="Courier New" pitchFamily="49" charset="0"/>
              </a:rPr>
              <a:t>()</a:t>
            </a:r>
          </a:p>
          <a:p>
            <a:pPr marL="1600200" lvl="3" indent="-228600" fontAlgn="base">
              <a:spcBef>
                <a:spcPct val="20000"/>
              </a:spcBef>
              <a:buSzPct val="140000"/>
              <a:buFontTx/>
              <a:buChar char="•"/>
            </a:pPr>
            <a:r>
              <a:rPr lang="en-US" sz="2200" dirty="0" err="1">
                <a:cs typeface="Courier New" pitchFamily="49" charset="0"/>
              </a:rPr>
              <a:t>getSession</a:t>
            </a:r>
            <a:r>
              <a:rPr lang="en-US" sz="2200" dirty="0">
                <a:cs typeface="Courier New" pitchFamily="49" charset="0"/>
              </a:rPr>
              <a:t>()</a:t>
            </a:r>
          </a:p>
          <a:p>
            <a:pPr marL="1600200" lvl="3" indent="-228600" fontAlgn="base">
              <a:spcBef>
                <a:spcPct val="20000"/>
              </a:spcBef>
              <a:buSzPct val="140000"/>
              <a:buFontTx/>
              <a:buChar char="•"/>
            </a:pPr>
            <a:r>
              <a:rPr lang="en-US" sz="2200" dirty="0">
                <a:cs typeface="Courier New" pitchFamily="49" charset="0"/>
              </a:rPr>
              <a:t>include()</a:t>
            </a:r>
          </a:p>
        </p:txBody>
      </p:sp>
      <p:sp>
        <p:nvSpPr>
          <p:cNvPr id="1292292" name="Rectangle 4"/>
          <p:cNvSpPr>
            <a:spLocks noGrp="1" noChangeArrowheads="1"/>
          </p:cNvSpPr>
          <p:nvPr>
            <p:ph type="title"/>
          </p:nvPr>
        </p:nvSpPr>
        <p:spPr>
          <a:xfrm>
            <a:off x="1725386" y="210457"/>
            <a:ext cx="7315200" cy="685800"/>
          </a:xfrm>
          <a:noFill/>
          <a:ln/>
        </p:spPr>
        <p:txBody>
          <a:bodyPr/>
          <a:lstStyle/>
          <a:p>
            <a:r>
              <a:rPr lang="en-US" sz="2400" dirty="0"/>
              <a:t>PAGECONTEXT CLASS</a:t>
            </a:r>
          </a:p>
        </p:txBody>
      </p:sp>
    </p:spTree>
    <p:extLst>
      <p:ext uri="{BB962C8B-B14F-4D97-AF65-F5344CB8AC3E}">
        <p14:creationId xmlns:p14="http://schemas.microsoft.com/office/powerpoint/2010/main" val="202638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Rectangle 2"/>
          <p:cNvSpPr>
            <a:spLocks noChangeArrowheads="1"/>
          </p:cNvSpPr>
          <p:nvPr/>
        </p:nvSpPr>
        <p:spPr bwMode="auto">
          <a:xfrm>
            <a:off x="1817688" y="938214"/>
            <a:ext cx="8659812" cy="5330825"/>
          </a:xfrm>
          <a:prstGeom prst="rect">
            <a:avLst/>
          </a:prstGeom>
          <a:noFill/>
          <a:ln w="9525">
            <a:noFill/>
            <a:miter lim="800000"/>
            <a:headEnd/>
            <a:tailEnd/>
          </a:ln>
          <a:effectLst/>
        </p:spPr>
        <p:txBody>
          <a:bodyPr/>
          <a:lstStyle/>
          <a:p>
            <a:pPr>
              <a:lnSpc>
                <a:spcPct val="90000"/>
              </a:lnSpc>
              <a:buFont typeface="Arial" pitchFamily="34" charset="0"/>
              <a:buChar char="•"/>
            </a:pPr>
            <a:endParaRPr lang="en-US" sz="2700" dirty="0"/>
          </a:p>
          <a:p>
            <a:pPr>
              <a:lnSpc>
                <a:spcPct val="90000"/>
              </a:lnSpc>
              <a:buFont typeface="Arial" pitchFamily="34" charset="0"/>
              <a:buChar char="•"/>
            </a:pPr>
            <a:endParaRPr lang="en-US" sz="2700" dirty="0"/>
          </a:p>
          <a:p>
            <a:pPr>
              <a:lnSpc>
                <a:spcPct val="90000"/>
              </a:lnSpc>
              <a:buFont typeface="Arial" pitchFamily="34" charset="0"/>
              <a:buChar char="•"/>
            </a:pPr>
            <a:r>
              <a:rPr lang="en-US" sz="2700" dirty="0"/>
              <a:t>Session tracking involves maintaining some state about a user as he/she moves from page to page in your website</a:t>
            </a:r>
          </a:p>
          <a:p>
            <a:pPr lvl="1">
              <a:lnSpc>
                <a:spcPct val="90000"/>
              </a:lnSpc>
              <a:buFont typeface="Arial" pitchFamily="34" charset="0"/>
              <a:buChar char="•"/>
            </a:pPr>
            <a:r>
              <a:rPr lang="en-US" sz="2200" dirty="0"/>
              <a:t>The HTTP protocol used by the web is stateless; it does not keep a state (data) between requests</a:t>
            </a:r>
          </a:p>
          <a:p>
            <a:pPr>
              <a:lnSpc>
                <a:spcPct val="90000"/>
              </a:lnSpc>
              <a:buFont typeface="Arial" pitchFamily="34" charset="0"/>
              <a:buChar char="•"/>
            </a:pPr>
            <a:endParaRPr lang="en-US" sz="2700" dirty="0"/>
          </a:p>
          <a:p>
            <a:pPr>
              <a:lnSpc>
                <a:spcPct val="90000"/>
              </a:lnSpc>
              <a:buFont typeface="Arial" pitchFamily="34" charset="0"/>
              <a:buChar char="•"/>
            </a:pPr>
            <a:r>
              <a:rPr lang="en-US" sz="2700" dirty="0"/>
              <a:t>Some common reasons include:</a:t>
            </a:r>
          </a:p>
          <a:p>
            <a:pPr lvl="1">
              <a:lnSpc>
                <a:spcPct val="90000"/>
              </a:lnSpc>
            </a:pPr>
            <a:r>
              <a:rPr lang="en-US" sz="2200" dirty="0"/>
              <a:t>Single Sign On (SSO):  Users log in once, and the system remembers who they are if they try to access secure pages</a:t>
            </a:r>
          </a:p>
          <a:p>
            <a:pPr lvl="1">
              <a:lnSpc>
                <a:spcPct val="90000"/>
              </a:lnSpc>
            </a:pPr>
            <a:r>
              <a:rPr lang="en-US" sz="2200" dirty="0"/>
              <a:t>Shopping Carts:  Users select multiple items to buy, and checkout all items at once</a:t>
            </a:r>
            <a:endParaRPr lang="en-CA" sz="2200" dirty="0"/>
          </a:p>
        </p:txBody>
      </p:sp>
      <p:sp>
        <p:nvSpPr>
          <p:cNvPr id="1292292" name="Rectangle 4"/>
          <p:cNvSpPr>
            <a:spLocks noGrp="1" noChangeArrowheads="1"/>
          </p:cNvSpPr>
          <p:nvPr>
            <p:ph type="title"/>
          </p:nvPr>
        </p:nvSpPr>
        <p:spPr>
          <a:xfrm>
            <a:off x="1725386" y="210457"/>
            <a:ext cx="7315200" cy="685800"/>
          </a:xfrm>
          <a:noFill/>
          <a:ln/>
        </p:spPr>
        <p:txBody>
          <a:bodyPr/>
          <a:lstStyle/>
          <a:p>
            <a:r>
              <a:rPr lang="en-US" sz="2400" dirty="0"/>
              <a:t>Session Tracking</a:t>
            </a:r>
          </a:p>
        </p:txBody>
      </p:sp>
    </p:spTree>
    <p:extLst>
      <p:ext uri="{BB962C8B-B14F-4D97-AF65-F5344CB8AC3E}">
        <p14:creationId xmlns:p14="http://schemas.microsoft.com/office/powerpoint/2010/main" val="2195252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Rectangle 2"/>
          <p:cNvSpPr>
            <a:spLocks noChangeArrowheads="1"/>
          </p:cNvSpPr>
          <p:nvPr/>
        </p:nvSpPr>
        <p:spPr bwMode="auto">
          <a:xfrm>
            <a:off x="1817688" y="938214"/>
            <a:ext cx="8659812" cy="5330825"/>
          </a:xfrm>
          <a:prstGeom prst="rect">
            <a:avLst/>
          </a:prstGeom>
          <a:noFill/>
          <a:ln w="9525">
            <a:noFill/>
            <a:miter lim="800000"/>
            <a:headEnd/>
            <a:tailEnd/>
          </a:ln>
          <a:effectLst/>
        </p:spPr>
        <p:txBody>
          <a:bodyPr/>
          <a:lstStyle/>
          <a:p>
            <a:endParaRPr lang="en-US" sz="2800" dirty="0"/>
          </a:p>
          <a:p>
            <a:pPr>
              <a:buFont typeface="Arial" pitchFamily="34" charset="0"/>
              <a:buChar char="•"/>
            </a:pPr>
            <a:r>
              <a:rPr lang="en-US" sz="2800" dirty="0"/>
              <a:t>Hidden fields</a:t>
            </a:r>
          </a:p>
          <a:p>
            <a:pPr>
              <a:buFont typeface="Arial" pitchFamily="34" charset="0"/>
              <a:buChar char="•"/>
            </a:pPr>
            <a:r>
              <a:rPr lang="en-US" sz="2800" dirty="0"/>
              <a:t>URL rewriting</a:t>
            </a:r>
          </a:p>
          <a:p>
            <a:pPr>
              <a:buFont typeface="Arial" pitchFamily="34" charset="0"/>
              <a:buChar char="•"/>
            </a:pPr>
            <a:r>
              <a:rPr lang="en-US" sz="2800" dirty="0"/>
              <a:t>Cookies</a:t>
            </a:r>
          </a:p>
          <a:p>
            <a:pPr>
              <a:buFont typeface="Arial" pitchFamily="34" charset="0"/>
              <a:buChar char="•"/>
            </a:pPr>
            <a:r>
              <a:rPr lang="en-US" sz="2800" dirty="0"/>
              <a:t>Session tracking API</a:t>
            </a:r>
          </a:p>
        </p:txBody>
      </p:sp>
      <p:sp>
        <p:nvSpPr>
          <p:cNvPr id="1292292" name="Rectangle 4"/>
          <p:cNvSpPr>
            <a:spLocks noGrp="1" noChangeArrowheads="1"/>
          </p:cNvSpPr>
          <p:nvPr>
            <p:ph type="title"/>
          </p:nvPr>
        </p:nvSpPr>
        <p:spPr>
          <a:xfrm>
            <a:off x="1725386" y="210457"/>
            <a:ext cx="7315200" cy="685800"/>
          </a:xfrm>
          <a:noFill/>
          <a:ln/>
        </p:spPr>
        <p:txBody>
          <a:bodyPr/>
          <a:lstStyle/>
          <a:p>
            <a:r>
              <a:rPr lang="en-US" sz="2400" dirty="0"/>
              <a:t>Session tracking methods:</a:t>
            </a:r>
          </a:p>
        </p:txBody>
      </p:sp>
    </p:spTree>
    <p:extLst>
      <p:ext uri="{BB962C8B-B14F-4D97-AF65-F5344CB8AC3E}">
        <p14:creationId xmlns:p14="http://schemas.microsoft.com/office/powerpoint/2010/main" val="3886016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Rectangle 2"/>
          <p:cNvSpPr>
            <a:spLocks noChangeArrowheads="1"/>
          </p:cNvSpPr>
          <p:nvPr/>
        </p:nvSpPr>
        <p:spPr bwMode="auto">
          <a:xfrm>
            <a:off x="2008188" y="967242"/>
            <a:ext cx="8659812" cy="53308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r>
              <a:rPr lang="en-US" sz="2000" dirty="0">
                <a:solidFill>
                  <a:srgbClr val="FF0000"/>
                </a:solidFill>
              </a:rPr>
              <a:t>&lt;INPUT TYPE=”hidden” NAME=”technology” VALUE=”</a:t>
            </a:r>
            <a:r>
              <a:rPr lang="en-US" sz="2000" dirty="0" err="1">
                <a:solidFill>
                  <a:srgbClr val="FF0000"/>
                </a:solidFill>
              </a:rPr>
              <a:t>servlet</a:t>
            </a:r>
            <a:r>
              <a:rPr lang="en-US" sz="2000" dirty="0">
                <a:solidFill>
                  <a:srgbClr val="FF0000"/>
                </a:solidFill>
              </a:rPr>
              <a:t>”&gt;</a:t>
            </a:r>
          </a:p>
          <a:p>
            <a:endParaRPr lang="en-US" sz="2000" dirty="0">
              <a:solidFill>
                <a:srgbClr val="FF0000"/>
              </a:solidFill>
            </a:endParaRPr>
          </a:p>
          <a:p>
            <a:pPr>
              <a:buFont typeface="Arial" pitchFamily="34" charset="0"/>
              <a:buChar char="•"/>
            </a:pPr>
            <a:r>
              <a:rPr lang="en-US" sz="2200" dirty="0"/>
              <a:t>Hidden fields like the above can be inserted in the </a:t>
            </a:r>
            <a:r>
              <a:rPr lang="en-US" sz="2200" dirty="0" err="1"/>
              <a:t>webpages</a:t>
            </a:r>
            <a:r>
              <a:rPr lang="en-US" sz="2200" dirty="0"/>
              <a:t> and information can be sent to the server for session tracking. </a:t>
            </a:r>
          </a:p>
          <a:p>
            <a:pPr>
              <a:buFont typeface="Arial" pitchFamily="34" charset="0"/>
              <a:buChar char="•"/>
            </a:pPr>
            <a:endParaRPr lang="en-US" sz="2200" dirty="0"/>
          </a:p>
          <a:p>
            <a:pPr>
              <a:buFont typeface="Arial" pitchFamily="34" charset="0"/>
              <a:buChar char="•"/>
            </a:pPr>
            <a:r>
              <a:rPr lang="en-US" sz="2200" dirty="0"/>
              <a:t>These fields are not visible directly to the user, but can be viewed using view source option from the browsers. </a:t>
            </a:r>
          </a:p>
          <a:p>
            <a:pPr>
              <a:buFont typeface="Arial" pitchFamily="34" charset="0"/>
              <a:buChar char="•"/>
            </a:pPr>
            <a:endParaRPr lang="en-US" sz="2200" dirty="0"/>
          </a:p>
          <a:p>
            <a:pPr>
              <a:buFont typeface="Arial" pitchFamily="34" charset="0"/>
              <a:buChar char="•"/>
            </a:pPr>
            <a:r>
              <a:rPr lang="en-US" sz="2200" dirty="0"/>
              <a:t>This type doesn’t need any special configuration from the browser of server and by default available to use for session tracking. </a:t>
            </a:r>
          </a:p>
          <a:p>
            <a:pPr>
              <a:buFont typeface="Arial" pitchFamily="34" charset="0"/>
              <a:buChar char="•"/>
            </a:pPr>
            <a:endParaRPr lang="en-US" sz="2200" dirty="0"/>
          </a:p>
          <a:p>
            <a:pPr>
              <a:buFont typeface="Arial" pitchFamily="34" charset="0"/>
              <a:buChar char="•"/>
            </a:pPr>
            <a:r>
              <a:rPr lang="en-US" sz="2200" dirty="0"/>
              <a:t>This cannot be used for session tracking when the conversation included static resources like html pages.</a:t>
            </a:r>
          </a:p>
          <a:p>
            <a:r>
              <a:rPr lang="en-US" sz="2800" dirty="0"/>
              <a:t/>
            </a:r>
            <a:br>
              <a:rPr lang="en-US" sz="2800" dirty="0"/>
            </a:br>
            <a:endParaRPr lang="en-US" sz="2800" dirty="0"/>
          </a:p>
        </p:txBody>
      </p:sp>
      <p:sp>
        <p:nvSpPr>
          <p:cNvPr id="1292292" name="Rectangle 4"/>
          <p:cNvSpPr>
            <a:spLocks noGrp="1" noChangeArrowheads="1"/>
          </p:cNvSpPr>
          <p:nvPr>
            <p:ph type="title"/>
          </p:nvPr>
        </p:nvSpPr>
        <p:spPr>
          <a:xfrm>
            <a:off x="1725386" y="210457"/>
            <a:ext cx="7315200" cy="685800"/>
          </a:xfrm>
          <a:noFill/>
          <a:ln/>
        </p:spPr>
        <p:txBody>
          <a:bodyPr/>
          <a:lstStyle/>
          <a:p>
            <a:r>
              <a:rPr lang="en-US" sz="2400" dirty="0"/>
              <a:t>Hidden Fields</a:t>
            </a:r>
          </a:p>
        </p:txBody>
      </p:sp>
    </p:spTree>
    <p:extLst>
      <p:ext uri="{BB962C8B-B14F-4D97-AF65-F5344CB8AC3E}">
        <p14:creationId xmlns:p14="http://schemas.microsoft.com/office/powerpoint/2010/main" val="3503058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Rectangle 2"/>
          <p:cNvSpPr>
            <a:spLocks noChangeArrowheads="1"/>
          </p:cNvSpPr>
          <p:nvPr/>
        </p:nvSpPr>
        <p:spPr bwMode="auto">
          <a:xfrm>
            <a:off x="2008188" y="967242"/>
            <a:ext cx="8659812" cy="53308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sz="2000" dirty="0">
              <a:solidFill>
                <a:srgbClr val="FF0000"/>
              </a:solidFill>
            </a:endParaRPr>
          </a:p>
          <a:p>
            <a:pPr>
              <a:buFont typeface="Arial" pitchFamily="34" charset="0"/>
              <a:buChar char="•"/>
            </a:pPr>
            <a:r>
              <a:rPr lang="en-US" sz="2000" dirty="0">
                <a:solidFill>
                  <a:srgbClr val="0070C0"/>
                </a:solidFill>
              </a:rPr>
              <a:t>Original URL</a:t>
            </a:r>
            <a:r>
              <a:rPr lang="en-US" sz="2000" dirty="0"/>
              <a:t>: </a:t>
            </a:r>
            <a:r>
              <a:rPr lang="en-US" sz="2000" dirty="0">
                <a:hlinkClick r:id="rId3"/>
              </a:rPr>
              <a:t>http://server:port/servlet/ServletName</a:t>
            </a:r>
            <a:endParaRPr lang="en-US" sz="2000" dirty="0"/>
          </a:p>
          <a:p>
            <a:pPr>
              <a:buFont typeface="Arial" pitchFamily="34" charset="0"/>
              <a:buChar char="•"/>
            </a:pPr>
            <a:r>
              <a:rPr lang="en-US" sz="2000" dirty="0">
                <a:solidFill>
                  <a:srgbClr val="0070C0"/>
                </a:solidFill>
              </a:rPr>
              <a:t>Rewritten URL</a:t>
            </a:r>
            <a:r>
              <a:rPr lang="en-US" sz="2000" dirty="0"/>
              <a:t>: </a:t>
            </a:r>
            <a:r>
              <a:rPr lang="en-US" sz="2000" dirty="0">
                <a:hlinkClick r:id="rId4"/>
              </a:rPr>
              <a:t>http://server:port/servlet/ServletName?sessionid=7456</a:t>
            </a:r>
            <a:endParaRPr lang="en-US" sz="2000" dirty="0"/>
          </a:p>
          <a:p>
            <a:pPr>
              <a:buFont typeface="Arial" pitchFamily="34" charset="0"/>
              <a:buChar char="•"/>
            </a:pPr>
            <a:endParaRPr lang="en-US" sz="2000" dirty="0"/>
          </a:p>
          <a:p>
            <a:pPr>
              <a:buFont typeface="Arial" pitchFamily="34" charset="0"/>
              <a:buChar char="•"/>
            </a:pPr>
            <a:r>
              <a:rPr lang="en-US" sz="2000" dirty="0"/>
              <a:t>When a request is made, additional parameter is appended with the </a:t>
            </a:r>
            <a:r>
              <a:rPr lang="en-US" sz="2000" dirty="0" err="1"/>
              <a:t>url</a:t>
            </a:r>
            <a:r>
              <a:rPr lang="en-US" sz="2000" dirty="0"/>
              <a:t>. </a:t>
            </a:r>
          </a:p>
          <a:p>
            <a:pPr>
              <a:buFont typeface="Arial" pitchFamily="34" charset="0"/>
              <a:buChar char="•"/>
            </a:pPr>
            <a:endParaRPr lang="en-US" sz="2000" dirty="0"/>
          </a:p>
          <a:p>
            <a:pPr>
              <a:buFont typeface="Arial" pitchFamily="34" charset="0"/>
              <a:buChar char="•"/>
            </a:pPr>
            <a:r>
              <a:rPr lang="en-US" sz="2000" dirty="0"/>
              <a:t>In general added additional parameter will be </a:t>
            </a:r>
            <a:r>
              <a:rPr lang="en-US" sz="2000" dirty="0" err="1"/>
              <a:t>sessionid</a:t>
            </a:r>
            <a:r>
              <a:rPr lang="en-US" sz="2000" dirty="0"/>
              <a:t> or sometimes the </a:t>
            </a:r>
            <a:r>
              <a:rPr lang="en-US" sz="2000" dirty="0" err="1"/>
              <a:t>userid</a:t>
            </a:r>
            <a:r>
              <a:rPr lang="en-US" sz="2000" dirty="0"/>
              <a:t>. </a:t>
            </a:r>
          </a:p>
          <a:p>
            <a:pPr>
              <a:buFont typeface="Arial" pitchFamily="34" charset="0"/>
              <a:buChar char="•"/>
            </a:pPr>
            <a:endParaRPr lang="en-US" sz="2000" dirty="0"/>
          </a:p>
          <a:p>
            <a:pPr>
              <a:buFont typeface="Arial" pitchFamily="34" charset="0"/>
              <a:buChar char="•"/>
            </a:pPr>
            <a:r>
              <a:rPr lang="en-US" sz="2000" dirty="0"/>
              <a:t>It will suffice to track the session. This type of session tracking doesn’t need any special support from the browser. </a:t>
            </a:r>
          </a:p>
          <a:p>
            <a:pPr>
              <a:buFont typeface="Arial" pitchFamily="34" charset="0"/>
              <a:buChar char="•"/>
            </a:pPr>
            <a:endParaRPr lang="en-US" sz="2000" dirty="0"/>
          </a:p>
          <a:p>
            <a:pPr>
              <a:buFont typeface="Arial" pitchFamily="34" charset="0"/>
              <a:buChar char="•"/>
            </a:pPr>
            <a:r>
              <a:rPr lang="en-US" sz="2000" dirty="0"/>
              <a:t>Disadvantage is, implementing this type of session tracking is tedious. We need to keep track of the parameter as a chain link until the conversation completes and also should make sure that, the parameter doesn’t clash with other application parameters.</a:t>
            </a:r>
          </a:p>
          <a:p>
            <a:pPr>
              <a:buFont typeface="Arial" pitchFamily="34" charset="0"/>
              <a:buChar char="•"/>
            </a:pPr>
            <a:endParaRPr lang="en-US" sz="2800" dirty="0"/>
          </a:p>
        </p:txBody>
      </p:sp>
      <p:sp>
        <p:nvSpPr>
          <p:cNvPr id="1292292" name="Rectangle 4"/>
          <p:cNvSpPr>
            <a:spLocks noGrp="1" noChangeArrowheads="1"/>
          </p:cNvSpPr>
          <p:nvPr>
            <p:ph type="title"/>
          </p:nvPr>
        </p:nvSpPr>
        <p:spPr>
          <a:xfrm>
            <a:off x="1725386" y="210457"/>
            <a:ext cx="7315200" cy="685800"/>
          </a:xfrm>
          <a:noFill/>
          <a:ln/>
        </p:spPr>
        <p:txBody>
          <a:bodyPr/>
          <a:lstStyle/>
          <a:p>
            <a:r>
              <a:rPr lang="en-US" sz="2400" dirty="0"/>
              <a:t>URL Rewriting</a:t>
            </a:r>
          </a:p>
        </p:txBody>
      </p:sp>
    </p:spTree>
    <p:extLst>
      <p:ext uri="{BB962C8B-B14F-4D97-AF65-F5344CB8AC3E}">
        <p14:creationId xmlns:p14="http://schemas.microsoft.com/office/powerpoint/2010/main" val="300423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948" name="Rectangle 4"/>
          <p:cNvSpPr>
            <a:spLocks noChangeArrowheads="1"/>
          </p:cNvSpPr>
          <p:nvPr/>
        </p:nvSpPr>
        <p:spPr bwMode="auto">
          <a:xfrm>
            <a:off x="3795713" y="2471738"/>
            <a:ext cx="9144000" cy="369332"/>
          </a:xfrm>
          <a:prstGeom prst="rect">
            <a:avLst/>
          </a:prstGeom>
          <a:noFill/>
          <a:ln w="9525">
            <a:noFill/>
            <a:miter lim="800000"/>
            <a:headEnd/>
            <a:tailEnd/>
          </a:ln>
          <a:effectLst/>
        </p:spPr>
        <p:txBody>
          <a:bodyPr>
            <a:spAutoFit/>
          </a:bodyPr>
          <a:lstStyle/>
          <a:p>
            <a:endParaRPr lang="en-US"/>
          </a:p>
        </p:txBody>
      </p:sp>
      <p:sp>
        <p:nvSpPr>
          <p:cNvPr id="1234949" name="Rectangle 5"/>
          <p:cNvSpPr>
            <a:spLocks noGrp="1" noChangeArrowheads="1"/>
          </p:cNvSpPr>
          <p:nvPr>
            <p:ph type="title"/>
          </p:nvPr>
        </p:nvSpPr>
        <p:spPr>
          <a:xfrm>
            <a:off x="1725386" y="195943"/>
            <a:ext cx="7315200" cy="685800"/>
          </a:xfrm>
          <a:noFill/>
          <a:ln/>
        </p:spPr>
        <p:txBody>
          <a:bodyPr/>
          <a:lstStyle/>
          <a:p>
            <a:r>
              <a:rPr lang="en-US" sz="2400" dirty="0"/>
              <a:t>JSP TECHNOLOGY</a:t>
            </a:r>
          </a:p>
        </p:txBody>
      </p:sp>
      <p:sp>
        <p:nvSpPr>
          <p:cNvPr id="6" name="Rectangle 5"/>
          <p:cNvSpPr/>
          <p:nvPr/>
        </p:nvSpPr>
        <p:spPr>
          <a:xfrm>
            <a:off x="1741715" y="1317855"/>
            <a:ext cx="8650515" cy="5035225"/>
          </a:xfrm>
          <a:prstGeom prst="rect">
            <a:avLst/>
          </a:prstGeom>
        </p:spPr>
        <p:txBody>
          <a:bodyPr wrap="square">
            <a:spAutoFit/>
          </a:bodyPr>
          <a:lstStyle/>
          <a:p>
            <a:pPr marL="742950" lvl="1" indent="-285750">
              <a:spcBef>
                <a:spcPct val="20000"/>
              </a:spcBef>
              <a:buSzPct val="140000"/>
            </a:pPr>
            <a:r>
              <a:rPr lang="en-US" sz="2200" b="1" dirty="0">
                <a:cs typeface="Times New Roman" pitchFamily="18" charset="0"/>
              </a:rPr>
              <a:t>Introduction to JSP Technology :</a:t>
            </a:r>
          </a:p>
          <a:p>
            <a:pPr marL="742950" lvl="1" indent="-285750">
              <a:spcBef>
                <a:spcPct val="20000"/>
              </a:spcBef>
              <a:buSzPct val="140000"/>
              <a:buFontTx/>
              <a:buChar char="•"/>
            </a:pPr>
            <a:endParaRPr lang="en-US" sz="2200" b="1" dirty="0">
              <a:latin typeface="Times New Roman" pitchFamily="18" charset="0"/>
              <a:cs typeface="Times New Roman" pitchFamily="18" charset="0"/>
            </a:endParaRPr>
          </a:p>
          <a:p>
            <a:pPr marL="1143000" lvl="2" indent="-228600">
              <a:spcBef>
                <a:spcPct val="20000"/>
              </a:spcBef>
              <a:buSzPct val="140000"/>
              <a:buFontTx/>
              <a:buChar char="•"/>
            </a:pPr>
            <a:r>
              <a:rPr lang="en-US" sz="2200" dirty="0">
                <a:cs typeface="Times New Roman" pitchFamily="18" charset="0"/>
              </a:rPr>
              <a:t>JSP technology facilitates the segregation of the work profiles of a Web designer and a Web developer.</a:t>
            </a:r>
          </a:p>
          <a:p>
            <a:pPr marL="1143000" lvl="2" indent="-228600">
              <a:spcBef>
                <a:spcPct val="20000"/>
              </a:spcBef>
              <a:buSzPct val="140000"/>
              <a:buFontTx/>
              <a:buChar char="•"/>
            </a:pPr>
            <a:endParaRPr lang="en-US" sz="2200" dirty="0">
              <a:cs typeface="Times New Roman" pitchFamily="18" charset="0"/>
            </a:endParaRPr>
          </a:p>
          <a:p>
            <a:pPr marL="1143000" lvl="2" indent="-228600">
              <a:spcBef>
                <a:spcPct val="20000"/>
              </a:spcBef>
              <a:buSzPct val="140000"/>
              <a:buFontTx/>
              <a:buChar char="•"/>
            </a:pPr>
            <a:r>
              <a:rPr lang="en-US" sz="2200" dirty="0">
                <a:cs typeface="Times New Roman" pitchFamily="18" charset="0"/>
              </a:rPr>
              <a:t>A Web designer can design and formulate the layout for a Web page by using HTML.</a:t>
            </a:r>
          </a:p>
          <a:p>
            <a:pPr marL="1143000" lvl="2" indent="-228600">
              <a:spcBef>
                <a:spcPct val="20000"/>
              </a:spcBef>
              <a:buSzPct val="140000"/>
              <a:buFontTx/>
              <a:buChar char="•"/>
            </a:pPr>
            <a:endParaRPr lang="en-US" sz="2200" dirty="0">
              <a:cs typeface="Times New Roman" pitchFamily="18" charset="0"/>
            </a:endParaRPr>
          </a:p>
          <a:p>
            <a:pPr marL="1143000" lvl="2" indent="-228600">
              <a:spcBef>
                <a:spcPct val="20000"/>
              </a:spcBef>
              <a:buSzPct val="140000"/>
              <a:buFontTx/>
              <a:buChar char="•"/>
            </a:pPr>
            <a:r>
              <a:rPr lang="en-US" sz="2200" dirty="0">
                <a:cs typeface="Times New Roman" pitchFamily="18" charset="0"/>
              </a:rPr>
              <a:t>A Web developer, working independently, can use Java code and other JSP specific tags to code the business logic.</a:t>
            </a:r>
          </a:p>
          <a:p>
            <a:pPr marL="1143000" lvl="2" indent="-228600">
              <a:spcBef>
                <a:spcPct val="20000"/>
              </a:spcBef>
              <a:buSzPct val="140000"/>
              <a:buFontTx/>
              <a:buChar char="•"/>
            </a:pPr>
            <a:endParaRPr lang="en-US" sz="2200" dirty="0">
              <a:latin typeface="Times New Roman" pitchFamily="18" charset="0"/>
              <a:cs typeface="Times New Roman" pitchFamily="18" charset="0"/>
            </a:endParaRPr>
          </a:p>
          <a:p>
            <a:pPr marL="1143000" lvl="2" indent="-228600">
              <a:spcBef>
                <a:spcPct val="20000"/>
              </a:spcBef>
              <a:buSzPct val="140000"/>
              <a:buFontTx/>
              <a:buChar char="•"/>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126617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Rectangle 2"/>
          <p:cNvSpPr>
            <a:spLocks noChangeArrowheads="1"/>
          </p:cNvSpPr>
          <p:nvPr/>
        </p:nvSpPr>
        <p:spPr bwMode="auto">
          <a:xfrm>
            <a:off x="2008188" y="967242"/>
            <a:ext cx="8659812" cy="53308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buFont typeface="Wingdings" pitchFamily="2" charset="2"/>
              <a:buChar char="§"/>
            </a:pPr>
            <a:r>
              <a:rPr lang="en-US" sz="2000" dirty="0"/>
              <a:t>Cookies are the mostly used technology for session tracking. </a:t>
            </a:r>
          </a:p>
          <a:p>
            <a:pPr>
              <a:buFont typeface="Wingdings" pitchFamily="2" charset="2"/>
              <a:buChar char="§"/>
            </a:pPr>
            <a:endParaRPr lang="en-US" sz="2000" dirty="0"/>
          </a:p>
          <a:p>
            <a:pPr>
              <a:buFont typeface="Wingdings" pitchFamily="2" charset="2"/>
              <a:buChar char="§"/>
            </a:pPr>
            <a:r>
              <a:rPr lang="en-US" sz="2000" dirty="0"/>
              <a:t>Cookie is a key value pair of information, sent by the server to the browser. This should be saved by the browser in its space in the client computer. </a:t>
            </a:r>
          </a:p>
          <a:p>
            <a:pPr>
              <a:buFont typeface="Wingdings" pitchFamily="2" charset="2"/>
              <a:buChar char="§"/>
            </a:pPr>
            <a:endParaRPr lang="en-US" sz="2000" dirty="0"/>
          </a:p>
          <a:p>
            <a:pPr>
              <a:buFont typeface="Wingdings" pitchFamily="2" charset="2"/>
              <a:buChar char="§"/>
            </a:pPr>
            <a:r>
              <a:rPr lang="en-US" sz="2000" dirty="0"/>
              <a:t>Whenever the browser sends a request to that server it sends the cookie along with it. Then the server can identify the client using the cookie.</a:t>
            </a:r>
            <a:br>
              <a:rPr lang="en-US" sz="2000" dirty="0"/>
            </a:br>
            <a:endParaRPr lang="en-US" sz="2000" dirty="0"/>
          </a:p>
          <a:p>
            <a:pPr>
              <a:buFont typeface="Wingdings" pitchFamily="2" charset="2"/>
              <a:buChar char="§"/>
            </a:pPr>
            <a:r>
              <a:rPr lang="en-US" sz="2000" dirty="0"/>
              <a:t>Following is the source code snippet to create a cookie:</a:t>
            </a:r>
          </a:p>
          <a:p>
            <a:pPr lvl="2"/>
            <a:r>
              <a:rPr lang="en-US" sz="2000" dirty="0">
                <a:solidFill>
                  <a:srgbClr val="0070C0"/>
                </a:solidFill>
              </a:rPr>
              <a:t>Cookie </a:t>
            </a:r>
            <a:r>
              <a:rPr lang="en-US" sz="2000" dirty="0" err="1">
                <a:solidFill>
                  <a:srgbClr val="0070C0"/>
                </a:solidFill>
              </a:rPr>
              <a:t>cookie</a:t>
            </a:r>
            <a:r>
              <a:rPr lang="en-US" sz="2000" dirty="0">
                <a:solidFill>
                  <a:srgbClr val="0070C0"/>
                </a:solidFill>
              </a:rPr>
              <a:t> = new Cookie(“</a:t>
            </a:r>
            <a:r>
              <a:rPr lang="en-US" sz="2000" dirty="0" err="1">
                <a:solidFill>
                  <a:srgbClr val="0070C0"/>
                </a:solidFill>
              </a:rPr>
              <a:t>userID</a:t>
            </a:r>
            <a:r>
              <a:rPr lang="en-US" sz="2000" dirty="0">
                <a:solidFill>
                  <a:srgbClr val="0070C0"/>
                </a:solidFill>
              </a:rPr>
              <a:t>”, “7456″);</a:t>
            </a:r>
            <a:br>
              <a:rPr lang="en-US" sz="2000" dirty="0">
                <a:solidFill>
                  <a:srgbClr val="0070C0"/>
                </a:solidFill>
              </a:rPr>
            </a:br>
            <a:r>
              <a:rPr lang="en-US" sz="2000" dirty="0" err="1">
                <a:solidFill>
                  <a:srgbClr val="0070C0"/>
                </a:solidFill>
              </a:rPr>
              <a:t>res.addCookie</a:t>
            </a:r>
            <a:r>
              <a:rPr lang="en-US" sz="2000" dirty="0">
                <a:solidFill>
                  <a:srgbClr val="0070C0"/>
                </a:solidFill>
              </a:rPr>
              <a:t>(cookie);</a:t>
            </a:r>
          </a:p>
          <a:p>
            <a:pPr>
              <a:buFont typeface="Arial" pitchFamily="34" charset="0"/>
              <a:buChar char="•"/>
            </a:pPr>
            <a:endParaRPr lang="en-US" sz="2000" dirty="0"/>
          </a:p>
          <a:p>
            <a:pPr>
              <a:buFont typeface="Arial" pitchFamily="34" charset="0"/>
              <a:buChar char="•"/>
            </a:pPr>
            <a:r>
              <a:rPr lang="en-US" sz="2000" dirty="0"/>
              <a:t>Session tracking is easy to implement and maintain using the cookies.</a:t>
            </a:r>
          </a:p>
          <a:p>
            <a:pPr>
              <a:buFont typeface="Arial" pitchFamily="34" charset="0"/>
              <a:buChar char="•"/>
            </a:pPr>
            <a:r>
              <a:rPr lang="en-US" sz="2000" dirty="0"/>
              <a:t>Disadvantage is that, the users can opt to disable cookies using their browser preferences. In such case, the browser will not save the cookie at client computer and session tracking fails.</a:t>
            </a:r>
          </a:p>
          <a:p>
            <a:pPr>
              <a:buFont typeface="Wingdings" pitchFamily="2" charset="2"/>
              <a:buChar char="§"/>
            </a:pPr>
            <a:endParaRPr lang="en-US" sz="2000" dirty="0"/>
          </a:p>
        </p:txBody>
      </p:sp>
      <p:sp>
        <p:nvSpPr>
          <p:cNvPr id="1292292" name="Rectangle 4"/>
          <p:cNvSpPr>
            <a:spLocks noGrp="1" noChangeArrowheads="1"/>
          </p:cNvSpPr>
          <p:nvPr>
            <p:ph type="title"/>
          </p:nvPr>
        </p:nvSpPr>
        <p:spPr>
          <a:xfrm>
            <a:off x="1725386" y="210457"/>
            <a:ext cx="7315200" cy="685800"/>
          </a:xfrm>
          <a:noFill/>
          <a:ln/>
        </p:spPr>
        <p:txBody>
          <a:bodyPr/>
          <a:lstStyle/>
          <a:p>
            <a:r>
              <a:rPr lang="en-US" sz="2400" dirty="0"/>
              <a:t>Cookies</a:t>
            </a:r>
          </a:p>
        </p:txBody>
      </p:sp>
      <p:sp>
        <p:nvSpPr>
          <p:cNvPr id="5" name="Rectangle 4">
            <a:hlinkClick r:id="rId3" action="ppaction://hlinkfile"/>
          </p:cNvPr>
          <p:cNvSpPr/>
          <p:nvPr/>
        </p:nvSpPr>
        <p:spPr>
          <a:xfrm>
            <a:off x="7009887" y="6396335"/>
            <a:ext cx="2672526" cy="369332"/>
          </a:xfrm>
          <a:prstGeom prst="rect">
            <a:avLst/>
          </a:prstGeom>
          <a:noFill/>
        </p:spPr>
        <p:txBody>
          <a:bodyPr wrap="none" lIns="91440" tIns="45720" rIns="91440" bIns="45720">
            <a:spAutoFit/>
          </a:bodyPr>
          <a:lstStyle/>
          <a:p>
            <a:pPr algn="ctr"/>
            <a: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Cookies Example</a:t>
            </a:r>
          </a:p>
        </p:txBody>
      </p:sp>
    </p:spTree>
    <p:extLst>
      <p:ext uri="{BB962C8B-B14F-4D97-AF65-F5344CB8AC3E}">
        <p14:creationId xmlns:p14="http://schemas.microsoft.com/office/powerpoint/2010/main" val="414454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Rectangle 2"/>
          <p:cNvSpPr>
            <a:spLocks noChangeArrowheads="1"/>
          </p:cNvSpPr>
          <p:nvPr/>
        </p:nvSpPr>
        <p:spPr bwMode="auto">
          <a:xfrm>
            <a:off x="2008188" y="967242"/>
            <a:ext cx="8659812" cy="53308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buFont typeface="Wingdings" pitchFamily="2" charset="2"/>
              <a:buChar char="§"/>
            </a:pPr>
            <a:r>
              <a:rPr lang="en-US" sz="2000" dirty="0"/>
              <a:t> JSP makes use of </a:t>
            </a:r>
            <a:r>
              <a:rPr lang="en-US" sz="2000" dirty="0" err="1"/>
              <a:t>servlet</a:t>
            </a:r>
            <a:r>
              <a:rPr lang="en-US" sz="2000" dirty="0"/>
              <a:t> provided </a:t>
            </a:r>
            <a:r>
              <a:rPr lang="en-US" sz="2000" dirty="0" err="1"/>
              <a:t>HttpSession</a:t>
            </a:r>
            <a:r>
              <a:rPr lang="en-US" sz="2000" dirty="0"/>
              <a:t> Interface which provides a way to identify a user across more than one page request or visit to a Web site and to store information about that user.</a:t>
            </a:r>
          </a:p>
          <a:p>
            <a:pPr>
              <a:buFont typeface="Wingdings" pitchFamily="2" charset="2"/>
              <a:buChar char="§"/>
            </a:pPr>
            <a:endParaRPr lang="en-US" sz="2000" dirty="0"/>
          </a:p>
          <a:p>
            <a:pPr>
              <a:buFont typeface="Wingdings" pitchFamily="2" charset="2"/>
              <a:buChar char="§"/>
            </a:pPr>
            <a:r>
              <a:rPr lang="en-US" sz="2000" dirty="0"/>
              <a:t> By default, JSPs have session tracking enabled and a new </a:t>
            </a:r>
            <a:r>
              <a:rPr lang="en-US" sz="2000" dirty="0" err="1"/>
              <a:t>HttpSession</a:t>
            </a:r>
            <a:r>
              <a:rPr lang="en-US" sz="2000" dirty="0"/>
              <a:t> object is instantiated for each new client automatically. </a:t>
            </a:r>
          </a:p>
          <a:p>
            <a:pPr>
              <a:buFont typeface="Wingdings" pitchFamily="2" charset="2"/>
              <a:buChar char="§"/>
            </a:pPr>
            <a:endParaRPr lang="en-US" sz="2000" dirty="0"/>
          </a:p>
          <a:p>
            <a:pPr>
              <a:buFont typeface="Wingdings" pitchFamily="2" charset="2"/>
              <a:buChar char="§"/>
            </a:pPr>
            <a:r>
              <a:rPr lang="en-US" sz="2000" dirty="0"/>
              <a:t>Disabling session tracking requires explicitly turning it off by setting the page directive session attribute to false as follows:</a:t>
            </a:r>
          </a:p>
          <a:p>
            <a:r>
              <a:rPr lang="en-US" sz="2000" dirty="0">
                <a:solidFill>
                  <a:srgbClr val="0070C0"/>
                </a:solidFill>
              </a:rPr>
              <a:t>&lt;%@ page session="false" %&gt; </a:t>
            </a:r>
          </a:p>
          <a:p>
            <a:endParaRPr lang="en-US" sz="2000" dirty="0"/>
          </a:p>
          <a:p>
            <a:pPr>
              <a:buFont typeface="Wingdings" pitchFamily="2" charset="2"/>
              <a:buChar char="§"/>
            </a:pPr>
            <a:r>
              <a:rPr lang="en-US" sz="2000" dirty="0"/>
              <a:t> The JSP engine exposes the </a:t>
            </a:r>
            <a:r>
              <a:rPr lang="en-US" sz="2000" dirty="0" err="1"/>
              <a:t>HttpSession</a:t>
            </a:r>
            <a:r>
              <a:rPr lang="en-US" sz="2000" dirty="0"/>
              <a:t> object to the JSP author through the implicit </a:t>
            </a:r>
            <a:r>
              <a:rPr lang="en-US" sz="2000" b="1" dirty="0"/>
              <a:t>session</a:t>
            </a:r>
            <a:r>
              <a:rPr lang="en-US" sz="2000" dirty="0"/>
              <a:t> object. </a:t>
            </a:r>
          </a:p>
          <a:p>
            <a:pPr>
              <a:buFont typeface="Wingdings" pitchFamily="2" charset="2"/>
              <a:buChar char="§"/>
            </a:pPr>
            <a:endParaRPr lang="en-US" sz="2000" dirty="0"/>
          </a:p>
          <a:p>
            <a:pPr>
              <a:buFont typeface="Wingdings" pitchFamily="2" charset="2"/>
              <a:buChar char="§"/>
            </a:pPr>
            <a:r>
              <a:rPr lang="en-US" sz="2000" dirty="0"/>
              <a:t> Since </a:t>
            </a:r>
            <a:r>
              <a:rPr lang="en-US" sz="2000" b="1" dirty="0"/>
              <a:t>session</a:t>
            </a:r>
            <a:r>
              <a:rPr lang="en-US" sz="2000" dirty="0"/>
              <a:t> object is already provided to the JSP programmer, the programmer can immediately begin storing and retrieving data from the object without any initialization or </a:t>
            </a:r>
            <a:r>
              <a:rPr lang="en-US" sz="2000" dirty="0" err="1"/>
              <a:t>getSession</a:t>
            </a:r>
            <a:r>
              <a:rPr lang="en-US" sz="2000" dirty="0"/>
              <a:t>().</a:t>
            </a:r>
          </a:p>
        </p:txBody>
      </p:sp>
      <p:sp>
        <p:nvSpPr>
          <p:cNvPr id="1292292" name="Rectangle 4"/>
          <p:cNvSpPr>
            <a:spLocks noGrp="1" noChangeArrowheads="1"/>
          </p:cNvSpPr>
          <p:nvPr>
            <p:ph type="title"/>
          </p:nvPr>
        </p:nvSpPr>
        <p:spPr>
          <a:xfrm>
            <a:off x="1725386" y="210457"/>
            <a:ext cx="7315200" cy="685800"/>
          </a:xfrm>
          <a:noFill/>
          <a:ln/>
        </p:spPr>
        <p:txBody>
          <a:bodyPr/>
          <a:lstStyle/>
          <a:p>
            <a:r>
              <a:rPr lang="en-US" sz="2400" dirty="0"/>
              <a:t>The session Object</a:t>
            </a:r>
          </a:p>
        </p:txBody>
      </p:sp>
      <p:sp>
        <p:nvSpPr>
          <p:cNvPr id="5" name="Rectangle 4">
            <a:hlinkClick r:id="rId3" action="ppaction://hlinkfile"/>
          </p:cNvPr>
          <p:cNvSpPr/>
          <p:nvPr/>
        </p:nvSpPr>
        <p:spPr>
          <a:xfrm>
            <a:off x="7007482" y="6396335"/>
            <a:ext cx="2659702" cy="369332"/>
          </a:xfrm>
          <a:prstGeom prst="rect">
            <a:avLst/>
          </a:prstGeom>
          <a:noFill/>
        </p:spPr>
        <p:txBody>
          <a:bodyPr wrap="none" lIns="91440" tIns="45720" rIns="91440" bIns="45720">
            <a:spAutoFit/>
          </a:bodyPr>
          <a:lstStyle/>
          <a:p>
            <a:pPr algn="ctr"/>
            <a: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hlinkClick r:id="rId4" action="ppaction://hlinkfile"/>
              </a:rPr>
              <a:t>Session Example</a:t>
            </a:r>
            <a:endPar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1877764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Rectangle 2"/>
          <p:cNvSpPr>
            <a:spLocks noChangeArrowheads="1"/>
          </p:cNvSpPr>
          <p:nvPr/>
        </p:nvSpPr>
        <p:spPr bwMode="auto">
          <a:xfrm>
            <a:off x="2008188" y="967242"/>
            <a:ext cx="8659812" cy="53308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buFont typeface="Wingdings" pitchFamily="2" charset="2"/>
              <a:buChar char="§"/>
            </a:pPr>
            <a:endParaRPr lang="en-US" sz="2000" dirty="0"/>
          </a:p>
        </p:txBody>
      </p:sp>
      <p:sp>
        <p:nvSpPr>
          <p:cNvPr id="1292292" name="Rectangle 4"/>
          <p:cNvSpPr>
            <a:spLocks noGrp="1" noChangeArrowheads="1"/>
          </p:cNvSpPr>
          <p:nvPr>
            <p:ph type="title"/>
          </p:nvPr>
        </p:nvSpPr>
        <p:spPr>
          <a:xfrm>
            <a:off x="1725386" y="210457"/>
            <a:ext cx="7315200" cy="685800"/>
          </a:xfrm>
          <a:noFill/>
          <a:ln/>
        </p:spPr>
        <p:txBody>
          <a:bodyPr/>
          <a:lstStyle/>
          <a:p>
            <a:r>
              <a:rPr lang="en-US" sz="2400" dirty="0"/>
              <a:t>Summary</a:t>
            </a:r>
          </a:p>
        </p:txBody>
      </p:sp>
      <p:sp>
        <p:nvSpPr>
          <p:cNvPr id="5" name="TextBox 4"/>
          <p:cNvSpPr txBox="1"/>
          <p:nvPr/>
        </p:nvSpPr>
        <p:spPr>
          <a:xfrm>
            <a:off x="2293257" y="1480458"/>
            <a:ext cx="7082972" cy="3139321"/>
          </a:xfrm>
          <a:prstGeom prst="rect">
            <a:avLst/>
          </a:prstGeom>
          <a:noFill/>
        </p:spPr>
        <p:txBody>
          <a:bodyPr wrap="square" rtlCol="0">
            <a:spAutoFit/>
          </a:bodyPr>
          <a:lstStyle/>
          <a:p>
            <a:pPr>
              <a:buFont typeface="Arial" pitchFamily="34" charset="0"/>
              <a:buChar char="•"/>
            </a:pPr>
            <a:r>
              <a:rPr lang="en-US" dirty="0"/>
              <a:t>Understood the advantage of JSP over </a:t>
            </a:r>
            <a:r>
              <a:rPr lang="en-US" dirty="0" err="1"/>
              <a:t>Servlet</a:t>
            </a:r>
            <a:r>
              <a:rPr lang="en-US" dirty="0"/>
              <a:t>.</a:t>
            </a:r>
          </a:p>
          <a:p>
            <a:pPr>
              <a:buFont typeface="Arial" pitchFamily="34" charset="0"/>
              <a:buChar char="•"/>
            </a:pPr>
            <a:endParaRPr lang="en-US" dirty="0"/>
          </a:p>
          <a:p>
            <a:pPr>
              <a:buFont typeface="Arial" pitchFamily="34" charset="0"/>
              <a:buChar char="•"/>
            </a:pPr>
            <a:r>
              <a:rPr lang="en-US" dirty="0"/>
              <a:t>Implemented different aspects of JSP (Directives, </a:t>
            </a:r>
            <a:r>
              <a:rPr lang="en-US" dirty="0" err="1"/>
              <a:t>Scriplets,Session</a:t>
            </a:r>
            <a:r>
              <a:rPr lang="en-US" dirty="0"/>
              <a:t> tracking).</a:t>
            </a:r>
          </a:p>
          <a:p>
            <a:pPr>
              <a:buFont typeface="Arial" pitchFamily="34" charset="0"/>
              <a:buChar char="•"/>
            </a:pPr>
            <a:endParaRPr lang="en-US" dirty="0"/>
          </a:p>
          <a:p>
            <a:pPr>
              <a:buFont typeface="Arial" pitchFamily="34" charset="0"/>
              <a:buChar char="•"/>
            </a:pPr>
            <a:r>
              <a:rPr lang="en-US" dirty="0"/>
              <a:t>Implemented Exception Handling using Error page.</a:t>
            </a:r>
          </a:p>
          <a:p>
            <a:pPr>
              <a:buFont typeface="Arial" pitchFamily="34" charset="0"/>
              <a:buChar char="•"/>
            </a:pPr>
            <a:endParaRPr lang="en-US" dirty="0"/>
          </a:p>
          <a:p>
            <a:pPr>
              <a:buFont typeface="Arial" pitchFamily="34" charset="0"/>
              <a:buChar char="•"/>
            </a:pPr>
            <a:r>
              <a:rPr lang="en-US" dirty="0"/>
              <a:t>Session tracking using different methods(Cookies, Session API).</a:t>
            </a:r>
          </a:p>
          <a:p>
            <a:pPr>
              <a:buFont typeface="Arial" pitchFamily="34" charset="0"/>
              <a:buChar char="•"/>
            </a:pPr>
            <a:endParaRPr lang="en-US" dirty="0"/>
          </a:p>
          <a:p>
            <a:pPr>
              <a:buFont typeface="Arial" pitchFamily="34" charset="0"/>
              <a:buChar char="•"/>
            </a:pPr>
            <a:r>
              <a:rPr lang="en-US" dirty="0"/>
              <a:t>Pros and cons of different session tracking mechanism</a:t>
            </a:r>
          </a:p>
          <a:p>
            <a:pPr>
              <a:buFont typeface="Arial" pitchFamily="34" charset="0"/>
              <a:buChar char="•"/>
            </a:pPr>
            <a:endParaRPr lang="en-US" dirty="0"/>
          </a:p>
        </p:txBody>
      </p:sp>
    </p:spTree>
    <p:extLst>
      <p:ext uri="{BB962C8B-B14F-4D97-AF65-F5344CB8AC3E}">
        <p14:creationId xmlns:p14="http://schemas.microsoft.com/office/powerpoint/2010/main" val="3311629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2" name="Rectangle 4"/>
          <p:cNvSpPr>
            <a:spLocks noGrp="1" noChangeArrowheads="1"/>
          </p:cNvSpPr>
          <p:nvPr>
            <p:ph type="title"/>
          </p:nvPr>
        </p:nvSpPr>
        <p:spPr>
          <a:xfrm>
            <a:off x="1725386" y="210457"/>
            <a:ext cx="7315200" cy="685800"/>
          </a:xfrm>
          <a:noFill/>
          <a:ln/>
        </p:spPr>
        <p:txBody>
          <a:bodyPr/>
          <a:lstStyle/>
          <a:p>
            <a:r>
              <a:rPr lang="en-US" sz="2400" dirty="0"/>
              <a:t>QUIZ?????</a:t>
            </a:r>
          </a:p>
        </p:txBody>
      </p:sp>
      <p:sp>
        <p:nvSpPr>
          <p:cNvPr id="5" name="TextBox 4"/>
          <p:cNvSpPr txBox="1"/>
          <p:nvPr/>
        </p:nvSpPr>
        <p:spPr>
          <a:xfrm>
            <a:off x="2278743" y="986973"/>
            <a:ext cx="7082972"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dirty="0"/>
              <a:t>List some of the attributes of Page directives.</a:t>
            </a:r>
          </a:p>
          <a:p>
            <a:pPr>
              <a:buFont typeface="Arial" pitchFamily="34" charset="0"/>
              <a:buChar char="•"/>
            </a:pPr>
            <a:endParaRPr lang="en-US" dirty="0"/>
          </a:p>
          <a:p>
            <a:pPr>
              <a:buFont typeface="Arial" pitchFamily="34" charset="0"/>
              <a:buChar char="•"/>
            </a:pPr>
            <a:r>
              <a:rPr lang="en-US" dirty="0"/>
              <a:t>Explain the role of </a:t>
            </a:r>
            <a:r>
              <a:rPr lang="en-US" dirty="0" err="1"/>
              <a:t>JSP_Engine</a:t>
            </a:r>
            <a:r>
              <a:rPr lang="en-US" dirty="0"/>
              <a:t> in </a:t>
            </a:r>
            <a:r>
              <a:rPr lang="en-US" dirty="0" err="1"/>
              <a:t>jsp</a:t>
            </a:r>
            <a:r>
              <a:rPr lang="en-US" dirty="0"/>
              <a:t> page life cycle.</a:t>
            </a:r>
          </a:p>
          <a:p>
            <a:pPr>
              <a:buFont typeface="Arial" pitchFamily="34" charset="0"/>
              <a:buChar char="•"/>
            </a:pPr>
            <a:endParaRPr lang="en-US" dirty="0"/>
          </a:p>
          <a:p>
            <a:pPr>
              <a:buFont typeface="Arial" pitchFamily="34" charset="0"/>
              <a:buChar char="•"/>
            </a:pPr>
            <a:r>
              <a:rPr lang="en-US" dirty="0"/>
              <a:t>What is the use of </a:t>
            </a:r>
            <a:r>
              <a:rPr lang="en-US" dirty="0" err="1"/>
              <a:t>pageContext</a:t>
            </a:r>
            <a:r>
              <a:rPr lang="en-US" dirty="0"/>
              <a:t> implicit objects?</a:t>
            </a:r>
          </a:p>
          <a:p>
            <a:pPr>
              <a:buFont typeface="Arial" pitchFamily="34" charset="0"/>
              <a:buChar char="•"/>
            </a:pPr>
            <a:endParaRPr lang="en-US" dirty="0"/>
          </a:p>
          <a:p>
            <a:pPr>
              <a:buFont typeface="Arial" pitchFamily="34" charset="0"/>
              <a:buChar char="•"/>
            </a:pPr>
            <a:r>
              <a:rPr lang="en-US" dirty="0"/>
              <a:t>Correct syntax for writing expression in JSP.</a:t>
            </a:r>
          </a:p>
          <a:p>
            <a:pPr>
              <a:buFont typeface="Arial" pitchFamily="34" charset="0"/>
              <a:buChar char="•"/>
            </a:pPr>
            <a:endParaRPr lang="en-US" dirty="0"/>
          </a:p>
          <a:p>
            <a:pPr>
              <a:buFont typeface="Arial" pitchFamily="34" charset="0"/>
              <a:buChar char="•"/>
            </a:pPr>
            <a:r>
              <a:rPr lang="en-US" dirty="0"/>
              <a:t>List different client side and server side session tracking methodologies.</a:t>
            </a:r>
          </a:p>
          <a:p>
            <a:pPr>
              <a:buFont typeface="Arial" pitchFamily="34" charset="0"/>
              <a:buChar char="•"/>
            </a:pPr>
            <a:endParaRPr lang="en-US" dirty="0"/>
          </a:p>
          <a:p>
            <a:pPr>
              <a:buFont typeface="Arial" pitchFamily="34" charset="0"/>
              <a:buChar char="•"/>
            </a:pPr>
            <a:r>
              <a:rPr lang="en-US" dirty="0"/>
              <a:t>______________ class is used to get a reference of client writer.</a:t>
            </a:r>
          </a:p>
        </p:txBody>
      </p:sp>
    </p:spTree>
    <p:extLst>
      <p:ext uri="{BB962C8B-B14F-4D97-AF65-F5344CB8AC3E}">
        <p14:creationId xmlns:p14="http://schemas.microsoft.com/office/powerpoint/2010/main" val="2373564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24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ChangeArrowheads="1"/>
          </p:cNvSpPr>
          <p:nvPr/>
        </p:nvSpPr>
        <p:spPr bwMode="auto">
          <a:xfrm>
            <a:off x="1901825" y="846138"/>
            <a:ext cx="8577489" cy="5424033"/>
          </a:xfrm>
          <a:prstGeom prst="rect">
            <a:avLst/>
          </a:prstGeom>
          <a:noFill/>
          <a:ln w="9525">
            <a:noFill/>
            <a:miter lim="800000"/>
            <a:headEnd/>
            <a:tailEnd/>
          </a:ln>
          <a:effectLst/>
        </p:spPr>
        <p:txBody>
          <a:bodyPr/>
          <a:lstStyle/>
          <a:p>
            <a:pPr marL="742950" lvl="1" indent="-285750" fontAlgn="base">
              <a:spcBef>
                <a:spcPct val="20000"/>
              </a:spcBef>
              <a:buSzPct val="140000"/>
            </a:pPr>
            <a:endParaRPr lang="en-US" sz="2200" b="1" dirty="0">
              <a:latin typeface="Times New Roman" pitchFamily="18" charset="0"/>
              <a:cs typeface="Times New Roman" pitchFamily="18" charset="0"/>
            </a:endParaRPr>
          </a:p>
          <a:p>
            <a:pPr marL="742950" lvl="1" indent="-285750" fontAlgn="base">
              <a:spcBef>
                <a:spcPct val="20000"/>
              </a:spcBef>
              <a:buSzPct val="140000"/>
            </a:pPr>
            <a:r>
              <a:rPr lang="en-US" sz="2200" b="1" dirty="0">
                <a:cs typeface="Times New Roman" pitchFamily="18" charset="0"/>
              </a:rPr>
              <a:t>Differences between </a:t>
            </a:r>
            <a:r>
              <a:rPr lang="en-US" sz="2200" b="1" dirty="0" err="1">
                <a:cs typeface="Times New Roman" pitchFamily="18" charset="0"/>
              </a:rPr>
              <a:t>servlets</a:t>
            </a:r>
            <a:r>
              <a:rPr lang="en-US" sz="2200" b="1" dirty="0">
                <a:cs typeface="Times New Roman" pitchFamily="18" charset="0"/>
              </a:rPr>
              <a:t> and JSP are:</a:t>
            </a:r>
          </a:p>
          <a:p>
            <a:pPr marL="1143000" lvl="2" indent="-228600" fontAlgn="base">
              <a:spcBef>
                <a:spcPct val="20000"/>
              </a:spcBef>
              <a:buSzPct val="140000"/>
              <a:buFontTx/>
              <a:buChar char="•"/>
            </a:pPr>
            <a:r>
              <a:rPr lang="en-US" sz="2200" dirty="0" err="1">
                <a:cs typeface="Times New Roman" pitchFamily="18" charset="0"/>
              </a:rPr>
              <a:t>Servlets</a:t>
            </a:r>
            <a:r>
              <a:rPr lang="en-US" sz="2200" dirty="0">
                <a:cs typeface="Times New Roman" pitchFamily="18" charset="0"/>
              </a:rPr>
              <a:t> tie up files to independently handle the static presentation logic and the dynamic business logic. On the other hand, JSP allows Java to be embedded directly into an HTML page by using special tags.</a:t>
            </a:r>
          </a:p>
          <a:p>
            <a:pPr marL="1143000" lvl="2" indent="-228600" fontAlgn="base">
              <a:spcBef>
                <a:spcPct val="20000"/>
              </a:spcBef>
              <a:buSzPct val="140000"/>
              <a:buFontTx/>
              <a:buChar char="•"/>
            </a:pPr>
            <a:endParaRPr lang="en-US" sz="2200" dirty="0">
              <a:cs typeface="Times New Roman" pitchFamily="18" charset="0"/>
            </a:endParaRPr>
          </a:p>
          <a:p>
            <a:pPr marL="1143000" lvl="2" indent="-228600" fontAlgn="base">
              <a:spcBef>
                <a:spcPct val="20000"/>
              </a:spcBef>
              <a:buSzPct val="140000"/>
              <a:buFontTx/>
              <a:buChar char="•"/>
            </a:pPr>
            <a:r>
              <a:rPr lang="en-US" sz="2200" dirty="0" err="1">
                <a:cs typeface="Times New Roman" pitchFamily="18" charset="0"/>
              </a:rPr>
              <a:t>Servlet</a:t>
            </a:r>
            <a:r>
              <a:rPr lang="en-US" sz="2200" dirty="0">
                <a:cs typeface="Times New Roman" pitchFamily="18" charset="0"/>
              </a:rPr>
              <a:t> programming involves extensive coding. Any changes made to the code requires identification of the static code content and dynamic code content to facilitate incorporation of the changes. On the other hand, a JSP page, by virtue of the separate placement of the static and dynamic content, facilitates both Web developers and the Web designer to work independently. </a:t>
            </a:r>
          </a:p>
        </p:txBody>
      </p:sp>
      <p:sp>
        <p:nvSpPr>
          <p:cNvPr id="1236996" name="Rectangle 4"/>
          <p:cNvSpPr>
            <a:spLocks noChangeArrowheads="1"/>
          </p:cNvSpPr>
          <p:nvPr/>
        </p:nvSpPr>
        <p:spPr bwMode="auto">
          <a:xfrm>
            <a:off x="3914775" y="2209800"/>
            <a:ext cx="9144000" cy="369332"/>
          </a:xfrm>
          <a:prstGeom prst="rect">
            <a:avLst/>
          </a:prstGeom>
          <a:noFill/>
          <a:ln w="9525">
            <a:noFill/>
            <a:miter lim="800000"/>
            <a:headEnd/>
            <a:tailEnd/>
          </a:ln>
          <a:effectLst/>
        </p:spPr>
        <p:txBody>
          <a:bodyPr>
            <a:spAutoFit/>
          </a:bodyPr>
          <a:lstStyle/>
          <a:p>
            <a:endParaRPr lang="en-US"/>
          </a:p>
        </p:txBody>
      </p:sp>
      <p:sp>
        <p:nvSpPr>
          <p:cNvPr id="7" name="Rectangle 5"/>
          <p:cNvSpPr>
            <a:spLocks noGrp="1" noChangeArrowheads="1"/>
          </p:cNvSpPr>
          <p:nvPr>
            <p:ph type="title"/>
          </p:nvPr>
        </p:nvSpPr>
        <p:spPr>
          <a:noFill/>
          <a:ln/>
        </p:spPr>
        <p:txBody>
          <a:bodyPr/>
          <a:lstStyle/>
          <a:p>
            <a:r>
              <a:rPr lang="en-US" sz="2400" dirty="0"/>
              <a:t>JSP TECHNOLOGY</a:t>
            </a:r>
          </a:p>
        </p:txBody>
      </p:sp>
    </p:spTree>
    <p:extLst>
      <p:ext uri="{BB962C8B-B14F-4D97-AF65-F5344CB8AC3E}">
        <p14:creationId xmlns:p14="http://schemas.microsoft.com/office/powerpoint/2010/main" val="3334674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2" name="Rectangle 2"/>
          <p:cNvSpPr>
            <a:spLocks noChangeArrowheads="1"/>
          </p:cNvSpPr>
          <p:nvPr/>
        </p:nvSpPr>
        <p:spPr bwMode="auto">
          <a:xfrm>
            <a:off x="1857375" y="889000"/>
            <a:ext cx="8077200" cy="4495800"/>
          </a:xfrm>
          <a:prstGeom prst="rect">
            <a:avLst/>
          </a:prstGeom>
          <a:noFill/>
          <a:ln w="9525">
            <a:noFill/>
            <a:miter lim="800000"/>
            <a:headEnd/>
            <a:tailEnd/>
          </a:ln>
          <a:effectLst/>
        </p:spPr>
        <p:txBody>
          <a:bodyPr/>
          <a:lstStyle/>
          <a:p>
            <a:pPr marL="1143000" lvl="2" indent="-228600" fontAlgn="base">
              <a:spcBef>
                <a:spcPct val="20000"/>
              </a:spcBef>
            </a:pPr>
            <a:endParaRPr lang="en-US" sz="2200" b="1" dirty="0">
              <a:latin typeface="Times New Roman" pitchFamily="18" charset="0"/>
              <a:cs typeface="Times New Roman" pitchFamily="18" charset="0"/>
            </a:endParaRPr>
          </a:p>
          <a:p>
            <a:pPr marL="742950" lvl="1" indent="-285750" fontAlgn="base">
              <a:spcBef>
                <a:spcPct val="20000"/>
              </a:spcBef>
              <a:buSzPct val="140000"/>
            </a:pPr>
            <a:r>
              <a:rPr lang="en-GB" sz="2200" b="1" dirty="0">
                <a:cs typeface="Times New Roman" pitchFamily="18" charset="0"/>
              </a:rPr>
              <a:t>JSP Life Cycle :</a:t>
            </a:r>
          </a:p>
          <a:p>
            <a:pPr marL="742950" lvl="1" indent="-285750" fontAlgn="base">
              <a:spcBef>
                <a:spcPct val="20000"/>
              </a:spcBef>
              <a:buSzPct val="140000"/>
              <a:buFontTx/>
              <a:buChar char="•"/>
            </a:pPr>
            <a:endParaRPr lang="en-US" sz="2200" b="1" dirty="0">
              <a:latin typeface="Times New Roman" pitchFamily="18" charset="0"/>
              <a:cs typeface="Times New Roman" pitchFamily="18" charset="0"/>
            </a:endParaRPr>
          </a:p>
        </p:txBody>
      </p:sp>
      <p:sp>
        <p:nvSpPr>
          <p:cNvPr id="1239044" name="Rectangle 4"/>
          <p:cNvSpPr>
            <a:spLocks noChangeArrowheads="1"/>
          </p:cNvSpPr>
          <p:nvPr/>
        </p:nvSpPr>
        <p:spPr bwMode="auto">
          <a:xfrm>
            <a:off x="3581400" y="1976438"/>
            <a:ext cx="9144000" cy="369332"/>
          </a:xfrm>
          <a:prstGeom prst="rect">
            <a:avLst/>
          </a:prstGeom>
          <a:noFill/>
          <a:ln w="9525">
            <a:noFill/>
            <a:miter lim="800000"/>
            <a:headEnd/>
            <a:tailEnd/>
          </a:ln>
          <a:effectLst/>
        </p:spPr>
        <p:txBody>
          <a:bodyPr>
            <a:spAutoFit/>
          </a:bodyPr>
          <a:lstStyle/>
          <a:p>
            <a:endParaRPr lang="en-US"/>
          </a:p>
        </p:txBody>
      </p:sp>
      <p:pic>
        <p:nvPicPr>
          <p:cNvPr id="1239045" name="Picture 5" descr="20"/>
          <p:cNvPicPr>
            <a:picLocks noChangeAspect="1" noChangeArrowheads="1"/>
          </p:cNvPicPr>
          <p:nvPr/>
        </p:nvPicPr>
        <p:blipFill>
          <a:blip r:embed="rId3"/>
          <a:srcRect/>
          <a:stretch>
            <a:fillRect/>
          </a:stretch>
        </p:blipFill>
        <p:spPr bwMode="auto">
          <a:xfrm>
            <a:off x="3494088" y="2149476"/>
            <a:ext cx="5029200" cy="2905125"/>
          </a:xfrm>
          <a:prstGeom prst="rect">
            <a:avLst/>
          </a:prstGeom>
          <a:noFill/>
        </p:spPr>
      </p:pic>
      <p:sp>
        <p:nvSpPr>
          <p:cNvPr id="1239046" name="Rectangle 6"/>
          <p:cNvSpPr>
            <a:spLocks noGrp="1" noChangeArrowheads="1"/>
          </p:cNvSpPr>
          <p:nvPr>
            <p:ph type="title"/>
          </p:nvPr>
        </p:nvSpPr>
        <p:spPr>
          <a:xfrm>
            <a:off x="1754415" y="181429"/>
            <a:ext cx="7315200" cy="685800"/>
          </a:xfrm>
          <a:noFill/>
          <a:ln/>
        </p:spPr>
        <p:txBody>
          <a:bodyPr/>
          <a:lstStyle/>
          <a:p>
            <a:r>
              <a:rPr lang="en-US" sz="2400" dirty="0"/>
              <a:t>JSP LIFE CYCLE</a:t>
            </a:r>
          </a:p>
        </p:txBody>
      </p:sp>
    </p:spTree>
    <p:extLst>
      <p:ext uri="{BB962C8B-B14F-4D97-AF65-F5344CB8AC3E}">
        <p14:creationId xmlns:p14="http://schemas.microsoft.com/office/powerpoint/2010/main" val="346535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091" name="Rectangle 3"/>
          <p:cNvSpPr>
            <a:spLocks noChangeArrowheads="1"/>
          </p:cNvSpPr>
          <p:nvPr/>
        </p:nvSpPr>
        <p:spPr bwMode="auto">
          <a:xfrm>
            <a:off x="4905375" y="1457325"/>
            <a:ext cx="9144000" cy="369332"/>
          </a:xfrm>
          <a:prstGeom prst="rect">
            <a:avLst/>
          </a:prstGeom>
          <a:noFill/>
          <a:ln w="9525">
            <a:noFill/>
            <a:miter lim="800000"/>
            <a:headEnd/>
            <a:tailEnd/>
          </a:ln>
          <a:effectLst/>
        </p:spPr>
        <p:txBody>
          <a:bodyPr>
            <a:spAutoFit/>
          </a:bodyPr>
          <a:lstStyle/>
          <a:p>
            <a:endParaRPr lang="en-US"/>
          </a:p>
        </p:txBody>
      </p:sp>
      <p:sp>
        <p:nvSpPr>
          <p:cNvPr id="1241092" name="Rectangle 4"/>
          <p:cNvSpPr>
            <a:spLocks noChangeArrowheads="1"/>
          </p:cNvSpPr>
          <p:nvPr/>
        </p:nvSpPr>
        <p:spPr bwMode="auto">
          <a:xfrm>
            <a:off x="1524000" y="801688"/>
            <a:ext cx="9144000" cy="4495800"/>
          </a:xfrm>
          <a:prstGeom prst="rect">
            <a:avLst/>
          </a:prstGeom>
          <a:noFill/>
          <a:ln w="9525">
            <a:noFill/>
            <a:miter lim="800000"/>
            <a:headEnd/>
            <a:tailEnd/>
          </a:ln>
          <a:effectLst/>
        </p:spPr>
        <p:txBody>
          <a:bodyPr/>
          <a:lstStyle/>
          <a:p>
            <a:pPr algn="l" eaLnBrk="1" fontAlgn="base" hangingPunct="1">
              <a:spcBef>
                <a:spcPct val="20000"/>
              </a:spcBef>
            </a:pPr>
            <a:endParaRPr lang="en-GB" sz="2200" dirty="0">
              <a:latin typeface="Times New Roman" pitchFamily="18" charset="0"/>
              <a:cs typeface="Times New Roman" pitchFamily="18" charset="0"/>
            </a:endParaRPr>
          </a:p>
          <a:p>
            <a:pPr algn="l" eaLnBrk="1" fontAlgn="base" hangingPunct="1">
              <a:spcBef>
                <a:spcPct val="20000"/>
              </a:spcBef>
            </a:pPr>
            <a:endParaRPr lang="en-GB" sz="2200" dirty="0">
              <a:latin typeface="Times New Roman" pitchFamily="18" charset="0"/>
              <a:cs typeface="Times New Roman" pitchFamily="18" charset="0"/>
            </a:endParaRPr>
          </a:p>
          <a:p>
            <a:pPr marL="971550" lvl="1" indent="-457200" fontAlgn="base">
              <a:spcBef>
                <a:spcPct val="20000"/>
              </a:spcBef>
              <a:buSzPct val="140000"/>
            </a:pPr>
            <a:r>
              <a:rPr lang="en-US" sz="2200" b="1" dirty="0">
                <a:cs typeface="Times New Roman" pitchFamily="18" charset="0"/>
              </a:rPr>
              <a:t>JSP life cycle methods are:</a:t>
            </a:r>
          </a:p>
          <a:p>
            <a:pPr marL="971550" lvl="1" indent="-457200" fontAlgn="base">
              <a:spcBef>
                <a:spcPct val="20000"/>
              </a:spcBef>
              <a:buSzPct val="140000"/>
              <a:buFontTx/>
              <a:buChar char="•"/>
            </a:pPr>
            <a:endParaRPr lang="en-US" sz="2200" b="1" dirty="0">
              <a:cs typeface="Times New Roman" pitchFamily="18" charset="0"/>
            </a:endParaRPr>
          </a:p>
          <a:p>
            <a:pPr marL="1543050" lvl="2" indent="-457200" fontAlgn="base">
              <a:spcBef>
                <a:spcPct val="20000"/>
              </a:spcBef>
              <a:buSzPct val="140000"/>
              <a:buFontTx/>
              <a:buChar char="•"/>
            </a:pPr>
            <a:r>
              <a:rPr lang="en-US" sz="2200" b="1" dirty="0" err="1">
                <a:cs typeface="Courier New" pitchFamily="49" charset="0"/>
              </a:rPr>
              <a:t>jspInit</a:t>
            </a:r>
            <a:r>
              <a:rPr lang="en-US" sz="2200" b="1" dirty="0">
                <a:cs typeface="Times New Roman" pitchFamily="18" charset="0"/>
              </a:rPr>
              <a:t>():</a:t>
            </a:r>
            <a:r>
              <a:rPr lang="en-US" sz="2200" dirty="0">
                <a:cs typeface="Times New Roman" pitchFamily="18" charset="0"/>
              </a:rPr>
              <a:t> Is invoked at the time when the </a:t>
            </a:r>
            <a:r>
              <a:rPr lang="en-US" sz="2200" dirty="0" err="1">
                <a:cs typeface="Times New Roman" pitchFamily="18" charset="0"/>
              </a:rPr>
              <a:t>servlet</a:t>
            </a:r>
            <a:r>
              <a:rPr lang="en-US" sz="2200" dirty="0">
                <a:cs typeface="Times New Roman" pitchFamily="18" charset="0"/>
              </a:rPr>
              <a:t> is initialized.</a:t>
            </a:r>
          </a:p>
          <a:p>
            <a:pPr marL="1543050" lvl="2" indent="-457200" fontAlgn="base">
              <a:spcBef>
                <a:spcPct val="20000"/>
              </a:spcBef>
              <a:buSzPct val="140000"/>
              <a:buFontTx/>
              <a:buChar char="•"/>
            </a:pPr>
            <a:r>
              <a:rPr lang="en-US" sz="2200" b="1" dirty="0" err="1">
                <a:cs typeface="Courier New" pitchFamily="49" charset="0"/>
              </a:rPr>
              <a:t>jspService</a:t>
            </a:r>
            <a:r>
              <a:rPr lang="en-US" sz="2200" b="1" dirty="0">
                <a:cs typeface="Times New Roman" pitchFamily="18" charset="0"/>
              </a:rPr>
              <a:t>():</a:t>
            </a:r>
            <a:r>
              <a:rPr lang="en-US" sz="2200" dirty="0">
                <a:cs typeface="Times New Roman" pitchFamily="18" charset="0"/>
              </a:rPr>
              <a:t> Is invoked when request for the JSP page is received.</a:t>
            </a:r>
          </a:p>
          <a:p>
            <a:pPr marL="1543050" lvl="2" indent="-457200" fontAlgn="base">
              <a:spcBef>
                <a:spcPct val="20000"/>
              </a:spcBef>
              <a:buSzPct val="140000"/>
              <a:buFontTx/>
              <a:buChar char="•"/>
            </a:pPr>
            <a:r>
              <a:rPr lang="en-US" sz="2200" b="1" dirty="0" err="1">
                <a:cs typeface="Courier New" pitchFamily="49" charset="0"/>
              </a:rPr>
              <a:t>jspDestroy</a:t>
            </a:r>
            <a:r>
              <a:rPr lang="en-US" sz="2200" b="1" dirty="0">
                <a:cs typeface="Times New Roman" pitchFamily="18" charset="0"/>
              </a:rPr>
              <a:t>():</a:t>
            </a:r>
            <a:r>
              <a:rPr lang="en-US" sz="2200" dirty="0">
                <a:cs typeface="Times New Roman" pitchFamily="18" charset="0"/>
              </a:rPr>
              <a:t> Is invoked before the </a:t>
            </a:r>
            <a:r>
              <a:rPr lang="en-US" sz="2200" dirty="0" err="1">
                <a:cs typeface="Times New Roman" pitchFamily="18" charset="0"/>
              </a:rPr>
              <a:t>servlet</a:t>
            </a:r>
            <a:r>
              <a:rPr lang="en-US" sz="2200" dirty="0">
                <a:cs typeface="Times New Roman" pitchFamily="18" charset="0"/>
              </a:rPr>
              <a:t> is removed from the service.</a:t>
            </a:r>
          </a:p>
          <a:p>
            <a:pPr marL="2114550" lvl="3" indent="-457200" fontAlgn="base">
              <a:spcBef>
                <a:spcPct val="20000"/>
              </a:spcBef>
              <a:buSzPct val="140000"/>
              <a:buFontTx/>
              <a:buChar char="•"/>
            </a:pPr>
            <a:endParaRPr lang="en-US" sz="2200" dirty="0">
              <a:latin typeface="Times New Roman" pitchFamily="18" charset="0"/>
              <a:cs typeface="Times New Roman" pitchFamily="18" charset="0"/>
            </a:endParaRPr>
          </a:p>
          <a:p>
            <a:pPr marL="1543050" lvl="2" indent="-457200" fontAlgn="base">
              <a:spcBef>
                <a:spcPct val="20000"/>
              </a:spcBef>
              <a:buSzPct val="140000"/>
              <a:buFontTx/>
              <a:buChar char="•"/>
            </a:pPr>
            <a:endParaRPr lang="en-US" sz="2200" dirty="0">
              <a:latin typeface="Times New Roman" pitchFamily="18" charset="0"/>
              <a:cs typeface="Times New Roman" pitchFamily="18" charset="0"/>
            </a:endParaRPr>
          </a:p>
        </p:txBody>
      </p:sp>
      <p:sp>
        <p:nvSpPr>
          <p:cNvPr id="1241093" name="Rectangle 5"/>
          <p:cNvSpPr>
            <a:spLocks noGrp="1" noChangeArrowheads="1"/>
          </p:cNvSpPr>
          <p:nvPr>
            <p:ph type="title"/>
          </p:nvPr>
        </p:nvSpPr>
        <p:spPr>
          <a:xfrm>
            <a:off x="1725386" y="181429"/>
            <a:ext cx="7315200" cy="685800"/>
          </a:xfrm>
          <a:noFill/>
          <a:ln/>
        </p:spPr>
        <p:txBody>
          <a:bodyPr/>
          <a:lstStyle/>
          <a:p>
            <a:r>
              <a:rPr lang="en-US" sz="2400" dirty="0"/>
              <a:t>JSP LIFE CYCLE</a:t>
            </a:r>
          </a:p>
        </p:txBody>
      </p:sp>
    </p:spTree>
    <p:extLst>
      <p:ext uri="{BB962C8B-B14F-4D97-AF65-F5344CB8AC3E}">
        <p14:creationId xmlns:p14="http://schemas.microsoft.com/office/powerpoint/2010/main" val="3700023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8" name="Rectangle 2"/>
          <p:cNvSpPr>
            <a:spLocks noChangeArrowheads="1"/>
          </p:cNvSpPr>
          <p:nvPr/>
        </p:nvSpPr>
        <p:spPr bwMode="auto">
          <a:xfrm>
            <a:off x="1797051" y="752476"/>
            <a:ext cx="8526463" cy="5497513"/>
          </a:xfrm>
          <a:prstGeom prst="rect">
            <a:avLst/>
          </a:prstGeom>
          <a:noFill/>
          <a:ln w="9525">
            <a:noFill/>
            <a:miter lim="800000"/>
            <a:headEnd/>
            <a:tailEnd/>
          </a:ln>
          <a:effectLst/>
        </p:spPr>
        <p:txBody>
          <a:bodyPr/>
          <a:lstStyle/>
          <a:p>
            <a:pPr algn="l" eaLnBrk="1" fontAlgn="base" hangingPunct="1">
              <a:spcBef>
                <a:spcPct val="20000"/>
              </a:spcBef>
            </a:pPr>
            <a:endParaRPr lang="en-GB" sz="1400" dirty="0">
              <a:solidFill>
                <a:srgbClr val="006666"/>
              </a:solidFill>
              <a:latin typeface="Verdana" pitchFamily="34" charset="0"/>
              <a:cs typeface="Times New Roman" pitchFamily="18" charset="0"/>
            </a:endParaRPr>
          </a:p>
          <a:p>
            <a:pPr marL="971550" lvl="1" indent="-457200" fontAlgn="base">
              <a:spcBef>
                <a:spcPct val="20000"/>
              </a:spcBef>
              <a:buSzPct val="140000"/>
            </a:pPr>
            <a:r>
              <a:rPr lang="en-US" b="1" dirty="0">
                <a:latin typeface="Times New Roman" pitchFamily="18" charset="0"/>
                <a:cs typeface="Times New Roman" pitchFamily="18" charset="0"/>
              </a:rPr>
              <a:t>Sample structure of a JSP Page:</a:t>
            </a:r>
          </a:p>
          <a:p>
            <a:pPr marL="971550" lvl="1" indent="-457200" fontAlgn="base">
              <a:spcBef>
                <a:spcPct val="20000"/>
              </a:spcBef>
              <a:buSzPct val="140000"/>
              <a:buFontTx/>
              <a:buChar char="•"/>
            </a:pPr>
            <a:endParaRPr lang="en-US" b="1" dirty="0">
              <a:latin typeface="Times New Roman" pitchFamily="18" charset="0"/>
              <a:cs typeface="Times New Roman" pitchFamily="18" charset="0"/>
            </a:endParaRPr>
          </a:p>
          <a:p>
            <a:pPr marL="1543050" lvl="2" indent="-457200" fontAlgn="base">
              <a:spcBef>
                <a:spcPct val="20000"/>
              </a:spcBef>
              <a:buSzPct val="140000"/>
            </a:pPr>
            <a:r>
              <a:rPr lang="en-US" dirty="0">
                <a:latin typeface="Times New Roman" pitchFamily="18" charset="0"/>
                <a:cs typeface="Courier New" pitchFamily="49" charset="0"/>
              </a:rPr>
              <a:t>&lt;%--This is the HTML content--%&gt;</a:t>
            </a:r>
          </a:p>
          <a:p>
            <a:pPr marL="1543050" lvl="2" indent="-457200" fontAlgn="base">
              <a:spcBef>
                <a:spcPct val="20000"/>
              </a:spcBef>
              <a:buSzPct val="140000"/>
            </a:pPr>
            <a:r>
              <a:rPr lang="en-US" dirty="0">
                <a:latin typeface="Times New Roman" pitchFamily="18" charset="0"/>
                <a:cs typeface="Courier New" pitchFamily="49" charset="0"/>
              </a:rPr>
              <a:t>&lt;%@ page language=”java” %&gt;</a:t>
            </a:r>
          </a:p>
          <a:p>
            <a:pPr marL="1543050" lvl="2" indent="-457200" fontAlgn="base">
              <a:spcBef>
                <a:spcPct val="20000"/>
              </a:spcBef>
              <a:buSzPct val="140000"/>
            </a:pPr>
            <a:r>
              <a:rPr lang="en-US" dirty="0">
                <a:latin typeface="Times New Roman" pitchFamily="18" charset="0"/>
                <a:cs typeface="Courier New" pitchFamily="49" charset="0"/>
              </a:rPr>
              <a:t>&lt;HTML&gt;</a:t>
            </a:r>
          </a:p>
          <a:p>
            <a:pPr marL="1543050" lvl="2" indent="-457200" fontAlgn="base">
              <a:spcBef>
                <a:spcPct val="20000"/>
              </a:spcBef>
              <a:buSzPct val="140000"/>
            </a:pPr>
            <a:r>
              <a:rPr lang="en-US" dirty="0">
                <a:latin typeface="Times New Roman" pitchFamily="18" charset="0"/>
                <a:cs typeface="Courier New" pitchFamily="49" charset="0"/>
              </a:rPr>
              <a:t>&lt;HEAD&gt;&lt;TITLE&gt;Simple JSP example&gt;&lt;/TITLE&gt;&lt;/HEAD&gt;</a:t>
            </a:r>
          </a:p>
          <a:p>
            <a:pPr marL="1543050" lvl="2" indent="-457200" fontAlgn="base">
              <a:spcBef>
                <a:spcPct val="20000"/>
              </a:spcBef>
              <a:buSzPct val="140000"/>
            </a:pPr>
            <a:r>
              <a:rPr lang="en-US" dirty="0">
                <a:latin typeface="Times New Roman" pitchFamily="18" charset="0"/>
                <a:cs typeface="Courier New" pitchFamily="49" charset="0"/>
              </a:rPr>
              <a:t>&lt;BODY&gt;</a:t>
            </a:r>
          </a:p>
          <a:p>
            <a:pPr marL="1543050" lvl="2" indent="-457200" fontAlgn="base">
              <a:spcBef>
                <a:spcPct val="20000"/>
              </a:spcBef>
              <a:buSzPct val="140000"/>
            </a:pPr>
            <a:r>
              <a:rPr lang="en-US" dirty="0">
                <a:latin typeface="Times New Roman" pitchFamily="18" charset="0"/>
                <a:cs typeface="Courier New" pitchFamily="49" charset="0"/>
              </a:rPr>
              <a:t>&lt;H1&gt;This is a code within the JSP tags to display the server time&lt;/H1&gt;</a:t>
            </a:r>
          </a:p>
          <a:p>
            <a:pPr marL="1543050" lvl="2" indent="-457200" fontAlgn="base">
              <a:spcBef>
                <a:spcPct val="20000"/>
              </a:spcBef>
              <a:buSzPct val="140000"/>
            </a:pPr>
            <a:r>
              <a:rPr lang="en-US" dirty="0">
                <a:latin typeface="Times New Roman" pitchFamily="18" charset="0"/>
                <a:cs typeface="Courier New" pitchFamily="49" charset="0"/>
              </a:rPr>
              <a:t>&lt;%--This is the JSP content that displays the server time by using the Date class of the </a:t>
            </a:r>
            <a:r>
              <a:rPr lang="en-US" dirty="0" err="1">
                <a:latin typeface="Times New Roman" pitchFamily="18" charset="0"/>
                <a:cs typeface="Courier New" pitchFamily="49" charset="0"/>
              </a:rPr>
              <a:t>java.util</a:t>
            </a:r>
            <a:r>
              <a:rPr lang="en-US" dirty="0">
                <a:latin typeface="Times New Roman" pitchFamily="18" charset="0"/>
                <a:cs typeface="Courier New" pitchFamily="49" charset="0"/>
              </a:rPr>
              <a:t> package--%&gt;</a:t>
            </a:r>
          </a:p>
          <a:p>
            <a:pPr marL="1543050" lvl="2" indent="-457200" fontAlgn="base">
              <a:spcBef>
                <a:spcPct val="20000"/>
              </a:spcBef>
              <a:buSzPct val="140000"/>
            </a:pPr>
            <a:r>
              <a:rPr lang="en-US" dirty="0">
                <a:latin typeface="Times New Roman" pitchFamily="18" charset="0"/>
                <a:cs typeface="Courier New" pitchFamily="49" charset="0"/>
              </a:rPr>
              <a:t>&lt;% </a:t>
            </a:r>
            <a:r>
              <a:rPr lang="en-US" dirty="0" err="1">
                <a:latin typeface="Times New Roman" pitchFamily="18" charset="0"/>
                <a:cs typeface="Courier New" pitchFamily="49" charset="0"/>
              </a:rPr>
              <a:t>java.util.Date</a:t>
            </a:r>
            <a:r>
              <a:rPr lang="en-US" dirty="0">
                <a:latin typeface="Times New Roman" pitchFamily="18" charset="0"/>
                <a:cs typeface="Courier New" pitchFamily="49" charset="0"/>
              </a:rPr>
              <a:t> now=new </a:t>
            </a:r>
            <a:r>
              <a:rPr lang="en-US" dirty="0" err="1">
                <a:latin typeface="Times New Roman" pitchFamily="18" charset="0"/>
                <a:cs typeface="Courier New" pitchFamily="49" charset="0"/>
              </a:rPr>
              <a:t>java.util.Date</a:t>
            </a:r>
            <a:r>
              <a:rPr lang="en-US" dirty="0">
                <a:latin typeface="Times New Roman" pitchFamily="18" charset="0"/>
                <a:cs typeface="Courier New" pitchFamily="49" charset="0"/>
              </a:rPr>
              <a:t>(); %&gt;</a:t>
            </a:r>
          </a:p>
          <a:p>
            <a:pPr marL="1543050" lvl="2" indent="-457200" fontAlgn="base">
              <a:spcBef>
                <a:spcPct val="20000"/>
              </a:spcBef>
              <a:buSzPct val="140000"/>
            </a:pPr>
            <a:r>
              <a:rPr lang="en-US" dirty="0">
                <a:latin typeface="Times New Roman" pitchFamily="18" charset="0"/>
                <a:cs typeface="Courier New" pitchFamily="49" charset="0"/>
              </a:rPr>
              <a:t>&lt;H2&gt;&lt;%= </a:t>
            </a:r>
            <a:r>
              <a:rPr lang="en-US" dirty="0" err="1">
                <a:latin typeface="Times New Roman" pitchFamily="18" charset="0"/>
                <a:cs typeface="Courier New" pitchFamily="49" charset="0"/>
              </a:rPr>
              <a:t>now.getHours</a:t>
            </a:r>
            <a:r>
              <a:rPr lang="en-US" dirty="0">
                <a:latin typeface="Times New Roman" pitchFamily="18" charset="0"/>
                <a:cs typeface="Courier New" pitchFamily="49" charset="0"/>
              </a:rPr>
              <a:t>() %&gt;:&lt;% =</a:t>
            </a:r>
            <a:r>
              <a:rPr lang="en-US" dirty="0" err="1">
                <a:latin typeface="Times New Roman" pitchFamily="18" charset="0"/>
                <a:cs typeface="Courier New" pitchFamily="49" charset="0"/>
              </a:rPr>
              <a:t>now.getMinutes</a:t>
            </a:r>
            <a:r>
              <a:rPr lang="en-US" dirty="0">
                <a:latin typeface="Times New Roman" pitchFamily="18" charset="0"/>
                <a:cs typeface="Courier New" pitchFamily="49" charset="0"/>
              </a:rPr>
              <a:t>() %&gt;:&lt;% =</a:t>
            </a:r>
            <a:r>
              <a:rPr lang="en-US" dirty="0" err="1">
                <a:latin typeface="Times New Roman" pitchFamily="18" charset="0"/>
                <a:cs typeface="Courier New" pitchFamily="49" charset="0"/>
              </a:rPr>
              <a:t>now.getSeconds</a:t>
            </a:r>
            <a:r>
              <a:rPr lang="en-US" dirty="0">
                <a:latin typeface="Times New Roman" pitchFamily="18" charset="0"/>
                <a:cs typeface="Courier New" pitchFamily="49" charset="0"/>
              </a:rPr>
              <a:t>() %&gt;&lt;/H2&gt;</a:t>
            </a:r>
          </a:p>
          <a:p>
            <a:pPr marL="1543050" lvl="2" indent="-457200" fontAlgn="base">
              <a:spcBef>
                <a:spcPct val="20000"/>
              </a:spcBef>
              <a:buSzPct val="140000"/>
            </a:pPr>
            <a:r>
              <a:rPr lang="en-US" dirty="0">
                <a:latin typeface="Times New Roman" pitchFamily="18" charset="0"/>
                <a:cs typeface="Courier New" pitchFamily="49" charset="0"/>
              </a:rPr>
              <a:t>&lt;/BODY&gt;</a:t>
            </a:r>
          </a:p>
          <a:p>
            <a:pPr marL="1543050" lvl="2" indent="-457200" fontAlgn="base">
              <a:spcBef>
                <a:spcPct val="20000"/>
              </a:spcBef>
              <a:buSzPct val="140000"/>
            </a:pPr>
            <a:r>
              <a:rPr lang="en-US" dirty="0">
                <a:latin typeface="Times New Roman" pitchFamily="18" charset="0"/>
                <a:cs typeface="Courier New" pitchFamily="49" charset="0"/>
              </a:rPr>
              <a:t>&lt;/HTML&gt;</a:t>
            </a:r>
            <a:endParaRPr lang="en-GB" dirty="0">
              <a:latin typeface="Times New Roman" pitchFamily="18" charset="0"/>
              <a:cs typeface="Times New Roman" pitchFamily="18" charset="0"/>
            </a:endParaRPr>
          </a:p>
        </p:txBody>
      </p:sp>
      <p:sp>
        <p:nvSpPr>
          <p:cNvPr id="1243140" name="Rectangle 4"/>
          <p:cNvSpPr>
            <a:spLocks noChangeArrowheads="1"/>
          </p:cNvSpPr>
          <p:nvPr/>
        </p:nvSpPr>
        <p:spPr bwMode="auto">
          <a:xfrm>
            <a:off x="4910138" y="1928813"/>
            <a:ext cx="9144000" cy="369332"/>
          </a:xfrm>
          <a:prstGeom prst="rect">
            <a:avLst/>
          </a:prstGeom>
          <a:noFill/>
          <a:ln w="9525">
            <a:noFill/>
            <a:miter lim="800000"/>
            <a:headEnd/>
            <a:tailEnd/>
          </a:ln>
          <a:effectLst/>
        </p:spPr>
        <p:txBody>
          <a:bodyPr>
            <a:spAutoFit/>
          </a:bodyPr>
          <a:lstStyle/>
          <a:p>
            <a:endParaRPr lang="en-US"/>
          </a:p>
        </p:txBody>
      </p:sp>
      <p:sp>
        <p:nvSpPr>
          <p:cNvPr id="1243141" name="Rectangle 5"/>
          <p:cNvSpPr>
            <a:spLocks noChangeArrowheads="1"/>
          </p:cNvSpPr>
          <p:nvPr/>
        </p:nvSpPr>
        <p:spPr bwMode="auto">
          <a:xfrm>
            <a:off x="3586163" y="2062163"/>
            <a:ext cx="9144000" cy="369332"/>
          </a:xfrm>
          <a:prstGeom prst="rect">
            <a:avLst/>
          </a:prstGeom>
          <a:noFill/>
          <a:ln w="9525">
            <a:noFill/>
            <a:miter lim="800000"/>
            <a:headEnd/>
            <a:tailEnd/>
          </a:ln>
          <a:effectLst/>
        </p:spPr>
        <p:txBody>
          <a:bodyPr>
            <a:spAutoFit/>
          </a:bodyPr>
          <a:lstStyle/>
          <a:p>
            <a:endParaRPr lang="en-US"/>
          </a:p>
        </p:txBody>
      </p:sp>
      <p:sp>
        <p:nvSpPr>
          <p:cNvPr id="1243143" name="Rectangle 7"/>
          <p:cNvSpPr>
            <a:spLocks noGrp="1" noChangeArrowheads="1"/>
          </p:cNvSpPr>
          <p:nvPr>
            <p:ph type="title"/>
          </p:nvPr>
        </p:nvSpPr>
        <p:spPr>
          <a:xfrm>
            <a:off x="1754414" y="0"/>
            <a:ext cx="7315200" cy="685800"/>
          </a:xfrm>
          <a:noFill/>
          <a:ln/>
        </p:spPr>
        <p:txBody>
          <a:bodyPr/>
          <a:lstStyle/>
          <a:p>
            <a:r>
              <a:rPr lang="en-US" sz="2400" dirty="0"/>
              <a:t>JSP PAGE - SAMPLE</a:t>
            </a:r>
          </a:p>
        </p:txBody>
      </p:sp>
      <p:sp>
        <p:nvSpPr>
          <p:cNvPr id="7" name="Rectangle 6">
            <a:hlinkClick r:id="rId3" action="ppaction://hlinkfile"/>
          </p:cNvPr>
          <p:cNvSpPr/>
          <p:nvPr/>
        </p:nvSpPr>
        <p:spPr>
          <a:xfrm>
            <a:off x="8405842" y="5805714"/>
            <a:ext cx="2262159" cy="523220"/>
          </a:xfrm>
          <a:prstGeom prst="rect">
            <a:avLst/>
          </a:prstGeom>
          <a:noFill/>
        </p:spPr>
        <p:txBody>
          <a:bodyPr wrap="square" lIns="91440" tIns="45720" rIns="91440" bIns="45720">
            <a:spAutoFit/>
          </a:bodyPr>
          <a:lstStyle/>
          <a:p>
            <a:pPr algn="ctr"/>
            <a:r>
              <a:rPr lang="en-US" sz="2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Demo</a:t>
            </a:r>
          </a:p>
        </p:txBody>
      </p:sp>
    </p:spTree>
    <p:extLst>
      <p:ext uri="{BB962C8B-B14F-4D97-AF65-F5344CB8AC3E}">
        <p14:creationId xmlns:p14="http://schemas.microsoft.com/office/powerpoint/2010/main" val="3006535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Rectangle 2"/>
          <p:cNvSpPr>
            <a:spLocks noChangeArrowheads="1"/>
          </p:cNvSpPr>
          <p:nvPr/>
        </p:nvSpPr>
        <p:spPr bwMode="auto">
          <a:xfrm>
            <a:off x="2032000" y="1193800"/>
            <a:ext cx="8077200" cy="4495800"/>
          </a:xfrm>
          <a:prstGeom prst="rect">
            <a:avLst/>
          </a:prstGeom>
          <a:noFill/>
          <a:ln w="9525">
            <a:noFill/>
            <a:miter lim="800000"/>
            <a:headEnd/>
            <a:tailEnd/>
          </a:ln>
          <a:effectLst/>
        </p:spPr>
        <p:txBody>
          <a:bodyPr/>
          <a:lstStyle/>
          <a:p>
            <a:pPr algn="l" eaLnBrk="1" fontAlgn="base" hangingPunct="1">
              <a:spcBef>
                <a:spcPct val="20000"/>
              </a:spcBef>
            </a:pPr>
            <a:endParaRPr lang="en-US" b="1" dirty="0"/>
          </a:p>
          <a:p>
            <a:pPr algn="l" eaLnBrk="1" fontAlgn="base" hangingPunct="1">
              <a:spcBef>
                <a:spcPct val="20000"/>
              </a:spcBef>
            </a:pPr>
            <a:r>
              <a:rPr lang="en-US" b="1" dirty="0"/>
              <a:t>Components of a JSP Page</a:t>
            </a:r>
          </a:p>
          <a:p>
            <a:pPr algn="l" eaLnBrk="1" fontAlgn="base" hangingPunct="1">
              <a:spcBef>
                <a:spcPct val="20000"/>
              </a:spcBef>
            </a:pPr>
            <a:endParaRPr lang="en-GB" sz="1400" dirty="0">
              <a:solidFill>
                <a:srgbClr val="006666"/>
              </a:solidFill>
              <a:latin typeface="Verdana" pitchFamily="34" charset="0"/>
              <a:cs typeface="Times New Roman" pitchFamily="18" charset="0"/>
            </a:endParaRPr>
          </a:p>
          <a:p>
            <a:pPr marL="1543050" lvl="2" indent="-457200" fontAlgn="base">
              <a:spcBef>
                <a:spcPct val="20000"/>
              </a:spcBef>
              <a:buSzPct val="140000"/>
              <a:buFontTx/>
              <a:buChar char="•"/>
            </a:pPr>
            <a:r>
              <a:rPr lang="en-US" sz="2200" dirty="0">
                <a:latin typeface="Times New Roman" pitchFamily="18" charset="0"/>
                <a:cs typeface="Times New Roman" pitchFamily="18" charset="0"/>
              </a:rPr>
              <a:t>JSP directives</a:t>
            </a:r>
          </a:p>
          <a:p>
            <a:pPr marL="1543050" lvl="2" indent="-457200" fontAlgn="base">
              <a:spcBef>
                <a:spcPct val="20000"/>
              </a:spcBef>
              <a:buSzPct val="140000"/>
              <a:buFontTx/>
              <a:buChar char="•"/>
            </a:pPr>
            <a:endParaRPr lang="en-US" sz="2200" dirty="0">
              <a:latin typeface="Times New Roman" pitchFamily="18" charset="0"/>
              <a:cs typeface="Times New Roman" pitchFamily="18" charset="0"/>
            </a:endParaRPr>
          </a:p>
          <a:p>
            <a:pPr marL="1543050" lvl="2" indent="-457200" fontAlgn="base">
              <a:spcBef>
                <a:spcPct val="20000"/>
              </a:spcBef>
              <a:buSzPct val="140000"/>
              <a:buFontTx/>
              <a:buChar char="•"/>
            </a:pPr>
            <a:r>
              <a:rPr lang="en-US" sz="2200" dirty="0">
                <a:latin typeface="Times New Roman" pitchFamily="18" charset="0"/>
                <a:cs typeface="Times New Roman" pitchFamily="18" charset="0"/>
              </a:rPr>
              <a:t>JSP scripting</a:t>
            </a:r>
          </a:p>
          <a:p>
            <a:pPr marL="1543050" lvl="2" indent="-457200" fontAlgn="base">
              <a:spcBef>
                <a:spcPct val="20000"/>
              </a:spcBef>
              <a:buSzPct val="140000"/>
              <a:buFontTx/>
              <a:buChar char="•"/>
            </a:pPr>
            <a:endParaRPr lang="en-US" sz="2200" dirty="0">
              <a:latin typeface="Times New Roman" pitchFamily="18" charset="0"/>
              <a:cs typeface="Times New Roman" pitchFamily="18" charset="0"/>
            </a:endParaRPr>
          </a:p>
          <a:p>
            <a:pPr marL="1543050" lvl="2" indent="-457200" fontAlgn="base">
              <a:spcBef>
                <a:spcPct val="20000"/>
              </a:spcBef>
              <a:buSzPct val="140000"/>
              <a:buFontTx/>
              <a:buChar char="•"/>
            </a:pPr>
            <a:r>
              <a:rPr lang="en-US" sz="2200" dirty="0">
                <a:latin typeface="Times New Roman" pitchFamily="18" charset="0"/>
                <a:cs typeface="Times New Roman" pitchFamily="18" charset="0"/>
              </a:rPr>
              <a:t>JSP actions</a:t>
            </a:r>
          </a:p>
          <a:p>
            <a:pPr marL="2114550" lvl="3" indent="-457200" fontAlgn="base">
              <a:spcBef>
                <a:spcPct val="20000"/>
              </a:spcBef>
              <a:buSzPct val="140000"/>
              <a:buFontTx/>
              <a:buChar char="•"/>
            </a:pPr>
            <a:endParaRPr lang="en-US" sz="2200" dirty="0">
              <a:latin typeface="Times New Roman" pitchFamily="18" charset="0"/>
              <a:cs typeface="Times New Roman" pitchFamily="18" charset="0"/>
            </a:endParaRPr>
          </a:p>
        </p:txBody>
      </p:sp>
      <p:sp>
        <p:nvSpPr>
          <p:cNvPr id="1245188" name="Rectangle 4"/>
          <p:cNvSpPr>
            <a:spLocks noChangeArrowheads="1"/>
          </p:cNvSpPr>
          <p:nvPr/>
        </p:nvSpPr>
        <p:spPr bwMode="auto">
          <a:xfrm>
            <a:off x="4905375" y="2157413"/>
            <a:ext cx="9144000" cy="369332"/>
          </a:xfrm>
          <a:prstGeom prst="rect">
            <a:avLst/>
          </a:prstGeom>
          <a:noFill/>
          <a:ln w="9525">
            <a:noFill/>
            <a:miter lim="800000"/>
            <a:headEnd/>
            <a:tailEnd/>
          </a:ln>
          <a:effectLst/>
        </p:spPr>
        <p:txBody>
          <a:bodyPr>
            <a:spAutoFit/>
          </a:bodyPr>
          <a:lstStyle/>
          <a:p>
            <a:endParaRPr lang="en-US"/>
          </a:p>
        </p:txBody>
      </p:sp>
      <p:sp>
        <p:nvSpPr>
          <p:cNvPr id="1245189" name="Rectangle 5"/>
          <p:cNvSpPr>
            <a:spLocks noChangeArrowheads="1"/>
          </p:cNvSpPr>
          <p:nvPr/>
        </p:nvSpPr>
        <p:spPr bwMode="auto">
          <a:xfrm>
            <a:off x="3586163" y="2062163"/>
            <a:ext cx="9144000" cy="369332"/>
          </a:xfrm>
          <a:prstGeom prst="rect">
            <a:avLst/>
          </a:prstGeom>
          <a:noFill/>
          <a:ln w="9525">
            <a:noFill/>
            <a:miter lim="800000"/>
            <a:headEnd/>
            <a:tailEnd/>
          </a:ln>
          <a:effectLst/>
        </p:spPr>
        <p:txBody>
          <a:bodyPr>
            <a:spAutoFit/>
          </a:bodyPr>
          <a:lstStyle/>
          <a:p>
            <a:endParaRPr lang="en-US"/>
          </a:p>
        </p:txBody>
      </p:sp>
      <p:sp>
        <p:nvSpPr>
          <p:cNvPr id="1245190" name="Rectangle 6"/>
          <p:cNvSpPr>
            <a:spLocks noGrp="1" noChangeArrowheads="1"/>
          </p:cNvSpPr>
          <p:nvPr>
            <p:ph type="title"/>
          </p:nvPr>
        </p:nvSpPr>
        <p:spPr>
          <a:xfrm>
            <a:off x="1768929" y="195943"/>
            <a:ext cx="7315200" cy="685800"/>
          </a:xfrm>
          <a:noFill/>
          <a:ln/>
        </p:spPr>
        <p:txBody>
          <a:bodyPr/>
          <a:lstStyle/>
          <a:p>
            <a:r>
              <a:rPr lang="en-US" sz="2400" dirty="0"/>
              <a:t>COMPONENTS OF A JSP PAGE</a:t>
            </a:r>
          </a:p>
        </p:txBody>
      </p:sp>
    </p:spTree>
    <p:extLst>
      <p:ext uri="{BB962C8B-B14F-4D97-AF65-F5344CB8AC3E}">
        <p14:creationId xmlns:p14="http://schemas.microsoft.com/office/powerpoint/2010/main" val="485738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ChangeArrowheads="1"/>
          </p:cNvSpPr>
          <p:nvPr/>
        </p:nvSpPr>
        <p:spPr bwMode="auto">
          <a:xfrm>
            <a:off x="1785938" y="976313"/>
            <a:ext cx="8519205" cy="5163230"/>
          </a:xfrm>
          <a:prstGeom prst="rect">
            <a:avLst/>
          </a:prstGeom>
          <a:noFill/>
          <a:ln w="9525">
            <a:noFill/>
            <a:miter lim="800000"/>
            <a:headEnd/>
            <a:tailEnd/>
          </a:ln>
          <a:effectLst/>
        </p:spPr>
        <p:txBody>
          <a:bodyPr/>
          <a:lstStyle/>
          <a:p>
            <a:pPr marL="1371600" lvl="2" indent="-457200" fontAlgn="base">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1371600" lvl="2" indent="-457200" fontAlgn="base">
              <a:spcBef>
                <a:spcPct val="20000"/>
              </a:spcBef>
              <a:buSzPct val="140000"/>
              <a:buFontTx/>
              <a:buChar char="•"/>
            </a:pPr>
            <a:endParaRPr lang="en-US" sz="2200" dirty="0">
              <a:solidFill>
                <a:srgbClr val="006666"/>
              </a:solidFill>
              <a:cs typeface="Times New Roman" pitchFamily="18" charset="0"/>
            </a:endParaRPr>
          </a:p>
          <a:p>
            <a:pPr marL="914400" lvl="1" indent="-457200" fontAlgn="base">
              <a:spcBef>
                <a:spcPct val="20000"/>
              </a:spcBef>
              <a:buSzPct val="140000"/>
              <a:buFontTx/>
              <a:buChar char="•"/>
            </a:pPr>
            <a:r>
              <a:rPr lang="en-US" sz="2200" dirty="0">
                <a:cs typeface="Times New Roman" pitchFamily="18" charset="0"/>
              </a:rPr>
              <a:t>A directive element in a JSP page provides global information about a particular JSP page and is of three types:</a:t>
            </a:r>
          </a:p>
          <a:p>
            <a:pPr marL="914400" lvl="1" indent="-457200" fontAlgn="base">
              <a:spcBef>
                <a:spcPct val="20000"/>
              </a:spcBef>
              <a:buSzPct val="140000"/>
              <a:buFontTx/>
              <a:buChar char="•"/>
            </a:pPr>
            <a:endParaRPr lang="en-US" sz="2200" dirty="0">
              <a:cs typeface="Times New Roman" pitchFamily="18" charset="0"/>
            </a:endParaRPr>
          </a:p>
          <a:p>
            <a:pPr marL="1828800" lvl="3" indent="-457200">
              <a:spcBef>
                <a:spcPct val="20000"/>
              </a:spcBef>
              <a:buSzPct val="140000"/>
              <a:buFontTx/>
              <a:buChar char="•"/>
            </a:pPr>
            <a:r>
              <a:rPr lang="en-US" sz="2200" dirty="0">
                <a:cs typeface="Courier New" pitchFamily="49" charset="0"/>
              </a:rPr>
              <a:t>page</a:t>
            </a:r>
            <a:r>
              <a:rPr lang="en-US" sz="2200" dirty="0">
                <a:cs typeface="Times New Roman" pitchFamily="18" charset="0"/>
              </a:rPr>
              <a:t> Directive</a:t>
            </a:r>
          </a:p>
          <a:p>
            <a:pPr marL="1828800" lvl="3" indent="-457200">
              <a:spcBef>
                <a:spcPct val="20000"/>
              </a:spcBef>
              <a:buSzPct val="140000"/>
              <a:buFontTx/>
              <a:buChar char="•"/>
            </a:pPr>
            <a:r>
              <a:rPr lang="en-US" sz="2200" dirty="0" err="1">
                <a:cs typeface="Courier New" pitchFamily="49" charset="0"/>
              </a:rPr>
              <a:t>taglib</a:t>
            </a:r>
            <a:r>
              <a:rPr lang="en-US" sz="2200" dirty="0">
                <a:cs typeface="Times New Roman" pitchFamily="18" charset="0"/>
              </a:rPr>
              <a:t> Directive</a:t>
            </a:r>
          </a:p>
          <a:p>
            <a:pPr marL="1828800" lvl="3" indent="-457200">
              <a:spcBef>
                <a:spcPct val="20000"/>
              </a:spcBef>
              <a:buSzPct val="140000"/>
              <a:buFontTx/>
              <a:buChar char="•"/>
            </a:pPr>
            <a:r>
              <a:rPr lang="en-US" sz="2200" dirty="0">
                <a:cs typeface="Courier New" pitchFamily="49" charset="0"/>
              </a:rPr>
              <a:t>include</a:t>
            </a:r>
            <a:r>
              <a:rPr lang="en-US" sz="2200" dirty="0">
                <a:cs typeface="Times New Roman" pitchFamily="18" charset="0"/>
              </a:rPr>
              <a:t> Directive</a:t>
            </a:r>
          </a:p>
          <a:p>
            <a:pPr marL="914400" lvl="1" indent="-457200" fontAlgn="base">
              <a:spcBef>
                <a:spcPct val="20000"/>
              </a:spcBef>
              <a:buSzPct val="140000"/>
              <a:buFontTx/>
              <a:buChar char="•"/>
            </a:pPr>
            <a:endParaRPr lang="en-US" sz="2200" dirty="0">
              <a:cs typeface="Times New Roman" pitchFamily="18" charset="0"/>
            </a:endParaRPr>
          </a:p>
          <a:p>
            <a:pPr marL="914400" lvl="1" indent="-457200" fontAlgn="base">
              <a:spcBef>
                <a:spcPct val="20000"/>
              </a:spcBef>
              <a:buSzPct val="140000"/>
              <a:buFontTx/>
              <a:buChar char="•"/>
            </a:pPr>
            <a:r>
              <a:rPr lang="en-US" sz="2200" dirty="0">
                <a:cs typeface="Times New Roman" pitchFamily="18" charset="0"/>
              </a:rPr>
              <a:t>The syntax for defining a directive is:</a:t>
            </a:r>
          </a:p>
          <a:p>
            <a:pPr marL="914400" lvl="1" indent="-457200" fontAlgn="base">
              <a:spcBef>
                <a:spcPct val="20000"/>
              </a:spcBef>
              <a:buSzPct val="140000"/>
            </a:pPr>
            <a:r>
              <a:rPr lang="en-US" sz="2200" b="1" dirty="0">
                <a:cs typeface="Times New Roman" pitchFamily="18" charset="0"/>
              </a:rPr>
              <a:t>	&lt;%@ directive attribute=”value” %&gt;</a:t>
            </a:r>
          </a:p>
        </p:txBody>
      </p:sp>
      <p:sp>
        <p:nvSpPr>
          <p:cNvPr id="1247236" name="Rectangle 4"/>
          <p:cNvSpPr>
            <a:spLocks noGrp="1" noChangeArrowheads="1"/>
          </p:cNvSpPr>
          <p:nvPr>
            <p:ph type="title"/>
          </p:nvPr>
        </p:nvSpPr>
        <p:spPr>
          <a:xfrm>
            <a:off x="1783442" y="181429"/>
            <a:ext cx="7315200" cy="685800"/>
          </a:xfrm>
          <a:noFill/>
          <a:ln/>
        </p:spPr>
        <p:txBody>
          <a:bodyPr/>
          <a:lstStyle/>
          <a:p>
            <a:r>
              <a:rPr lang="en-US" sz="2400" dirty="0"/>
              <a:t>DIRECTIVE</a:t>
            </a:r>
          </a:p>
        </p:txBody>
      </p:sp>
    </p:spTree>
    <p:extLst>
      <p:ext uri="{BB962C8B-B14F-4D97-AF65-F5344CB8AC3E}">
        <p14:creationId xmlns:p14="http://schemas.microsoft.com/office/powerpoint/2010/main" val="2083288421"/>
      </p:ext>
    </p:extLst>
  </p:cSld>
  <p:clrMapOvr>
    <a:masterClrMapping/>
  </p:clrMapOvr>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6399141C-D257-4F00-B50B-2F18604F6777}" vid="{EC7B36C2-099E-485F-9AE1-CEEE791AFD05}"/>
    </a:ext>
  </a:extLst>
</a:theme>
</file>

<file path=ppt/theme/theme2.xml><?xml version="1.0" encoding="utf-8"?>
<a:theme xmlns:a="http://schemas.openxmlformats.org/drawingml/2006/main" name="1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6399141C-D257-4F00-B50B-2F18604F6777}" vid="{EC7B36C2-099E-485F-9AE1-CEEE791AFD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VB Scripting.pptx</Template>
  <TotalTime>19</TotalTime>
  <Words>2020</Words>
  <Application>Microsoft Office PowerPoint</Application>
  <PresentationFormat>Widescreen</PresentationFormat>
  <Paragraphs>361</Paragraphs>
  <Slides>34</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Bookman Old Style</vt:lpstr>
      <vt:lpstr>Calibri</vt:lpstr>
      <vt:lpstr>Courier New</vt:lpstr>
      <vt:lpstr>Times New Roman</vt:lpstr>
      <vt:lpstr>Verdana</vt:lpstr>
      <vt:lpstr>Wingdings</vt:lpstr>
      <vt:lpstr>Global</vt:lpstr>
      <vt:lpstr>1_Global</vt:lpstr>
      <vt:lpstr>Java Server Pages</vt:lpstr>
      <vt:lpstr>OBJECTIVES</vt:lpstr>
      <vt:lpstr>JSP TECHNOLOGY</vt:lpstr>
      <vt:lpstr>JSP TECHNOLOGY</vt:lpstr>
      <vt:lpstr>JSP LIFE CYCLE</vt:lpstr>
      <vt:lpstr>JSP LIFE CYCLE</vt:lpstr>
      <vt:lpstr>JSP PAGE - SAMPLE</vt:lpstr>
      <vt:lpstr>COMPONENTS OF A JSP PAGE</vt:lpstr>
      <vt:lpstr>DIRECTIVE</vt:lpstr>
      <vt:lpstr>PAGE DIRECTIVE</vt:lpstr>
      <vt:lpstr>PAGE DIRECTIVE</vt:lpstr>
      <vt:lpstr>PAGE DIRECTIVE</vt:lpstr>
      <vt:lpstr>PAGE DIRECTIVE</vt:lpstr>
      <vt:lpstr>INCLUDE DIRECTIVE</vt:lpstr>
      <vt:lpstr>TAGLIB DIRECTIVE</vt:lpstr>
      <vt:lpstr>TAGLIB DIRECTIVE</vt:lpstr>
      <vt:lpstr>JSP SCRIPTING ELEMENTS</vt:lpstr>
      <vt:lpstr>JSP IMPLICIT OBJECTS</vt:lpstr>
      <vt:lpstr>JSP IMPLICIT OBJECTS</vt:lpstr>
      <vt:lpstr>JSP IMPLICIT OBJECTS</vt:lpstr>
      <vt:lpstr>JSP IMPLICIT OBJECTS</vt:lpstr>
      <vt:lpstr>JSP API</vt:lpstr>
      <vt:lpstr>ERRORDATA CLASS</vt:lpstr>
      <vt:lpstr>JSPWRITER CLASS</vt:lpstr>
      <vt:lpstr>PAGECONTEXT CLASS</vt:lpstr>
      <vt:lpstr>Session Tracking</vt:lpstr>
      <vt:lpstr>Session tracking methods:</vt:lpstr>
      <vt:lpstr>Hidden Fields</vt:lpstr>
      <vt:lpstr>URL Rewriting</vt:lpstr>
      <vt:lpstr>Cookies</vt:lpstr>
      <vt:lpstr>The session Object</vt:lpstr>
      <vt:lpstr>Summary</vt:lpstr>
      <vt:lpstr>QUIZ?????</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 Scripting</dc:title>
  <dc:creator>Kumar, Sneha</dc:creator>
  <cp:lastModifiedBy>Chinchole, Pradeep</cp:lastModifiedBy>
  <cp:revision>9</cp:revision>
  <dcterms:created xsi:type="dcterms:W3CDTF">2017-03-10T12:39:37Z</dcterms:created>
  <dcterms:modified xsi:type="dcterms:W3CDTF">2017-04-03T09:00:12Z</dcterms:modified>
</cp:coreProperties>
</file>