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54"/>
  </p:notesMasterIdLst>
  <p:sldIdLst>
    <p:sldId id="256" r:id="rId3"/>
    <p:sldId id="338" r:id="rId4"/>
    <p:sldId id="339" r:id="rId5"/>
    <p:sldId id="340" r:id="rId6"/>
    <p:sldId id="341" r:id="rId7"/>
    <p:sldId id="343" r:id="rId8"/>
    <p:sldId id="345" r:id="rId9"/>
    <p:sldId id="347" r:id="rId10"/>
    <p:sldId id="349" r:id="rId11"/>
    <p:sldId id="350" r:id="rId12"/>
    <p:sldId id="351" r:id="rId13"/>
    <p:sldId id="352" r:id="rId14"/>
    <p:sldId id="353" r:id="rId15"/>
    <p:sldId id="354" r:id="rId16"/>
    <p:sldId id="355" r:id="rId17"/>
    <p:sldId id="356" r:id="rId18"/>
    <p:sldId id="357" r:id="rId19"/>
    <p:sldId id="358" r:id="rId20"/>
    <p:sldId id="359" r:id="rId21"/>
    <p:sldId id="360" r:id="rId22"/>
    <p:sldId id="361" r:id="rId23"/>
    <p:sldId id="362" r:id="rId24"/>
    <p:sldId id="363" r:id="rId25"/>
    <p:sldId id="364" r:id="rId26"/>
    <p:sldId id="365" r:id="rId27"/>
    <p:sldId id="366" r:id="rId28"/>
    <p:sldId id="367" r:id="rId29"/>
    <p:sldId id="368" r:id="rId30"/>
    <p:sldId id="369" r:id="rId31"/>
    <p:sldId id="370" r:id="rId32"/>
    <p:sldId id="371" r:id="rId33"/>
    <p:sldId id="372" r:id="rId34"/>
    <p:sldId id="373" r:id="rId35"/>
    <p:sldId id="374" r:id="rId36"/>
    <p:sldId id="375" r:id="rId37"/>
    <p:sldId id="376" r:id="rId38"/>
    <p:sldId id="377" r:id="rId39"/>
    <p:sldId id="378" r:id="rId40"/>
    <p:sldId id="379" r:id="rId41"/>
    <p:sldId id="380" r:id="rId42"/>
    <p:sldId id="381" r:id="rId43"/>
    <p:sldId id="382" r:id="rId44"/>
    <p:sldId id="383" r:id="rId45"/>
    <p:sldId id="384" r:id="rId46"/>
    <p:sldId id="385" r:id="rId47"/>
    <p:sldId id="386" r:id="rId48"/>
    <p:sldId id="387" r:id="rId49"/>
    <p:sldId id="388" r:id="rId50"/>
    <p:sldId id="389" r:id="rId51"/>
    <p:sldId id="390" r:id="rId52"/>
    <p:sldId id="259"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7482" userDrawn="1">
          <p15:clr>
            <a:srgbClr val="A4A3A4"/>
          </p15:clr>
        </p15:guide>
        <p15:guide id="2" orient="horz" pos="3863" userDrawn="1">
          <p15:clr>
            <a:srgbClr val="A4A3A4"/>
          </p15:clr>
        </p15:guide>
        <p15:guide id="3" orient="horz" pos="714" userDrawn="1">
          <p15:clr>
            <a:srgbClr val="A4A3A4"/>
          </p15:clr>
        </p15:guide>
        <p15:guide id="4" pos="1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showGuides="1">
      <p:cViewPr varScale="1">
        <p:scale>
          <a:sx n="77" d="100"/>
          <a:sy n="77" d="100"/>
        </p:scale>
        <p:origin x="84" y="102"/>
      </p:cViewPr>
      <p:guideLst>
        <p:guide pos="7482"/>
        <p:guide orient="horz" pos="3863"/>
        <p:guide orient="horz" pos="714"/>
        <p:guide pos="15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F465A8-CC10-47FF-8E16-64E45CEF451B}" type="datetimeFigureOut">
              <a:rPr lang="en-US" smtClean="0"/>
              <a:t>4/3/2017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DF3311-7940-49F9-BCD6-668FB013EADC}" type="slidenum">
              <a:rPr lang="en-US" smtClean="0"/>
              <a:t>‹#›</a:t>
            </a:fld>
            <a:endParaRPr lang="en-US"/>
          </a:p>
        </p:txBody>
      </p:sp>
    </p:spTree>
    <p:extLst>
      <p:ext uri="{BB962C8B-B14F-4D97-AF65-F5344CB8AC3E}">
        <p14:creationId xmlns:p14="http://schemas.microsoft.com/office/powerpoint/2010/main" val="1713294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a:t>
            </a:fld>
            <a:endParaRPr lang="en-US"/>
          </a:p>
        </p:txBody>
      </p:sp>
    </p:spTree>
    <p:extLst>
      <p:ext uri="{BB962C8B-B14F-4D97-AF65-F5344CB8AC3E}">
        <p14:creationId xmlns:p14="http://schemas.microsoft.com/office/powerpoint/2010/main" val="990468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a:xfrm>
            <a:off x="911225" y="4460875"/>
            <a:ext cx="5022850" cy="4504531"/>
          </a:xfrm>
        </p:spPr>
        <p:txBody>
          <a:bodyPr>
            <a:normAutofit lnSpcReduction="10000"/>
          </a:bodyPr>
          <a:lstStyle/>
          <a:p>
            <a:pPr marL="228600" indent="-228600" eaLnBrk="1" hangingPunct="1">
              <a:spcBef>
                <a:spcPts val="0"/>
              </a:spcBef>
            </a:pPr>
            <a:r>
              <a:rPr lang="en-US" b="1" u="sng" dirty="0" smtClean="0">
                <a:cs typeface="Arial" pitchFamily="34" charset="0"/>
              </a:rPr>
              <a:t>Basic Servlet Architecture</a:t>
            </a:r>
            <a:r>
              <a:rPr lang="en-US" b="1" dirty="0" smtClean="0">
                <a:cs typeface="Arial" pitchFamily="34" charset="0"/>
              </a:rPr>
              <a:t>:</a:t>
            </a:r>
          </a:p>
          <a:p>
            <a:pPr marL="808037" lvl="1" indent="-228600" eaLnBrk="1" hangingPunct="1">
              <a:spcBef>
                <a:spcPts val="0"/>
              </a:spcBef>
            </a:pPr>
            <a:r>
              <a:rPr lang="en-US" dirty="0" smtClean="0">
                <a:latin typeface="Arial" pitchFamily="34" charset="0"/>
                <a:cs typeface="Arial" pitchFamily="34" charset="0"/>
              </a:rPr>
              <a:t>HTTP is the protocol that is used by a WWW client (for example: a browser) to send a request to a Web Server. In other words, HTTP is a </a:t>
            </a:r>
            <a:r>
              <a:rPr lang="en-US" i="1" dirty="0" smtClean="0">
                <a:latin typeface="Arial" pitchFamily="34" charset="0"/>
                <a:cs typeface="Arial" pitchFamily="34" charset="0"/>
              </a:rPr>
              <a:t>pull protocol</a:t>
            </a:r>
            <a:r>
              <a:rPr lang="en-US" dirty="0" smtClean="0">
                <a:latin typeface="Arial" pitchFamily="34" charset="0"/>
                <a:cs typeface="Arial" pitchFamily="34" charset="0"/>
              </a:rPr>
              <a:t>, the client </a:t>
            </a:r>
            <a:r>
              <a:rPr lang="en-US" i="1" dirty="0" smtClean="0">
                <a:latin typeface="Arial" pitchFamily="34" charset="0"/>
                <a:cs typeface="Arial" pitchFamily="34" charset="0"/>
              </a:rPr>
              <a:t>pulls</a:t>
            </a:r>
            <a:r>
              <a:rPr lang="en-US" dirty="0" smtClean="0">
                <a:latin typeface="Arial" pitchFamily="34" charset="0"/>
                <a:cs typeface="Arial" pitchFamily="34" charset="0"/>
              </a:rPr>
              <a:t> information from the server (instead of server </a:t>
            </a:r>
            <a:r>
              <a:rPr lang="en-US" i="1" dirty="0" smtClean="0">
                <a:latin typeface="Arial" pitchFamily="34" charset="0"/>
                <a:cs typeface="Arial" pitchFamily="34" charset="0"/>
              </a:rPr>
              <a:t>pushes</a:t>
            </a:r>
            <a:r>
              <a:rPr lang="en-US" dirty="0" smtClean="0">
                <a:latin typeface="Arial" pitchFamily="34" charset="0"/>
                <a:cs typeface="Arial" pitchFamily="34" charset="0"/>
              </a:rPr>
              <a:t> information down to the client).</a:t>
            </a:r>
          </a:p>
          <a:p>
            <a:pPr marL="808037" lvl="1" indent="-228600" eaLnBrk="1" hangingPunct="1">
              <a:spcBef>
                <a:spcPts val="0"/>
              </a:spcBef>
            </a:pPr>
            <a:r>
              <a:rPr lang="en-US" dirty="0" smtClean="0">
                <a:latin typeface="Arial" pitchFamily="34" charset="0"/>
                <a:cs typeface="Arial" pitchFamily="34" charset="0"/>
              </a:rPr>
              <a:t>HTTP is a request-response oriented stateless protocol. Whenever you issue a URL from your browser to get a web resource using HTTP,  the browser turns the URL into a </a:t>
            </a:r>
            <a:r>
              <a:rPr lang="en-US" i="1" dirty="0" smtClean="0">
                <a:latin typeface="Arial" pitchFamily="34" charset="0"/>
                <a:cs typeface="Arial" pitchFamily="34" charset="0"/>
              </a:rPr>
              <a:t>request message</a:t>
            </a:r>
            <a:r>
              <a:rPr lang="en-US" dirty="0" smtClean="0">
                <a:latin typeface="Arial" pitchFamily="34" charset="0"/>
                <a:cs typeface="Arial" pitchFamily="34" charset="0"/>
              </a:rPr>
              <a:t> and sends it to the HTTP server. The HTTP server interprets the request message, and returns you an appropriate response message, which is either the resource you requested or an error message. </a:t>
            </a:r>
          </a:p>
          <a:p>
            <a:pPr marL="808037" lvl="1" indent="-228600" eaLnBrk="1" hangingPunct="1">
              <a:spcBef>
                <a:spcPts val="0"/>
              </a:spcBef>
            </a:pPr>
            <a:r>
              <a:rPr lang="en-US" dirty="0" smtClean="0">
                <a:latin typeface="Arial" pitchFamily="34" charset="0"/>
                <a:cs typeface="Arial" pitchFamily="34" charset="0"/>
              </a:rPr>
              <a:t>An HTTP request consists of a request method, a URI, header fields, and a body (which can be empty). An HTTP response contains a result code, header fields and a body.</a:t>
            </a:r>
          </a:p>
          <a:p>
            <a:pPr marL="808037" lvl="1" indent="-228600" eaLnBrk="1" hangingPunct="1">
              <a:spcBef>
                <a:spcPts val="0"/>
              </a:spcBef>
            </a:pPr>
            <a:r>
              <a:rPr lang="en-US" dirty="0" smtClean="0">
                <a:latin typeface="Arial" pitchFamily="34" charset="0"/>
                <a:cs typeface="Arial" pitchFamily="34" charset="0"/>
              </a:rPr>
              <a:t>When you request a URL in a Web Browser, the GET method is used for the request. With a GET request, the parameters are encoded in the URL. A GET request does not have a body.</a:t>
            </a:r>
          </a:p>
          <a:p>
            <a:pPr marL="808037" lvl="1" indent="-228600" eaLnBrk="1" hangingPunct="1">
              <a:spcBef>
                <a:spcPts val="0"/>
              </a:spcBef>
            </a:pPr>
            <a:r>
              <a:rPr lang="en-US" dirty="0" smtClean="0">
                <a:latin typeface="Arial" pitchFamily="34" charset="0"/>
                <a:cs typeface="Arial" pitchFamily="34" charset="0"/>
              </a:rPr>
              <a:t>With a POST request the parameters are transmitted in the body.</a:t>
            </a:r>
          </a:p>
          <a:p>
            <a:pPr marL="808037" lvl="1" indent="-228600" eaLnBrk="1" hangingPunct="1">
              <a:spcBef>
                <a:spcPts val="0"/>
              </a:spcBef>
            </a:pPr>
            <a:r>
              <a:rPr lang="en-US" dirty="0" smtClean="0">
                <a:latin typeface="Arial" pitchFamily="34" charset="0"/>
                <a:cs typeface="Arial" pitchFamily="34" charset="0"/>
              </a:rPr>
              <a:t>The response should contain a body with the response data and header fields, which describe the body (especially Content-Type and Content-Encoding). </a:t>
            </a:r>
          </a:p>
          <a:p>
            <a:pPr marL="808037" lvl="1" indent="-228600" eaLnBrk="1" hangingPunct="1">
              <a:spcBef>
                <a:spcPts val="0"/>
              </a:spcBef>
            </a:pPr>
            <a:endParaRPr lang="en-US" dirty="0" smtClean="0">
              <a:latin typeface="Arial" pitchFamily="34" charset="0"/>
              <a:cs typeface="Arial" pitchFamily="34" charset="0"/>
            </a:endParaRPr>
          </a:p>
          <a:p>
            <a:pPr marL="228600" lvl="0" indent="-228600" eaLnBrk="1" hangingPunct="1">
              <a:spcBef>
                <a:spcPts val="0"/>
              </a:spcBef>
            </a:pPr>
            <a:endParaRPr lang="en-US" dirty="0" smtClean="0">
              <a:cs typeface="Arial" pitchFamily="34" charset="0"/>
            </a:endParaRPr>
          </a:p>
          <a:p>
            <a:pPr>
              <a:spcBef>
                <a:spcPts val="0"/>
              </a:spcBef>
            </a:pPr>
            <a:endParaRPr lang="en-US" dirty="0">
              <a:cs typeface="Arial" pitchFamily="34" charset="0"/>
            </a:endParaRPr>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11</a:t>
            </a:fld>
            <a:endParaRPr lang="en-US"/>
          </a:p>
        </p:txBody>
      </p:sp>
    </p:spTree>
    <p:extLst>
      <p:ext uri="{BB962C8B-B14F-4D97-AF65-F5344CB8AC3E}">
        <p14:creationId xmlns:p14="http://schemas.microsoft.com/office/powerpoint/2010/main" val="2055836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a:xfrm>
            <a:off x="911225" y="4460875"/>
            <a:ext cx="5022850" cy="4504531"/>
          </a:xfrm>
        </p:spPr>
        <p:txBody>
          <a:bodyPr>
            <a:noAutofit/>
          </a:bodyPr>
          <a:lstStyle/>
          <a:p>
            <a:pPr>
              <a:spcBef>
                <a:spcPts val="0"/>
              </a:spcBef>
            </a:pPr>
            <a:r>
              <a:rPr lang="en-US" dirty="0" smtClean="0">
                <a:cs typeface="Arial" pitchFamily="34" charset="0"/>
              </a:rPr>
              <a:t>Uniform Resource Locator (URL)</a:t>
            </a:r>
          </a:p>
          <a:p>
            <a:pPr lvl="1">
              <a:spcBef>
                <a:spcPts val="0"/>
              </a:spcBef>
            </a:pPr>
            <a:r>
              <a:rPr lang="en-US" dirty="0" smtClean="0">
                <a:latin typeface="Arial" pitchFamily="34" charset="0"/>
                <a:cs typeface="Arial" pitchFamily="34" charset="0"/>
              </a:rPr>
              <a:t>A URL (Uniform Resource Locator) is used to uniquely identify a resource over the web. URL has the following syntax:</a:t>
            </a:r>
          </a:p>
          <a:p>
            <a:pPr lvl="2">
              <a:spcBef>
                <a:spcPts val="0"/>
              </a:spcBef>
              <a:buNone/>
            </a:pPr>
            <a:r>
              <a:rPr lang="en-US" b="1" dirty="0" smtClean="0">
                <a:cs typeface="Arial" pitchFamily="34" charset="0"/>
              </a:rPr>
              <a:t>protocol://hostname:port/path-and-file-name </a:t>
            </a:r>
          </a:p>
          <a:p>
            <a:pPr lvl="1">
              <a:spcBef>
                <a:spcPts val="0"/>
              </a:spcBef>
            </a:pPr>
            <a:r>
              <a:rPr lang="en-US" dirty="0" smtClean="0">
                <a:latin typeface="Arial" pitchFamily="34" charset="0"/>
                <a:cs typeface="Arial" pitchFamily="34" charset="0"/>
              </a:rPr>
              <a:t>There are 4 parts in a URL:</a:t>
            </a:r>
          </a:p>
          <a:p>
            <a:pPr lvl="2">
              <a:spcBef>
                <a:spcPts val="0"/>
              </a:spcBef>
            </a:pPr>
            <a:r>
              <a:rPr lang="en-US" b="1" dirty="0" smtClean="0">
                <a:cs typeface="Arial" pitchFamily="34" charset="0"/>
              </a:rPr>
              <a:t>Protocol: </a:t>
            </a:r>
            <a:r>
              <a:rPr lang="en-US" dirty="0" smtClean="0">
                <a:cs typeface="Arial" pitchFamily="34" charset="0"/>
              </a:rPr>
              <a:t>The application-level protocol used by the client and server, e.g., HTTP, FTP, and telnet.</a:t>
            </a:r>
          </a:p>
          <a:p>
            <a:pPr lvl="2">
              <a:spcBef>
                <a:spcPts val="0"/>
              </a:spcBef>
            </a:pPr>
            <a:r>
              <a:rPr lang="en-US" b="1" dirty="0" smtClean="0">
                <a:cs typeface="Arial" pitchFamily="34" charset="0"/>
              </a:rPr>
              <a:t>Hostname: </a:t>
            </a:r>
            <a:r>
              <a:rPr lang="en-US" dirty="0" smtClean="0">
                <a:cs typeface="Arial" pitchFamily="34" charset="0"/>
              </a:rPr>
              <a:t>The DNS domain name (e.g., www.test101.com) or IP address (e.g., 192.128.1.2) of the server.</a:t>
            </a:r>
          </a:p>
          <a:p>
            <a:pPr lvl="2">
              <a:spcBef>
                <a:spcPts val="0"/>
              </a:spcBef>
            </a:pPr>
            <a:r>
              <a:rPr lang="en-US" b="1" dirty="0" smtClean="0">
                <a:cs typeface="Arial" pitchFamily="34" charset="0"/>
              </a:rPr>
              <a:t>Port: </a:t>
            </a:r>
            <a:r>
              <a:rPr lang="en-US" dirty="0" smtClean="0">
                <a:cs typeface="Arial" pitchFamily="34" charset="0"/>
              </a:rPr>
              <a:t>The TCP port number that the server is listening for incoming requests from the clients.</a:t>
            </a:r>
          </a:p>
          <a:p>
            <a:pPr lvl="2">
              <a:spcBef>
                <a:spcPts val="0"/>
              </a:spcBef>
            </a:pPr>
            <a:r>
              <a:rPr lang="en-US" b="1" dirty="0" smtClean="0">
                <a:cs typeface="Arial" pitchFamily="34" charset="0"/>
              </a:rPr>
              <a:t>Path-and-file-name: </a:t>
            </a:r>
            <a:r>
              <a:rPr lang="en-US" dirty="0" smtClean="0">
                <a:cs typeface="Arial" pitchFamily="34" charset="0"/>
              </a:rPr>
              <a:t>The name and location of the requested resource, under the server document base directory.</a:t>
            </a:r>
          </a:p>
          <a:p>
            <a:pPr lvl="1">
              <a:spcBef>
                <a:spcPts val="0"/>
              </a:spcBef>
            </a:pPr>
            <a:r>
              <a:rPr lang="en-US" dirty="0" smtClean="0">
                <a:latin typeface="Arial" pitchFamily="34" charset="0"/>
                <a:cs typeface="Arial" pitchFamily="34" charset="0"/>
              </a:rPr>
              <a:t>For example, in the URL http://www.syntel.com/docs/index.html, the communication protocol is HTTP; the hostname is www.syntel.com. The port number was not specified in the URL, and takes on the default number, which is TCP port 80 for HTTP. The path and file name for the resource to be located is "/docs/index.html".</a:t>
            </a:r>
            <a:endParaRPr lang="en-US" dirty="0">
              <a:cs typeface="Arial" pitchFamily="34" charset="0"/>
            </a:endParaRPr>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12</a:t>
            </a:fld>
            <a:endParaRPr lang="en-US"/>
          </a:p>
        </p:txBody>
      </p:sp>
    </p:spTree>
    <p:extLst>
      <p:ext uri="{BB962C8B-B14F-4D97-AF65-F5344CB8AC3E}">
        <p14:creationId xmlns:p14="http://schemas.microsoft.com/office/powerpoint/2010/main" val="1206541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pPr marL="228600" indent="-228600"/>
            <a:r>
              <a:rPr lang="en-US" b="1" dirty="0" smtClean="0">
                <a:cs typeface="Arial" pitchFamily="34" charset="0"/>
              </a:rPr>
              <a:t>Servlet API:</a:t>
            </a:r>
          </a:p>
          <a:p>
            <a:pPr marL="808037" lvl="1" indent="-228600"/>
            <a:r>
              <a:rPr lang="en-US" dirty="0" smtClean="0">
                <a:latin typeface="Arial" pitchFamily="34" charset="0"/>
                <a:cs typeface="Arial" pitchFamily="34" charset="0"/>
              </a:rPr>
              <a:t>The central abstraction in the Servlet API is the Servlet interface. All servlets implement this interface, either directly or, more commonly, by extending a class that implements it such as </a:t>
            </a:r>
            <a:r>
              <a:rPr lang="en-US" dirty="0" err="1" smtClean="0">
                <a:latin typeface="Arial" pitchFamily="34" charset="0"/>
                <a:cs typeface="Arial" pitchFamily="34" charset="0"/>
              </a:rPr>
              <a:t>HttpServlet</a:t>
            </a:r>
            <a:r>
              <a:rPr lang="en-US" dirty="0" smtClean="0">
                <a:latin typeface="Arial" pitchFamily="34" charset="0"/>
                <a:cs typeface="Arial" pitchFamily="34" charset="0"/>
              </a:rPr>
              <a:t>.</a:t>
            </a:r>
            <a:endParaRPr lang="en-US" b="1" dirty="0" smtClean="0">
              <a:latin typeface="Arial" pitchFamily="34" charset="0"/>
              <a:cs typeface="Arial" pitchFamily="34" charset="0"/>
            </a:endParaRPr>
          </a:p>
          <a:p>
            <a:pPr marL="808037" lvl="1" indent="-228600"/>
            <a:r>
              <a:rPr lang="en-US" dirty="0" smtClean="0">
                <a:latin typeface="Arial" pitchFamily="34" charset="0"/>
                <a:cs typeface="Arial" pitchFamily="34" charset="0"/>
              </a:rPr>
              <a:t>Servlets use classes and interfaces from two packages: </a:t>
            </a:r>
            <a:r>
              <a:rPr lang="en-US" dirty="0" err="1" smtClean="0">
                <a:latin typeface="Arial" pitchFamily="34" charset="0"/>
                <a:cs typeface="Arial" pitchFamily="34" charset="0"/>
              </a:rPr>
              <a:t>javax.servlet</a:t>
            </a:r>
            <a:r>
              <a:rPr lang="en-US" dirty="0" smtClean="0">
                <a:latin typeface="Arial" pitchFamily="34" charset="0"/>
                <a:cs typeface="Arial" pitchFamily="34" charset="0"/>
              </a:rPr>
              <a:t> and </a:t>
            </a:r>
            <a:r>
              <a:rPr lang="en-US" dirty="0" err="1" smtClean="0">
                <a:latin typeface="Arial" pitchFamily="34" charset="0"/>
                <a:cs typeface="Arial" pitchFamily="34" charset="0"/>
              </a:rPr>
              <a:t>javax.servlet.http</a:t>
            </a:r>
            <a:r>
              <a:rPr lang="en-US" dirty="0" smtClean="0">
                <a:latin typeface="Arial" pitchFamily="34" charset="0"/>
                <a:cs typeface="Arial" pitchFamily="34" charset="0"/>
              </a:rPr>
              <a:t>. </a:t>
            </a:r>
          </a:p>
          <a:p>
            <a:pPr marL="1208087" lvl="2" indent="-228600"/>
            <a:r>
              <a:rPr lang="en-US" dirty="0" smtClean="0">
                <a:cs typeface="Arial" pitchFamily="34" charset="0"/>
              </a:rPr>
              <a:t>A Servlet, in its most general form, is an instance of a class which implements the </a:t>
            </a:r>
            <a:r>
              <a:rPr lang="en-US" b="1" dirty="0" err="1" smtClean="0">
                <a:cs typeface="Arial" pitchFamily="34" charset="0"/>
              </a:rPr>
              <a:t>javax.servlet.Servlet</a:t>
            </a:r>
            <a:r>
              <a:rPr lang="en-US" b="1" dirty="0" smtClean="0">
                <a:cs typeface="Arial" pitchFamily="34" charset="0"/>
              </a:rPr>
              <a:t> </a:t>
            </a:r>
            <a:r>
              <a:rPr lang="en-US" dirty="0" smtClean="0">
                <a:cs typeface="Arial" pitchFamily="34" charset="0"/>
              </a:rPr>
              <a:t>interface. Most Servlets, however, extend one of the standard implementations of that interface, namely </a:t>
            </a:r>
            <a:r>
              <a:rPr lang="en-US" b="1" dirty="0" err="1" smtClean="0">
                <a:cs typeface="Arial" pitchFamily="34" charset="0"/>
              </a:rPr>
              <a:t>javax.servlet.GenericServlet</a:t>
            </a:r>
            <a:r>
              <a:rPr lang="en-US" b="1" dirty="0" smtClean="0">
                <a:cs typeface="Arial" pitchFamily="34" charset="0"/>
              </a:rPr>
              <a:t> </a:t>
            </a:r>
            <a:r>
              <a:rPr lang="en-US" dirty="0" smtClean="0">
                <a:cs typeface="Arial" pitchFamily="34" charset="0"/>
              </a:rPr>
              <a:t>and </a:t>
            </a:r>
            <a:r>
              <a:rPr lang="en-US" b="1" dirty="0" err="1" smtClean="0">
                <a:cs typeface="Arial" pitchFamily="34" charset="0"/>
              </a:rPr>
              <a:t>javax.servlet.http.HttpServlet</a:t>
            </a:r>
            <a:r>
              <a:rPr lang="en-US" dirty="0" smtClean="0">
                <a:cs typeface="Arial" pitchFamily="34" charset="0"/>
              </a:rPr>
              <a:t>. </a:t>
            </a:r>
          </a:p>
          <a:p>
            <a:pPr marL="1208087" lvl="2" indent="-228600"/>
            <a:r>
              <a:rPr lang="en-US" dirty="0" smtClean="0">
                <a:cs typeface="Arial" pitchFamily="34" charset="0"/>
              </a:rPr>
              <a:t>A protocol-independent servlet should subclass </a:t>
            </a:r>
            <a:r>
              <a:rPr lang="en-US" dirty="0" err="1" smtClean="0">
                <a:cs typeface="Arial" pitchFamily="34" charset="0"/>
              </a:rPr>
              <a:t>GenericServlet</a:t>
            </a:r>
            <a:r>
              <a:rPr lang="en-US" dirty="0" smtClean="0">
                <a:cs typeface="Arial" pitchFamily="34" charset="0"/>
              </a:rPr>
              <a:t>, while an HTTP servlet should subclass </a:t>
            </a:r>
            <a:r>
              <a:rPr lang="en-US" dirty="0" err="1" smtClean="0">
                <a:cs typeface="Arial" pitchFamily="34" charset="0"/>
              </a:rPr>
              <a:t>HTTPServlet</a:t>
            </a:r>
            <a:r>
              <a:rPr lang="en-US" dirty="0" smtClean="0">
                <a:cs typeface="Arial" pitchFamily="34" charset="0"/>
              </a:rPr>
              <a:t>, which is itself a subclass of </a:t>
            </a:r>
            <a:r>
              <a:rPr lang="en-US" dirty="0" err="1" smtClean="0">
                <a:cs typeface="Arial" pitchFamily="34" charset="0"/>
              </a:rPr>
              <a:t>GenericServlet</a:t>
            </a:r>
            <a:r>
              <a:rPr lang="en-US" dirty="0" smtClean="0">
                <a:cs typeface="Arial" pitchFamily="34" charset="0"/>
              </a:rPr>
              <a:t>.</a:t>
            </a:r>
          </a:p>
          <a:p>
            <a:pPr marL="808037" lvl="1" indent="-228600"/>
            <a:r>
              <a:rPr lang="en-US" dirty="0" smtClean="0">
                <a:latin typeface="Arial" pitchFamily="34" charset="0"/>
                <a:cs typeface="Arial" pitchFamily="34" charset="0"/>
              </a:rPr>
              <a:t>Notice that the classes do not belong to the core </a:t>
            </a:r>
            <a:r>
              <a:rPr lang="en-US" b="1" dirty="0" smtClean="0">
                <a:latin typeface="Arial" pitchFamily="34" charset="0"/>
                <a:cs typeface="Arial" pitchFamily="34" charset="0"/>
              </a:rPr>
              <a:t>Java API</a:t>
            </a:r>
            <a:r>
              <a:rPr lang="en-US" dirty="0" smtClean="0">
                <a:latin typeface="Arial" pitchFamily="34" charset="0"/>
                <a:cs typeface="Arial" pitchFamily="34" charset="0"/>
              </a:rPr>
              <a:t>. They are extensions to the core </a:t>
            </a:r>
            <a:r>
              <a:rPr lang="en-US" b="1" dirty="0" smtClean="0">
                <a:latin typeface="Arial" pitchFamily="34" charset="0"/>
                <a:cs typeface="Arial" pitchFamily="34" charset="0"/>
              </a:rPr>
              <a:t>API </a:t>
            </a:r>
            <a:r>
              <a:rPr lang="en-US" dirty="0" smtClean="0">
                <a:latin typeface="Arial" pitchFamily="34" charset="0"/>
                <a:cs typeface="Arial" pitchFamily="34" charset="0"/>
              </a:rPr>
              <a:t>and hence </a:t>
            </a:r>
            <a:r>
              <a:rPr lang="en-US" b="1" dirty="0" err="1" smtClean="0">
                <a:latin typeface="Arial" pitchFamily="34" charset="0"/>
                <a:cs typeface="Arial" pitchFamily="34" charset="0"/>
              </a:rPr>
              <a:t>javax</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13</a:t>
            </a:fld>
            <a:endParaRPr lang="en-US"/>
          </a:p>
        </p:txBody>
      </p:sp>
    </p:spTree>
    <p:extLst>
      <p:ext uri="{BB962C8B-B14F-4D97-AF65-F5344CB8AC3E}">
        <p14:creationId xmlns:p14="http://schemas.microsoft.com/office/powerpoint/2010/main" val="1918695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eaLnBrk="1" hangingPunct="1">
              <a:lnSpc>
                <a:spcPct val="90000"/>
              </a:lnSpc>
            </a:pPr>
            <a:r>
              <a:rPr lang="en-US" b="1" u="sng" dirty="0" err="1" smtClean="0">
                <a:cs typeface="Arial" pitchFamily="34" charset="0"/>
              </a:rPr>
              <a:t>Servlet</a:t>
            </a:r>
            <a:r>
              <a:rPr lang="en-US" b="1" u="sng" dirty="0" smtClean="0">
                <a:cs typeface="Arial" pitchFamily="34" charset="0"/>
              </a:rPr>
              <a:t>  Life Cycle  Phases:</a:t>
            </a:r>
          </a:p>
          <a:p>
            <a:pPr lvl="1" eaLnBrk="1" hangingPunct="1">
              <a:lnSpc>
                <a:spcPct val="90000"/>
              </a:lnSpc>
            </a:pPr>
            <a:r>
              <a:rPr lang="en-US" dirty="0" smtClean="0">
                <a:solidFill>
                  <a:srgbClr val="000000"/>
                </a:solidFill>
                <a:latin typeface="Arial" pitchFamily="34" charset="0"/>
                <a:ea typeface="DejaVu Sans" charset="0"/>
                <a:cs typeface="Arial" pitchFamily="34" charset="0"/>
              </a:rPr>
              <a:t>The life cycle of a servlet is controlled by the container in which the servlet has been deployed. </a:t>
            </a:r>
            <a:endParaRPr lang="en-US" dirty="0" smtClean="0">
              <a:solidFill>
                <a:srgbClr val="000000"/>
              </a:solidFill>
              <a:ea typeface="DejaVu Sans" charset="0"/>
              <a:cs typeface="Arial" pitchFamily="34" charset="0"/>
            </a:endParaRPr>
          </a:p>
          <a:p>
            <a:pPr marL="920750" lvl="1" indent="-341313">
              <a:lnSpc>
                <a:spcPct val="80000"/>
              </a:lnSpc>
              <a:spcBef>
                <a:spcPts val="375"/>
              </a:spcBef>
              <a:buFont typeface="Arial" pitchFamily="34"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b="1" dirty="0" smtClean="0">
                <a:solidFill>
                  <a:srgbClr val="000000"/>
                </a:solidFill>
                <a:latin typeface="Arial" pitchFamily="34" charset="0"/>
                <a:ea typeface="DejaVu Sans" charset="0"/>
                <a:cs typeface="Arial" pitchFamily="34" charset="0"/>
              </a:rPr>
              <a:t>Loading and Instantiation: </a:t>
            </a:r>
            <a:r>
              <a:rPr lang="en-US" dirty="0" smtClean="0">
                <a:solidFill>
                  <a:srgbClr val="000000"/>
                </a:solidFill>
                <a:latin typeface="Arial" pitchFamily="34" charset="0"/>
                <a:ea typeface="DejaVu Sans" charset="0"/>
                <a:cs typeface="Arial" pitchFamily="34" charset="0"/>
              </a:rPr>
              <a:t>The servlet container loads the servlet during startup or when the first request is made. </a:t>
            </a:r>
          </a:p>
          <a:p>
            <a:pPr marL="1320800" lvl="2" indent="-341313">
              <a:lnSpc>
                <a:spcPct val="80000"/>
              </a:lnSpc>
              <a:spcBef>
                <a:spcPts val="375"/>
              </a:spcBef>
              <a:buFont typeface="Arial" pitchFamily="34"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solidFill>
                  <a:srgbClr val="000000"/>
                </a:solidFill>
                <a:latin typeface="Arial" pitchFamily="34" charset="0"/>
                <a:ea typeface="DejaVu Sans" charset="0"/>
                <a:cs typeface="Arial" pitchFamily="34" charset="0"/>
              </a:rPr>
              <a:t>The loading of the servlet depends on the attribute &lt;load-on-startup&gt; of web.xml file. If the attribute &lt;load-on-startup&gt; has a positive value then the servlet is load with loading of the container otherwise it load when the first request comes for service. </a:t>
            </a:r>
          </a:p>
          <a:p>
            <a:pPr marL="1320800" lvl="2" indent="-341313">
              <a:lnSpc>
                <a:spcPct val="80000"/>
              </a:lnSpc>
              <a:spcBef>
                <a:spcPts val="375"/>
              </a:spcBef>
              <a:buFont typeface="Arial" pitchFamily="34"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solidFill>
                  <a:srgbClr val="000000"/>
                </a:solidFill>
                <a:latin typeface="Arial" pitchFamily="34" charset="0"/>
                <a:ea typeface="DejaVu Sans" charset="0"/>
                <a:cs typeface="Arial" pitchFamily="34" charset="0"/>
              </a:rPr>
              <a:t>After loading of the servlet, the container creates the instances of the </a:t>
            </a:r>
            <a:r>
              <a:rPr lang="en-US" dirty="0" err="1" smtClean="0">
                <a:solidFill>
                  <a:srgbClr val="000000"/>
                </a:solidFill>
                <a:latin typeface="Arial" pitchFamily="34" charset="0"/>
                <a:ea typeface="DejaVu Sans" charset="0"/>
                <a:cs typeface="Arial" pitchFamily="34" charset="0"/>
              </a:rPr>
              <a:t>servlet</a:t>
            </a:r>
            <a:r>
              <a:rPr lang="en-US" dirty="0" smtClean="0">
                <a:solidFill>
                  <a:srgbClr val="000000"/>
                </a:solidFill>
                <a:latin typeface="Arial" pitchFamily="34" charset="0"/>
                <a:ea typeface="DejaVu Sans" charset="0"/>
                <a:cs typeface="Arial" pitchFamily="34" charset="0"/>
              </a:rPr>
              <a:t>.</a:t>
            </a:r>
          </a:p>
          <a:p>
            <a:pPr marL="920750" lvl="1" indent="-341313">
              <a:lnSpc>
                <a:spcPct val="80000"/>
              </a:lnSpc>
              <a:spcBef>
                <a:spcPts val="375"/>
              </a:spcBef>
              <a:buFont typeface="Arial" pitchFamily="34"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b="1" dirty="0" smtClean="0">
                <a:solidFill>
                  <a:srgbClr val="000000"/>
                </a:solidFill>
                <a:latin typeface="Arial" pitchFamily="34" charset="0"/>
                <a:ea typeface="DejaVu Sans" charset="0"/>
                <a:cs typeface="Arial" pitchFamily="34" charset="0"/>
              </a:rPr>
              <a:t>Initialization: </a:t>
            </a:r>
            <a:r>
              <a:rPr lang="en-US" dirty="0" smtClean="0">
                <a:solidFill>
                  <a:srgbClr val="000000"/>
                </a:solidFill>
                <a:latin typeface="Arial" pitchFamily="34" charset="0"/>
                <a:ea typeface="DejaVu Sans" charset="0"/>
                <a:cs typeface="Arial" pitchFamily="34" charset="0"/>
              </a:rPr>
              <a:t>After creating the instances, the servlet container calls the init() method and passes the servlet initialization parameters to the init() method. </a:t>
            </a:r>
          </a:p>
          <a:p>
            <a:pPr marL="920750" lvl="1" indent="-341313">
              <a:lnSpc>
                <a:spcPct val="80000"/>
              </a:lnSpc>
              <a:spcBef>
                <a:spcPts val="375"/>
              </a:spcBef>
              <a:buFont typeface="Arial" pitchFamily="34"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solidFill>
                  <a:srgbClr val="000000"/>
                </a:solidFill>
                <a:latin typeface="Arial" pitchFamily="34" charset="0"/>
                <a:ea typeface="DejaVu Sans" charset="0"/>
                <a:cs typeface="Arial" pitchFamily="34" charset="0"/>
              </a:rPr>
              <a:t>The init() must be called by the servlet container before the servlet can service any request. The initialization parameters persist </a:t>
            </a:r>
            <a:r>
              <a:rPr lang="en-US" dirty="0" err="1" smtClean="0">
                <a:solidFill>
                  <a:srgbClr val="000000"/>
                </a:solidFill>
                <a:latin typeface="Arial" pitchFamily="34" charset="0"/>
                <a:ea typeface="DejaVu Sans" charset="0"/>
                <a:cs typeface="Arial" pitchFamily="34" charset="0"/>
              </a:rPr>
              <a:t>untill</a:t>
            </a:r>
            <a:r>
              <a:rPr lang="en-US" dirty="0" smtClean="0">
                <a:solidFill>
                  <a:srgbClr val="000000"/>
                </a:solidFill>
                <a:latin typeface="Arial" pitchFamily="34" charset="0"/>
                <a:ea typeface="DejaVu Sans" charset="0"/>
                <a:cs typeface="Arial" pitchFamily="34" charset="0"/>
              </a:rPr>
              <a:t> the servlet is destroyed. The init() method is called only once throughout the life cycle of the </a:t>
            </a:r>
            <a:r>
              <a:rPr lang="en-US" dirty="0" err="1" smtClean="0">
                <a:solidFill>
                  <a:srgbClr val="000000"/>
                </a:solidFill>
                <a:latin typeface="Arial" pitchFamily="34" charset="0"/>
                <a:ea typeface="DejaVu Sans" charset="0"/>
                <a:cs typeface="Arial" pitchFamily="34" charset="0"/>
              </a:rPr>
              <a:t>servlet</a:t>
            </a:r>
            <a:r>
              <a:rPr lang="en-US" dirty="0" smtClean="0">
                <a:solidFill>
                  <a:srgbClr val="000000"/>
                </a:solidFill>
                <a:latin typeface="Arial" pitchFamily="34" charset="0"/>
                <a:ea typeface="DejaVu Sans" charset="0"/>
                <a:cs typeface="Arial" pitchFamily="34" charset="0"/>
              </a:rPr>
              <a:t>.</a:t>
            </a:r>
          </a:p>
          <a:p>
            <a:pPr marL="920750" lvl="1" indent="-341313">
              <a:lnSpc>
                <a:spcPct val="80000"/>
              </a:lnSpc>
              <a:spcBef>
                <a:spcPts val="375"/>
              </a:spcBef>
              <a:buFont typeface="Arial" pitchFamily="34"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solidFill>
                  <a:srgbClr val="000000"/>
                </a:solidFill>
                <a:latin typeface="Arial" pitchFamily="34" charset="0"/>
                <a:ea typeface="DejaVu Sans" charset="0"/>
                <a:cs typeface="Arial" pitchFamily="34" charset="0"/>
              </a:rPr>
              <a:t>The servlet will be available for service if it is loaded successfully otherwise the servlet container unloads the </a:t>
            </a:r>
            <a:r>
              <a:rPr lang="en-US" dirty="0" err="1" smtClean="0">
                <a:solidFill>
                  <a:srgbClr val="000000"/>
                </a:solidFill>
                <a:latin typeface="Arial" pitchFamily="34" charset="0"/>
                <a:ea typeface="DejaVu Sans" charset="0"/>
                <a:cs typeface="Arial" pitchFamily="34" charset="0"/>
              </a:rPr>
              <a:t>servlet</a:t>
            </a:r>
            <a:r>
              <a:rPr lang="en-US" dirty="0" smtClean="0">
                <a:solidFill>
                  <a:srgbClr val="000000"/>
                </a:solidFill>
                <a:latin typeface="Arial" pitchFamily="34" charset="0"/>
                <a:ea typeface="DejaVu Sans" charset="0"/>
                <a:cs typeface="Arial" pitchFamily="34" charset="0"/>
              </a:rPr>
              <a:t>.</a:t>
            </a:r>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14</a:t>
            </a:fld>
            <a:endParaRPr lang="en-US"/>
          </a:p>
        </p:txBody>
      </p:sp>
    </p:spTree>
    <p:extLst>
      <p:ext uri="{BB962C8B-B14F-4D97-AF65-F5344CB8AC3E}">
        <p14:creationId xmlns:p14="http://schemas.microsoft.com/office/powerpoint/2010/main" val="23383582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920750" lvl="1" indent="-341313">
              <a:lnSpc>
                <a:spcPct val="80000"/>
              </a:lnSpc>
              <a:spcBef>
                <a:spcPts val="375"/>
              </a:spcBef>
              <a:buFont typeface="Arial" pitchFamily="34"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b="1" dirty="0" smtClean="0">
                <a:solidFill>
                  <a:srgbClr val="000000"/>
                </a:solidFill>
                <a:latin typeface="Arial" pitchFamily="34" charset="0"/>
                <a:ea typeface="DejaVu Sans" charset="0"/>
                <a:cs typeface="Arial" pitchFamily="34" charset="0"/>
              </a:rPr>
              <a:t>Servicing the Request:</a:t>
            </a:r>
            <a:r>
              <a:rPr lang="en-US" dirty="0" smtClean="0">
                <a:solidFill>
                  <a:srgbClr val="000000"/>
                </a:solidFill>
                <a:latin typeface="Arial" pitchFamily="34" charset="0"/>
                <a:ea typeface="DejaVu Sans" charset="0"/>
                <a:cs typeface="Arial" pitchFamily="34" charset="0"/>
              </a:rPr>
              <a:t> After successfully completing the initialization process, the </a:t>
            </a:r>
            <a:r>
              <a:rPr lang="en-US" dirty="0" err="1" smtClean="0">
                <a:solidFill>
                  <a:srgbClr val="000000"/>
                </a:solidFill>
                <a:latin typeface="Arial" pitchFamily="34" charset="0"/>
                <a:ea typeface="DejaVu Sans" charset="0"/>
                <a:cs typeface="Arial" pitchFamily="34" charset="0"/>
              </a:rPr>
              <a:t>servlet</a:t>
            </a:r>
            <a:r>
              <a:rPr lang="en-US" dirty="0" smtClean="0">
                <a:solidFill>
                  <a:srgbClr val="000000"/>
                </a:solidFill>
                <a:latin typeface="Arial" pitchFamily="34" charset="0"/>
                <a:ea typeface="DejaVu Sans" charset="0"/>
                <a:cs typeface="Arial" pitchFamily="34" charset="0"/>
              </a:rPr>
              <a:t> will be available for service. </a:t>
            </a:r>
            <a:r>
              <a:rPr lang="en-US" dirty="0" err="1" smtClean="0">
                <a:solidFill>
                  <a:srgbClr val="000000"/>
                </a:solidFill>
                <a:latin typeface="Arial" pitchFamily="34" charset="0"/>
                <a:ea typeface="DejaVu Sans" charset="0"/>
                <a:cs typeface="Arial" pitchFamily="34" charset="0"/>
              </a:rPr>
              <a:t>Servlet</a:t>
            </a:r>
            <a:r>
              <a:rPr lang="en-US" dirty="0" smtClean="0">
                <a:solidFill>
                  <a:srgbClr val="000000"/>
                </a:solidFill>
                <a:latin typeface="Arial" pitchFamily="34" charset="0"/>
                <a:ea typeface="DejaVu Sans" charset="0"/>
                <a:cs typeface="Arial" pitchFamily="34" charset="0"/>
              </a:rPr>
              <a:t> creates </a:t>
            </a:r>
            <a:r>
              <a:rPr lang="en-US" dirty="0" err="1" smtClean="0">
                <a:solidFill>
                  <a:srgbClr val="000000"/>
                </a:solidFill>
                <a:latin typeface="Arial" pitchFamily="34" charset="0"/>
                <a:ea typeface="DejaVu Sans" charset="0"/>
                <a:cs typeface="Arial" pitchFamily="34" charset="0"/>
              </a:rPr>
              <a:t>seperate</a:t>
            </a:r>
            <a:r>
              <a:rPr lang="en-US" dirty="0" smtClean="0">
                <a:solidFill>
                  <a:srgbClr val="000000"/>
                </a:solidFill>
                <a:latin typeface="Arial" pitchFamily="34" charset="0"/>
                <a:ea typeface="DejaVu Sans" charset="0"/>
                <a:cs typeface="Arial" pitchFamily="34" charset="0"/>
              </a:rPr>
              <a:t> threads for each request. </a:t>
            </a:r>
          </a:p>
          <a:p>
            <a:pPr marL="920750" lvl="1" indent="-341313">
              <a:lnSpc>
                <a:spcPct val="80000"/>
              </a:lnSpc>
              <a:spcBef>
                <a:spcPts val="375"/>
              </a:spcBef>
              <a:buFont typeface="Arial" pitchFamily="34"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solidFill>
                  <a:srgbClr val="000000"/>
                </a:solidFill>
                <a:latin typeface="Arial" pitchFamily="34" charset="0"/>
                <a:ea typeface="DejaVu Sans" charset="0"/>
                <a:cs typeface="Arial" pitchFamily="34" charset="0"/>
              </a:rPr>
              <a:t>The </a:t>
            </a:r>
            <a:r>
              <a:rPr lang="en-US" dirty="0" err="1" smtClean="0">
                <a:solidFill>
                  <a:srgbClr val="000000"/>
                </a:solidFill>
                <a:latin typeface="Arial" pitchFamily="34" charset="0"/>
                <a:ea typeface="DejaVu Sans" charset="0"/>
                <a:cs typeface="Arial" pitchFamily="34" charset="0"/>
              </a:rPr>
              <a:t>sevlet</a:t>
            </a:r>
            <a:r>
              <a:rPr lang="en-US" dirty="0" smtClean="0">
                <a:solidFill>
                  <a:srgbClr val="000000"/>
                </a:solidFill>
                <a:latin typeface="Arial" pitchFamily="34" charset="0"/>
                <a:ea typeface="DejaVu Sans" charset="0"/>
                <a:cs typeface="Arial" pitchFamily="34" charset="0"/>
              </a:rPr>
              <a:t> container calls the service() method for servicing any request. The service() method determines the kind of request and calls the appropriate method (</a:t>
            </a:r>
            <a:r>
              <a:rPr lang="en-US" dirty="0" err="1" smtClean="0">
                <a:solidFill>
                  <a:srgbClr val="000000"/>
                </a:solidFill>
                <a:latin typeface="Arial" pitchFamily="34" charset="0"/>
                <a:ea typeface="DejaVu Sans" charset="0"/>
                <a:cs typeface="Arial" pitchFamily="34" charset="0"/>
              </a:rPr>
              <a:t>doGet</a:t>
            </a:r>
            <a:r>
              <a:rPr lang="en-US" dirty="0" smtClean="0">
                <a:solidFill>
                  <a:srgbClr val="000000"/>
                </a:solidFill>
                <a:latin typeface="Arial" pitchFamily="34" charset="0"/>
                <a:ea typeface="DejaVu Sans" charset="0"/>
                <a:cs typeface="Arial" pitchFamily="34" charset="0"/>
              </a:rPr>
              <a:t>() or </a:t>
            </a:r>
            <a:r>
              <a:rPr lang="en-US" dirty="0" err="1" smtClean="0">
                <a:solidFill>
                  <a:srgbClr val="000000"/>
                </a:solidFill>
                <a:latin typeface="Arial" pitchFamily="34" charset="0"/>
                <a:ea typeface="DejaVu Sans" charset="0"/>
                <a:cs typeface="Arial" pitchFamily="34" charset="0"/>
              </a:rPr>
              <a:t>doPost</a:t>
            </a:r>
            <a:r>
              <a:rPr lang="en-US" dirty="0" smtClean="0">
                <a:solidFill>
                  <a:srgbClr val="000000"/>
                </a:solidFill>
                <a:latin typeface="Arial" pitchFamily="34" charset="0"/>
                <a:ea typeface="DejaVu Sans" charset="0"/>
                <a:cs typeface="Arial" pitchFamily="34" charset="0"/>
              </a:rPr>
              <a:t>()) for handling the request and sends response to the client using the methods of the response object.</a:t>
            </a:r>
          </a:p>
          <a:p>
            <a:pPr marL="920750" lvl="1" indent="-341313">
              <a:lnSpc>
                <a:spcPct val="80000"/>
              </a:lnSpc>
              <a:spcBef>
                <a:spcPts val="375"/>
              </a:spcBef>
              <a:buFont typeface="Arial" pitchFamily="34"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b="1" dirty="0" smtClean="0">
                <a:solidFill>
                  <a:srgbClr val="000000"/>
                </a:solidFill>
                <a:latin typeface="Arial" pitchFamily="34" charset="0"/>
                <a:ea typeface="DejaVu Sans" charset="0"/>
                <a:cs typeface="Arial" pitchFamily="34" charset="0"/>
              </a:rPr>
              <a:t>Destroying the </a:t>
            </a:r>
            <a:r>
              <a:rPr lang="en-US" b="1" dirty="0" err="1" smtClean="0">
                <a:solidFill>
                  <a:srgbClr val="000000"/>
                </a:solidFill>
                <a:latin typeface="Arial" pitchFamily="34" charset="0"/>
                <a:ea typeface="DejaVu Sans" charset="0"/>
                <a:cs typeface="Arial" pitchFamily="34" charset="0"/>
              </a:rPr>
              <a:t>Servlet</a:t>
            </a:r>
            <a:r>
              <a:rPr lang="en-US" b="1" dirty="0" smtClean="0">
                <a:solidFill>
                  <a:srgbClr val="000000"/>
                </a:solidFill>
                <a:latin typeface="Arial" pitchFamily="34" charset="0"/>
                <a:ea typeface="DejaVu Sans" charset="0"/>
                <a:cs typeface="Arial" pitchFamily="34" charset="0"/>
              </a:rPr>
              <a:t>: </a:t>
            </a:r>
            <a:r>
              <a:rPr lang="en-US" dirty="0" smtClean="0">
                <a:solidFill>
                  <a:srgbClr val="000000"/>
                </a:solidFill>
                <a:latin typeface="Arial" pitchFamily="34" charset="0"/>
                <a:ea typeface="DejaVu Sans" charset="0"/>
                <a:cs typeface="Arial" pitchFamily="34" charset="0"/>
              </a:rPr>
              <a:t>If the </a:t>
            </a:r>
            <a:r>
              <a:rPr lang="en-US" dirty="0" err="1" smtClean="0">
                <a:solidFill>
                  <a:srgbClr val="000000"/>
                </a:solidFill>
                <a:latin typeface="Arial" pitchFamily="34" charset="0"/>
                <a:ea typeface="DejaVu Sans" charset="0"/>
                <a:cs typeface="Arial" pitchFamily="34" charset="0"/>
              </a:rPr>
              <a:t>servlet</a:t>
            </a:r>
            <a:r>
              <a:rPr lang="en-US" dirty="0" smtClean="0">
                <a:solidFill>
                  <a:srgbClr val="000000"/>
                </a:solidFill>
                <a:latin typeface="Arial" pitchFamily="34" charset="0"/>
                <a:ea typeface="DejaVu Sans" charset="0"/>
                <a:cs typeface="Arial" pitchFamily="34" charset="0"/>
              </a:rPr>
              <a:t> is no longer needed for servicing any request, the </a:t>
            </a:r>
            <a:r>
              <a:rPr lang="en-US" dirty="0" err="1" smtClean="0">
                <a:solidFill>
                  <a:srgbClr val="000000"/>
                </a:solidFill>
                <a:latin typeface="Arial" pitchFamily="34" charset="0"/>
                <a:ea typeface="DejaVu Sans" charset="0"/>
                <a:cs typeface="Arial" pitchFamily="34" charset="0"/>
              </a:rPr>
              <a:t>servlet</a:t>
            </a:r>
            <a:r>
              <a:rPr lang="en-US" dirty="0" smtClean="0">
                <a:solidFill>
                  <a:srgbClr val="000000"/>
                </a:solidFill>
                <a:latin typeface="Arial" pitchFamily="34" charset="0"/>
                <a:ea typeface="DejaVu Sans" charset="0"/>
                <a:cs typeface="Arial" pitchFamily="34" charset="0"/>
              </a:rPr>
              <a:t> container calls the destroy() method . </a:t>
            </a:r>
          </a:p>
          <a:p>
            <a:pPr marL="920750" lvl="1" indent="-341313">
              <a:lnSpc>
                <a:spcPct val="80000"/>
              </a:lnSpc>
              <a:spcBef>
                <a:spcPts val="375"/>
              </a:spcBef>
              <a:buFont typeface="Arial" pitchFamily="34"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solidFill>
                  <a:srgbClr val="000000"/>
                </a:solidFill>
                <a:latin typeface="Arial" pitchFamily="34" charset="0"/>
                <a:ea typeface="DejaVu Sans" charset="0"/>
                <a:cs typeface="Arial" pitchFamily="34" charset="0"/>
              </a:rPr>
              <a:t>Like the init() method this method is also called only once throughout the life cycle of the </a:t>
            </a:r>
            <a:r>
              <a:rPr lang="en-US" dirty="0" err="1" smtClean="0">
                <a:solidFill>
                  <a:srgbClr val="000000"/>
                </a:solidFill>
                <a:latin typeface="Arial" pitchFamily="34" charset="0"/>
                <a:ea typeface="DejaVu Sans" charset="0"/>
                <a:cs typeface="Arial" pitchFamily="34" charset="0"/>
              </a:rPr>
              <a:t>servlet</a:t>
            </a:r>
            <a:r>
              <a:rPr lang="en-US" dirty="0" smtClean="0">
                <a:solidFill>
                  <a:srgbClr val="000000"/>
                </a:solidFill>
                <a:latin typeface="Arial" pitchFamily="34" charset="0"/>
                <a:ea typeface="DejaVu Sans" charset="0"/>
                <a:cs typeface="Arial" pitchFamily="34" charset="0"/>
              </a:rPr>
              <a:t>. Calling the destroy() method indicates to the </a:t>
            </a:r>
            <a:r>
              <a:rPr lang="en-US" dirty="0" err="1" smtClean="0">
                <a:solidFill>
                  <a:srgbClr val="000000"/>
                </a:solidFill>
                <a:latin typeface="Arial" pitchFamily="34" charset="0"/>
                <a:ea typeface="DejaVu Sans" charset="0"/>
                <a:cs typeface="Arial" pitchFamily="34" charset="0"/>
              </a:rPr>
              <a:t>servlet</a:t>
            </a:r>
            <a:r>
              <a:rPr lang="en-US" dirty="0" smtClean="0">
                <a:solidFill>
                  <a:srgbClr val="000000"/>
                </a:solidFill>
                <a:latin typeface="Arial" pitchFamily="34" charset="0"/>
                <a:ea typeface="DejaVu Sans" charset="0"/>
                <a:cs typeface="Arial" pitchFamily="34" charset="0"/>
              </a:rPr>
              <a:t> container not to sent the any request for service and the </a:t>
            </a:r>
            <a:r>
              <a:rPr lang="en-US" dirty="0" err="1" smtClean="0">
                <a:solidFill>
                  <a:srgbClr val="000000"/>
                </a:solidFill>
                <a:latin typeface="Arial" pitchFamily="34" charset="0"/>
                <a:ea typeface="DejaVu Sans" charset="0"/>
                <a:cs typeface="Arial" pitchFamily="34" charset="0"/>
              </a:rPr>
              <a:t>servlet</a:t>
            </a:r>
            <a:r>
              <a:rPr lang="en-US" dirty="0" smtClean="0">
                <a:solidFill>
                  <a:srgbClr val="000000"/>
                </a:solidFill>
                <a:latin typeface="Arial" pitchFamily="34" charset="0"/>
                <a:ea typeface="DejaVu Sans" charset="0"/>
                <a:cs typeface="Arial" pitchFamily="34" charset="0"/>
              </a:rPr>
              <a:t>  releases all the resources associated with it. </a:t>
            </a:r>
          </a:p>
          <a:p>
            <a:pPr marL="920750" lvl="1" indent="-341313">
              <a:lnSpc>
                <a:spcPct val="80000"/>
              </a:lnSpc>
              <a:spcBef>
                <a:spcPts val="375"/>
              </a:spcBef>
              <a:buFont typeface="Arial" pitchFamily="34"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solidFill>
                  <a:srgbClr val="000000"/>
                </a:solidFill>
                <a:latin typeface="Arial" pitchFamily="34" charset="0"/>
                <a:ea typeface="DejaVu Sans" charset="0"/>
                <a:cs typeface="Arial" pitchFamily="34" charset="0"/>
              </a:rPr>
              <a:t>Java Virtual Machine claims for the memory associated with the resources for garbage collection.</a:t>
            </a:r>
          </a:p>
          <a:p>
            <a:pPr marL="920750" lvl="1" indent="-341313">
              <a:lnSpc>
                <a:spcPct val="80000"/>
              </a:lnSpc>
              <a:spcBef>
                <a:spcPts val="375"/>
              </a:spcBef>
              <a:buFont typeface="Arial" pitchFamily="34"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solidFill>
                <a:srgbClr val="000000"/>
              </a:solidFill>
              <a:latin typeface="Arial" pitchFamily="34" charset="0"/>
              <a:ea typeface="DejaVu Sans" charset="0"/>
              <a:cs typeface="Arial" pitchFamily="34" charset="0"/>
            </a:endParaRPr>
          </a:p>
          <a:p>
            <a:pPr marL="920750" lvl="1" indent="-341313">
              <a:lnSpc>
                <a:spcPct val="80000"/>
              </a:lnSpc>
              <a:spcBef>
                <a:spcPts val="375"/>
              </a:spcBef>
              <a:buFont typeface="Arial" pitchFamily="34"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solidFill>
                <a:srgbClr val="000000"/>
              </a:solidFill>
              <a:latin typeface="Arial" pitchFamily="34" charset="0"/>
              <a:ea typeface="DejaVu Sans" charset="0"/>
              <a:cs typeface="Arial" pitchFamily="34" charset="0"/>
            </a:endParaRPr>
          </a:p>
          <a:p>
            <a:pPr marL="920750" lvl="1" indent="-341313">
              <a:lnSpc>
                <a:spcPct val="80000"/>
              </a:lnSpc>
              <a:spcBef>
                <a:spcPts val="55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solidFill>
                <a:srgbClr val="000000"/>
              </a:solidFill>
              <a:latin typeface="Arial" pitchFamily="34" charset="0"/>
              <a:ea typeface="DejaVu Sans" charset="0"/>
              <a:cs typeface="Arial" pitchFamily="34" charset="0"/>
            </a:endParaRPr>
          </a:p>
          <a:p>
            <a:pPr marL="742950" lvl="2" indent="-228600" eaLnBrk="1" hangingPunct="1">
              <a:lnSpc>
                <a:spcPct val="90000"/>
              </a:lnSpc>
              <a:buFontTx/>
              <a:buAutoNum type="arabicPeriod"/>
            </a:pPr>
            <a:endParaRPr lang="en-US" dirty="0" smtClean="0">
              <a:cs typeface="Arial" pitchFamily="34" charset="0"/>
            </a:endParaRPr>
          </a:p>
          <a:p>
            <a:pPr marL="342900" lvl="1" indent="-228600" eaLnBrk="1" hangingPunct="1">
              <a:lnSpc>
                <a:spcPct val="90000"/>
              </a:lnSpc>
              <a:buFontTx/>
              <a:buAutoNum type="arabicPeriod"/>
            </a:pPr>
            <a:endParaRPr lang="en-US" dirty="0" smtClean="0">
              <a:latin typeface="Arial" pitchFamily="34" charset="0"/>
              <a:cs typeface="Arial" pitchFamily="34" charset="0"/>
            </a:endParaRPr>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15</a:t>
            </a:fld>
            <a:endParaRPr lang="en-US"/>
          </a:p>
        </p:txBody>
      </p:sp>
    </p:spTree>
    <p:extLst>
      <p:ext uri="{BB962C8B-B14F-4D97-AF65-F5344CB8AC3E}">
        <p14:creationId xmlns:p14="http://schemas.microsoft.com/office/powerpoint/2010/main" val="41814958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911224" y="735807"/>
            <a:ext cx="5407025" cy="8077200"/>
          </a:xfrm>
        </p:spPr>
        <p:txBody>
          <a:bodyPr>
            <a:noAutofit/>
          </a:bodyPr>
          <a:lstStyle/>
          <a:p>
            <a:pPr marL="341313" lvl="0" indent="-341313">
              <a:lnSpc>
                <a:spcPct val="80000"/>
              </a:lnSpc>
              <a:spcBef>
                <a:spcPts val="375"/>
              </a:spcBef>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u="sng" dirty="0" err="1" smtClean="0">
                <a:cs typeface="Arial" pitchFamily="34" charset="0"/>
              </a:rPr>
              <a:t>Servlet</a:t>
            </a:r>
            <a:r>
              <a:rPr lang="en-US" u="sng" dirty="0" smtClean="0">
                <a:cs typeface="Arial" pitchFamily="34" charset="0"/>
              </a:rPr>
              <a:t> Interface Life Cycle Methods:</a:t>
            </a:r>
            <a:endParaRPr lang="en-US" dirty="0" smtClean="0">
              <a:solidFill>
                <a:srgbClr val="000000"/>
              </a:solidFill>
              <a:ea typeface="DejaVu Sans" charset="0"/>
              <a:cs typeface="Arial" pitchFamily="34" charset="0"/>
            </a:endParaRPr>
          </a:p>
          <a:p>
            <a:pPr lvl="1" eaLnBrk="1" hangingPunct="1">
              <a:lnSpc>
                <a:spcPct val="90000"/>
              </a:lnSpc>
            </a:pPr>
            <a:r>
              <a:rPr lang="en-US" dirty="0" smtClean="0">
                <a:latin typeface="Arial" pitchFamily="34" charset="0"/>
                <a:cs typeface="Arial" pitchFamily="34" charset="0"/>
              </a:rPr>
              <a:t>The </a:t>
            </a:r>
            <a:r>
              <a:rPr lang="en-US" dirty="0" err="1" smtClean="0">
                <a:latin typeface="Arial" pitchFamily="34" charset="0"/>
                <a:cs typeface="Arial" pitchFamily="34" charset="0"/>
              </a:rPr>
              <a:t>Servlet</a:t>
            </a:r>
            <a:r>
              <a:rPr lang="en-US" dirty="0" smtClean="0">
                <a:latin typeface="Arial" pitchFamily="34" charset="0"/>
                <a:cs typeface="Arial" pitchFamily="34" charset="0"/>
              </a:rPr>
              <a:t> </a:t>
            </a:r>
            <a:r>
              <a:rPr lang="en-US" b="1" dirty="0" smtClean="0">
                <a:latin typeface="Arial" pitchFamily="34" charset="0"/>
                <a:cs typeface="Arial" pitchFamily="34" charset="0"/>
              </a:rPr>
              <a:t>interface</a:t>
            </a:r>
            <a:r>
              <a:rPr lang="en-US" dirty="0" smtClean="0">
                <a:latin typeface="Arial" pitchFamily="34" charset="0"/>
                <a:cs typeface="Arial" pitchFamily="34" charset="0"/>
              </a:rPr>
              <a:t> defines methods to initialize a </a:t>
            </a:r>
            <a:r>
              <a:rPr lang="en-US" dirty="0" err="1" smtClean="0">
                <a:latin typeface="Arial" pitchFamily="34" charset="0"/>
                <a:cs typeface="Arial" pitchFamily="34" charset="0"/>
              </a:rPr>
              <a:t>servlet</a:t>
            </a:r>
            <a:r>
              <a:rPr lang="en-US" dirty="0" smtClean="0">
                <a:latin typeface="Arial" pitchFamily="34" charset="0"/>
                <a:cs typeface="Arial" pitchFamily="34" charset="0"/>
              </a:rPr>
              <a:t>, to service requests, and to remove a </a:t>
            </a:r>
            <a:r>
              <a:rPr lang="en-US" dirty="0" err="1" smtClean="0">
                <a:latin typeface="Arial" pitchFamily="34" charset="0"/>
                <a:cs typeface="Arial" pitchFamily="34" charset="0"/>
              </a:rPr>
              <a:t>servlet</a:t>
            </a:r>
            <a:r>
              <a:rPr lang="en-US" dirty="0" smtClean="0">
                <a:latin typeface="Arial" pitchFamily="34" charset="0"/>
                <a:cs typeface="Arial" pitchFamily="34" charset="0"/>
              </a:rPr>
              <a:t> from the server. These are known as life-cycle methods and are called in the following sequence: </a:t>
            </a:r>
          </a:p>
          <a:p>
            <a:pPr marL="1200150" lvl="3" eaLnBrk="1" hangingPunct="1">
              <a:lnSpc>
                <a:spcPct val="90000"/>
              </a:lnSpc>
              <a:buFontTx/>
              <a:buAutoNum type="arabicPeriod"/>
            </a:pPr>
            <a:r>
              <a:rPr lang="en-US" dirty="0" smtClean="0">
                <a:cs typeface="Arial" pitchFamily="34" charset="0"/>
              </a:rPr>
              <a:t>The </a:t>
            </a:r>
            <a:r>
              <a:rPr lang="en-US" b="1" dirty="0" smtClean="0">
                <a:cs typeface="Arial" pitchFamily="34" charset="0"/>
              </a:rPr>
              <a:t>init()</a:t>
            </a:r>
            <a:r>
              <a:rPr lang="en-US" dirty="0" smtClean="0">
                <a:cs typeface="Arial" pitchFamily="34" charset="0"/>
              </a:rPr>
              <a:t> :</a:t>
            </a:r>
          </a:p>
          <a:p>
            <a:pPr marL="1657350" lvl="4" eaLnBrk="1" hangingPunct="1">
              <a:lnSpc>
                <a:spcPct val="90000"/>
              </a:lnSpc>
            </a:pPr>
            <a:r>
              <a:rPr lang="en-US" dirty="0" smtClean="0">
                <a:cs typeface="Arial" pitchFamily="34" charset="0"/>
              </a:rPr>
              <a:t>This method is guaranteed to be called only once during the </a:t>
            </a:r>
            <a:r>
              <a:rPr lang="en-US" dirty="0" err="1" smtClean="0">
                <a:cs typeface="Arial" pitchFamily="34" charset="0"/>
              </a:rPr>
              <a:t>Servlet’s</a:t>
            </a:r>
            <a:r>
              <a:rPr lang="en-US" dirty="0" smtClean="0">
                <a:cs typeface="Arial" pitchFamily="34" charset="0"/>
              </a:rPr>
              <a:t> lifecycle. The </a:t>
            </a:r>
            <a:r>
              <a:rPr lang="en-US" dirty="0" err="1" smtClean="0">
                <a:cs typeface="Arial" pitchFamily="34" charset="0"/>
              </a:rPr>
              <a:t>Servlet</a:t>
            </a:r>
            <a:r>
              <a:rPr lang="en-US" dirty="0" smtClean="0">
                <a:cs typeface="Arial" pitchFamily="34" charset="0"/>
              </a:rPr>
              <a:t> performs one-time setup procedures in this method. </a:t>
            </a:r>
          </a:p>
          <a:p>
            <a:pPr marL="1657350" lvl="4" eaLnBrk="1" hangingPunct="1">
              <a:lnSpc>
                <a:spcPct val="90000"/>
              </a:lnSpc>
            </a:pPr>
            <a:r>
              <a:rPr lang="en-US" dirty="0" smtClean="0">
                <a:cs typeface="Arial" pitchFamily="34" charset="0"/>
              </a:rPr>
              <a:t>It stores the </a:t>
            </a:r>
            <a:r>
              <a:rPr lang="en-US" dirty="0" err="1" smtClean="0">
                <a:cs typeface="Arial" pitchFamily="34" charset="0"/>
              </a:rPr>
              <a:t>ServletConfig</a:t>
            </a:r>
            <a:r>
              <a:rPr lang="en-US" dirty="0" smtClean="0">
                <a:cs typeface="Arial" pitchFamily="34" charset="0"/>
              </a:rPr>
              <a:t> object so that it can be retrieved later by calling the </a:t>
            </a:r>
            <a:r>
              <a:rPr lang="en-US" dirty="0" err="1" smtClean="0">
                <a:cs typeface="Arial" pitchFamily="34" charset="0"/>
              </a:rPr>
              <a:t>Servlet’s</a:t>
            </a:r>
            <a:r>
              <a:rPr lang="en-US" dirty="0" smtClean="0">
                <a:cs typeface="Arial" pitchFamily="34" charset="0"/>
              </a:rPr>
              <a:t> </a:t>
            </a:r>
            <a:r>
              <a:rPr lang="en-US" dirty="0" err="1" smtClean="0">
                <a:cs typeface="Arial" pitchFamily="34" charset="0"/>
              </a:rPr>
              <a:t>getServletConfig</a:t>
            </a:r>
            <a:r>
              <a:rPr lang="en-US" dirty="0" smtClean="0">
                <a:cs typeface="Arial" pitchFamily="34" charset="0"/>
              </a:rPr>
              <a:t>() method (This is handled by </a:t>
            </a:r>
            <a:r>
              <a:rPr lang="en-US" dirty="0" err="1" smtClean="0">
                <a:cs typeface="Arial" pitchFamily="34" charset="0"/>
              </a:rPr>
              <a:t>GenericServlet</a:t>
            </a:r>
            <a:r>
              <a:rPr lang="en-US" dirty="0" smtClean="0">
                <a:cs typeface="Arial" pitchFamily="34" charset="0"/>
              </a:rPr>
              <a:t>). </a:t>
            </a:r>
          </a:p>
          <a:p>
            <a:pPr marL="1657350" lvl="4" eaLnBrk="1" hangingPunct="1">
              <a:lnSpc>
                <a:spcPct val="90000"/>
              </a:lnSpc>
            </a:pPr>
            <a:r>
              <a:rPr lang="en-US" dirty="0" smtClean="0">
                <a:cs typeface="Arial" pitchFamily="34" charset="0"/>
              </a:rPr>
              <a:t>The </a:t>
            </a:r>
            <a:r>
              <a:rPr lang="en-US" dirty="0" err="1" smtClean="0">
                <a:cs typeface="Arial" pitchFamily="34" charset="0"/>
              </a:rPr>
              <a:t>ServletConfig</a:t>
            </a:r>
            <a:r>
              <a:rPr lang="en-US" dirty="0" smtClean="0">
                <a:cs typeface="Arial" pitchFamily="34" charset="0"/>
              </a:rPr>
              <a:t> object contains </a:t>
            </a:r>
            <a:r>
              <a:rPr lang="en-US" dirty="0" err="1" smtClean="0">
                <a:cs typeface="Arial" pitchFamily="34" charset="0"/>
              </a:rPr>
              <a:t>Servlet</a:t>
            </a:r>
            <a:r>
              <a:rPr lang="en-US" dirty="0" smtClean="0">
                <a:cs typeface="Arial" pitchFamily="34" charset="0"/>
              </a:rPr>
              <a:t> parameters and a reference to the </a:t>
            </a:r>
            <a:r>
              <a:rPr lang="en-US" dirty="0" err="1" smtClean="0">
                <a:cs typeface="Arial" pitchFamily="34" charset="0"/>
              </a:rPr>
              <a:t>Servlet’s</a:t>
            </a:r>
            <a:r>
              <a:rPr lang="en-US" dirty="0" smtClean="0">
                <a:cs typeface="Arial" pitchFamily="34" charset="0"/>
              </a:rPr>
              <a:t> </a:t>
            </a:r>
            <a:r>
              <a:rPr lang="en-US" dirty="0" err="1" smtClean="0">
                <a:cs typeface="Arial" pitchFamily="34" charset="0"/>
              </a:rPr>
              <a:t>ServletContext</a:t>
            </a:r>
            <a:r>
              <a:rPr lang="en-US" baseline="30000" dirty="0" smtClean="0">
                <a:cs typeface="Arial" pitchFamily="34" charset="0"/>
              </a:rPr>
              <a:t>.</a:t>
            </a:r>
            <a:endParaRPr lang="en-US" dirty="0" smtClean="0">
              <a:cs typeface="Arial" pitchFamily="34" charset="0"/>
            </a:endParaRPr>
          </a:p>
          <a:p>
            <a:pPr marL="1200150" lvl="3" eaLnBrk="1" hangingPunct="1">
              <a:lnSpc>
                <a:spcPct val="90000"/>
              </a:lnSpc>
              <a:buFontTx/>
              <a:buAutoNum type="arabicPeriod"/>
            </a:pPr>
            <a:r>
              <a:rPr lang="en-US" b="1" dirty="0" smtClean="0">
                <a:cs typeface="Arial" pitchFamily="34" charset="0"/>
              </a:rPr>
              <a:t>service()</a:t>
            </a:r>
            <a:r>
              <a:rPr lang="en-US" dirty="0" smtClean="0">
                <a:cs typeface="Arial" pitchFamily="34" charset="0"/>
              </a:rPr>
              <a:t> :</a:t>
            </a:r>
          </a:p>
          <a:p>
            <a:pPr marL="1657350" lvl="4" eaLnBrk="1" hangingPunct="1">
              <a:lnSpc>
                <a:spcPct val="90000"/>
              </a:lnSpc>
            </a:pPr>
            <a:r>
              <a:rPr lang="en-US" dirty="0" smtClean="0">
                <a:cs typeface="Arial" pitchFamily="34" charset="0"/>
              </a:rPr>
              <a:t>This method gets called every time a new request comes in. The method is called concurrently (that is, multiple threads may call this method at the same time) so it should be implemented in a thread-safe manner. </a:t>
            </a:r>
          </a:p>
          <a:p>
            <a:pPr marL="1200150" lvl="3" eaLnBrk="1" hangingPunct="1">
              <a:lnSpc>
                <a:spcPct val="90000"/>
              </a:lnSpc>
              <a:buFontTx/>
              <a:buAutoNum type="arabicPeriod"/>
            </a:pPr>
            <a:r>
              <a:rPr lang="en-US" b="1" dirty="0" smtClean="0">
                <a:cs typeface="Arial" pitchFamily="34" charset="0"/>
              </a:rPr>
              <a:t>Destroy():</a:t>
            </a:r>
          </a:p>
          <a:p>
            <a:pPr marL="1657350" lvl="4" eaLnBrk="1" hangingPunct="1">
              <a:lnSpc>
                <a:spcPct val="90000"/>
              </a:lnSpc>
            </a:pPr>
            <a:r>
              <a:rPr lang="en-US" dirty="0" smtClean="0">
                <a:cs typeface="Arial" pitchFamily="34" charset="0"/>
              </a:rPr>
              <a:t>When </a:t>
            </a:r>
            <a:r>
              <a:rPr lang="en-US" dirty="0" err="1" smtClean="0">
                <a:cs typeface="Arial" pitchFamily="34" charset="0"/>
              </a:rPr>
              <a:t>servlet</a:t>
            </a:r>
            <a:r>
              <a:rPr lang="en-US" dirty="0" smtClean="0">
                <a:cs typeface="Arial" pitchFamily="34" charset="0"/>
              </a:rPr>
              <a:t> needs to be unloaded (for example: since a new version should be loaded or the server is shutting down), the </a:t>
            </a:r>
            <a:r>
              <a:rPr lang="en-US" b="1" dirty="0" smtClean="0">
                <a:cs typeface="Arial" pitchFamily="34" charset="0"/>
              </a:rPr>
              <a:t>destroy()</a:t>
            </a:r>
            <a:r>
              <a:rPr lang="en-US" dirty="0" smtClean="0">
                <a:cs typeface="Arial" pitchFamily="34" charset="0"/>
              </a:rPr>
              <a:t> method is called. </a:t>
            </a:r>
          </a:p>
          <a:p>
            <a:pPr marL="1657350" lvl="4" eaLnBrk="1" hangingPunct="1">
              <a:lnSpc>
                <a:spcPct val="90000"/>
              </a:lnSpc>
            </a:pPr>
            <a:r>
              <a:rPr lang="en-US" dirty="0" smtClean="0">
                <a:cs typeface="Arial" pitchFamily="34" charset="0"/>
              </a:rPr>
              <a:t>This method too is guaranteed to be called only once during the </a:t>
            </a:r>
            <a:r>
              <a:rPr lang="en-US" dirty="0" err="1" smtClean="0">
                <a:cs typeface="Arial" pitchFamily="34" charset="0"/>
              </a:rPr>
              <a:t>Servlet’s</a:t>
            </a:r>
            <a:r>
              <a:rPr lang="en-US" dirty="0" smtClean="0">
                <a:cs typeface="Arial" pitchFamily="34" charset="0"/>
              </a:rPr>
              <a:t> lifecycle. All resources which were allocated in </a:t>
            </a:r>
            <a:r>
              <a:rPr lang="en-US" b="1" dirty="0" smtClean="0">
                <a:cs typeface="Arial" pitchFamily="34" charset="0"/>
              </a:rPr>
              <a:t>init() </a:t>
            </a:r>
            <a:r>
              <a:rPr lang="en-US" dirty="0" smtClean="0">
                <a:cs typeface="Arial" pitchFamily="34" charset="0"/>
              </a:rPr>
              <a:t>should be released in </a:t>
            </a:r>
            <a:r>
              <a:rPr lang="en-US" b="1" dirty="0" smtClean="0">
                <a:cs typeface="Arial" pitchFamily="34" charset="0"/>
              </a:rPr>
              <a:t>destroy()</a:t>
            </a:r>
            <a:r>
              <a:rPr lang="en-US" dirty="0" smtClean="0">
                <a:cs typeface="Arial" pitchFamily="34" charset="0"/>
              </a:rPr>
              <a:t>. </a:t>
            </a:r>
          </a:p>
          <a:p>
            <a:pPr marL="920750" lvl="1" indent="-341313">
              <a:lnSpc>
                <a:spcPct val="80000"/>
              </a:lnSpc>
              <a:spcBef>
                <a:spcPts val="55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solidFill>
                <a:srgbClr val="000000"/>
              </a:solidFill>
              <a:latin typeface="Arial" pitchFamily="34" charset="0"/>
              <a:ea typeface="DejaVu Sans" charset="0"/>
              <a:cs typeface="Arial" pitchFamily="34" charset="0"/>
            </a:endParaRPr>
          </a:p>
          <a:p>
            <a:pPr marL="742950" lvl="2" indent="-228600" eaLnBrk="1" hangingPunct="1">
              <a:lnSpc>
                <a:spcPct val="90000"/>
              </a:lnSpc>
              <a:buFontTx/>
              <a:buAutoNum type="arabicPeriod"/>
            </a:pPr>
            <a:endParaRPr lang="en-US" dirty="0" smtClean="0">
              <a:cs typeface="Arial" pitchFamily="34" charset="0"/>
            </a:endParaRPr>
          </a:p>
          <a:p>
            <a:pPr marL="342900" lvl="1" indent="-228600" eaLnBrk="1" hangingPunct="1">
              <a:lnSpc>
                <a:spcPct val="90000"/>
              </a:lnSpc>
              <a:buFontTx/>
              <a:buAutoNum type="arabicPeriod"/>
            </a:pPr>
            <a:endParaRPr lang="en-US" dirty="0" smtClean="0">
              <a:latin typeface="Arial" pitchFamily="34" charset="0"/>
              <a:cs typeface="Arial" pitchFamily="34" charset="0"/>
            </a:endParaRPr>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16</a:t>
            </a:fld>
            <a:endParaRPr lang="en-US"/>
          </a:p>
        </p:txBody>
      </p:sp>
    </p:spTree>
    <p:extLst>
      <p:ext uri="{BB962C8B-B14F-4D97-AF65-F5344CB8AC3E}">
        <p14:creationId xmlns:p14="http://schemas.microsoft.com/office/powerpoint/2010/main" val="3163429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228600" indent="-228600"/>
            <a:r>
              <a:rPr lang="en-US" b="1" dirty="0" smtClean="0">
                <a:cs typeface="Arial" pitchFamily="34" charset="0"/>
              </a:rPr>
              <a:t>Servlet API:</a:t>
            </a:r>
          </a:p>
          <a:p>
            <a:pPr marL="769937" lvl="1" indent="-190500" eaLnBrk="1" hangingPunct="1"/>
            <a:r>
              <a:rPr lang="en-US" b="1" dirty="0" err="1" smtClean="0">
                <a:latin typeface="Arial" pitchFamily="34" charset="0"/>
                <a:cs typeface="Arial" pitchFamily="34" charset="0"/>
              </a:rPr>
              <a:t>GenericServlet</a:t>
            </a:r>
            <a:r>
              <a:rPr lang="en-US" b="1" dirty="0" smtClean="0">
                <a:latin typeface="Arial" pitchFamily="34" charset="0"/>
                <a:cs typeface="Arial" pitchFamily="34" charset="0"/>
              </a:rPr>
              <a:t>:</a:t>
            </a:r>
          </a:p>
          <a:p>
            <a:pPr marL="1169987" lvl="2" indent="-190500" eaLnBrk="1" hangingPunct="1">
              <a:buFontTx/>
              <a:buChar char="•"/>
            </a:pPr>
            <a:r>
              <a:rPr lang="en-US" dirty="0" smtClean="0">
                <a:cs typeface="Arial" pitchFamily="34" charset="0"/>
              </a:rPr>
              <a:t>All the lifecycle methods are implemented in </a:t>
            </a:r>
            <a:r>
              <a:rPr lang="en-US" dirty="0" err="1" smtClean="0">
                <a:cs typeface="Arial" pitchFamily="34" charset="0"/>
              </a:rPr>
              <a:t>GenericServlet</a:t>
            </a:r>
            <a:r>
              <a:rPr lang="en-US" dirty="0" smtClean="0">
                <a:cs typeface="Arial" pitchFamily="34" charset="0"/>
              </a:rPr>
              <a:t> class. Thus if you extend the </a:t>
            </a:r>
            <a:r>
              <a:rPr lang="en-US" dirty="0" err="1" smtClean="0">
                <a:cs typeface="Arial" pitchFamily="34" charset="0"/>
              </a:rPr>
              <a:t>GenericServlet</a:t>
            </a:r>
            <a:r>
              <a:rPr lang="en-US" dirty="0" smtClean="0">
                <a:cs typeface="Arial" pitchFamily="34" charset="0"/>
              </a:rPr>
              <a:t> class to create your own servlet, you may override all the methods to provide your own implementation. Optionally, you will just override the service() method to handle the request in the manner you want!</a:t>
            </a:r>
          </a:p>
          <a:p>
            <a:pPr marL="769937" lvl="1" indent="-190500" eaLnBrk="1" hangingPunct="1"/>
            <a:r>
              <a:rPr lang="en-US" b="1" dirty="0" err="1" smtClean="0">
                <a:latin typeface="Arial" pitchFamily="34" charset="0"/>
                <a:cs typeface="Arial" pitchFamily="34" charset="0"/>
              </a:rPr>
              <a:t>ServletContext</a:t>
            </a:r>
            <a:r>
              <a:rPr lang="en-US" b="1" dirty="0" smtClean="0">
                <a:latin typeface="Arial" pitchFamily="34" charset="0"/>
                <a:cs typeface="Arial" pitchFamily="34" charset="0"/>
              </a:rPr>
              <a:t> interface : </a:t>
            </a:r>
          </a:p>
          <a:p>
            <a:pPr marL="1169987" lvl="2" indent="-190500" eaLnBrk="1" hangingPunct="1">
              <a:buFontTx/>
              <a:buChar char="•"/>
            </a:pPr>
            <a:r>
              <a:rPr lang="en-US" dirty="0" smtClean="0">
                <a:cs typeface="Arial" pitchFamily="34" charset="0"/>
              </a:rPr>
              <a:t>It defines a set of methods that a servlet uses to communicate with its servlet container, for example, to get the MIME type of a file, dispatch requests, or write to a log file. </a:t>
            </a:r>
          </a:p>
          <a:p>
            <a:pPr marL="1169987" lvl="2" indent="-190500" eaLnBrk="1" hangingPunct="1">
              <a:buFontTx/>
              <a:buChar char="•"/>
            </a:pPr>
            <a:r>
              <a:rPr lang="en-US" dirty="0" smtClean="0">
                <a:cs typeface="Arial" pitchFamily="34" charset="0"/>
              </a:rPr>
              <a:t>There is one context per “web application” per JVM.</a:t>
            </a:r>
          </a:p>
          <a:p>
            <a:pPr marL="1169987" lvl="2" indent="-190500" eaLnBrk="1" hangingPunct="1">
              <a:buFontTx/>
              <a:buChar char="•"/>
            </a:pPr>
            <a:r>
              <a:rPr lang="en-US" dirty="0" err="1" smtClean="0">
                <a:cs typeface="Arial" pitchFamily="34" charset="0"/>
              </a:rPr>
              <a:t>ServletContext</a:t>
            </a:r>
            <a:r>
              <a:rPr lang="en-US" dirty="0" smtClean="0">
                <a:cs typeface="Arial" pitchFamily="34" charset="0"/>
              </a:rPr>
              <a:t> attributes can be used to share information among a group of servlets.</a:t>
            </a:r>
          </a:p>
          <a:p>
            <a:pPr marL="1169987" lvl="2" indent="-190500" eaLnBrk="1" hangingPunct="1">
              <a:buFontTx/>
              <a:buChar char="•"/>
            </a:pPr>
            <a:r>
              <a:rPr lang="en-US" dirty="0" smtClean="0">
                <a:cs typeface="Arial" pitchFamily="34" charset="0"/>
              </a:rPr>
              <a:t>The </a:t>
            </a:r>
            <a:r>
              <a:rPr lang="en-US" dirty="0" err="1" smtClean="0">
                <a:cs typeface="Arial" pitchFamily="34" charset="0"/>
              </a:rPr>
              <a:t>ServletContext</a:t>
            </a:r>
            <a:r>
              <a:rPr lang="en-US" dirty="0" smtClean="0">
                <a:cs typeface="Arial" pitchFamily="34" charset="0"/>
              </a:rPr>
              <a:t> object is contained within the </a:t>
            </a:r>
            <a:r>
              <a:rPr lang="en-US" dirty="0" err="1" smtClean="0">
                <a:cs typeface="Arial" pitchFamily="34" charset="0"/>
              </a:rPr>
              <a:t>ServletConfig</a:t>
            </a:r>
            <a:r>
              <a:rPr lang="en-US" dirty="0" smtClean="0">
                <a:cs typeface="Arial" pitchFamily="34" charset="0"/>
              </a:rPr>
              <a:t> object, which the Web server provides the servlet when the servlet is initialized. </a:t>
            </a:r>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17</a:t>
            </a:fld>
            <a:endParaRPr lang="en-US"/>
          </a:p>
        </p:txBody>
      </p:sp>
    </p:spTree>
    <p:extLst>
      <p:ext uri="{BB962C8B-B14F-4D97-AF65-F5344CB8AC3E}">
        <p14:creationId xmlns:p14="http://schemas.microsoft.com/office/powerpoint/2010/main" val="8145580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911225" y="659607"/>
            <a:ext cx="5022850" cy="8020844"/>
          </a:xfrm>
        </p:spPr>
        <p:txBody>
          <a:bodyPr>
            <a:noAutofit/>
          </a:bodyPr>
          <a:lstStyle/>
          <a:p>
            <a:pPr marL="228600" indent="-228600">
              <a:spcBef>
                <a:spcPts val="0"/>
              </a:spcBef>
            </a:pPr>
            <a:r>
              <a:rPr lang="en-US" b="1" dirty="0" smtClean="0">
                <a:cs typeface="Arial" pitchFamily="34" charset="0"/>
              </a:rPr>
              <a:t>Servlet API:</a:t>
            </a:r>
          </a:p>
          <a:p>
            <a:pPr marL="769937" lvl="1" indent="-190500" eaLnBrk="1" hangingPunct="1">
              <a:spcBef>
                <a:spcPts val="0"/>
              </a:spcBef>
            </a:pPr>
            <a:r>
              <a:rPr lang="en-US" b="1" dirty="0" err="1" smtClean="0">
                <a:latin typeface="Arial" pitchFamily="34" charset="0"/>
                <a:cs typeface="Arial" pitchFamily="34" charset="0"/>
              </a:rPr>
              <a:t>ServletConfig</a:t>
            </a:r>
            <a:r>
              <a:rPr lang="en-US" b="1" dirty="0" smtClean="0">
                <a:latin typeface="Arial" pitchFamily="34" charset="0"/>
                <a:cs typeface="Arial" pitchFamily="34" charset="0"/>
              </a:rPr>
              <a:t> interface: </a:t>
            </a:r>
          </a:p>
          <a:p>
            <a:pPr marL="1169987" lvl="2" indent="-190500" eaLnBrk="1" hangingPunct="1">
              <a:spcBef>
                <a:spcPts val="0"/>
              </a:spcBef>
              <a:buFontTx/>
              <a:buChar char="•"/>
            </a:pPr>
            <a:r>
              <a:rPr lang="en-US" dirty="0" smtClean="0">
                <a:cs typeface="Arial" pitchFamily="34" charset="0"/>
              </a:rPr>
              <a:t>This is a servlet configuration object used by a servlet container used to pass information to a servlet during initialization. </a:t>
            </a:r>
          </a:p>
          <a:p>
            <a:pPr marL="1169987" lvl="2" indent="-190500" eaLnBrk="1" hangingPunct="1">
              <a:spcBef>
                <a:spcPts val="0"/>
              </a:spcBef>
              <a:buFontTx/>
              <a:buChar char="•"/>
            </a:pPr>
            <a:r>
              <a:rPr lang="en-US" dirty="0" smtClean="0">
                <a:cs typeface="Arial" pitchFamily="34" charset="0"/>
              </a:rPr>
              <a:t>It is implemented by </a:t>
            </a:r>
            <a:r>
              <a:rPr lang="en-US" dirty="0" err="1" smtClean="0">
                <a:cs typeface="Arial" pitchFamily="34" charset="0"/>
              </a:rPr>
              <a:t>GenericServlet</a:t>
            </a:r>
            <a:r>
              <a:rPr lang="en-US" dirty="0" smtClean="0">
                <a:cs typeface="Arial" pitchFamily="34" charset="0"/>
              </a:rPr>
              <a:t>. </a:t>
            </a:r>
          </a:p>
          <a:p>
            <a:pPr marL="1169987" lvl="2" indent="-190500" eaLnBrk="1" hangingPunct="1">
              <a:spcBef>
                <a:spcPts val="0"/>
              </a:spcBef>
              <a:buFontTx/>
              <a:buChar char="•"/>
            </a:pPr>
            <a:r>
              <a:rPr lang="en-US" dirty="0" smtClean="0">
                <a:cs typeface="Arial" pitchFamily="34" charset="0"/>
              </a:rPr>
              <a:t>All of its initialization parameters can only be set in deployment descriptor. The </a:t>
            </a:r>
            <a:r>
              <a:rPr lang="en-US" dirty="0" err="1" smtClean="0">
                <a:cs typeface="Arial" pitchFamily="34" charset="0"/>
              </a:rPr>
              <a:t>ServletConfig</a:t>
            </a:r>
            <a:r>
              <a:rPr lang="en-US" dirty="0" smtClean="0">
                <a:cs typeface="Arial" pitchFamily="34" charset="0"/>
              </a:rPr>
              <a:t> parameters are specified for a particular servlet and are unknown to other servlets. </a:t>
            </a:r>
          </a:p>
          <a:p>
            <a:pPr marL="1665287" lvl="3" indent="-228600">
              <a:spcBef>
                <a:spcPts val="0"/>
              </a:spcBef>
            </a:pPr>
            <a:r>
              <a:rPr lang="en-US" dirty="0" smtClean="0">
                <a:cs typeface="Arial" pitchFamily="34" charset="0"/>
              </a:rPr>
              <a:t>Notice that the classes do not belong to the core </a:t>
            </a:r>
            <a:r>
              <a:rPr lang="en-US" b="1" dirty="0" smtClean="0">
                <a:cs typeface="Arial" pitchFamily="34" charset="0"/>
              </a:rPr>
              <a:t>Java API</a:t>
            </a:r>
            <a:r>
              <a:rPr lang="en-US" dirty="0" smtClean="0">
                <a:cs typeface="Arial" pitchFamily="34" charset="0"/>
              </a:rPr>
              <a:t>. They are extensions to the core </a:t>
            </a:r>
            <a:r>
              <a:rPr lang="en-US" b="1" dirty="0" smtClean="0">
                <a:cs typeface="Arial" pitchFamily="34" charset="0"/>
              </a:rPr>
              <a:t>API </a:t>
            </a:r>
            <a:r>
              <a:rPr lang="en-US" dirty="0" smtClean="0">
                <a:cs typeface="Arial" pitchFamily="34" charset="0"/>
              </a:rPr>
              <a:t>and hence </a:t>
            </a:r>
            <a:r>
              <a:rPr lang="en-US" b="1" dirty="0" err="1" smtClean="0">
                <a:cs typeface="Arial" pitchFamily="34" charset="0"/>
              </a:rPr>
              <a:t>javax</a:t>
            </a:r>
            <a:r>
              <a:rPr lang="en-US" dirty="0" smtClean="0">
                <a:cs typeface="Arial" pitchFamily="34" charset="0"/>
              </a:rPr>
              <a:t>!</a:t>
            </a:r>
          </a:p>
          <a:p>
            <a:pPr marL="228600" lvl="0" indent="-228600">
              <a:spcBef>
                <a:spcPts val="0"/>
              </a:spcBef>
            </a:pPr>
            <a:r>
              <a:rPr lang="en-US" dirty="0" smtClean="0">
                <a:cs typeface="Arial" pitchFamily="34" charset="0"/>
              </a:rPr>
              <a:t>Generic Servlet Methods:</a:t>
            </a:r>
          </a:p>
          <a:p>
            <a:pPr lvl="1">
              <a:lnSpc>
                <a:spcPct val="80000"/>
              </a:lnSpc>
              <a:spcBef>
                <a:spcPts val="0"/>
              </a:spcBef>
            </a:pPr>
            <a:r>
              <a:rPr lang="en-US" b="1" dirty="0" smtClean="0">
                <a:latin typeface="Arial" pitchFamily="34" charset="0"/>
                <a:cs typeface="Arial" pitchFamily="34" charset="0"/>
              </a:rPr>
              <a:t>void init</a:t>
            </a:r>
            <a:r>
              <a:rPr lang="en-US" dirty="0" smtClean="0">
                <a:latin typeface="Arial" pitchFamily="34" charset="0"/>
                <a:cs typeface="Arial" pitchFamily="34" charset="0"/>
              </a:rPr>
              <a:t>(</a:t>
            </a:r>
            <a:r>
              <a:rPr lang="en-US" dirty="0" err="1" smtClean="0">
                <a:latin typeface="Arial" pitchFamily="34" charset="0"/>
                <a:cs typeface="Arial" pitchFamily="34" charset="0"/>
              </a:rPr>
              <a:t>ServletConfig</a:t>
            </a:r>
            <a:r>
              <a:rPr lang="en-US" dirty="0" smtClean="0">
                <a:latin typeface="Arial" pitchFamily="34" charset="0"/>
                <a:cs typeface="Arial" pitchFamily="34" charset="0"/>
              </a:rPr>
              <a:t> </a:t>
            </a:r>
            <a:r>
              <a:rPr lang="en-US" dirty="0" err="1" smtClean="0">
                <a:latin typeface="Arial" pitchFamily="34" charset="0"/>
                <a:cs typeface="Arial" pitchFamily="34" charset="0"/>
              </a:rPr>
              <a:t>config</a:t>
            </a:r>
            <a:r>
              <a:rPr lang="en-US" dirty="0" smtClean="0">
                <a:latin typeface="Arial" pitchFamily="34" charset="0"/>
                <a:cs typeface="Arial" pitchFamily="34" charset="0"/>
              </a:rPr>
              <a:t>) :Initializes the servlet. </a:t>
            </a:r>
          </a:p>
          <a:p>
            <a:pPr lvl="2">
              <a:spcBef>
                <a:spcPts val="0"/>
              </a:spcBef>
            </a:pPr>
            <a:r>
              <a:rPr lang="en-US" dirty="0" smtClean="0">
                <a:cs typeface="Arial" pitchFamily="34" charset="0"/>
              </a:rPr>
              <a:t>During initialization, the </a:t>
            </a:r>
            <a:r>
              <a:rPr lang="en-US" dirty="0" err="1" smtClean="0">
                <a:cs typeface="Arial" pitchFamily="34" charset="0"/>
              </a:rPr>
              <a:t>servlet</a:t>
            </a:r>
            <a:r>
              <a:rPr lang="en-US" dirty="0" smtClean="0">
                <a:cs typeface="Arial" pitchFamily="34" charset="0"/>
              </a:rPr>
              <a:t> should prepare the resources it manages, to ready the </a:t>
            </a:r>
            <a:r>
              <a:rPr lang="en-US" dirty="0" err="1" smtClean="0">
                <a:cs typeface="Arial" pitchFamily="34" charset="0"/>
              </a:rPr>
              <a:t>servlet</a:t>
            </a:r>
            <a:r>
              <a:rPr lang="en-US" dirty="0" smtClean="0">
                <a:cs typeface="Arial" pitchFamily="34" charset="0"/>
              </a:rPr>
              <a:t> for accepting service requests. </a:t>
            </a:r>
          </a:p>
          <a:p>
            <a:pPr lvl="2">
              <a:spcBef>
                <a:spcPts val="0"/>
              </a:spcBef>
            </a:pPr>
            <a:r>
              <a:rPr lang="en-US" dirty="0" smtClean="0">
                <a:cs typeface="Arial" pitchFamily="34" charset="0"/>
              </a:rPr>
              <a:t>As soon as the init method returns, the </a:t>
            </a:r>
            <a:r>
              <a:rPr lang="en-US" dirty="0" err="1" smtClean="0">
                <a:cs typeface="Arial" pitchFamily="34" charset="0"/>
              </a:rPr>
              <a:t>servlet</a:t>
            </a:r>
            <a:r>
              <a:rPr lang="en-US" dirty="0" smtClean="0">
                <a:cs typeface="Arial" pitchFamily="34" charset="0"/>
              </a:rPr>
              <a:t> can receive client requests. If, for some reason, the </a:t>
            </a:r>
            <a:r>
              <a:rPr lang="en-US" dirty="0" err="1" smtClean="0">
                <a:cs typeface="Arial" pitchFamily="34" charset="0"/>
              </a:rPr>
              <a:t>servlet's</a:t>
            </a:r>
            <a:r>
              <a:rPr lang="en-US" dirty="0" smtClean="0">
                <a:cs typeface="Arial" pitchFamily="34" charset="0"/>
              </a:rPr>
              <a:t> required resources can not be made available (for example, a required network connection can not be established), or some other initialization error occurs that would make it impossible for the </a:t>
            </a:r>
            <a:r>
              <a:rPr lang="en-US" dirty="0" err="1" smtClean="0">
                <a:cs typeface="Arial" pitchFamily="34" charset="0"/>
              </a:rPr>
              <a:t>servlet</a:t>
            </a:r>
            <a:r>
              <a:rPr lang="en-US" dirty="0" smtClean="0">
                <a:cs typeface="Arial" pitchFamily="34" charset="0"/>
              </a:rPr>
              <a:t> to handle requests, the init method should throw an </a:t>
            </a:r>
            <a:r>
              <a:rPr lang="en-US" dirty="0" err="1" smtClean="0">
                <a:cs typeface="Arial" pitchFamily="34" charset="0"/>
              </a:rPr>
              <a:t>UnavailableException</a:t>
            </a:r>
            <a:r>
              <a:rPr lang="en-US" dirty="0" smtClean="0">
                <a:cs typeface="Arial" pitchFamily="34" charset="0"/>
              </a:rPr>
              <a:t> exception. </a:t>
            </a:r>
          </a:p>
          <a:p>
            <a:pPr lvl="2">
              <a:spcBef>
                <a:spcPts val="0"/>
              </a:spcBef>
            </a:pPr>
            <a:r>
              <a:rPr lang="en-US" dirty="0" smtClean="0">
                <a:cs typeface="Arial" pitchFamily="34" charset="0"/>
              </a:rPr>
              <a:t>The init method takes a </a:t>
            </a:r>
            <a:r>
              <a:rPr lang="en-US" dirty="0" err="1" smtClean="0">
                <a:cs typeface="Arial" pitchFamily="34" charset="0"/>
              </a:rPr>
              <a:t>ServletConfig</a:t>
            </a:r>
            <a:r>
              <a:rPr lang="en-US" dirty="0" smtClean="0">
                <a:cs typeface="Arial" pitchFamily="34" charset="0"/>
              </a:rPr>
              <a:t> object as a parameter. The method should save this object, so that it can be returned by the </a:t>
            </a:r>
            <a:r>
              <a:rPr lang="en-US" dirty="0" err="1" smtClean="0">
                <a:cs typeface="Arial" pitchFamily="34" charset="0"/>
              </a:rPr>
              <a:t>getServletConfig</a:t>
            </a:r>
            <a:r>
              <a:rPr lang="en-US" dirty="0" smtClean="0">
                <a:cs typeface="Arial" pitchFamily="34" charset="0"/>
              </a:rPr>
              <a:t> method. </a:t>
            </a:r>
          </a:p>
          <a:p>
            <a:pPr lvl="1">
              <a:lnSpc>
                <a:spcPct val="80000"/>
              </a:lnSpc>
              <a:spcBef>
                <a:spcPts val="0"/>
              </a:spcBef>
            </a:pPr>
            <a:r>
              <a:rPr lang="en-US" dirty="0" smtClean="0">
                <a:latin typeface="Arial" pitchFamily="34" charset="0"/>
                <a:cs typeface="Arial" pitchFamily="34" charset="0"/>
              </a:rPr>
              <a:t> void </a:t>
            </a:r>
            <a:r>
              <a:rPr lang="en-US" b="1" dirty="0" smtClean="0">
                <a:latin typeface="Arial" pitchFamily="34" charset="0"/>
                <a:cs typeface="Arial" pitchFamily="34" charset="0"/>
              </a:rPr>
              <a:t>service</a:t>
            </a:r>
            <a:r>
              <a:rPr lang="en-US" dirty="0" smtClean="0">
                <a:latin typeface="Arial" pitchFamily="34" charset="0"/>
                <a:cs typeface="Arial" pitchFamily="34" charset="0"/>
              </a:rPr>
              <a:t>(</a:t>
            </a:r>
            <a:r>
              <a:rPr lang="en-US" dirty="0" err="1" smtClean="0">
                <a:latin typeface="Arial" pitchFamily="34" charset="0"/>
                <a:cs typeface="Arial" pitchFamily="34" charset="0"/>
              </a:rPr>
              <a:t>ServletRequest</a:t>
            </a:r>
            <a:r>
              <a:rPr lang="en-US" dirty="0" smtClean="0">
                <a:latin typeface="Arial" pitchFamily="34" charset="0"/>
                <a:cs typeface="Arial" pitchFamily="34" charset="0"/>
              </a:rPr>
              <a:t> </a:t>
            </a:r>
            <a:r>
              <a:rPr lang="en-US" dirty="0" err="1" smtClean="0">
                <a:latin typeface="Arial" pitchFamily="34" charset="0"/>
                <a:cs typeface="Arial" pitchFamily="34" charset="0"/>
              </a:rPr>
              <a:t>req</a:t>
            </a:r>
            <a:r>
              <a:rPr lang="en-US" dirty="0" smtClean="0">
                <a:latin typeface="Arial" pitchFamily="34" charset="0"/>
                <a:cs typeface="Arial" pitchFamily="34" charset="0"/>
              </a:rPr>
              <a:t>, </a:t>
            </a:r>
            <a:r>
              <a:rPr lang="en-US" dirty="0" err="1" smtClean="0">
                <a:latin typeface="Arial" pitchFamily="34" charset="0"/>
                <a:cs typeface="Arial" pitchFamily="34" charset="0"/>
              </a:rPr>
              <a:t>ServletResponse</a:t>
            </a:r>
            <a:r>
              <a:rPr lang="en-US" dirty="0" smtClean="0">
                <a:latin typeface="Arial" pitchFamily="34" charset="0"/>
                <a:cs typeface="Arial" pitchFamily="34" charset="0"/>
              </a:rPr>
              <a:t> res)  :Carries out a single request from the client. </a:t>
            </a:r>
          </a:p>
          <a:p>
            <a:pPr lvl="1">
              <a:lnSpc>
                <a:spcPct val="80000"/>
              </a:lnSpc>
              <a:spcBef>
                <a:spcPts val="0"/>
              </a:spcBef>
            </a:pPr>
            <a:r>
              <a:rPr lang="en-US" b="1" dirty="0" smtClean="0">
                <a:latin typeface="Arial" pitchFamily="34" charset="0"/>
                <a:cs typeface="Arial" pitchFamily="34" charset="0"/>
              </a:rPr>
              <a:t>void destroy</a:t>
            </a:r>
            <a:r>
              <a:rPr lang="en-US" dirty="0" smtClean="0">
                <a:latin typeface="Arial" pitchFamily="34" charset="0"/>
                <a:cs typeface="Arial" pitchFamily="34" charset="0"/>
              </a:rPr>
              <a:t>() :Cleans up whatever resources are being held (e.g., memory, file handles, threads) and makes sure that any persistent state is synchronized with the </a:t>
            </a:r>
            <a:r>
              <a:rPr lang="en-US" dirty="0" err="1" smtClean="0">
                <a:latin typeface="Arial" pitchFamily="34" charset="0"/>
                <a:cs typeface="Arial" pitchFamily="34" charset="0"/>
              </a:rPr>
              <a:t>servlet's</a:t>
            </a:r>
            <a:r>
              <a:rPr lang="en-US" dirty="0" smtClean="0">
                <a:latin typeface="Arial" pitchFamily="34" charset="0"/>
                <a:cs typeface="Arial" pitchFamily="34" charset="0"/>
              </a:rPr>
              <a:t> current in-memory state. </a:t>
            </a:r>
          </a:p>
          <a:p>
            <a:pPr lvl="2">
              <a:lnSpc>
                <a:spcPct val="80000"/>
              </a:lnSpc>
              <a:spcBef>
                <a:spcPts val="0"/>
              </a:spcBef>
            </a:pPr>
            <a:r>
              <a:rPr lang="en-US" dirty="0" smtClean="0">
                <a:cs typeface="Arial" pitchFamily="34" charset="0"/>
              </a:rPr>
              <a:t>When a server unloads a </a:t>
            </a:r>
            <a:r>
              <a:rPr lang="en-US" dirty="0" err="1" smtClean="0">
                <a:cs typeface="Arial" pitchFamily="34" charset="0"/>
              </a:rPr>
              <a:t>servlet</a:t>
            </a:r>
            <a:r>
              <a:rPr lang="en-US" dirty="0" smtClean="0">
                <a:cs typeface="Arial" pitchFamily="34" charset="0"/>
              </a:rPr>
              <a:t>, it calls the </a:t>
            </a:r>
            <a:r>
              <a:rPr lang="en-US" dirty="0" err="1" smtClean="0">
                <a:cs typeface="Arial" pitchFamily="34" charset="0"/>
              </a:rPr>
              <a:t>servlet's</a:t>
            </a:r>
            <a:r>
              <a:rPr lang="en-US" dirty="0" smtClean="0">
                <a:cs typeface="Arial" pitchFamily="34" charset="0"/>
              </a:rPr>
              <a:t> destroy method. The destroy method should undo any initialization work and synchronize persistent state with the current in-memory state.</a:t>
            </a:r>
          </a:p>
          <a:p>
            <a:pPr lvl="1">
              <a:lnSpc>
                <a:spcPct val="80000"/>
              </a:lnSpc>
              <a:spcBef>
                <a:spcPts val="0"/>
              </a:spcBef>
            </a:pPr>
            <a:r>
              <a:rPr lang="en-US" dirty="0" err="1" smtClean="0">
                <a:latin typeface="Arial" pitchFamily="34" charset="0"/>
                <a:cs typeface="Arial" pitchFamily="34" charset="0"/>
              </a:rPr>
              <a:t>ServletConfig</a:t>
            </a:r>
            <a:r>
              <a:rPr lang="en-US" b="1" dirty="0" smtClean="0">
                <a:latin typeface="Arial" pitchFamily="34" charset="0"/>
                <a:cs typeface="Arial" pitchFamily="34" charset="0"/>
              </a:rPr>
              <a:t> </a:t>
            </a:r>
            <a:r>
              <a:rPr lang="en-US" b="1" dirty="0" err="1" smtClean="0">
                <a:latin typeface="Arial" pitchFamily="34" charset="0"/>
                <a:cs typeface="Arial" pitchFamily="34" charset="0"/>
              </a:rPr>
              <a:t>getServletConfig</a:t>
            </a:r>
            <a:r>
              <a:rPr lang="en-US" dirty="0" smtClean="0">
                <a:latin typeface="Arial" pitchFamily="34" charset="0"/>
                <a:cs typeface="Arial" pitchFamily="34" charset="0"/>
              </a:rPr>
              <a:t>() :Returns a </a:t>
            </a:r>
            <a:r>
              <a:rPr lang="en-US" dirty="0" err="1" smtClean="0">
                <a:latin typeface="Arial" pitchFamily="34" charset="0"/>
                <a:cs typeface="Arial" pitchFamily="34" charset="0"/>
              </a:rPr>
              <a:t>servlet</a:t>
            </a:r>
            <a:r>
              <a:rPr lang="en-US" dirty="0" smtClean="0">
                <a:latin typeface="Arial" pitchFamily="34" charset="0"/>
                <a:cs typeface="Arial" pitchFamily="34" charset="0"/>
              </a:rPr>
              <a:t> </a:t>
            </a:r>
            <a:r>
              <a:rPr lang="en-US" dirty="0" err="1" smtClean="0">
                <a:latin typeface="Arial" pitchFamily="34" charset="0"/>
                <a:cs typeface="Arial" pitchFamily="34" charset="0"/>
              </a:rPr>
              <a:t>config</a:t>
            </a:r>
            <a:r>
              <a:rPr lang="en-US" dirty="0" smtClean="0">
                <a:latin typeface="Arial" pitchFamily="34" charset="0"/>
                <a:cs typeface="Arial" pitchFamily="34" charset="0"/>
              </a:rPr>
              <a:t> object, which contains any initialization parameters and startup configuration for this </a:t>
            </a:r>
            <a:r>
              <a:rPr lang="en-US" dirty="0" err="1" smtClean="0">
                <a:latin typeface="Arial" pitchFamily="34" charset="0"/>
                <a:cs typeface="Arial" pitchFamily="34" charset="0"/>
              </a:rPr>
              <a:t>servlet</a:t>
            </a:r>
            <a:r>
              <a:rPr lang="en-US" dirty="0" smtClean="0">
                <a:latin typeface="Arial" pitchFamily="34" charset="0"/>
                <a:cs typeface="Arial" pitchFamily="34" charset="0"/>
              </a:rPr>
              <a:t>. </a:t>
            </a:r>
          </a:p>
          <a:p>
            <a:pPr lvl="1">
              <a:lnSpc>
                <a:spcPct val="80000"/>
              </a:lnSpc>
              <a:spcBef>
                <a:spcPts val="0"/>
              </a:spcBef>
            </a:pPr>
            <a:r>
              <a:rPr lang="en-US" dirty="0" smtClean="0">
                <a:latin typeface="Arial" pitchFamily="34" charset="0"/>
                <a:cs typeface="Arial" pitchFamily="34" charset="0"/>
              </a:rPr>
              <a:t> String </a:t>
            </a:r>
            <a:r>
              <a:rPr lang="en-US" b="1" dirty="0" err="1" smtClean="0">
                <a:latin typeface="Arial" pitchFamily="34" charset="0"/>
                <a:cs typeface="Arial" pitchFamily="34" charset="0"/>
              </a:rPr>
              <a:t>getServletInfo</a:t>
            </a:r>
            <a:r>
              <a:rPr lang="en-US" dirty="0" smtClean="0">
                <a:latin typeface="Arial" pitchFamily="34" charset="0"/>
                <a:cs typeface="Arial" pitchFamily="34" charset="0"/>
              </a:rPr>
              <a:t>() :Returns a string containing information about the </a:t>
            </a:r>
            <a:r>
              <a:rPr lang="en-US" dirty="0" err="1" smtClean="0">
                <a:latin typeface="Arial" pitchFamily="34" charset="0"/>
                <a:cs typeface="Arial" pitchFamily="34" charset="0"/>
              </a:rPr>
              <a:t>servlet</a:t>
            </a:r>
            <a:r>
              <a:rPr lang="en-US" dirty="0" smtClean="0">
                <a:latin typeface="Arial" pitchFamily="34" charset="0"/>
                <a:cs typeface="Arial" pitchFamily="34" charset="0"/>
              </a:rPr>
              <a:t>, such as its author, version, and copyright. </a:t>
            </a:r>
          </a:p>
          <a:p>
            <a:pPr marL="808037" lvl="1" indent="-228600">
              <a:spcBef>
                <a:spcPts val="0"/>
              </a:spcBef>
            </a:pPr>
            <a:endParaRPr lang="en-US" dirty="0">
              <a:latin typeface="Arial" pitchFamily="34" charset="0"/>
              <a:cs typeface="Arial" pitchFamily="34" charset="0"/>
            </a:endParaRPr>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18</a:t>
            </a:fld>
            <a:endParaRPr lang="en-US"/>
          </a:p>
        </p:txBody>
      </p:sp>
    </p:spTree>
    <p:extLst>
      <p:ext uri="{BB962C8B-B14F-4D97-AF65-F5344CB8AC3E}">
        <p14:creationId xmlns:p14="http://schemas.microsoft.com/office/powerpoint/2010/main" val="8973030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228600" indent="-228600"/>
            <a:r>
              <a:rPr lang="en-US" dirty="0" smtClean="0">
                <a:cs typeface="Arial" pitchFamily="34" charset="0"/>
              </a:rPr>
              <a:t>Servlet API:</a:t>
            </a:r>
          </a:p>
          <a:p>
            <a:pPr marL="750887" lvl="1" indent="-171450" eaLnBrk="1" hangingPunct="1"/>
            <a:r>
              <a:rPr lang="en-US" b="1" dirty="0" err="1" smtClean="0">
                <a:latin typeface="Arial" pitchFamily="34" charset="0"/>
                <a:cs typeface="Arial" pitchFamily="34" charset="0"/>
              </a:rPr>
              <a:t>HttpServlet</a:t>
            </a:r>
            <a:r>
              <a:rPr lang="en-US" b="1" dirty="0" smtClean="0">
                <a:latin typeface="Arial" pitchFamily="34" charset="0"/>
                <a:cs typeface="Arial" pitchFamily="34" charset="0"/>
              </a:rPr>
              <a:t>:</a:t>
            </a:r>
          </a:p>
          <a:p>
            <a:pPr marL="1150937" lvl="2" indent="-171450" eaLnBrk="1" hangingPunct="1">
              <a:buFontTx/>
              <a:buChar char="•"/>
            </a:pPr>
            <a:r>
              <a:rPr lang="en-US" dirty="0" smtClean="0">
                <a:cs typeface="Arial" pitchFamily="34" charset="0"/>
              </a:rPr>
              <a:t>init() and destroy() can be overridden to manage resources that are held for the life of the servlet. Servlet can implement </a:t>
            </a:r>
            <a:r>
              <a:rPr lang="en-US" dirty="0" err="1" smtClean="0">
                <a:cs typeface="Arial" pitchFamily="34" charset="0"/>
              </a:rPr>
              <a:t>getServletInfo</a:t>
            </a:r>
            <a:r>
              <a:rPr lang="en-US" dirty="0" smtClean="0">
                <a:cs typeface="Arial" pitchFamily="34" charset="0"/>
              </a:rPr>
              <a:t>() to provide information about itself. </a:t>
            </a:r>
          </a:p>
          <a:p>
            <a:pPr marL="1150937" lvl="2" indent="-171450" eaLnBrk="1" hangingPunct="1">
              <a:buFontTx/>
              <a:buChar char="•"/>
            </a:pPr>
            <a:r>
              <a:rPr lang="en-US" dirty="0" smtClean="0">
                <a:cs typeface="Arial" pitchFamily="34" charset="0"/>
              </a:rPr>
              <a:t>The service() method of </a:t>
            </a:r>
            <a:r>
              <a:rPr lang="en-US" dirty="0" err="1" smtClean="0">
                <a:cs typeface="Arial" pitchFamily="34" charset="0"/>
              </a:rPr>
              <a:t>HttpServlet</a:t>
            </a:r>
            <a:r>
              <a:rPr lang="en-US" dirty="0" smtClean="0">
                <a:cs typeface="Arial" pitchFamily="34" charset="0"/>
              </a:rPr>
              <a:t> dispatches a request to different Java methods for different HTTP request methods. It recognizes the standard HTTP/1.1 methods like GET, HEAD, PUT, POST, DELETE, OPTIONS and TRACE. Other methods are answered with a </a:t>
            </a:r>
            <a:r>
              <a:rPr lang="en-US" i="1" dirty="0" smtClean="0">
                <a:cs typeface="Arial" pitchFamily="34" charset="0"/>
              </a:rPr>
              <a:t>Bad Request</a:t>
            </a:r>
            <a:r>
              <a:rPr lang="en-US" dirty="0" smtClean="0">
                <a:cs typeface="Arial" pitchFamily="34" charset="0"/>
              </a:rPr>
              <a:t> HTTP error.</a:t>
            </a:r>
          </a:p>
          <a:p>
            <a:pPr marL="1150937" lvl="2" indent="-171450" eaLnBrk="1" hangingPunct="1">
              <a:buFontTx/>
              <a:buChar char="•"/>
            </a:pPr>
            <a:r>
              <a:rPr lang="en-US" dirty="0" smtClean="0">
                <a:cs typeface="Arial" pitchFamily="34" charset="0"/>
              </a:rPr>
              <a:t>Do not override the service() method because it handles setup and dispatching to all the </a:t>
            </a:r>
            <a:r>
              <a:rPr lang="en-US" dirty="0" err="1" smtClean="0">
                <a:cs typeface="Arial" pitchFamily="34" charset="0"/>
              </a:rPr>
              <a:t>doXXX</a:t>
            </a:r>
            <a:r>
              <a:rPr lang="en-US" dirty="0" smtClean="0">
                <a:cs typeface="Arial" pitchFamily="34" charset="0"/>
              </a:rPr>
              <a:t>() methods. Since service() method dispatches to </a:t>
            </a:r>
            <a:r>
              <a:rPr lang="en-US" dirty="0" err="1" smtClean="0">
                <a:cs typeface="Arial" pitchFamily="34" charset="0"/>
              </a:rPr>
              <a:t>doXXX</a:t>
            </a:r>
            <a:r>
              <a:rPr lang="en-US" dirty="0" smtClean="0">
                <a:cs typeface="Arial" pitchFamily="34" charset="0"/>
              </a:rPr>
              <a:t>() methods, it passes its request and response objects to these methods.</a:t>
            </a:r>
          </a:p>
          <a:p>
            <a:pPr marL="1150937" lvl="2" indent="-171450" eaLnBrk="1" hangingPunct="1">
              <a:buFontTx/>
              <a:buChar char="•"/>
            </a:pPr>
            <a:r>
              <a:rPr lang="en-US" dirty="0" smtClean="0">
                <a:cs typeface="Arial" pitchFamily="34" charset="0"/>
              </a:rPr>
              <a:t>An HTTP servlet generally overrides </a:t>
            </a:r>
            <a:r>
              <a:rPr lang="en-US" dirty="0" err="1" smtClean="0">
                <a:cs typeface="Arial" pitchFamily="34" charset="0"/>
              </a:rPr>
              <a:t>doGet</a:t>
            </a:r>
            <a:r>
              <a:rPr lang="en-US" dirty="0" smtClean="0">
                <a:cs typeface="Arial" pitchFamily="34" charset="0"/>
              </a:rPr>
              <a:t>() to handle GET requests and </a:t>
            </a:r>
            <a:r>
              <a:rPr lang="en-US" dirty="0" err="1" smtClean="0">
                <a:cs typeface="Arial" pitchFamily="34" charset="0"/>
              </a:rPr>
              <a:t>doPost</a:t>
            </a:r>
            <a:r>
              <a:rPr lang="en-US" dirty="0" smtClean="0">
                <a:cs typeface="Arial" pitchFamily="34" charset="0"/>
              </a:rPr>
              <a:t>() to handle POST type of requests.</a:t>
            </a:r>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19</a:t>
            </a:fld>
            <a:endParaRPr lang="en-US"/>
          </a:p>
        </p:txBody>
      </p:sp>
    </p:spTree>
    <p:extLst>
      <p:ext uri="{BB962C8B-B14F-4D97-AF65-F5344CB8AC3E}">
        <p14:creationId xmlns:p14="http://schemas.microsoft.com/office/powerpoint/2010/main" val="616692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911224" y="583406"/>
            <a:ext cx="5483225" cy="8097045"/>
          </a:xfrm>
        </p:spPr>
        <p:txBody>
          <a:bodyPr>
            <a:noAutofit/>
          </a:bodyPr>
          <a:lstStyle/>
          <a:p>
            <a:pPr marL="171450" lvl="0" indent="-171450" eaLnBrk="1" hangingPunct="1"/>
            <a:r>
              <a:rPr lang="en-US" dirty="0" err="1" smtClean="0">
                <a:cs typeface="Arial" pitchFamily="34" charset="0"/>
              </a:rPr>
              <a:t>HttpServlet</a:t>
            </a:r>
            <a:r>
              <a:rPr lang="en-US" dirty="0" smtClean="0">
                <a:cs typeface="Arial" pitchFamily="34" charset="0"/>
              </a:rPr>
              <a:t> Methods:</a:t>
            </a:r>
          </a:p>
          <a:p>
            <a:pPr marL="865187" lvl="1">
              <a:spcBef>
                <a:spcPct val="20000"/>
              </a:spcBef>
              <a:buFontTx/>
              <a:buChar char="•"/>
            </a:pPr>
            <a:r>
              <a:rPr lang="en-US" b="1" dirty="0" smtClean="0">
                <a:latin typeface="Arial" pitchFamily="34" charset="0"/>
                <a:cs typeface="Arial" pitchFamily="34" charset="0"/>
              </a:rPr>
              <a:t>void </a:t>
            </a:r>
            <a:r>
              <a:rPr lang="en-US" b="1" dirty="0" err="1" smtClean="0">
                <a:latin typeface="Arial" pitchFamily="34" charset="0"/>
                <a:cs typeface="Arial" pitchFamily="34" charset="0"/>
              </a:rPr>
              <a:t>doGet</a:t>
            </a:r>
            <a:r>
              <a:rPr lang="en-US" b="1" dirty="0" smtClean="0">
                <a:latin typeface="Arial" pitchFamily="34" charset="0"/>
                <a:cs typeface="Arial" pitchFamily="34" charset="0"/>
              </a:rPr>
              <a:t> (</a:t>
            </a:r>
            <a:r>
              <a:rPr lang="en-US" b="1" dirty="0" err="1" smtClean="0">
                <a:latin typeface="Arial" pitchFamily="34" charset="0"/>
                <a:cs typeface="Arial" pitchFamily="34" charset="0"/>
              </a:rPr>
              <a:t>HttpServletRequest</a:t>
            </a:r>
            <a:r>
              <a:rPr lang="en-US" b="1" dirty="0" smtClean="0">
                <a:latin typeface="Arial" pitchFamily="34" charset="0"/>
                <a:cs typeface="Arial" pitchFamily="34" charset="0"/>
              </a:rPr>
              <a:t> request, </a:t>
            </a:r>
            <a:r>
              <a:rPr lang="en-US" b="1" dirty="0" err="1" smtClean="0">
                <a:latin typeface="Arial" pitchFamily="34" charset="0"/>
                <a:cs typeface="Arial" pitchFamily="34" charset="0"/>
              </a:rPr>
              <a:t>HttpServletResponse</a:t>
            </a:r>
            <a:r>
              <a:rPr lang="en-US" b="1" dirty="0" smtClean="0">
                <a:latin typeface="Arial" pitchFamily="34" charset="0"/>
                <a:cs typeface="Arial" pitchFamily="34" charset="0"/>
              </a:rPr>
              <a:t> response) :</a:t>
            </a:r>
            <a:r>
              <a:rPr lang="en-US" dirty="0" smtClean="0">
                <a:latin typeface="Arial" pitchFamily="34" charset="0"/>
                <a:cs typeface="Arial" pitchFamily="34" charset="0"/>
              </a:rPr>
              <a:t>handles GET requests and HEAD requests </a:t>
            </a:r>
          </a:p>
          <a:p>
            <a:pPr marL="865187" lvl="1">
              <a:spcBef>
                <a:spcPct val="20000"/>
              </a:spcBef>
              <a:buFontTx/>
              <a:buChar char="•"/>
            </a:pPr>
            <a:r>
              <a:rPr lang="en-US" b="1" dirty="0" smtClean="0">
                <a:latin typeface="Arial" pitchFamily="34" charset="0"/>
                <a:cs typeface="Arial" pitchFamily="34" charset="0"/>
              </a:rPr>
              <a:t>void </a:t>
            </a:r>
            <a:r>
              <a:rPr lang="en-US" b="1" dirty="0" err="1" smtClean="0">
                <a:latin typeface="Arial" pitchFamily="34" charset="0"/>
                <a:cs typeface="Arial" pitchFamily="34" charset="0"/>
              </a:rPr>
              <a:t>doPost</a:t>
            </a:r>
            <a:r>
              <a:rPr lang="en-US" b="1" dirty="0" smtClean="0">
                <a:latin typeface="Arial" pitchFamily="34" charset="0"/>
                <a:cs typeface="Arial" pitchFamily="34" charset="0"/>
              </a:rPr>
              <a:t> (</a:t>
            </a:r>
            <a:r>
              <a:rPr lang="en-US" b="1" dirty="0" err="1" smtClean="0">
                <a:latin typeface="Arial" pitchFamily="34" charset="0"/>
                <a:cs typeface="Arial" pitchFamily="34" charset="0"/>
              </a:rPr>
              <a:t>HttpServletRequest</a:t>
            </a:r>
            <a:r>
              <a:rPr lang="en-US" b="1" dirty="0" smtClean="0">
                <a:latin typeface="Arial" pitchFamily="34" charset="0"/>
                <a:cs typeface="Arial" pitchFamily="34" charset="0"/>
              </a:rPr>
              <a:t> request, </a:t>
            </a:r>
            <a:r>
              <a:rPr lang="en-US" b="1" dirty="0" err="1" smtClean="0">
                <a:latin typeface="Arial" pitchFamily="34" charset="0"/>
                <a:cs typeface="Arial" pitchFamily="34" charset="0"/>
              </a:rPr>
              <a:t>HttpServletResponse</a:t>
            </a:r>
            <a:r>
              <a:rPr lang="en-US" b="1" dirty="0" smtClean="0">
                <a:latin typeface="Arial" pitchFamily="34" charset="0"/>
                <a:cs typeface="Arial" pitchFamily="34" charset="0"/>
              </a:rPr>
              <a:t> response) :</a:t>
            </a:r>
            <a:r>
              <a:rPr lang="en-US" dirty="0" smtClean="0">
                <a:latin typeface="Arial" pitchFamily="34" charset="0"/>
                <a:cs typeface="Arial" pitchFamily="34" charset="0"/>
              </a:rPr>
              <a:t>handles POST requests</a:t>
            </a:r>
          </a:p>
          <a:p>
            <a:pPr marL="865187" lvl="1">
              <a:spcBef>
                <a:spcPct val="20000"/>
              </a:spcBef>
              <a:buFontTx/>
              <a:buChar char="•"/>
            </a:pPr>
            <a:r>
              <a:rPr lang="en-US" b="1" dirty="0" smtClean="0">
                <a:latin typeface="Arial" pitchFamily="34" charset="0"/>
                <a:cs typeface="Arial" pitchFamily="34" charset="0"/>
              </a:rPr>
              <a:t>void </a:t>
            </a:r>
            <a:r>
              <a:rPr lang="en-US" b="1" dirty="0" err="1" smtClean="0">
                <a:latin typeface="Arial" pitchFamily="34" charset="0"/>
                <a:cs typeface="Arial" pitchFamily="34" charset="0"/>
              </a:rPr>
              <a:t>doPut</a:t>
            </a:r>
            <a:r>
              <a:rPr lang="en-US" b="1" dirty="0" smtClean="0">
                <a:latin typeface="Arial" pitchFamily="34" charset="0"/>
                <a:cs typeface="Arial" pitchFamily="34" charset="0"/>
              </a:rPr>
              <a:t> (</a:t>
            </a:r>
            <a:r>
              <a:rPr lang="en-US" b="1" dirty="0" err="1" smtClean="0">
                <a:latin typeface="Arial" pitchFamily="34" charset="0"/>
                <a:cs typeface="Arial" pitchFamily="34" charset="0"/>
              </a:rPr>
              <a:t>HttpServletRequest</a:t>
            </a:r>
            <a:r>
              <a:rPr lang="en-US" b="1" dirty="0" smtClean="0">
                <a:latin typeface="Arial" pitchFamily="34" charset="0"/>
                <a:cs typeface="Arial" pitchFamily="34" charset="0"/>
              </a:rPr>
              <a:t> request, </a:t>
            </a:r>
            <a:r>
              <a:rPr lang="en-US" b="1" dirty="0" err="1" smtClean="0">
                <a:latin typeface="Arial" pitchFamily="34" charset="0"/>
                <a:cs typeface="Arial" pitchFamily="34" charset="0"/>
              </a:rPr>
              <a:t>HttpServletResponse</a:t>
            </a:r>
            <a:r>
              <a:rPr lang="en-US" b="1" dirty="0" smtClean="0">
                <a:latin typeface="Arial" pitchFamily="34" charset="0"/>
                <a:cs typeface="Arial" pitchFamily="34" charset="0"/>
              </a:rPr>
              <a:t> response) :</a:t>
            </a:r>
            <a:r>
              <a:rPr lang="en-US" dirty="0" smtClean="0">
                <a:latin typeface="Arial" pitchFamily="34" charset="0"/>
                <a:cs typeface="Arial" pitchFamily="34" charset="0"/>
              </a:rPr>
              <a:t>handles PUT requests</a:t>
            </a:r>
          </a:p>
          <a:p>
            <a:pPr marL="865187" lvl="1">
              <a:spcBef>
                <a:spcPct val="20000"/>
              </a:spcBef>
              <a:buFontTx/>
              <a:buChar char="•"/>
            </a:pPr>
            <a:r>
              <a:rPr lang="en-US" b="1" dirty="0" smtClean="0">
                <a:latin typeface="Arial" pitchFamily="34" charset="0"/>
                <a:cs typeface="Arial" pitchFamily="34" charset="0"/>
              </a:rPr>
              <a:t>void </a:t>
            </a:r>
            <a:r>
              <a:rPr lang="en-US" b="1" dirty="0" err="1" smtClean="0">
                <a:latin typeface="Arial" pitchFamily="34" charset="0"/>
                <a:cs typeface="Arial" pitchFamily="34" charset="0"/>
              </a:rPr>
              <a:t>doDelete</a:t>
            </a:r>
            <a:r>
              <a:rPr lang="en-US" b="1" dirty="0" smtClean="0">
                <a:latin typeface="Arial" pitchFamily="34" charset="0"/>
                <a:cs typeface="Arial" pitchFamily="34" charset="0"/>
              </a:rPr>
              <a:t> (</a:t>
            </a:r>
            <a:r>
              <a:rPr lang="en-US" b="1" dirty="0" err="1" smtClean="0">
                <a:latin typeface="Arial" pitchFamily="34" charset="0"/>
                <a:cs typeface="Arial" pitchFamily="34" charset="0"/>
              </a:rPr>
              <a:t>HttpServletRequest</a:t>
            </a:r>
            <a:r>
              <a:rPr lang="en-US" b="1" dirty="0" smtClean="0">
                <a:latin typeface="Arial" pitchFamily="34" charset="0"/>
                <a:cs typeface="Arial" pitchFamily="34" charset="0"/>
              </a:rPr>
              <a:t> request, </a:t>
            </a:r>
            <a:r>
              <a:rPr lang="en-US" b="1" dirty="0" err="1" smtClean="0">
                <a:latin typeface="Arial" pitchFamily="34" charset="0"/>
                <a:cs typeface="Arial" pitchFamily="34" charset="0"/>
              </a:rPr>
              <a:t>HttpServletResponse</a:t>
            </a:r>
            <a:r>
              <a:rPr lang="en-US" b="1" dirty="0" smtClean="0">
                <a:latin typeface="Arial" pitchFamily="34" charset="0"/>
                <a:cs typeface="Arial" pitchFamily="34" charset="0"/>
              </a:rPr>
              <a:t> response) :</a:t>
            </a:r>
            <a:r>
              <a:rPr lang="en-US" b="1" i="1" dirty="0" smtClean="0">
                <a:latin typeface="Arial" pitchFamily="34" charset="0"/>
                <a:cs typeface="Arial" pitchFamily="34" charset="0"/>
              </a:rPr>
              <a:t> </a:t>
            </a:r>
            <a:r>
              <a:rPr lang="en-US" dirty="0" smtClean="0">
                <a:latin typeface="Arial" pitchFamily="34" charset="0"/>
                <a:cs typeface="Arial" pitchFamily="34" charset="0"/>
              </a:rPr>
              <a:t>handles DELETE requests</a:t>
            </a:r>
          </a:p>
          <a:p>
            <a:pPr lvl="1"/>
            <a:r>
              <a:rPr lang="en-US" dirty="0" smtClean="0">
                <a:latin typeface="Arial" pitchFamily="34" charset="0"/>
                <a:cs typeface="Arial" pitchFamily="34" charset="0"/>
              </a:rPr>
              <a:t>Whatever method you override, it will take two arguments. The first encapsulates the data from the client, and is an </a:t>
            </a:r>
            <a:r>
              <a:rPr lang="en-US" dirty="0" err="1" smtClean="0">
                <a:latin typeface="Arial" pitchFamily="34" charset="0"/>
                <a:cs typeface="Arial" pitchFamily="34" charset="0"/>
              </a:rPr>
              <a:t>HttpServletRequest</a:t>
            </a:r>
            <a:r>
              <a:rPr lang="en-US" dirty="0" smtClean="0">
                <a:latin typeface="Arial" pitchFamily="34" charset="0"/>
                <a:cs typeface="Arial" pitchFamily="34" charset="0"/>
              </a:rPr>
              <a:t>. The second encapsulates the response to the client, and is an </a:t>
            </a:r>
            <a:r>
              <a:rPr lang="en-US" dirty="0" err="1" smtClean="0">
                <a:latin typeface="Arial" pitchFamily="34" charset="0"/>
                <a:cs typeface="Arial" pitchFamily="34" charset="0"/>
              </a:rPr>
              <a:t>HttpServletResponse</a:t>
            </a:r>
            <a:r>
              <a:rPr lang="en-US" dirty="0" smtClean="0">
                <a:latin typeface="Arial" pitchFamily="34" charset="0"/>
                <a:cs typeface="Arial" pitchFamily="34" charset="0"/>
              </a:rPr>
              <a:t>. </a:t>
            </a:r>
          </a:p>
          <a:p>
            <a:pPr lvl="1"/>
            <a:endParaRPr lang="en-US" dirty="0" smtClean="0">
              <a:latin typeface="Arial" pitchFamily="34" charset="0"/>
              <a:cs typeface="Arial" pitchFamily="34" charset="0"/>
            </a:endParaRPr>
          </a:p>
          <a:p>
            <a:pPr lvl="1"/>
            <a:r>
              <a:rPr lang="en-US" dirty="0" smtClean="0">
                <a:latin typeface="Arial" pitchFamily="34" charset="0"/>
                <a:cs typeface="Arial" pitchFamily="34" charset="0"/>
              </a:rPr>
              <a:t>An </a:t>
            </a:r>
            <a:r>
              <a:rPr lang="en-US" b="1" dirty="0" err="1" smtClean="0">
                <a:latin typeface="Arial" pitchFamily="34" charset="0"/>
                <a:cs typeface="Arial" pitchFamily="34" charset="0"/>
              </a:rPr>
              <a:t>HttpServletRequest</a:t>
            </a:r>
            <a:r>
              <a:rPr lang="en-US" b="1" dirty="0" smtClean="0">
                <a:latin typeface="Arial" pitchFamily="34" charset="0"/>
                <a:cs typeface="Arial" pitchFamily="34" charset="0"/>
              </a:rPr>
              <a:t> object:</a:t>
            </a:r>
          </a:p>
          <a:p>
            <a:pPr lvl="2"/>
            <a:r>
              <a:rPr lang="en-US" dirty="0" smtClean="0">
                <a:cs typeface="Arial" pitchFamily="34" charset="0"/>
              </a:rPr>
              <a:t>It provides access to HTTP header data, such as any cookies found in the request and the HTTP method with which the request was made. It, of course, allows the you to obtain the arguments that the client sent as part of the request. How you access the client data might depend on the HTTP method of the request. </a:t>
            </a:r>
          </a:p>
          <a:p>
            <a:pPr lvl="2"/>
            <a:r>
              <a:rPr lang="en-US" dirty="0" smtClean="0">
                <a:cs typeface="Arial" pitchFamily="34" charset="0"/>
              </a:rPr>
              <a:t>For any HTTP method, you can use the </a:t>
            </a:r>
            <a:r>
              <a:rPr lang="en-US" dirty="0" err="1" smtClean="0">
                <a:cs typeface="Arial" pitchFamily="34" charset="0"/>
              </a:rPr>
              <a:t>getParameterValues</a:t>
            </a:r>
            <a:r>
              <a:rPr lang="en-US" dirty="0" smtClean="0">
                <a:cs typeface="Arial" pitchFamily="34" charset="0"/>
              </a:rPr>
              <a:t> method, which will return the value of a named parameter. (The method </a:t>
            </a:r>
            <a:r>
              <a:rPr lang="en-US" dirty="0" err="1" smtClean="0">
                <a:cs typeface="Arial" pitchFamily="34" charset="0"/>
              </a:rPr>
              <a:t>getParameterNames</a:t>
            </a:r>
            <a:r>
              <a:rPr lang="en-US" dirty="0" smtClean="0">
                <a:cs typeface="Arial" pitchFamily="34" charset="0"/>
              </a:rPr>
              <a:t> provides the names of the parameters.) You can also manually parse the request. </a:t>
            </a:r>
          </a:p>
          <a:p>
            <a:pPr lvl="2"/>
            <a:r>
              <a:rPr lang="en-US" dirty="0" smtClean="0">
                <a:cs typeface="Arial" pitchFamily="34" charset="0"/>
              </a:rPr>
              <a:t>For requests using the HTTP GET method, the </a:t>
            </a:r>
            <a:r>
              <a:rPr lang="en-US" dirty="0" err="1" smtClean="0">
                <a:cs typeface="Arial" pitchFamily="34" charset="0"/>
              </a:rPr>
              <a:t>getQueryString</a:t>
            </a:r>
            <a:r>
              <a:rPr lang="en-US" dirty="0" smtClean="0">
                <a:cs typeface="Arial" pitchFamily="34" charset="0"/>
              </a:rPr>
              <a:t> method will return a String to be parsed. </a:t>
            </a:r>
          </a:p>
          <a:p>
            <a:pPr lvl="2"/>
            <a:r>
              <a:rPr lang="en-US" dirty="0" smtClean="0">
                <a:cs typeface="Arial" pitchFamily="34" charset="0"/>
              </a:rPr>
              <a:t>For HTTP methods POST, PUT, and DELETE, you have the choice between two methods. If you expect text data, then it can be read using the </a:t>
            </a:r>
            <a:r>
              <a:rPr lang="en-US" dirty="0" err="1" smtClean="0">
                <a:cs typeface="Arial" pitchFamily="34" charset="0"/>
              </a:rPr>
              <a:t>BufferedReader</a:t>
            </a:r>
            <a:r>
              <a:rPr lang="en-US" dirty="0" smtClean="0">
                <a:cs typeface="Arial" pitchFamily="34" charset="0"/>
              </a:rPr>
              <a:t> returned by the </a:t>
            </a:r>
            <a:r>
              <a:rPr lang="en-US" dirty="0" err="1" smtClean="0">
                <a:cs typeface="Arial" pitchFamily="34" charset="0"/>
              </a:rPr>
              <a:t>getReader</a:t>
            </a:r>
            <a:r>
              <a:rPr lang="en-US" dirty="0" smtClean="0">
                <a:cs typeface="Arial" pitchFamily="34" charset="0"/>
              </a:rPr>
              <a:t> method, if you expect binary data, then it should be read with the </a:t>
            </a:r>
            <a:r>
              <a:rPr lang="en-US" dirty="0" err="1" smtClean="0">
                <a:cs typeface="Arial" pitchFamily="34" charset="0"/>
              </a:rPr>
              <a:t>ServletInputStream</a:t>
            </a:r>
            <a:r>
              <a:rPr lang="en-US" dirty="0" smtClean="0">
                <a:cs typeface="Arial" pitchFamily="34" charset="0"/>
              </a:rPr>
              <a:t> returned by the </a:t>
            </a:r>
            <a:r>
              <a:rPr lang="en-US" dirty="0" err="1" smtClean="0">
                <a:cs typeface="Arial" pitchFamily="34" charset="0"/>
              </a:rPr>
              <a:t>getInputStream</a:t>
            </a:r>
            <a:r>
              <a:rPr lang="en-US" dirty="0" smtClean="0">
                <a:cs typeface="Arial" pitchFamily="34" charset="0"/>
              </a:rPr>
              <a:t> method. </a:t>
            </a:r>
          </a:p>
          <a:p>
            <a:pPr lvl="1">
              <a:defRPr/>
            </a:pPr>
            <a:r>
              <a:rPr lang="en-US" dirty="0" smtClean="0">
                <a:latin typeface="Arial" pitchFamily="34" charset="0"/>
                <a:cs typeface="Arial" pitchFamily="34" charset="0"/>
              </a:rPr>
              <a:t>For responding to the client, an </a:t>
            </a:r>
            <a:r>
              <a:rPr lang="en-US" b="1" dirty="0" err="1" smtClean="0">
                <a:latin typeface="Arial" pitchFamily="34" charset="0"/>
                <a:cs typeface="Arial" pitchFamily="34" charset="0"/>
              </a:rPr>
              <a:t>HttpServletResponse</a:t>
            </a:r>
            <a:r>
              <a:rPr lang="en-US" b="1" dirty="0" smtClean="0">
                <a:latin typeface="Arial" pitchFamily="34" charset="0"/>
                <a:cs typeface="Arial" pitchFamily="34" charset="0"/>
              </a:rPr>
              <a:t> object </a:t>
            </a:r>
            <a:r>
              <a:rPr lang="en-US" dirty="0" smtClean="0">
                <a:latin typeface="Arial" pitchFamily="34" charset="0"/>
                <a:cs typeface="Arial" pitchFamily="34" charset="0"/>
              </a:rPr>
              <a:t>provides two ways of returning the response data to the user. You can use the writer returned by the </a:t>
            </a:r>
            <a:r>
              <a:rPr lang="en-US" dirty="0" err="1" smtClean="0">
                <a:latin typeface="Arial" pitchFamily="34" charset="0"/>
                <a:cs typeface="Arial" pitchFamily="34" charset="0"/>
              </a:rPr>
              <a:t>getWriter</a:t>
            </a:r>
            <a:r>
              <a:rPr lang="en-US" dirty="0" smtClean="0">
                <a:latin typeface="Arial" pitchFamily="34" charset="0"/>
                <a:cs typeface="Arial" pitchFamily="34" charset="0"/>
              </a:rPr>
              <a:t> method or the output stream returned by the </a:t>
            </a:r>
            <a:r>
              <a:rPr lang="en-US" dirty="0" err="1" smtClean="0">
                <a:latin typeface="Arial" pitchFamily="34" charset="0"/>
                <a:cs typeface="Arial" pitchFamily="34" charset="0"/>
              </a:rPr>
              <a:t>getOutputStream</a:t>
            </a:r>
            <a:r>
              <a:rPr lang="en-US" dirty="0" smtClean="0">
                <a:latin typeface="Arial" pitchFamily="34" charset="0"/>
                <a:cs typeface="Arial" pitchFamily="34" charset="0"/>
              </a:rPr>
              <a:t> method. You should use </a:t>
            </a:r>
            <a:r>
              <a:rPr lang="en-US" dirty="0" err="1" smtClean="0">
                <a:latin typeface="Arial" pitchFamily="34" charset="0"/>
                <a:cs typeface="Arial" pitchFamily="34" charset="0"/>
              </a:rPr>
              <a:t>getWriter</a:t>
            </a:r>
            <a:r>
              <a:rPr lang="en-US" dirty="0" smtClean="0">
                <a:latin typeface="Arial" pitchFamily="34" charset="0"/>
                <a:cs typeface="Arial" pitchFamily="34" charset="0"/>
              </a:rPr>
              <a:t> to return text data to the user, and </a:t>
            </a:r>
            <a:r>
              <a:rPr lang="en-US" dirty="0" err="1" smtClean="0">
                <a:latin typeface="Arial" pitchFamily="34" charset="0"/>
                <a:cs typeface="Arial" pitchFamily="34" charset="0"/>
              </a:rPr>
              <a:t>getOutputStream</a:t>
            </a:r>
            <a:r>
              <a:rPr lang="en-US" dirty="0" smtClean="0">
                <a:latin typeface="Arial" pitchFamily="34" charset="0"/>
                <a:cs typeface="Arial" pitchFamily="34" charset="0"/>
              </a:rPr>
              <a:t> for binary data. </a:t>
            </a:r>
          </a:p>
          <a:p>
            <a:pPr marL="285750" lvl="0" indent="-285750">
              <a:spcBef>
                <a:spcPct val="20000"/>
              </a:spcBef>
            </a:pPr>
            <a:endParaRPr lang="en-US" b="0" dirty="0" smtClean="0">
              <a:cs typeface="Arial" pitchFamily="34" charset="0"/>
            </a:endParaRPr>
          </a:p>
          <a:p>
            <a:pPr marL="750887" lvl="1" indent="-171450" eaLnBrk="1" hangingPunct="1">
              <a:buFontTx/>
              <a:buChar char="•"/>
            </a:pPr>
            <a:endParaRPr lang="en-US" dirty="0" smtClean="0">
              <a:latin typeface="Arial" pitchFamily="34" charset="0"/>
              <a:cs typeface="Arial" pitchFamily="34" charset="0"/>
            </a:endParaRPr>
          </a:p>
          <a:p>
            <a:pPr marL="1150937" lvl="2" indent="-171450" eaLnBrk="1" hangingPunct="1">
              <a:buFontTx/>
              <a:buChar char="•"/>
            </a:pPr>
            <a:endParaRPr lang="en-US" dirty="0" smtClean="0">
              <a:cs typeface="Arial" pitchFamily="34" charset="0"/>
            </a:endParaRPr>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20</a:t>
            </a:fld>
            <a:endParaRPr lang="en-US"/>
          </a:p>
        </p:txBody>
      </p:sp>
    </p:spTree>
    <p:extLst>
      <p:ext uri="{BB962C8B-B14F-4D97-AF65-F5344CB8AC3E}">
        <p14:creationId xmlns:p14="http://schemas.microsoft.com/office/powerpoint/2010/main" val="1481822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a:t>
            </a:fld>
            <a:endParaRPr lang="en-US"/>
          </a:p>
        </p:txBody>
      </p:sp>
    </p:spTree>
    <p:extLst>
      <p:ext uri="{BB962C8B-B14F-4D97-AF65-F5344CB8AC3E}">
        <p14:creationId xmlns:p14="http://schemas.microsoft.com/office/powerpoint/2010/main" val="41371854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21</a:t>
            </a:fld>
            <a:endParaRPr lang="en-US"/>
          </a:p>
        </p:txBody>
      </p:sp>
    </p:spTree>
    <p:extLst>
      <p:ext uri="{BB962C8B-B14F-4D97-AF65-F5344CB8AC3E}">
        <p14:creationId xmlns:p14="http://schemas.microsoft.com/office/powerpoint/2010/main" val="36480865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r>
              <a:rPr lang="en-US" b="1" dirty="0" smtClean="0">
                <a:cs typeface="Arial" pitchFamily="34" charset="0"/>
              </a:rPr>
              <a:t>Writing the </a:t>
            </a:r>
            <a:r>
              <a:rPr lang="en-US" b="1" dirty="0" err="1" smtClean="0">
                <a:cs typeface="Arial" pitchFamily="34" charset="0"/>
              </a:rPr>
              <a:t>Servlet</a:t>
            </a:r>
            <a:endParaRPr lang="en-US" b="1" dirty="0" smtClean="0">
              <a:cs typeface="Arial" pitchFamily="34" charset="0"/>
            </a:endParaRPr>
          </a:p>
          <a:p>
            <a:pPr lvl="1"/>
            <a:r>
              <a:rPr lang="en-US" dirty="0" err="1" smtClean="0">
                <a:latin typeface="Arial" pitchFamily="34" charset="0"/>
                <a:cs typeface="Arial" pitchFamily="34" charset="0"/>
              </a:rPr>
              <a:t>Servlets</a:t>
            </a:r>
            <a:r>
              <a:rPr lang="en-US" dirty="0" smtClean="0">
                <a:latin typeface="Arial" pitchFamily="34" charset="0"/>
                <a:cs typeface="Arial" pitchFamily="34" charset="0"/>
              </a:rPr>
              <a:t> implement the </a:t>
            </a:r>
            <a:r>
              <a:rPr lang="en-US" dirty="0" err="1" smtClean="0">
                <a:latin typeface="Arial" pitchFamily="34" charset="0"/>
                <a:cs typeface="Arial" pitchFamily="34" charset="0"/>
              </a:rPr>
              <a:t>javax.servlet.Servlet</a:t>
            </a:r>
            <a:r>
              <a:rPr lang="en-US" dirty="0" smtClean="0">
                <a:latin typeface="Arial" pitchFamily="34" charset="0"/>
                <a:cs typeface="Arial" pitchFamily="34" charset="0"/>
              </a:rPr>
              <a:t> interface. Because most </a:t>
            </a:r>
            <a:r>
              <a:rPr lang="en-US" dirty="0" err="1" smtClean="0">
                <a:latin typeface="Arial" pitchFamily="34" charset="0"/>
                <a:cs typeface="Arial" pitchFamily="34" charset="0"/>
              </a:rPr>
              <a:t>servlets</a:t>
            </a:r>
            <a:r>
              <a:rPr lang="en-US" dirty="0" smtClean="0">
                <a:latin typeface="Arial" pitchFamily="34" charset="0"/>
                <a:cs typeface="Arial" pitchFamily="34" charset="0"/>
              </a:rPr>
              <a:t> extend web servers that use the HTTP protocol to interact with clients, the most common way to develop </a:t>
            </a:r>
            <a:r>
              <a:rPr lang="en-US" dirty="0" err="1" smtClean="0">
                <a:latin typeface="Arial" pitchFamily="34" charset="0"/>
                <a:cs typeface="Arial" pitchFamily="34" charset="0"/>
              </a:rPr>
              <a:t>servlets</a:t>
            </a:r>
            <a:r>
              <a:rPr lang="en-US" dirty="0" smtClean="0">
                <a:latin typeface="Arial" pitchFamily="34" charset="0"/>
                <a:cs typeface="Arial" pitchFamily="34" charset="0"/>
              </a:rPr>
              <a:t> is by specializing the </a:t>
            </a:r>
            <a:r>
              <a:rPr lang="en-US" dirty="0" err="1" smtClean="0">
                <a:latin typeface="Arial" pitchFamily="34" charset="0"/>
                <a:cs typeface="Arial" pitchFamily="34" charset="0"/>
              </a:rPr>
              <a:t>javax.servlet.http.HttpServlet</a:t>
            </a:r>
            <a:r>
              <a:rPr lang="en-US" dirty="0" smtClean="0">
                <a:latin typeface="Arial" pitchFamily="34" charset="0"/>
                <a:cs typeface="Arial" pitchFamily="34" charset="0"/>
              </a:rPr>
              <a:t> class.</a:t>
            </a:r>
          </a:p>
          <a:p>
            <a:pPr marL="742950" marR="0" lvl="1" indent="-285750" algn="l" defTabSz="914400" rtl="0" eaLnBrk="0" fontAlgn="base" latinLnBrk="0" hangingPunct="0">
              <a:lnSpc>
                <a:spcPct val="100000"/>
              </a:lnSpc>
              <a:spcBef>
                <a:spcPct val="30000"/>
              </a:spcBef>
              <a:spcAft>
                <a:spcPct val="0"/>
              </a:spcAft>
              <a:buClrTx/>
              <a:buSzTx/>
              <a:buFontTx/>
              <a:buChar char="–"/>
              <a:tabLst/>
              <a:defRPr/>
            </a:pPr>
            <a:r>
              <a:rPr lang="en-US" dirty="0" smtClean="0">
                <a:latin typeface="Arial" pitchFamily="34" charset="0"/>
                <a:cs typeface="Arial" pitchFamily="34" charset="0"/>
              </a:rPr>
              <a:t>This </a:t>
            </a:r>
            <a:r>
              <a:rPr lang="en-US" dirty="0" err="1" smtClean="0">
                <a:latin typeface="Arial" pitchFamily="34" charset="0"/>
                <a:cs typeface="Arial" pitchFamily="34" charset="0"/>
              </a:rPr>
              <a:t>servlet</a:t>
            </a:r>
            <a:r>
              <a:rPr lang="en-US" dirty="0" smtClean="0">
                <a:latin typeface="Arial" pitchFamily="34" charset="0"/>
                <a:cs typeface="Arial" pitchFamily="34" charset="0"/>
              </a:rPr>
              <a:t> extends </a:t>
            </a:r>
            <a:r>
              <a:rPr lang="en-US" dirty="0" err="1" smtClean="0">
                <a:latin typeface="Arial" pitchFamily="34" charset="0"/>
                <a:cs typeface="Arial" pitchFamily="34" charset="0"/>
              </a:rPr>
              <a:t>javax.servlet.http.HttpServlet</a:t>
            </a:r>
            <a:r>
              <a:rPr lang="en-US" dirty="0" smtClean="0">
                <a:latin typeface="Arial" pitchFamily="34" charset="0"/>
                <a:cs typeface="Arial" pitchFamily="34" charset="0"/>
              </a:rPr>
              <a:t>. By default, </a:t>
            </a:r>
            <a:r>
              <a:rPr lang="en-US" dirty="0" err="1" smtClean="0">
                <a:latin typeface="Arial" pitchFamily="34" charset="0"/>
                <a:cs typeface="Arial" pitchFamily="34" charset="0"/>
              </a:rPr>
              <a:t>servlets</a:t>
            </a:r>
            <a:r>
              <a:rPr lang="en-US" dirty="0" smtClean="0">
                <a:latin typeface="Arial" pitchFamily="34" charset="0"/>
                <a:cs typeface="Arial" pitchFamily="34" charset="0"/>
              </a:rPr>
              <a:t> written by specializing the </a:t>
            </a:r>
            <a:r>
              <a:rPr lang="en-US" dirty="0" err="1" smtClean="0">
                <a:latin typeface="Arial" pitchFamily="34" charset="0"/>
                <a:cs typeface="Arial" pitchFamily="34" charset="0"/>
              </a:rPr>
              <a:t>HttpServlet</a:t>
            </a:r>
            <a:r>
              <a:rPr lang="en-US" dirty="0" smtClean="0">
                <a:latin typeface="Arial" pitchFamily="34" charset="0"/>
                <a:cs typeface="Arial" pitchFamily="34" charset="0"/>
              </a:rPr>
              <a:t> class can have multiple threads concurrently running its service method. If, you would like to have only a single thread running a single service method at a time, then in addition to extending the </a:t>
            </a:r>
            <a:r>
              <a:rPr lang="en-US" dirty="0" err="1" smtClean="0">
                <a:latin typeface="Arial" pitchFamily="34" charset="0"/>
                <a:cs typeface="Arial" pitchFamily="34" charset="0"/>
              </a:rPr>
              <a:t>HttpServlet</a:t>
            </a:r>
            <a:r>
              <a:rPr lang="en-US" dirty="0" smtClean="0">
                <a:latin typeface="Arial" pitchFamily="34" charset="0"/>
                <a:cs typeface="Arial" pitchFamily="34" charset="0"/>
              </a:rPr>
              <a:t>, your </a:t>
            </a:r>
            <a:r>
              <a:rPr lang="en-US" dirty="0" err="1" smtClean="0">
                <a:latin typeface="Arial" pitchFamily="34" charset="0"/>
                <a:cs typeface="Arial" pitchFamily="34" charset="0"/>
              </a:rPr>
              <a:t>servlet</a:t>
            </a:r>
            <a:r>
              <a:rPr lang="en-US" dirty="0" smtClean="0">
                <a:latin typeface="Arial" pitchFamily="34" charset="0"/>
                <a:cs typeface="Arial" pitchFamily="34" charset="0"/>
              </a:rPr>
              <a:t> should also implement the </a:t>
            </a:r>
            <a:r>
              <a:rPr lang="en-US" dirty="0" err="1" smtClean="0">
                <a:latin typeface="Arial" pitchFamily="34" charset="0"/>
                <a:cs typeface="Arial" pitchFamily="34" charset="0"/>
              </a:rPr>
              <a:t>SingleThreadModel</a:t>
            </a:r>
            <a:r>
              <a:rPr lang="en-US" dirty="0" smtClean="0">
                <a:latin typeface="Arial" pitchFamily="34" charset="0"/>
                <a:cs typeface="Arial" pitchFamily="34" charset="0"/>
              </a:rPr>
              <a:t> interface.</a:t>
            </a:r>
          </a:p>
          <a:p>
            <a:r>
              <a:rPr lang="en-US" b="1" dirty="0" smtClean="0">
                <a:cs typeface="Arial" pitchFamily="34" charset="0"/>
              </a:rPr>
              <a:t>Interacting with Clients</a:t>
            </a:r>
          </a:p>
          <a:p>
            <a:pPr lvl="1"/>
            <a:r>
              <a:rPr lang="en-US" dirty="0" err="1" smtClean="0">
                <a:latin typeface="Arial" pitchFamily="34" charset="0"/>
                <a:cs typeface="Arial" pitchFamily="34" charset="0"/>
              </a:rPr>
              <a:t>HttpServlet</a:t>
            </a:r>
            <a:r>
              <a:rPr lang="en-US" dirty="0" smtClean="0">
                <a:latin typeface="Arial" pitchFamily="34" charset="0"/>
                <a:cs typeface="Arial" pitchFamily="34" charset="0"/>
              </a:rPr>
              <a:t> class should </a:t>
            </a:r>
            <a:r>
              <a:rPr lang="en-US" sz="1200" i="0" kern="1200" dirty="0" smtClean="0">
                <a:solidFill>
                  <a:schemeClr val="tx1"/>
                </a:solidFill>
                <a:latin typeface="Arial" pitchFamily="34" charset="0"/>
                <a:cs typeface="Arial" pitchFamily="34" charset="0"/>
              </a:rPr>
              <a:t>override the </a:t>
            </a:r>
            <a:r>
              <a:rPr lang="en-US" sz="1200" i="1" kern="1200" dirty="0" err="1" smtClean="0">
                <a:solidFill>
                  <a:schemeClr val="tx1"/>
                </a:solidFill>
                <a:latin typeface="Arial" pitchFamily="34" charset="0"/>
                <a:cs typeface="Arial" pitchFamily="34" charset="0"/>
              </a:rPr>
              <a:t>doGet</a:t>
            </a:r>
            <a:r>
              <a:rPr lang="en-US" sz="1200" i="1" kern="1200" dirty="0" smtClean="0">
                <a:solidFill>
                  <a:schemeClr val="tx1"/>
                </a:solidFill>
                <a:latin typeface="Arial" pitchFamily="34" charset="0"/>
                <a:cs typeface="Arial" pitchFamily="34" charset="0"/>
              </a:rPr>
              <a:t>() </a:t>
            </a:r>
            <a:r>
              <a:rPr lang="en-US" sz="1200" i="0" kern="1200" dirty="0" smtClean="0">
                <a:solidFill>
                  <a:schemeClr val="tx1"/>
                </a:solidFill>
                <a:latin typeface="Arial" pitchFamily="34" charset="0"/>
                <a:cs typeface="Arial" pitchFamily="34" charset="0"/>
              </a:rPr>
              <a:t>method </a:t>
            </a:r>
            <a:r>
              <a:rPr lang="en-US" dirty="0" smtClean="0">
                <a:latin typeface="Arial" pitchFamily="34" charset="0"/>
                <a:cs typeface="Arial" pitchFamily="34" charset="0"/>
              </a:rPr>
              <a:t>designed to handle the HTTP interactions that the </a:t>
            </a:r>
            <a:r>
              <a:rPr lang="en-US" dirty="0" err="1" smtClean="0">
                <a:latin typeface="Arial" pitchFamily="34" charset="0"/>
                <a:cs typeface="Arial" pitchFamily="34" charset="0"/>
              </a:rPr>
              <a:t>servlet</a:t>
            </a:r>
            <a:r>
              <a:rPr lang="en-US" dirty="0" smtClean="0">
                <a:latin typeface="Arial" pitchFamily="34" charset="0"/>
                <a:cs typeface="Arial" pitchFamily="34" charset="0"/>
              </a:rPr>
              <a:t> will handle. </a:t>
            </a:r>
            <a:r>
              <a:rPr lang="en-US" sz="1200" i="0" kern="1200" dirty="0" smtClean="0">
                <a:solidFill>
                  <a:schemeClr val="tx1"/>
                </a:solidFill>
                <a:latin typeface="Arial" pitchFamily="34" charset="0"/>
                <a:cs typeface="Arial" pitchFamily="34" charset="0"/>
              </a:rPr>
              <a:t>The server invokes </a:t>
            </a:r>
            <a:r>
              <a:rPr lang="en-US" sz="1200" i="0" kern="1200" dirty="0" err="1" smtClean="0">
                <a:solidFill>
                  <a:schemeClr val="tx1"/>
                </a:solidFill>
                <a:latin typeface="Arial" pitchFamily="34" charset="0"/>
                <a:cs typeface="Arial" pitchFamily="34" charset="0"/>
              </a:rPr>
              <a:t>doGet</a:t>
            </a:r>
            <a:r>
              <a:rPr lang="en-US" sz="1200" i="0" kern="1200" dirty="0" smtClean="0">
                <a:solidFill>
                  <a:schemeClr val="tx1"/>
                </a:solidFill>
                <a:latin typeface="Arial" pitchFamily="34" charset="0"/>
                <a:cs typeface="Arial" pitchFamily="34" charset="0"/>
              </a:rPr>
              <a:t>() method  whenever web server </a:t>
            </a:r>
            <a:r>
              <a:rPr lang="en-US" sz="1200" i="0" kern="1200" dirty="0" err="1" smtClean="0">
                <a:solidFill>
                  <a:schemeClr val="tx1"/>
                </a:solidFill>
                <a:latin typeface="Arial" pitchFamily="34" charset="0"/>
                <a:cs typeface="Arial" pitchFamily="34" charset="0"/>
              </a:rPr>
              <a:t>recieves</a:t>
            </a:r>
            <a:r>
              <a:rPr lang="en-US" sz="1200" i="0" kern="1200" dirty="0" smtClean="0">
                <a:solidFill>
                  <a:schemeClr val="tx1"/>
                </a:solidFill>
                <a:latin typeface="Arial" pitchFamily="34" charset="0"/>
                <a:cs typeface="Arial" pitchFamily="34" charset="0"/>
              </a:rPr>
              <a:t> the GET request from the </a:t>
            </a:r>
            <a:r>
              <a:rPr lang="en-US" sz="1200" i="0" kern="1200" dirty="0" err="1" smtClean="0">
                <a:solidFill>
                  <a:schemeClr val="tx1"/>
                </a:solidFill>
                <a:latin typeface="Arial" pitchFamily="34" charset="0"/>
                <a:cs typeface="Arial" pitchFamily="34" charset="0"/>
              </a:rPr>
              <a:t>servlet</a:t>
            </a:r>
            <a:r>
              <a:rPr lang="en-US" sz="1200" i="0" kern="1200" dirty="0" smtClean="0">
                <a:solidFill>
                  <a:schemeClr val="tx1"/>
                </a:solidFill>
                <a:latin typeface="Arial" pitchFamily="34" charset="0"/>
                <a:cs typeface="Arial" pitchFamily="34" charset="0"/>
              </a:rPr>
              <a:t>.</a:t>
            </a:r>
          </a:p>
          <a:p>
            <a:pPr marL="742950" marR="0" lvl="1" indent="-285750" algn="l" defTabSz="914400" rtl="0" eaLnBrk="0" fontAlgn="base" latinLnBrk="0" hangingPunct="0">
              <a:lnSpc>
                <a:spcPct val="100000"/>
              </a:lnSpc>
              <a:spcBef>
                <a:spcPct val="30000"/>
              </a:spcBef>
              <a:spcAft>
                <a:spcPct val="0"/>
              </a:spcAft>
              <a:buClrTx/>
              <a:buSzTx/>
              <a:buFontTx/>
              <a:buChar char="–"/>
              <a:tabLst/>
              <a:defRPr/>
            </a:pPr>
            <a:r>
              <a:rPr lang="en-US" sz="1200" i="0" kern="1200" dirty="0" smtClean="0">
                <a:solidFill>
                  <a:schemeClr val="tx1"/>
                </a:solidFill>
                <a:latin typeface="Arial" pitchFamily="34" charset="0"/>
                <a:cs typeface="Arial" pitchFamily="34" charset="0"/>
              </a:rPr>
              <a:t>Inside the </a:t>
            </a:r>
            <a:r>
              <a:rPr lang="en-US" sz="1200" i="0" kern="1200" dirty="0" err="1" smtClean="0">
                <a:solidFill>
                  <a:schemeClr val="tx1"/>
                </a:solidFill>
                <a:latin typeface="Arial" pitchFamily="34" charset="0"/>
                <a:cs typeface="Arial" pitchFamily="34" charset="0"/>
              </a:rPr>
              <a:t>doGet</a:t>
            </a:r>
            <a:r>
              <a:rPr lang="en-US" sz="1200" i="0" kern="1200" dirty="0" smtClean="0">
                <a:solidFill>
                  <a:schemeClr val="tx1"/>
                </a:solidFill>
                <a:latin typeface="Arial" pitchFamily="34" charset="0"/>
                <a:cs typeface="Arial" pitchFamily="34" charset="0"/>
              </a:rPr>
              <a:t>(() method our </a:t>
            </a:r>
            <a:r>
              <a:rPr lang="en-US" sz="1200" i="0" kern="1200" dirty="0" err="1" smtClean="0">
                <a:solidFill>
                  <a:schemeClr val="tx1"/>
                </a:solidFill>
                <a:latin typeface="Arial" pitchFamily="34" charset="0"/>
                <a:cs typeface="Arial" pitchFamily="34" charset="0"/>
              </a:rPr>
              <a:t>servlet</a:t>
            </a:r>
            <a:r>
              <a:rPr lang="en-US" sz="1200" i="0" kern="1200" dirty="0" smtClean="0">
                <a:solidFill>
                  <a:schemeClr val="tx1"/>
                </a:solidFill>
                <a:latin typeface="Arial" pitchFamily="34" charset="0"/>
                <a:cs typeface="Arial" pitchFamily="34" charset="0"/>
              </a:rPr>
              <a:t> has first used the </a:t>
            </a:r>
            <a:r>
              <a:rPr lang="en-US" sz="1200" i="1" kern="1200" dirty="0" err="1" smtClean="0">
                <a:solidFill>
                  <a:schemeClr val="tx1"/>
                </a:solidFill>
                <a:latin typeface="Arial" pitchFamily="34" charset="0"/>
                <a:cs typeface="Arial" pitchFamily="34" charset="0"/>
              </a:rPr>
              <a:t>setContentType</a:t>
            </a:r>
            <a:r>
              <a:rPr lang="en-US" sz="1200" i="1" kern="1200" dirty="0" smtClean="0">
                <a:solidFill>
                  <a:schemeClr val="tx1"/>
                </a:solidFill>
                <a:latin typeface="Arial" pitchFamily="34" charset="0"/>
                <a:cs typeface="Arial" pitchFamily="34" charset="0"/>
              </a:rPr>
              <a:t>() </a:t>
            </a:r>
            <a:r>
              <a:rPr lang="en-US" sz="1200" i="0" kern="1200" dirty="0" smtClean="0">
                <a:solidFill>
                  <a:schemeClr val="tx1"/>
                </a:solidFill>
                <a:latin typeface="Arial" pitchFamily="34" charset="0"/>
                <a:cs typeface="Arial" pitchFamily="34" charset="0"/>
              </a:rPr>
              <a:t>method of the response object which sets the content type of the response to </a:t>
            </a:r>
            <a:r>
              <a:rPr lang="en-US" sz="1200" i="1" kern="1200" dirty="0" smtClean="0">
                <a:solidFill>
                  <a:schemeClr val="tx1"/>
                </a:solidFill>
                <a:latin typeface="Arial" pitchFamily="34" charset="0"/>
                <a:cs typeface="Arial" pitchFamily="34" charset="0"/>
              </a:rPr>
              <a:t>text/html</a:t>
            </a:r>
            <a:r>
              <a:rPr lang="en-US" sz="1200" i="0" kern="1200" dirty="0" smtClean="0">
                <a:solidFill>
                  <a:schemeClr val="tx1"/>
                </a:solidFill>
                <a:latin typeface="Arial" pitchFamily="34" charset="0"/>
                <a:cs typeface="Arial" pitchFamily="34" charset="0"/>
              </a:rPr>
              <a:t>. It is the standard MIME content type for the Html pages. </a:t>
            </a:r>
          </a:p>
          <a:p>
            <a:pPr lvl="1"/>
            <a:endParaRPr lang="en-US" dirty="0" smtClean="0">
              <a:latin typeface="Arial" pitchFamily="34" charset="0"/>
              <a:cs typeface="Arial" pitchFamily="34" charset="0"/>
            </a:endParaRPr>
          </a:p>
          <a:p>
            <a:pPr lvl="1"/>
            <a:endParaRPr lang="en-US" dirty="0" smtClean="0">
              <a:latin typeface="Arial" pitchFamily="34" charset="0"/>
              <a:cs typeface="Arial" pitchFamily="34" charset="0"/>
            </a:endParaRPr>
          </a:p>
          <a:p>
            <a:pPr lvl="1"/>
            <a:endParaRPr lang="en-US" dirty="0" smtClean="0">
              <a:latin typeface="Arial" pitchFamily="34" charset="0"/>
              <a:cs typeface="Arial" pitchFamily="34" charset="0"/>
            </a:endParaRPr>
          </a:p>
          <a:p>
            <a:pPr lvl="2"/>
            <a:endParaRPr lang="en-US" dirty="0" smtClean="0">
              <a:cs typeface="Arial" pitchFamily="34" charset="0"/>
            </a:endParaRPr>
          </a:p>
          <a:p>
            <a:pPr marL="163513" marR="0" lvl="0" indent="-285750" algn="l" defTabSz="914400" rtl="0" eaLnBrk="0" fontAlgn="base" latinLnBrk="0" hangingPunct="0">
              <a:lnSpc>
                <a:spcPct val="100000"/>
              </a:lnSpc>
              <a:spcBef>
                <a:spcPct val="30000"/>
              </a:spcBef>
              <a:spcAft>
                <a:spcPct val="0"/>
              </a:spcAft>
              <a:buClrTx/>
              <a:buSzTx/>
              <a:buFontTx/>
              <a:buChar char="–"/>
              <a:tabLst/>
              <a:defRPr/>
            </a:pPr>
            <a:endParaRPr lang="en-US" dirty="0" smtClean="0">
              <a:cs typeface="Arial" pitchFamily="34" charset="0"/>
            </a:endParaRPr>
          </a:p>
          <a:p>
            <a:pPr lvl="1"/>
            <a:endParaRPr lang="en-US" dirty="0" smtClean="0">
              <a:latin typeface="Arial" pitchFamily="34" charset="0"/>
              <a:cs typeface="Arial" pitchFamily="34" charset="0"/>
            </a:endParaRPr>
          </a:p>
          <a:p>
            <a:pPr marL="342900" lvl="1" indent="-228600" eaLnBrk="1" hangingPunct="1">
              <a:lnSpc>
                <a:spcPct val="90000"/>
              </a:lnSpc>
              <a:buFontTx/>
              <a:buNone/>
            </a:pPr>
            <a:endParaRPr lang="en-US" sz="1000" dirty="0">
              <a:latin typeface="Arial" pitchFamily="34" charset="0"/>
              <a:cs typeface="Arial" pitchFamily="34" charset="0"/>
            </a:endParaRPr>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22</a:t>
            </a:fld>
            <a:endParaRPr lang="en-US" dirty="0"/>
          </a:p>
        </p:txBody>
      </p:sp>
    </p:spTree>
    <p:extLst>
      <p:ext uri="{BB962C8B-B14F-4D97-AF65-F5344CB8AC3E}">
        <p14:creationId xmlns:p14="http://schemas.microsoft.com/office/powerpoint/2010/main" val="249905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628650" lvl="2" eaLnBrk="1" hangingPunct="1"/>
            <a:r>
              <a:rPr lang="en-US" dirty="0" smtClean="0">
                <a:latin typeface="Arial" pitchFamily="34" charset="0"/>
                <a:cs typeface="Arial" pitchFamily="34" charset="0"/>
              </a:rPr>
              <a:t>After that it has used the method </a:t>
            </a:r>
            <a:r>
              <a:rPr lang="en-US" i="1" dirty="0" err="1" smtClean="0">
                <a:latin typeface="Arial" pitchFamily="34" charset="0"/>
                <a:cs typeface="Arial" pitchFamily="34" charset="0"/>
              </a:rPr>
              <a:t>getWriter</a:t>
            </a:r>
            <a:r>
              <a:rPr lang="en-US" i="1" dirty="0" smtClean="0">
                <a:latin typeface="Arial" pitchFamily="34" charset="0"/>
                <a:cs typeface="Arial" pitchFamily="34" charset="0"/>
              </a:rPr>
              <a:t>()</a:t>
            </a:r>
            <a:r>
              <a:rPr lang="en-US" dirty="0" smtClean="0">
                <a:latin typeface="Arial" pitchFamily="34" charset="0"/>
                <a:cs typeface="Arial" pitchFamily="34" charset="0"/>
              </a:rPr>
              <a:t> of the response object to retrieve a </a:t>
            </a:r>
            <a:r>
              <a:rPr lang="en-US" dirty="0" err="1" smtClean="0">
                <a:latin typeface="Arial" pitchFamily="34" charset="0"/>
                <a:cs typeface="Arial" pitchFamily="34" charset="0"/>
              </a:rPr>
              <a:t>PrintWriter</a:t>
            </a:r>
            <a:r>
              <a:rPr lang="en-US" dirty="0" smtClean="0">
                <a:latin typeface="Arial" pitchFamily="34" charset="0"/>
                <a:cs typeface="Arial" pitchFamily="34" charset="0"/>
              </a:rPr>
              <a:t> object.  To display the output on the browser we use the </a:t>
            </a:r>
            <a:r>
              <a:rPr lang="en-US" i="1" dirty="0" err="1" smtClean="0">
                <a:latin typeface="Arial" pitchFamily="34" charset="0"/>
                <a:cs typeface="Arial" pitchFamily="34" charset="0"/>
              </a:rPr>
              <a:t>println</a:t>
            </a:r>
            <a:r>
              <a:rPr lang="en-US" i="1" dirty="0" smtClean="0">
                <a:latin typeface="Arial" pitchFamily="34" charset="0"/>
                <a:cs typeface="Arial" pitchFamily="34" charset="0"/>
              </a:rPr>
              <a:t>()</a:t>
            </a:r>
            <a:r>
              <a:rPr lang="en-US" dirty="0" smtClean="0">
                <a:latin typeface="Arial" pitchFamily="34" charset="0"/>
                <a:cs typeface="Arial" pitchFamily="34" charset="0"/>
              </a:rPr>
              <a:t> method of the </a:t>
            </a:r>
            <a:r>
              <a:rPr lang="en-US" dirty="0" err="1" smtClean="0">
                <a:latin typeface="Arial" pitchFamily="34" charset="0"/>
                <a:cs typeface="Arial" pitchFamily="34" charset="0"/>
              </a:rPr>
              <a:t>PrintWriter</a:t>
            </a:r>
            <a:r>
              <a:rPr lang="en-US" dirty="0" smtClean="0">
                <a:latin typeface="Arial" pitchFamily="34" charset="0"/>
                <a:cs typeface="Arial" pitchFamily="34" charset="0"/>
              </a:rPr>
              <a:t> class. </a:t>
            </a:r>
            <a:endParaRPr lang="en-US" b="1" dirty="0" smtClean="0">
              <a:cs typeface="Arial" pitchFamily="34" charset="0"/>
            </a:endParaRPr>
          </a:p>
          <a:p>
            <a:pPr marL="228600" indent="-228600" eaLnBrk="1" hangingPunct="1">
              <a:buFontTx/>
              <a:buChar char="•"/>
            </a:pPr>
            <a:r>
              <a:rPr lang="en-US" b="1" dirty="0" smtClean="0">
                <a:cs typeface="Arial" pitchFamily="34" charset="0"/>
              </a:rPr>
              <a:t>Web Archive (WAR):</a:t>
            </a:r>
          </a:p>
          <a:p>
            <a:pPr marL="808037" lvl="1" indent="-228600" eaLnBrk="1" hangingPunct="1">
              <a:buFontTx/>
              <a:buChar char="•"/>
            </a:pPr>
            <a:r>
              <a:rPr lang="en-US" b="1" dirty="0" smtClean="0">
                <a:latin typeface="Arial" pitchFamily="34" charset="0"/>
                <a:cs typeface="Arial" pitchFamily="34" charset="0"/>
              </a:rPr>
              <a:t>These </a:t>
            </a:r>
            <a:r>
              <a:rPr lang="en-US" dirty="0" smtClean="0">
                <a:latin typeface="Arial" pitchFamily="34" charset="0"/>
                <a:cs typeface="Arial" pitchFamily="34" charset="0"/>
              </a:rPr>
              <a:t>files provide a convenient way of bundling Web applications in a single file. Having a single file instead of many small files makes it easier to transfer the web application from server to server.</a:t>
            </a:r>
          </a:p>
          <a:p>
            <a:pPr marL="228600" indent="-228600" eaLnBrk="1" hangingPunct="1">
              <a:buFontTx/>
              <a:buChar char="•"/>
            </a:pPr>
            <a:r>
              <a:rPr lang="en-US" dirty="0" smtClean="0">
                <a:cs typeface="Arial" pitchFamily="34" charset="0"/>
              </a:rPr>
              <a:t>Directory Structure:</a:t>
            </a:r>
          </a:p>
          <a:p>
            <a:pPr marL="808037" lvl="1" indent="-228600" eaLnBrk="1" hangingPunct="1">
              <a:lnSpc>
                <a:spcPct val="80000"/>
              </a:lnSpc>
              <a:buFontTx/>
              <a:buChar char="•"/>
            </a:pPr>
            <a:r>
              <a:rPr lang="en-US" dirty="0" smtClean="0">
                <a:latin typeface="Arial" pitchFamily="34" charset="0"/>
                <a:cs typeface="Arial" pitchFamily="34" charset="0"/>
              </a:rPr>
              <a:t>A web application exists as a structured hierarchy of directories. The root of this hierarchy (called </a:t>
            </a:r>
            <a:r>
              <a:rPr lang="en-US" b="1" dirty="0" smtClean="0">
                <a:latin typeface="Arial" pitchFamily="34" charset="0"/>
                <a:cs typeface="Arial" pitchFamily="34" charset="0"/>
              </a:rPr>
              <a:t>Context Root</a:t>
            </a:r>
            <a:r>
              <a:rPr lang="en-US" dirty="0" smtClean="0">
                <a:latin typeface="Arial" pitchFamily="34" charset="0"/>
                <a:cs typeface="Arial" pitchFamily="34" charset="0"/>
              </a:rPr>
              <a:t>) serves as a document root for serving files that are part of this context. </a:t>
            </a:r>
          </a:p>
          <a:p>
            <a:pPr marL="1208087" lvl="2" indent="-228600" eaLnBrk="1" hangingPunct="1">
              <a:lnSpc>
                <a:spcPct val="80000"/>
              </a:lnSpc>
              <a:buFontTx/>
              <a:buChar char="•"/>
            </a:pPr>
            <a:r>
              <a:rPr lang="en-US" sz="1200" kern="1200" dirty="0" smtClean="0">
                <a:solidFill>
                  <a:schemeClr val="tx1"/>
                </a:solidFill>
                <a:latin typeface="Arial" pitchFamily="34" charset="0"/>
                <a:ea typeface="+mn-ea"/>
                <a:cs typeface="+mn-cs"/>
              </a:rPr>
              <a:t>Root directory is mapped to the context path. Root directory contains a directory named WEB-INF. Anything under the root directory excepting the WEB-INF directory is publically available, and can be accessed by URL from browser. </a:t>
            </a:r>
            <a:endParaRPr lang="en-US" dirty="0" smtClean="0">
              <a:latin typeface="Arial" pitchFamily="34" charset="0"/>
              <a:cs typeface="Arial" pitchFamily="34" charset="0"/>
            </a:endParaRPr>
          </a:p>
          <a:p>
            <a:pPr marL="808037" lvl="1" indent="-228600" eaLnBrk="1" hangingPunct="1">
              <a:lnSpc>
                <a:spcPct val="80000"/>
              </a:lnSpc>
              <a:buFontTx/>
              <a:buChar char="•"/>
            </a:pPr>
            <a:r>
              <a:rPr lang="en-US" dirty="0" smtClean="0">
                <a:latin typeface="Arial" pitchFamily="34" charset="0"/>
                <a:cs typeface="Arial" pitchFamily="34" charset="0"/>
              </a:rPr>
              <a:t>A special directory exists within the application hierarchy named “WEB-INF”. </a:t>
            </a:r>
          </a:p>
          <a:p>
            <a:pPr marL="1208087" lvl="2" indent="-228600" eaLnBrk="1" hangingPunct="1">
              <a:lnSpc>
                <a:spcPct val="80000"/>
              </a:lnSpc>
              <a:buFontTx/>
              <a:buChar char="•"/>
            </a:pPr>
            <a:r>
              <a:rPr lang="en-US" dirty="0" smtClean="0">
                <a:latin typeface="Arial" pitchFamily="34" charset="0"/>
                <a:cs typeface="Arial" pitchFamily="34" charset="0"/>
              </a:rPr>
              <a:t>This directory contains all things related to the application that are not in the context root of the application. Note that the WEB-INF node is not part of the public document tree of the application. </a:t>
            </a:r>
          </a:p>
          <a:p>
            <a:pPr marL="1208087" lvl="2" indent="-228600" eaLnBrk="1" hangingPunct="1">
              <a:lnSpc>
                <a:spcPct val="80000"/>
              </a:lnSpc>
              <a:buFontTx/>
              <a:buChar char="•"/>
            </a:pPr>
            <a:endParaRPr lang="en-US" dirty="0" smtClean="0">
              <a:latin typeface="Arial" pitchFamily="34" charset="0"/>
              <a:cs typeface="Arial" pitchFamily="34" charset="0"/>
            </a:endParaRPr>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23</a:t>
            </a:fld>
            <a:endParaRPr lang="en-US" dirty="0"/>
          </a:p>
        </p:txBody>
      </p:sp>
    </p:spTree>
    <p:extLst>
      <p:ext uri="{BB962C8B-B14F-4D97-AF65-F5344CB8AC3E}">
        <p14:creationId xmlns:p14="http://schemas.microsoft.com/office/powerpoint/2010/main" val="5649579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eaLnBrk="1" hangingPunct="1">
              <a:lnSpc>
                <a:spcPct val="80000"/>
              </a:lnSpc>
              <a:buFontTx/>
              <a:buChar char="•"/>
            </a:pPr>
            <a:r>
              <a:rPr lang="en-US" dirty="0" smtClean="0">
                <a:latin typeface="Arial" pitchFamily="34" charset="0"/>
              </a:rPr>
              <a:t>WEB-INF directory is a private area of the web application, any files under WEB-INF directory cannot be accessed directly from browse. However the content of the WEB-INF directory is accessible by the classes within the application. So if there are any resources like JSPs or HTML document that you don’t wish to be accessible directly from web browser, you should place it under WEB-INF directory. </a:t>
            </a:r>
            <a:endParaRPr lang="en-US" dirty="0" smtClean="0">
              <a:latin typeface="Arial" pitchFamily="34" charset="0"/>
              <a:cs typeface="Arial" pitchFamily="34" charset="0"/>
            </a:endParaRPr>
          </a:p>
          <a:p>
            <a:pPr marL="808037" lvl="1" indent="-228600" eaLnBrk="1" hangingPunct="1">
              <a:lnSpc>
                <a:spcPct val="80000"/>
              </a:lnSpc>
              <a:buFontTx/>
              <a:buChar char="•"/>
            </a:pPr>
            <a:r>
              <a:rPr lang="en-US" dirty="0" smtClean="0">
                <a:latin typeface="Arial" pitchFamily="34" charset="0"/>
                <a:cs typeface="Arial" pitchFamily="34" charset="0"/>
              </a:rPr>
              <a:t>The contents of the WEB-INF directory are:</a:t>
            </a:r>
          </a:p>
          <a:p>
            <a:pPr marL="1143000" lvl="2" indent="-285750" eaLnBrk="1" hangingPunct="1">
              <a:lnSpc>
                <a:spcPct val="80000"/>
              </a:lnSpc>
            </a:pPr>
            <a:r>
              <a:rPr lang="en-US" b="1" dirty="0" smtClean="0">
                <a:cs typeface="Arial" pitchFamily="34" charset="0"/>
              </a:rPr>
              <a:t>web.xml:</a:t>
            </a:r>
            <a:r>
              <a:rPr lang="en-US" dirty="0" smtClean="0">
                <a:cs typeface="Arial" pitchFamily="34" charset="0"/>
              </a:rPr>
              <a:t> It is a deployment descriptor. </a:t>
            </a:r>
          </a:p>
          <a:p>
            <a:pPr marL="1143000" lvl="2" indent="-285750" eaLnBrk="1" hangingPunct="1">
              <a:lnSpc>
                <a:spcPct val="80000"/>
              </a:lnSpc>
            </a:pPr>
            <a:r>
              <a:rPr lang="en-US" b="1" dirty="0" smtClean="0">
                <a:cs typeface="Arial" pitchFamily="34" charset="0"/>
              </a:rPr>
              <a:t>classes directory:</a:t>
            </a:r>
            <a:r>
              <a:rPr lang="en-US" dirty="0" smtClean="0">
                <a:cs typeface="Arial" pitchFamily="34" charset="0"/>
              </a:rPr>
              <a:t> </a:t>
            </a:r>
          </a:p>
          <a:p>
            <a:pPr marL="1600200" lvl="3" indent="-285750" eaLnBrk="1" hangingPunct="1">
              <a:lnSpc>
                <a:spcPct val="80000"/>
              </a:lnSpc>
              <a:buFont typeface="Wingdings" pitchFamily="2" charset="2"/>
              <a:buChar char="§"/>
            </a:pPr>
            <a:r>
              <a:rPr lang="en-US" dirty="0" smtClean="0">
                <a:cs typeface="Arial" pitchFamily="34" charset="0"/>
              </a:rPr>
              <a:t>It is for servlet and utility classes. The classes in this directory are used by the application class loader to load classes from.</a:t>
            </a:r>
          </a:p>
          <a:p>
            <a:pPr marL="1600200" marR="0" lvl="3" indent="-285750" algn="l" defTabSz="914400" rtl="0" eaLnBrk="1" fontAlgn="base" latinLnBrk="0" hangingPunct="1">
              <a:lnSpc>
                <a:spcPct val="80000"/>
              </a:lnSpc>
              <a:spcBef>
                <a:spcPct val="30000"/>
              </a:spcBef>
              <a:spcAft>
                <a:spcPct val="0"/>
              </a:spcAft>
              <a:buClrTx/>
              <a:buSzTx/>
              <a:buFont typeface="Wingdings" pitchFamily="2" charset="2"/>
              <a:buChar char="§"/>
              <a:tabLst/>
              <a:defRPr/>
            </a:pPr>
            <a:r>
              <a:rPr lang="en-US" sz="1200" kern="1200" dirty="0" smtClean="0">
                <a:solidFill>
                  <a:schemeClr val="tx1"/>
                </a:solidFill>
                <a:latin typeface="Arial" pitchFamily="34" charset="0"/>
                <a:ea typeface="+mn-ea"/>
                <a:cs typeface="+mn-cs"/>
              </a:rPr>
              <a:t>If your classes are organized into packages, the directory structure must be reflected directly under WEB-INF/classes directory. The classes directory is automatically included in CLASSPATH. </a:t>
            </a:r>
            <a:endParaRPr lang="en-US" dirty="0" smtClean="0">
              <a:cs typeface="Arial" pitchFamily="34" charset="0"/>
            </a:endParaRPr>
          </a:p>
          <a:p>
            <a:pPr marL="1143000" lvl="2" indent="-285750" eaLnBrk="1" hangingPunct="1">
              <a:lnSpc>
                <a:spcPct val="80000"/>
              </a:lnSpc>
            </a:pPr>
            <a:r>
              <a:rPr lang="en-US" b="1" dirty="0" smtClean="0">
                <a:cs typeface="Arial" pitchFamily="34" charset="0"/>
              </a:rPr>
              <a:t>lib directory:</a:t>
            </a:r>
            <a:r>
              <a:rPr lang="en-US" dirty="0" smtClean="0">
                <a:cs typeface="Arial" pitchFamily="34" charset="0"/>
              </a:rPr>
              <a:t> </a:t>
            </a:r>
          </a:p>
          <a:p>
            <a:pPr marL="1600200" lvl="3" indent="-285750" eaLnBrk="1" hangingPunct="1">
              <a:lnSpc>
                <a:spcPct val="80000"/>
              </a:lnSpc>
              <a:buFont typeface="Wingdings" pitchFamily="2" charset="2"/>
              <a:buChar char="§"/>
            </a:pPr>
            <a:r>
              <a:rPr lang="en-US" sz="1200" kern="1200" dirty="0" smtClean="0">
                <a:solidFill>
                  <a:schemeClr val="tx1"/>
                </a:solidFill>
                <a:latin typeface="Arial" pitchFamily="34" charset="0"/>
                <a:ea typeface="+mn-ea"/>
                <a:cs typeface="+mn-cs"/>
              </a:rPr>
              <a:t>Lib directory is used to store the jar files. </a:t>
            </a:r>
          </a:p>
          <a:p>
            <a:pPr marL="1600200" lvl="3" indent="-285750" eaLnBrk="1" hangingPunct="1">
              <a:lnSpc>
                <a:spcPct val="80000"/>
              </a:lnSpc>
              <a:buFont typeface="Wingdings" pitchFamily="2" charset="2"/>
              <a:buChar char="§"/>
            </a:pPr>
            <a:r>
              <a:rPr lang="en-US" sz="1200" kern="1200" dirty="0" smtClean="0">
                <a:solidFill>
                  <a:schemeClr val="tx1"/>
                </a:solidFill>
                <a:latin typeface="Arial" pitchFamily="34" charset="0"/>
                <a:ea typeface="+mn-ea"/>
                <a:cs typeface="+mn-cs"/>
              </a:rPr>
              <a:t>If application has any bundled jar files, or if application uses any third party libraries such as log4j, JDBC drivers which is packaged in jar file, than these jar files should be placed in lib directory.</a:t>
            </a:r>
            <a:endParaRPr lang="en-US" dirty="0" smtClean="0">
              <a:cs typeface="Arial" pitchFamily="34" charset="0"/>
            </a:endParaRPr>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24</a:t>
            </a:fld>
            <a:endParaRPr lang="en-US" dirty="0"/>
          </a:p>
        </p:txBody>
      </p:sp>
    </p:spTree>
    <p:extLst>
      <p:ext uri="{BB962C8B-B14F-4D97-AF65-F5344CB8AC3E}">
        <p14:creationId xmlns:p14="http://schemas.microsoft.com/office/powerpoint/2010/main" val="33619016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911224" y="583406"/>
            <a:ext cx="5407025" cy="8097045"/>
          </a:xfrm>
        </p:spPr>
        <p:txBody>
          <a:bodyPr>
            <a:noAutofit/>
          </a:bodyPr>
          <a:lstStyle/>
          <a:p>
            <a:pPr marL="228600" indent="-228600" eaLnBrk="1" hangingPunct="1">
              <a:buFontTx/>
              <a:buChar char="•"/>
            </a:pPr>
            <a:r>
              <a:rPr lang="en-US" dirty="0" smtClean="0">
                <a:cs typeface="Arial" pitchFamily="34" charset="0"/>
              </a:rPr>
              <a:t>Deployment Descriptor:</a:t>
            </a:r>
          </a:p>
          <a:p>
            <a:pPr marL="808037" lvl="1" indent="-228600" eaLnBrk="1" hangingPunct="1">
              <a:buFontTx/>
              <a:buChar char="•"/>
            </a:pPr>
            <a:r>
              <a:rPr lang="en-US" dirty="0" smtClean="0">
                <a:latin typeface="Arial" pitchFamily="34" charset="0"/>
                <a:cs typeface="Arial" pitchFamily="34" charset="0"/>
              </a:rPr>
              <a:t>The deployment descriptor is a XML file called web.xml that resides in the WEB-INF directory within an application.</a:t>
            </a:r>
          </a:p>
          <a:p>
            <a:pPr marL="808037" marR="0" lvl="1" indent="-228600" algn="l" defTabSz="914400" rtl="0" eaLnBrk="1" fontAlgn="base" latinLnBrk="0" hangingPunct="1">
              <a:lnSpc>
                <a:spcPct val="100000"/>
              </a:lnSpc>
              <a:spcBef>
                <a:spcPct val="30000"/>
              </a:spcBef>
              <a:spcAft>
                <a:spcPct val="0"/>
              </a:spcAft>
              <a:buClrTx/>
              <a:buSzTx/>
              <a:buFontTx/>
              <a:buChar char="•"/>
              <a:tabLst/>
              <a:defRPr/>
            </a:pPr>
            <a:r>
              <a:rPr lang="en-US" sz="1200" kern="1200" dirty="0" smtClean="0">
                <a:solidFill>
                  <a:schemeClr val="tx1"/>
                </a:solidFill>
                <a:latin typeface="Arial" pitchFamily="34" charset="0"/>
                <a:cs typeface="Arial" pitchFamily="34" charset="0"/>
              </a:rPr>
              <a:t>This is a XML file that defines </a:t>
            </a:r>
            <a:r>
              <a:rPr lang="en-US" sz="1200" kern="1200" dirty="0" err="1" smtClean="0">
                <a:solidFill>
                  <a:schemeClr val="tx1"/>
                </a:solidFill>
                <a:latin typeface="Arial" pitchFamily="34" charset="0"/>
                <a:cs typeface="Arial" pitchFamily="34" charset="0"/>
              </a:rPr>
              <a:t>servlets</a:t>
            </a:r>
            <a:r>
              <a:rPr lang="en-US" sz="1200" kern="1200" dirty="0" smtClean="0">
                <a:solidFill>
                  <a:schemeClr val="tx1"/>
                </a:solidFill>
                <a:latin typeface="Arial" pitchFamily="34" charset="0"/>
                <a:cs typeface="Arial" pitchFamily="34" charset="0"/>
              </a:rPr>
              <a:t>, </a:t>
            </a:r>
            <a:r>
              <a:rPr lang="en-US" sz="1200" kern="1200" dirty="0" err="1" smtClean="0">
                <a:solidFill>
                  <a:schemeClr val="tx1"/>
                </a:solidFill>
                <a:latin typeface="Arial" pitchFamily="34" charset="0"/>
                <a:cs typeface="Arial" pitchFamily="34" charset="0"/>
              </a:rPr>
              <a:t>servlet</a:t>
            </a:r>
            <a:r>
              <a:rPr lang="en-US" sz="1200" kern="1200" dirty="0" smtClean="0">
                <a:solidFill>
                  <a:schemeClr val="tx1"/>
                </a:solidFill>
                <a:latin typeface="Arial" pitchFamily="34" charset="0"/>
                <a:cs typeface="Arial" pitchFamily="34" charset="0"/>
              </a:rPr>
              <a:t> mappings, listeners, filters, welcome files etc. Deployment descriptor is a heart of any J2EE web application, so every web application must have a web.xml deployment descriptor directly under WEB-INF folder. </a:t>
            </a:r>
          </a:p>
          <a:p>
            <a:pPr marL="808037" marR="0" lvl="1" indent="-228600" algn="l" defTabSz="914400" rtl="0" eaLnBrk="1" fontAlgn="base" latinLnBrk="0" hangingPunct="1">
              <a:lnSpc>
                <a:spcPct val="100000"/>
              </a:lnSpc>
              <a:spcBef>
                <a:spcPct val="30000"/>
              </a:spcBef>
              <a:spcAft>
                <a:spcPct val="0"/>
              </a:spcAft>
              <a:buClrTx/>
              <a:buSzTx/>
              <a:buFontTx/>
              <a:buChar char="•"/>
              <a:tabLst/>
              <a:defRPr/>
            </a:pPr>
            <a:r>
              <a:rPr lang="en-US" sz="1200" kern="1200" dirty="0" smtClean="0">
                <a:solidFill>
                  <a:schemeClr val="tx1"/>
                </a:solidFill>
                <a:latin typeface="Arial" pitchFamily="34" charset="0"/>
                <a:cs typeface="Arial" pitchFamily="34" charset="0"/>
              </a:rPr>
              <a:t>The different tags used are:</a:t>
            </a:r>
          </a:p>
          <a:p>
            <a:pPr lvl="2"/>
            <a:r>
              <a:rPr lang="en-US" sz="1200" b="1" kern="1200" dirty="0" err="1" smtClean="0">
                <a:solidFill>
                  <a:schemeClr val="tx1"/>
                </a:solidFill>
                <a:cs typeface="Arial" pitchFamily="34" charset="0"/>
              </a:rPr>
              <a:t>serlvet</a:t>
            </a:r>
            <a:endParaRPr lang="en-US" sz="1200" b="1" kern="1200" dirty="0" smtClean="0">
              <a:solidFill>
                <a:schemeClr val="tx1"/>
              </a:solidFill>
              <a:cs typeface="Arial" pitchFamily="34" charset="0"/>
            </a:endParaRPr>
          </a:p>
          <a:p>
            <a:pPr lvl="3"/>
            <a:r>
              <a:rPr lang="en-US" sz="1200" b="0" kern="1200" dirty="0" smtClean="0">
                <a:solidFill>
                  <a:schemeClr val="tx1"/>
                </a:solidFill>
                <a:cs typeface="Arial" pitchFamily="34" charset="0"/>
              </a:rPr>
              <a:t>The </a:t>
            </a:r>
            <a:r>
              <a:rPr lang="en-US" sz="1200" b="0" kern="1200" dirty="0" err="1" smtClean="0">
                <a:solidFill>
                  <a:schemeClr val="tx1"/>
                </a:solidFill>
                <a:cs typeface="Arial" pitchFamily="34" charset="0"/>
              </a:rPr>
              <a:t>servlet</a:t>
            </a:r>
            <a:r>
              <a:rPr lang="en-US" sz="1200" b="0" kern="1200" dirty="0" smtClean="0">
                <a:solidFill>
                  <a:schemeClr val="tx1"/>
                </a:solidFill>
                <a:cs typeface="Arial" pitchFamily="34" charset="0"/>
              </a:rPr>
              <a:t> tag as given in the above example has two mandatory sub tags, &lt;</a:t>
            </a:r>
            <a:r>
              <a:rPr lang="en-US" sz="1200" b="0" kern="1200" dirty="0" err="1" smtClean="0">
                <a:solidFill>
                  <a:schemeClr val="tx1"/>
                </a:solidFill>
                <a:cs typeface="Arial" pitchFamily="34" charset="0"/>
              </a:rPr>
              <a:t>servlet</a:t>
            </a:r>
            <a:r>
              <a:rPr lang="en-US" sz="1200" b="0" kern="1200" dirty="0" smtClean="0">
                <a:solidFill>
                  <a:schemeClr val="tx1"/>
                </a:solidFill>
                <a:cs typeface="Arial" pitchFamily="34" charset="0"/>
              </a:rPr>
              <a:t>-name&gt; and &lt;</a:t>
            </a:r>
            <a:r>
              <a:rPr lang="en-US" sz="1200" b="0" kern="1200" dirty="0" err="1" smtClean="0">
                <a:solidFill>
                  <a:schemeClr val="tx1"/>
                </a:solidFill>
                <a:cs typeface="Arial" pitchFamily="34" charset="0"/>
              </a:rPr>
              <a:t>servlet</a:t>
            </a:r>
            <a:r>
              <a:rPr lang="en-US" sz="1200" b="0" kern="1200" dirty="0" smtClean="0">
                <a:solidFill>
                  <a:schemeClr val="tx1"/>
                </a:solidFill>
                <a:cs typeface="Arial" pitchFamily="34" charset="0"/>
              </a:rPr>
              <a:t>-class&gt;. The </a:t>
            </a:r>
            <a:r>
              <a:rPr lang="en-US" sz="1200" b="0" kern="1200" dirty="0" err="1" smtClean="0">
                <a:solidFill>
                  <a:schemeClr val="tx1"/>
                </a:solidFill>
                <a:cs typeface="Arial" pitchFamily="34" charset="0"/>
              </a:rPr>
              <a:t>servlet</a:t>
            </a:r>
            <a:r>
              <a:rPr lang="en-US" sz="1200" b="0" kern="1200" dirty="0" smtClean="0">
                <a:solidFill>
                  <a:schemeClr val="tx1"/>
                </a:solidFill>
                <a:cs typeface="Arial" pitchFamily="34" charset="0"/>
              </a:rPr>
              <a:t>-class tag is the fully qualified name of the class that is to be executed and the </a:t>
            </a:r>
            <a:r>
              <a:rPr lang="en-US" sz="1200" b="0" kern="1200" dirty="0" err="1" smtClean="0">
                <a:solidFill>
                  <a:schemeClr val="tx1"/>
                </a:solidFill>
                <a:cs typeface="Arial" pitchFamily="34" charset="0"/>
              </a:rPr>
              <a:t>servlet</a:t>
            </a:r>
            <a:r>
              <a:rPr lang="en-US" sz="1200" b="0" kern="1200" dirty="0" smtClean="0">
                <a:solidFill>
                  <a:schemeClr val="tx1"/>
                </a:solidFill>
                <a:cs typeface="Arial" pitchFamily="34" charset="0"/>
              </a:rPr>
              <a:t>-name tag is an alias for use elsewhere within the deployment descriptor. </a:t>
            </a:r>
          </a:p>
          <a:p>
            <a:pPr lvl="3"/>
            <a:r>
              <a:rPr lang="en-US" sz="1200" b="0" kern="1200" dirty="0" smtClean="0">
                <a:solidFill>
                  <a:schemeClr val="tx1"/>
                </a:solidFill>
                <a:cs typeface="Arial" pitchFamily="34" charset="0"/>
              </a:rPr>
              <a:t>The </a:t>
            </a:r>
            <a:r>
              <a:rPr lang="en-US" sz="1200" b="0" kern="1200" dirty="0" err="1" smtClean="0">
                <a:solidFill>
                  <a:schemeClr val="tx1"/>
                </a:solidFill>
                <a:cs typeface="Arial" pitchFamily="34" charset="0"/>
              </a:rPr>
              <a:t>servlet</a:t>
            </a:r>
            <a:r>
              <a:rPr lang="en-US" sz="1200" b="0" kern="1200" dirty="0" smtClean="0">
                <a:solidFill>
                  <a:schemeClr val="tx1"/>
                </a:solidFill>
                <a:cs typeface="Arial" pitchFamily="34" charset="0"/>
              </a:rPr>
              <a:t> element may also have the following optional sub-elements </a:t>
            </a:r>
          </a:p>
          <a:p>
            <a:pPr lvl="4"/>
            <a:r>
              <a:rPr lang="en-US" dirty="0" smtClean="0">
                <a:cs typeface="Arial" pitchFamily="34" charset="0"/>
              </a:rPr>
              <a:t>display-</a:t>
            </a:r>
            <a:r>
              <a:rPr lang="en-US" dirty="0" err="1" smtClean="0">
                <a:cs typeface="Arial" pitchFamily="34" charset="0"/>
              </a:rPr>
              <a:t>name,init</a:t>
            </a:r>
            <a:r>
              <a:rPr lang="en-US" dirty="0" smtClean="0">
                <a:cs typeface="Arial" pitchFamily="34" charset="0"/>
              </a:rPr>
              <a:t>-</a:t>
            </a:r>
            <a:r>
              <a:rPr lang="en-US" dirty="0" err="1" smtClean="0">
                <a:cs typeface="Arial" pitchFamily="34" charset="0"/>
              </a:rPr>
              <a:t>param,load</a:t>
            </a:r>
            <a:r>
              <a:rPr lang="en-US" dirty="0" smtClean="0">
                <a:cs typeface="Arial" pitchFamily="34" charset="0"/>
              </a:rPr>
              <a:t>-on-</a:t>
            </a:r>
            <a:r>
              <a:rPr lang="en-US" dirty="0" err="1" smtClean="0">
                <a:cs typeface="Arial" pitchFamily="34" charset="0"/>
              </a:rPr>
              <a:t>startup,security</a:t>
            </a:r>
            <a:r>
              <a:rPr lang="en-US" dirty="0" smtClean="0">
                <a:cs typeface="Arial" pitchFamily="34" charset="0"/>
              </a:rPr>
              <a:t>-role-ref </a:t>
            </a:r>
          </a:p>
          <a:p>
            <a:pPr lvl="3"/>
            <a:r>
              <a:rPr lang="en-US" sz="1200" b="1" kern="1200" dirty="0" smtClean="0">
                <a:solidFill>
                  <a:schemeClr val="tx1"/>
                </a:solidFill>
                <a:cs typeface="Arial" pitchFamily="34" charset="0"/>
              </a:rPr>
              <a:t>init-</a:t>
            </a:r>
            <a:r>
              <a:rPr lang="en-US" sz="1200" b="1" kern="1200" dirty="0" err="1" smtClean="0">
                <a:solidFill>
                  <a:schemeClr val="tx1"/>
                </a:solidFill>
                <a:cs typeface="Arial" pitchFamily="34" charset="0"/>
              </a:rPr>
              <a:t>param</a:t>
            </a:r>
            <a:endParaRPr lang="en-US" sz="1200" b="1" kern="1200" dirty="0" smtClean="0">
              <a:solidFill>
                <a:schemeClr val="tx1"/>
              </a:solidFill>
              <a:cs typeface="Arial" pitchFamily="34" charset="0"/>
            </a:endParaRPr>
          </a:p>
          <a:p>
            <a:pPr lvl="4"/>
            <a:r>
              <a:rPr lang="en-US" sz="1200" b="0" kern="1200" dirty="0" smtClean="0">
                <a:solidFill>
                  <a:schemeClr val="tx1"/>
                </a:solidFill>
                <a:cs typeface="Arial" pitchFamily="34" charset="0"/>
              </a:rPr>
              <a:t>The init-</a:t>
            </a:r>
            <a:r>
              <a:rPr lang="en-US" sz="1200" b="0" kern="1200" dirty="0" err="1" smtClean="0">
                <a:solidFill>
                  <a:schemeClr val="tx1"/>
                </a:solidFill>
                <a:cs typeface="Arial" pitchFamily="34" charset="0"/>
              </a:rPr>
              <a:t>param</a:t>
            </a:r>
            <a:r>
              <a:rPr lang="en-US" sz="1200" b="0" kern="1200" dirty="0" smtClean="0">
                <a:solidFill>
                  <a:schemeClr val="tx1"/>
                </a:solidFill>
                <a:cs typeface="Arial" pitchFamily="34" charset="0"/>
              </a:rPr>
              <a:t> tag allows </a:t>
            </a:r>
            <a:r>
              <a:rPr lang="en-US" sz="1200" b="0" kern="1200" dirty="0" err="1" smtClean="0">
                <a:solidFill>
                  <a:schemeClr val="tx1"/>
                </a:solidFill>
                <a:cs typeface="Arial" pitchFamily="34" charset="0"/>
              </a:rPr>
              <a:t>initialisation</a:t>
            </a:r>
            <a:r>
              <a:rPr lang="en-US" sz="1200" b="0" kern="1200" dirty="0" smtClean="0">
                <a:solidFill>
                  <a:schemeClr val="tx1"/>
                </a:solidFill>
                <a:cs typeface="Arial" pitchFamily="34" charset="0"/>
              </a:rPr>
              <a:t> parameters to be passed to a </a:t>
            </a:r>
            <a:r>
              <a:rPr lang="en-US" sz="1200" b="0" kern="1200" dirty="0" err="1" smtClean="0">
                <a:solidFill>
                  <a:schemeClr val="tx1"/>
                </a:solidFill>
                <a:cs typeface="Arial" pitchFamily="34" charset="0"/>
              </a:rPr>
              <a:t>servlet</a:t>
            </a:r>
            <a:r>
              <a:rPr lang="en-US" sz="1200" b="0" kern="1200" dirty="0" smtClean="0">
                <a:solidFill>
                  <a:schemeClr val="tx1"/>
                </a:solidFill>
                <a:cs typeface="Arial" pitchFamily="34" charset="0"/>
              </a:rPr>
              <a:t> via the deployment descriptor. This allows configuration without having to recompile code.</a:t>
            </a:r>
          </a:p>
          <a:p>
            <a:pPr lvl="4"/>
            <a:r>
              <a:rPr lang="en-US" sz="1200" kern="1200" dirty="0" smtClean="0">
                <a:solidFill>
                  <a:schemeClr val="tx1"/>
                </a:solidFill>
                <a:cs typeface="Arial" pitchFamily="34" charset="0"/>
              </a:rPr>
              <a:t>The init-</a:t>
            </a:r>
            <a:r>
              <a:rPr lang="en-US" sz="1200" kern="1200" dirty="0" err="1" smtClean="0">
                <a:solidFill>
                  <a:schemeClr val="tx1"/>
                </a:solidFill>
                <a:cs typeface="Arial" pitchFamily="34" charset="0"/>
              </a:rPr>
              <a:t>param</a:t>
            </a:r>
            <a:r>
              <a:rPr lang="en-US" sz="1200" kern="1200" dirty="0" smtClean="0">
                <a:solidFill>
                  <a:schemeClr val="tx1"/>
                </a:solidFill>
                <a:cs typeface="Arial" pitchFamily="34" charset="0"/>
              </a:rPr>
              <a:t> tag is a sub-element of the </a:t>
            </a:r>
            <a:r>
              <a:rPr lang="en-US" sz="1200" kern="1200" dirty="0" err="1" smtClean="0">
                <a:solidFill>
                  <a:schemeClr val="tx1"/>
                </a:solidFill>
                <a:cs typeface="Arial" pitchFamily="34" charset="0"/>
              </a:rPr>
              <a:t>servlet</a:t>
            </a:r>
            <a:r>
              <a:rPr lang="en-US" sz="1200" kern="1200" dirty="0" smtClean="0">
                <a:solidFill>
                  <a:schemeClr val="tx1"/>
                </a:solidFill>
                <a:cs typeface="Arial" pitchFamily="34" charset="0"/>
              </a:rPr>
              <a:t> tag.</a:t>
            </a:r>
            <a:endParaRPr lang="en-US" sz="1200" b="0" kern="1200" dirty="0" smtClean="0">
              <a:solidFill>
                <a:schemeClr val="tx1"/>
              </a:solidFill>
              <a:cs typeface="Arial" pitchFamily="34" charset="0"/>
            </a:endParaRPr>
          </a:p>
          <a:p>
            <a:pPr marL="1600200" lvl="3" indent="-228600" algn="l" rtl="0" eaLnBrk="0" fontAlgn="base" hangingPunct="0">
              <a:spcBef>
                <a:spcPct val="30000"/>
              </a:spcBef>
              <a:spcAft>
                <a:spcPct val="0"/>
              </a:spcAft>
              <a:buChar char="•"/>
            </a:pPr>
            <a:r>
              <a:rPr lang="en-US" sz="1200" b="1" kern="1200" dirty="0" smtClean="0">
                <a:solidFill>
                  <a:schemeClr val="tx1"/>
                </a:solidFill>
                <a:cs typeface="Arial" pitchFamily="34" charset="0"/>
              </a:rPr>
              <a:t>load-on-startup:</a:t>
            </a:r>
          </a:p>
          <a:p>
            <a:pPr marL="2057400" lvl="4" indent="-228600" algn="l" rtl="0" eaLnBrk="0" fontAlgn="base" hangingPunct="0">
              <a:spcBef>
                <a:spcPct val="30000"/>
              </a:spcBef>
              <a:spcAft>
                <a:spcPct val="0"/>
              </a:spcAft>
              <a:buChar char="•"/>
            </a:pPr>
            <a:r>
              <a:rPr lang="en-US" dirty="0" smtClean="0">
                <a:cs typeface="Arial" pitchFamily="34" charset="0"/>
              </a:rPr>
              <a:t>Used to control when the </a:t>
            </a:r>
            <a:r>
              <a:rPr lang="en-US" dirty="0" err="1" smtClean="0">
                <a:cs typeface="Arial" pitchFamily="34" charset="0"/>
              </a:rPr>
              <a:t>servlet</a:t>
            </a:r>
            <a:r>
              <a:rPr lang="en-US" dirty="0" smtClean="0">
                <a:cs typeface="Arial" pitchFamily="34" charset="0"/>
              </a:rPr>
              <a:t> container should load the </a:t>
            </a:r>
            <a:r>
              <a:rPr lang="en-US" dirty="0" err="1" smtClean="0">
                <a:cs typeface="Arial" pitchFamily="34" charset="0"/>
              </a:rPr>
              <a:t>servlet</a:t>
            </a:r>
            <a:r>
              <a:rPr lang="en-US" dirty="0" smtClean="0">
                <a:cs typeface="Arial" pitchFamily="34" charset="0"/>
              </a:rPr>
              <a:t>. If you do not specify a &lt;load-on-startup&gt; element, the </a:t>
            </a:r>
            <a:r>
              <a:rPr lang="en-US" dirty="0" err="1" smtClean="0">
                <a:cs typeface="Arial" pitchFamily="34" charset="0"/>
              </a:rPr>
              <a:t>servlet</a:t>
            </a:r>
            <a:r>
              <a:rPr lang="en-US" dirty="0" smtClean="0">
                <a:cs typeface="Arial" pitchFamily="34" charset="0"/>
              </a:rPr>
              <a:t> container will typically load your </a:t>
            </a:r>
            <a:r>
              <a:rPr lang="en-US" dirty="0" err="1" smtClean="0">
                <a:cs typeface="Arial" pitchFamily="34" charset="0"/>
              </a:rPr>
              <a:t>servlet</a:t>
            </a:r>
            <a:r>
              <a:rPr lang="en-US" dirty="0" smtClean="0">
                <a:cs typeface="Arial" pitchFamily="34" charset="0"/>
              </a:rPr>
              <a:t> when the first request arrives for it. </a:t>
            </a:r>
            <a:endParaRPr lang="en-US" sz="1200" b="1" kern="1200" dirty="0" smtClean="0">
              <a:solidFill>
                <a:schemeClr val="tx1"/>
              </a:solidFill>
              <a:cs typeface="Arial" pitchFamily="34" charset="0"/>
            </a:endParaRPr>
          </a:p>
          <a:p>
            <a:pPr marL="2057400" marR="0" lvl="4" indent="-228600" algn="l" defTabSz="914400" rtl="0" eaLnBrk="0" fontAlgn="base" latinLnBrk="0" hangingPunct="0">
              <a:lnSpc>
                <a:spcPct val="100000"/>
              </a:lnSpc>
              <a:spcBef>
                <a:spcPct val="30000"/>
              </a:spcBef>
              <a:spcAft>
                <a:spcPct val="0"/>
              </a:spcAft>
              <a:buClrTx/>
              <a:buSzTx/>
              <a:buFontTx/>
              <a:buChar char="•"/>
              <a:tabLst/>
              <a:defRPr/>
            </a:pPr>
            <a:r>
              <a:rPr lang="en-US" sz="1200" i="0" kern="1200" dirty="0" smtClean="0">
                <a:solidFill>
                  <a:schemeClr val="tx1"/>
                </a:solidFill>
                <a:cs typeface="Arial" pitchFamily="34" charset="0"/>
              </a:rPr>
              <a:t>The &lt;load-on-startup&gt; sub-element indicates the order in which each </a:t>
            </a:r>
            <a:r>
              <a:rPr lang="en-US" sz="1200" i="0" kern="1200" dirty="0" err="1" smtClean="0">
                <a:solidFill>
                  <a:schemeClr val="tx1"/>
                </a:solidFill>
                <a:cs typeface="Arial" pitchFamily="34" charset="0"/>
              </a:rPr>
              <a:t>servlet</a:t>
            </a:r>
            <a:r>
              <a:rPr lang="en-US" sz="1200" i="0" kern="1200" dirty="0" smtClean="0">
                <a:solidFill>
                  <a:schemeClr val="tx1"/>
                </a:solidFill>
                <a:cs typeface="Arial" pitchFamily="34" charset="0"/>
              </a:rPr>
              <a:t> should be loaded. Lower positive values are loaded first. If the value is negative or unspecified, then the container can load the </a:t>
            </a:r>
            <a:r>
              <a:rPr lang="en-US" sz="1200" i="0" kern="1200" dirty="0" err="1" smtClean="0">
                <a:solidFill>
                  <a:schemeClr val="tx1"/>
                </a:solidFill>
                <a:cs typeface="Arial" pitchFamily="34" charset="0"/>
              </a:rPr>
              <a:t>servlet</a:t>
            </a:r>
            <a:r>
              <a:rPr lang="en-US" sz="1200" i="0" kern="1200" dirty="0" smtClean="0">
                <a:solidFill>
                  <a:schemeClr val="tx1"/>
                </a:solidFill>
                <a:cs typeface="Arial" pitchFamily="34" charset="0"/>
              </a:rPr>
              <a:t> at anytime during startup.</a:t>
            </a:r>
          </a:p>
          <a:p>
            <a:pPr lvl="4"/>
            <a:endParaRPr lang="en-US" dirty="0" smtClean="0">
              <a:cs typeface="Arial" pitchFamily="34" charset="0"/>
            </a:endParaRPr>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25</a:t>
            </a:fld>
            <a:endParaRPr lang="en-US" dirty="0"/>
          </a:p>
        </p:txBody>
      </p:sp>
    </p:spTree>
    <p:extLst>
      <p:ext uri="{BB962C8B-B14F-4D97-AF65-F5344CB8AC3E}">
        <p14:creationId xmlns:p14="http://schemas.microsoft.com/office/powerpoint/2010/main" val="41902437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911224" y="583406"/>
            <a:ext cx="5407025" cy="8097045"/>
          </a:xfrm>
        </p:spPr>
        <p:txBody>
          <a:bodyPr>
            <a:noAutofit/>
          </a:bodyPr>
          <a:lstStyle/>
          <a:p>
            <a:pPr marL="228600" indent="-228600" eaLnBrk="1" hangingPunct="1">
              <a:buFontTx/>
              <a:buChar char="•"/>
            </a:pPr>
            <a:r>
              <a:rPr lang="en-US" dirty="0" smtClean="0">
                <a:cs typeface="Arial" pitchFamily="34" charset="0"/>
              </a:rPr>
              <a:t>Deployment Descriptor: </a:t>
            </a:r>
          </a:p>
          <a:p>
            <a:pPr marL="2057400" marR="0" lvl="4" indent="-228600" algn="l" defTabSz="914400" rtl="0" eaLnBrk="0" fontAlgn="base" latinLnBrk="0" hangingPunct="0">
              <a:lnSpc>
                <a:spcPct val="100000"/>
              </a:lnSpc>
              <a:spcBef>
                <a:spcPct val="30000"/>
              </a:spcBef>
              <a:spcAft>
                <a:spcPct val="0"/>
              </a:spcAft>
              <a:buClrTx/>
              <a:buSzTx/>
              <a:tabLst/>
              <a:defRPr/>
            </a:pPr>
            <a:r>
              <a:rPr lang="en-US" dirty="0" err="1" smtClean="0">
                <a:cs typeface="Arial" pitchFamily="34" charset="0"/>
              </a:rPr>
              <a:t>Servlets</a:t>
            </a:r>
            <a:r>
              <a:rPr lang="en-US" dirty="0" smtClean="0">
                <a:cs typeface="Arial" pitchFamily="34" charset="0"/>
              </a:rPr>
              <a:t> with lower values are loaded before </a:t>
            </a:r>
            <a:r>
              <a:rPr lang="en-US" dirty="0" err="1" smtClean="0">
                <a:cs typeface="Arial" pitchFamily="34" charset="0"/>
              </a:rPr>
              <a:t>servlets</a:t>
            </a:r>
            <a:r>
              <a:rPr lang="en-US" dirty="0" smtClean="0">
                <a:cs typeface="Arial" pitchFamily="34" charset="0"/>
              </a:rPr>
              <a:t> with higher values </a:t>
            </a:r>
            <a:endParaRPr lang="en-US" sz="1200" i="0" kern="1200" dirty="0" smtClean="0">
              <a:solidFill>
                <a:schemeClr val="tx1"/>
              </a:solidFill>
              <a:cs typeface="Arial" pitchFamily="34" charset="0"/>
            </a:endParaRPr>
          </a:p>
          <a:p>
            <a:pPr lvl="4"/>
            <a:endParaRPr lang="en-US" dirty="0" smtClean="0">
              <a:cs typeface="Arial" pitchFamily="34" charset="0"/>
            </a:endParaRPr>
          </a:p>
          <a:p>
            <a:pPr lvl="2"/>
            <a:r>
              <a:rPr lang="en-US" sz="1200" b="1" kern="1200" dirty="0" err="1" smtClean="0">
                <a:solidFill>
                  <a:schemeClr val="tx1"/>
                </a:solidFill>
                <a:cs typeface="Arial" pitchFamily="34" charset="0"/>
              </a:rPr>
              <a:t>Servlet</a:t>
            </a:r>
            <a:r>
              <a:rPr lang="en-US" sz="1200" b="1" kern="1200" dirty="0" smtClean="0">
                <a:solidFill>
                  <a:schemeClr val="tx1"/>
                </a:solidFill>
                <a:cs typeface="Arial" pitchFamily="34" charset="0"/>
              </a:rPr>
              <a:t> Mapping</a:t>
            </a:r>
          </a:p>
          <a:p>
            <a:pPr lvl="3"/>
            <a:r>
              <a:rPr lang="en-US" sz="1200" b="0" kern="1200" dirty="0" smtClean="0">
                <a:solidFill>
                  <a:schemeClr val="tx1"/>
                </a:solidFill>
                <a:cs typeface="Arial" pitchFamily="34" charset="0"/>
              </a:rPr>
              <a:t>The </a:t>
            </a:r>
            <a:r>
              <a:rPr lang="en-US" sz="1200" b="0" kern="1200" dirty="0" err="1" smtClean="0">
                <a:solidFill>
                  <a:schemeClr val="tx1"/>
                </a:solidFill>
                <a:cs typeface="Arial" pitchFamily="34" charset="0"/>
              </a:rPr>
              <a:t>servlet</a:t>
            </a:r>
            <a:r>
              <a:rPr lang="en-US" sz="1200" b="0" kern="1200" dirty="0" smtClean="0">
                <a:solidFill>
                  <a:schemeClr val="tx1"/>
                </a:solidFill>
                <a:cs typeface="Arial" pitchFamily="34" charset="0"/>
              </a:rPr>
              <a:t> mapping tag is a sub element of web-app and maps the logical name given to a </a:t>
            </a:r>
            <a:r>
              <a:rPr lang="en-US" sz="1200" b="0" kern="1200" dirty="0" err="1" smtClean="0">
                <a:solidFill>
                  <a:schemeClr val="tx1"/>
                </a:solidFill>
                <a:cs typeface="Arial" pitchFamily="34" charset="0"/>
              </a:rPr>
              <a:t>servlet</a:t>
            </a:r>
            <a:r>
              <a:rPr lang="en-US" sz="1200" b="0" kern="1200" dirty="0" smtClean="0">
                <a:solidFill>
                  <a:schemeClr val="tx1"/>
                </a:solidFill>
                <a:cs typeface="Arial" pitchFamily="34" charset="0"/>
              </a:rPr>
              <a:t> within the </a:t>
            </a:r>
            <a:r>
              <a:rPr lang="en-US" sz="1200" b="0" kern="1200" dirty="0" err="1" smtClean="0">
                <a:solidFill>
                  <a:schemeClr val="tx1"/>
                </a:solidFill>
                <a:cs typeface="Arial" pitchFamily="34" charset="0"/>
              </a:rPr>
              <a:t>servlet</a:t>
            </a:r>
            <a:r>
              <a:rPr lang="en-US" sz="1200" b="0" kern="1200" dirty="0" smtClean="0">
                <a:solidFill>
                  <a:schemeClr val="tx1"/>
                </a:solidFill>
                <a:cs typeface="Arial" pitchFamily="34" charset="0"/>
              </a:rPr>
              <a:t> tag to a </a:t>
            </a:r>
            <a:r>
              <a:rPr lang="en-US" sz="1200" b="0" kern="1200" dirty="0" err="1" smtClean="0">
                <a:solidFill>
                  <a:schemeClr val="tx1"/>
                </a:solidFill>
                <a:cs typeface="Arial" pitchFamily="34" charset="0"/>
              </a:rPr>
              <a:t>url</a:t>
            </a:r>
            <a:r>
              <a:rPr lang="en-US" sz="1200" b="0" kern="1200" dirty="0" smtClean="0">
                <a:solidFill>
                  <a:schemeClr val="tx1"/>
                </a:solidFill>
                <a:cs typeface="Arial" pitchFamily="34" charset="0"/>
              </a:rPr>
              <a:t> pattern. Without a </a:t>
            </a:r>
            <a:r>
              <a:rPr lang="en-US" sz="1200" b="0" kern="1200" dirty="0" err="1" smtClean="0">
                <a:solidFill>
                  <a:schemeClr val="tx1"/>
                </a:solidFill>
                <a:cs typeface="Arial" pitchFamily="34" charset="0"/>
              </a:rPr>
              <a:t>servlet</a:t>
            </a:r>
            <a:r>
              <a:rPr lang="en-US" sz="1200" b="0" kern="1200" dirty="0" smtClean="0">
                <a:solidFill>
                  <a:schemeClr val="tx1"/>
                </a:solidFill>
                <a:cs typeface="Arial" pitchFamily="34" charset="0"/>
              </a:rPr>
              <a:t>-mapping a </a:t>
            </a:r>
            <a:r>
              <a:rPr lang="en-US" sz="1200" b="0" kern="1200" dirty="0" err="1" smtClean="0">
                <a:solidFill>
                  <a:schemeClr val="tx1"/>
                </a:solidFill>
                <a:cs typeface="Arial" pitchFamily="34" charset="0"/>
              </a:rPr>
              <a:t>servlet</a:t>
            </a:r>
            <a:r>
              <a:rPr lang="en-US" sz="1200" b="0" kern="1200" dirty="0" smtClean="0">
                <a:solidFill>
                  <a:schemeClr val="tx1"/>
                </a:solidFill>
                <a:cs typeface="Arial" pitchFamily="34" charset="0"/>
              </a:rPr>
              <a:t> cannot be retrieved by a visiting browser. The following example shows a </a:t>
            </a:r>
            <a:r>
              <a:rPr lang="en-US" sz="1200" b="0" kern="1200" dirty="0" err="1" smtClean="0">
                <a:solidFill>
                  <a:schemeClr val="tx1"/>
                </a:solidFill>
                <a:cs typeface="Arial" pitchFamily="34" charset="0"/>
              </a:rPr>
              <a:t>servlet</a:t>
            </a:r>
            <a:r>
              <a:rPr lang="en-US" sz="1200" b="0" kern="1200" dirty="0" smtClean="0">
                <a:solidFill>
                  <a:schemeClr val="tx1"/>
                </a:solidFill>
                <a:cs typeface="Arial" pitchFamily="34" charset="0"/>
              </a:rPr>
              <a:t> mapped to a </a:t>
            </a:r>
            <a:r>
              <a:rPr lang="en-US" sz="1200" b="0" kern="1200" dirty="0" err="1" smtClean="0">
                <a:solidFill>
                  <a:schemeClr val="tx1"/>
                </a:solidFill>
                <a:cs typeface="Arial" pitchFamily="34" charset="0"/>
              </a:rPr>
              <a:t>url</a:t>
            </a:r>
            <a:r>
              <a:rPr lang="en-US" sz="1200" b="0" kern="1200" dirty="0" smtClean="0">
                <a:solidFill>
                  <a:schemeClr val="tx1"/>
                </a:solidFill>
                <a:cs typeface="Arial" pitchFamily="34" charset="0"/>
              </a:rPr>
              <a:t> pattern.</a:t>
            </a:r>
          </a:p>
          <a:p>
            <a:pPr lvl="3"/>
            <a:r>
              <a:rPr lang="en-US" sz="1200" kern="1200" dirty="0" smtClean="0">
                <a:solidFill>
                  <a:schemeClr val="tx1"/>
                </a:solidFill>
                <a:cs typeface="Arial" pitchFamily="34" charset="0"/>
              </a:rPr>
              <a:t>The </a:t>
            </a:r>
            <a:r>
              <a:rPr lang="en-US" sz="1200" kern="1200" dirty="0" err="1" smtClean="0">
                <a:solidFill>
                  <a:schemeClr val="tx1"/>
                </a:solidFill>
                <a:cs typeface="Arial" pitchFamily="34" charset="0"/>
              </a:rPr>
              <a:t>url</a:t>
            </a:r>
            <a:r>
              <a:rPr lang="en-US" sz="1200" kern="1200" dirty="0" smtClean="0">
                <a:solidFill>
                  <a:schemeClr val="tx1"/>
                </a:solidFill>
                <a:cs typeface="Arial" pitchFamily="34" charset="0"/>
              </a:rPr>
              <a:t>-pattern tag can include wildcards and it is possible to have multiple mappings to a single </a:t>
            </a:r>
            <a:r>
              <a:rPr lang="en-US" sz="1200" kern="1200" dirty="0" err="1" smtClean="0">
                <a:solidFill>
                  <a:schemeClr val="tx1"/>
                </a:solidFill>
                <a:cs typeface="Arial" pitchFamily="34" charset="0"/>
              </a:rPr>
              <a:t>servlet</a:t>
            </a:r>
            <a:r>
              <a:rPr lang="en-US" sz="1200" kern="1200" dirty="0" smtClean="0">
                <a:solidFill>
                  <a:schemeClr val="tx1"/>
                </a:solidFill>
                <a:cs typeface="Arial" pitchFamily="34" charset="0"/>
              </a:rPr>
              <a:t>. </a:t>
            </a:r>
          </a:p>
          <a:p>
            <a:pPr lvl="2"/>
            <a:r>
              <a:rPr lang="en-US" sz="1200" b="1" kern="1200" dirty="0" smtClean="0">
                <a:solidFill>
                  <a:schemeClr val="tx1"/>
                </a:solidFill>
                <a:cs typeface="Arial" pitchFamily="34" charset="0"/>
              </a:rPr>
              <a:t>error-page</a:t>
            </a:r>
          </a:p>
          <a:p>
            <a:pPr lvl="3"/>
            <a:r>
              <a:rPr lang="en-US" sz="1200" b="0" kern="1200" dirty="0" smtClean="0">
                <a:solidFill>
                  <a:schemeClr val="tx1"/>
                </a:solidFill>
                <a:cs typeface="Arial" pitchFamily="34" charset="0"/>
              </a:rPr>
              <a:t>The error-page tag can be used to define what will be sent to the browser when either a Java exception or an HTTP error occurs. The error-page tag is used at the web application level. </a:t>
            </a:r>
          </a:p>
          <a:p>
            <a:pPr lvl="2"/>
            <a:r>
              <a:rPr lang="en-US" sz="1200" b="1" kern="1200" dirty="0" smtClean="0">
                <a:solidFill>
                  <a:schemeClr val="tx1"/>
                </a:solidFill>
                <a:cs typeface="Arial" pitchFamily="34" charset="0"/>
              </a:rPr>
              <a:t>welcome-file </a:t>
            </a:r>
          </a:p>
          <a:p>
            <a:pPr lvl="3"/>
            <a:r>
              <a:rPr lang="en-US" sz="1200" b="0" kern="1200" dirty="0" smtClean="0">
                <a:solidFill>
                  <a:schemeClr val="tx1"/>
                </a:solidFill>
                <a:cs typeface="Arial" pitchFamily="34" charset="0"/>
              </a:rPr>
              <a:t>The welcome-file tag can be used to mark a </a:t>
            </a:r>
            <a:r>
              <a:rPr lang="en-US" sz="1200" b="0" kern="1200" dirty="0" err="1" smtClean="0">
                <a:solidFill>
                  <a:schemeClr val="tx1"/>
                </a:solidFill>
                <a:cs typeface="Arial" pitchFamily="34" charset="0"/>
              </a:rPr>
              <a:t>servlet</a:t>
            </a:r>
            <a:r>
              <a:rPr lang="en-US" sz="1200" b="0" kern="1200" dirty="0" smtClean="0">
                <a:solidFill>
                  <a:schemeClr val="tx1"/>
                </a:solidFill>
                <a:cs typeface="Arial" pitchFamily="34" charset="0"/>
              </a:rPr>
              <a:t> or a JSP file as the default first page that is returned when a visitor accesses a URL if they don't specify an explicit file. </a:t>
            </a:r>
          </a:p>
          <a:p>
            <a:pPr lvl="3"/>
            <a:r>
              <a:rPr lang="en-US" sz="1200" kern="1200" dirty="0" smtClean="0">
                <a:solidFill>
                  <a:schemeClr val="tx1"/>
                </a:solidFill>
                <a:cs typeface="Arial" pitchFamily="34" charset="0"/>
              </a:rPr>
              <a:t>The welcome-file-list tag comes under the web-app tag and works at application level.</a:t>
            </a:r>
            <a:endParaRPr lang="en-US" sz="1200" b="0" kern="1200" dirty="0" smtClean="0">
              <a:solidFill>
                <a:schemeClr val="tx1"/>
              </a:solidFill>
              <a:cs typeface="Arial" pitchFamily="34" charset="0"/>
            </a:endParaRPr>
          </a:p>
          <a:p>
            <a:pPr lvl="2"/>
            <a:endParaRPr lang="en-US" sz="1200" b="0" kern="1200" dirty="0" smtClean="0">
              <a:solidFill>
                <a:schemeClr val="tx1"/>
              </a:solidFill>
              <a:cs typeface="Arial" pitchFamily="34" charset="0"/>
            </a:endParaRPr>
          </a:p>
          <a:p>
            <a:pPr lvl="2"/>
            <a:endParaRPr lang="en-US" sz="1200" b="0" kern="1200" dirty="0" smtClean="0">
              <a:solidFill>
                <a:schemeClr val="tx1"/>
              </a:solidFill>
              <a:cs typeface="Arial" pitchFamily="34" charset="0"/>
            </a:endParaRPr>
          </a:p>
          <a:p>
            <a:pPr lvl="2"/>
            <a:endParaRPr lang="en-US" sz="1200" b="0" kern="1200" dirty="0" smtClean="0">
              <a:solidFill>
                <a:schemeClr val="tx1"/>
              </a:solidFill>
              <a:cs typeface="Arial" pitchFamily="34" charset="0"/>
            </a:endParaRPr>
          </a:p>
          <a:p>
            <a:pPr lvl="2"/>
            <a:endParaRPr lang="en-US" sz="1200" b="0" kern="1200" dirty="0" smtClean="0">
              <a:solidFill>
                <a:schemeClr val="tx1"/>
              </a:solidFill>
              <a:cs typeface="Arial" pitchFamily="34" charset="0"/>
            </a:endParaRPr>
          </a:p>
          <a:p>
            <a:pPr marL="1208087" marR="0" lvl="2" indent="-228600" algn="l" defTabSz="914400" rtl="0" eaLnBrk="1" fontAlgn="base" latinLnBrk="0" hangingPunct="1">
              <a:lnSpc>
                <a:spcPct val="100000"/>
              </a:lnSpc>
              <a:spcBef>
                <a:spcPct val="30000"/>
              </a:spcBef>
              <a:spcAft>
                <a:spcPct val="0"/>
              </a:spcAft>
              <a:buClrTx/>
              <a:buSzTx/>
              <a:buFontTx/>
              <a:buChar char="•"/>
              <a:tabLst/>
              <a:defRPr/>
            </a:pPr>
            <a:endParaRPr lang="en-US" sz="1200" kern="1200" dirty="0" smtClean="0">
              <a:solidFill>
                <a:schemeClr val="tx1"/>
              </a:solidFill>
              <a:cs typeface="Arial" pitchFamily="34" charset="0"/>
            </a:endParaRPr>
          </a:p>
          <a:p>
            <a:pPr marL="808037" lvl="1" indent="-228600" eaLnBrk="1" hangingPunct="1">
              <a:buFontTx/>
              <a:buChar char="•"/>
            </a:pPr>
            <a:endParaRPr lang="en-US" dirty="0">
              <a:latin typeface="Arial" pitchFamily="34" charset="0"/>
              <a:cs typeface="Arial" pitchFamily="34" charset="0"/>
            </a:endParaRPr>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26</a:t>
            </a:fld>
            <a:endParaRPr lang="en-US" dirty="0"/>
          </a:p>
        </p:txBody>
      </p:sp>
    </p:spTree>
    <p:extLst>
      <p:ext uri="{BB962C8B-B14F-4D97-AF65-F5344CB8AC3E}">
        <p14:creationId xmlns:p14="http://schemas.microsoft.com/office/powerpoint/2010/main" val="30142335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a:xfrm>
            <a:off x="911224" y="4460875"/>
            <a:ext cx="5559425" cy="4219575"/>
          </a:xfrm>
        </p:spPr>
        <p:txBody>
          <a:bodyPr>
            <a:normAutofit lnSpcReduction="10000"/>
          </a:bodyPr>
          <a:lstStyle/>
          <a:p>
            <a:pPr lvl="0"/>
            <a:r>
              <a:rPr lang="en-US" u="sng" dirty="0" err="1" smtClean="0"/>
              <a:t>doGet</a:t>
            </a:r>
            <a:r>
              <a:rPr lang="en-US" u="sng" baseline="0" dirty="0" smtClean="0"/>
              <a:t>() </a:t>
            </a:r>
            <a:r>
              <a:rPr lang="en-US" u="sng" baseline="0" dirty="0" err="1" smtClean="0"/>
              <a:t>vs</a:t>
            </a:r>
            <a:r>
              <a:rPr lang="en-US" u="sng" baseline="0" dirty="0" smtClean="0"/>
              <a:t> </a:t>
            </a:r>
            <a:r>
              <a:rPr lang="en-US" u="sng" baseline="0" dirty="0" err="1" smtClean="0"/>
              <a:t>doPost</a:t>
            </a:r>
            <a:r>
              <a:rPr lang="en-US" u="sng" baseline="0" dirty="0" smtClean="0"/>
              <a:t>()</a:t>
            </a:r>
          </a:p>
          <a:p>
            <a:pPr lvl="1"/>
            <a:r>
              <a:rPr lang="en-US" dirty="0" smtClean="0"/>
              <a:t>In </a:t>
            </a:r>
            <a:r>
              <a:rPr lang="en-US" dirty="0" err="1" smtClean="0"/>
              <a:t>doGet</a:t>
            </a:r>
            <a:r>
              <a:rPr lang="en-US" dirty="0" smtClean="0"/>
              <a:t>() the parameters are appended to the URL and sent along with header information. In </a:t>
            </a:r>
            <a:r>
              <a:rPr lang="en-US" dirty="0" err="1" smtClean="0"/>
              <a:t>doPost</a:t>
            </a:r>
            <a:r>
              <a:rPr lang="en-US" dirty="0" smtClean="0"/>
              <a:t>(), on the other hand will (typically) send the information through a socket back to the </a:t>
            </a:r>
            <a:r>
              <a:rPr lang="en-US" dirty="0" err="1" smtClean="0"/>
              <a:t>webserver</a:t>
            </a:r>
            <a:r>
              <a:rPr lang="en-US" dirty="0" smtClean="0"/>
              <a:t> and it won't show up in the URL bar.</a:t>
            </a:r>
          </a:p>
          <a:p>
            <a:pPr lvl="1"/>
            <a:r>
              <a:rPr lang="en-US" dirty="0" smtClean="0"/>
              <a:t>The amount of information you can send back using a GET is restricted as URLs can only be 1024 characters</a:t>
            </a:r>
            <a:r>
              <a:rPr lang="en-US" baseline="0" dirty="0" smtClean="0"/>
              <a:t> while using POST y</a:t>
            </a:r>
            <a:r>
              <a:rPr lang="en-US" dirty="0" smtClean="0"/>
              <a:t>ou can send much more information to the server this way - and it's not restricted to textual data either. It is possible to send files and even binary data such as serialized Java objects!</a:t>
            </a:r>
          </a:p>
          <a:p>
            <a:pPr lvl="1"/>
            <a:r>
              <a:rPr lang="en-US" dirty="0" err="1" smtClean="0"/>
              <a:t>doGet</a:t>
            </a:r>
            <a:r>
              <a:rPr lang="en-US" dirty="0" smtClean="0"/>
              <a:t>() is a request for information; it does not (or should not) change anything on the server</a:t>
            </a:r>
            <a:r>
              <a:rPr lang="en-US" baseline="0" dirty="0" smtClean="0"/>
              <a:t> whereas </a:t>
            </a:r>
            <a:r>
              <a:rPr lang="en-US" dirty="0" err="1" smtClean="0"/>
              <a:t>doPost</a:t>
            </a:r>
            <a:r>
              <a:rPr lang="en-US" dirty="0" smtClean="0"/>
              <a:t>() provides information (such as placing an order for merchandise) that the server is expected to remember </a:t>
            </a:r>
          </a:p>
          <a:p>
            <a:pPr lvl="1"/>
            <a:r>
              <a:rPr lang="en-US" baseline="0" dirty="0" smtClean="0"/>
              <a:t>In </a:t>
            </a:r>
            <a:r>
              <a:rPr lang="en-US" baseline="0" dirty="0" err="1" smtClean="0"/>
              <a:t>doGet</a:t>
            </a:r>
            <a:r>
              <a:rPr lang="en-US" baseline="0" dirty="0" smtClean="0"/>
              <a:t>() </a:t>
            </a:r>
            <a:r>
              <a:rPr lang="en-US" dirty="0" smtClean="0"/>
              <a:t>Parameters are not encrypted  whereas Parameters are encrypted  in </a:t>
            </a:r>
            <a:r>
              <a:rPr lang="en-US" dirty="0" err="1" smtClean="0"/>
              <a:t>doPost</a:t>
            </a:r>
            <a:r>
              <a:rPr lang="en-US" dirty="0" smtClean="0"/>
              <a:t>().</a:t>
            </a:r>
          </a:p>
          <a:p>
            <a:pPr lvl="1"/>
            <a:r>
              <a:rPr lang="en-US" dirty="0" err="1" smtClean="0"/>
              <a:t>doGet</a:t>
            </a:r>
            <a:r>
              <a:rPr lang="en-US" dirty="0" smtClean="0"/>
              <a:t>() is faster if we set the response content length since the same connection is used. Thus increasing the performance whereas </a:t>
            </a:r>
            <a:r>
              <a:rPr lang="en-US" dirty="0" err="1" smtClean="0"/>
              <a:t>doPost</a:t>
            </a:r>
            <a:r>
              <a:rPr lang="en-US" dirty="0" smtClean="0"/>
              <a:t>() is generally used to update or post some information to the </a:t>
            </a:r>
            <a:r>
              <a:rPr lang="en-US" dirty="0" err="1" smtClean="0"/>
              <a:t>server.doPost</a:t>
            </a:r>
            <a:r>
              <a:rPr lang="en-US" dirty="0" smtClean="0"/>
              <a:t> is slower compared to </a:t>
            </a:r>
            <a:r>
              <a:rPr lang="en-US" dirty="0" err="1" smtClean="0"/>
              <a:t>doGet</a:t>
            </a:r>
            <a:r>
              <a:rPr lang="en-US" dirty="0" smtClean="0"/>
              <a:t> since </a:t>
            </a:r>
            <a:r>
              <a:rPr lang="en-US" dirty="0" err="1" smtClean="0"/>
              <a:t>doPost</a:t>
            </a:r>
            <a:r>
              <a:rPr lang="en-US" dirty="0" smtClean="0"/>
              <a:t> does not write the content length</a:t>
            </a:r>
          </a:p>
          <a:p>
            <a:pPr lvl="1"/>
            <a:r>
              <a:rPr lang="en-US" dirty="0" err="1" smtClean="0"/>
              <a:t>doGet</a:t>
            </a:r>
            <a:r>
              <a:rPr lang="en-US" dirty="0" smtClean="0"/>
              <a:t>() should be idempotent. i.e. </a:t>
            </a:r>
            <a:r>
              <a:rPr lang="en-US" dirty="0" err="1" smtClean="0"/>
              <a:t>doget</a:t>
            </a:r>
            <a:r>
              <a:rPr lang="en-US" dirty="0" smtClean="0"/>
              <a:t> should be able to be repeated safely many times whereas </a:t>
            </a:r>
            <a:r>
              <a:rPr lang="en-US" dirty="0" err="1" smtClean="0"/>
              <a:t>doPost</a:t>
            </a:r>
            <a:r>
              <a:rPr lang="en-US" dirty="0" smtClean="0"/>
              <a:t>() does not need to be idempotent. Operations requested through POST can have side effects for which the user can be held accountable.</a:t>
            </a:r>
            <a:endParaRPr lang="en-US" baseline="0" dirty="0" smtClean="0"/>
          </a:p>
          <a:p>
            <a:pPr lvl="1">
              <a:buNone/>
            </a:pPr>
            <a:r>
              <a:rPr lang="en-US" dirty="0" smtClean="0"/>
              <a:t/>
            </a:r>
            <a:br>
              <a:rPr lang="en-US" dirty="0" smtClean="0"/>
            </a:br>
            <a:r>
              <a:rPr lang="en-US" dirty="0" smtClean="0"/>
              <a:t>		</a:t>
            </a:r>
            <a:endParaRPr lang="en-US" dirty="0"/>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27</a:t>
            </a:fld>
            <a:endParaRPr lang="en-US"/>
          </a:p>
        </p:txBody>
      </p:sp>
    </p:spTree>
    <p:extLst>
      <p:ext uri="{BB962C8B-B14F-4D97-AF65-F5344CB8AC3E}">
        <p14:creationId xmlns:p14="http://schemas.microsoft.com/office/powerpoint/2010/main" val="31636908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eaLnBrk="1" hangingPunct="1">
              <a:lnSpc>
                <a:spcPct val="90000"/>
              </a:lnSpc>
            </a:pPr>
            <a:r>
              <a:rPr lang="en-US" sz="1000" b="1" u="sng" dirty="0" smtClean="0">
                <a:cs typeface="Arial" pitchFamily="34" charset="0"/>
              </a:rPr>
              <a:t>Servlet Interface Life Cycle Methods:</a:t>
            </a:r>
          </a:p>
          <a:p>
            <a:pPr lvl="1" eaLnBrk="1" hangingPunct="1"/>
            <a:r>
              <a:rPr lang="en-US" sz="1000" dirty="0" smtClean="0">
                <a:latin typeface="Arial" pitchFamily="34" charset="0"/>
                <a:cs typeface="Arial" pitchFamily="34" charset="0"/>
              </a:rPr>
              <a:t>The process by which a server invokes a servlet can be broken down into the </a:t>
            </a:r>
            <a:r>
              <a:rPr lang="en-US" sz="1000" b="1" dirty="0" smtClean="0">
                <a:latin typeface="Arial" pitchFamily="34" charset="0"/>
                <a:cs typeface="Arial" pitchFamily="34" charset="0"/>
              </a:rPr>
              <a:t>nine steps </a:t>
            </a:r>
            <a:r>
              <a:rPr lang="en-US" sz="1000" dirty="0" smtClean="0">
                <a:latin typeface="Arial" pitchFamily="34" charset="0"/>
                <a:cs typeface="Arial" pitchFamily="34" charset="0"/>
              </a:rPr>
              <a:t>described below and as shown in the figure in the above slide:</a:t>
            </a:r>
          </a:p>
          <a:p>
            <a:pPr marL="742950" lvl="2" indent="-228600" eaLnBrk="1" hangingPunct="1">
              <a:buFontTx/>
              <a:buAutoNum type="arabicPeriod"/>
            </a:pPr>
            <a:r>
              <a:rPr lang="en-US" sz="1000" dirty="0" smtClean="0">
                <a:cs typeface="Arial" pitchFamily="34" charset="0"/>
              </a:rPr>
              <a:t>The server loads the servlet when the client first requests it or, if configured to do so, at server start-up. The servlet may be loaded from either a local or remote location using the standard Java class loading facility. This step is equivalent to the following code:</a:t>
            </a:r>
            <a:br>
              <a:rPr lang="en-US" sz="1000" dirty="0" smtClean="0">
                <a:cs typeface="Arial" pitchFamily="34" charset="0"/>
              </a:rPr>
            </a:br>
            <a:r>
              <a:rPr lang="en-US" sz="1000" dirty="0" smtClean="0">
                <a:cs typeface="Arial" pitchFamily="34" charset="0"/>
              </a:rPr>
              <a:t>	</a:t>
            </a:r>
            <a:r>
              <a:rPr lang="en-US" sz="1000" b="1" dirty="0" smtClean="0">
                <a:cs typeface="Arial" pitchFamily="34" charset="0"/>
              </a:rPr>
              <a:t>Class c= </a:t>
            </a:r>
            <a:r>
              <a:rPr lang="en-US" sz="1000" b="1" dirty="0" err="1" smtClean="0">
                <a:cs typeface="Arial" pitchFamily="34" charset="0"/>
              </a:rPr>
              <a:t>Class.forName</a:t>
            </a:r>
            <a:r>
              <a:rPr lang="en-US" sz="1000" b="1" dirty="0" smtClean="0">
                <a:cs typeface="Arial" pitchFamily="34" charset="0"/>
              </a:rPr>
              <a:t>(“</a:t>
            </a:r>
            <a:r>
              <a:rPr lang="en-US" sz="1000" b="1" dirty="0" err="1" smtClean="0">
                <a:cs typeface="Arial" pitchFamily="34" charset="0"/>
              </a:rPr>
              <a:t>com.syntel.Myservlet</a:t>
            </a:r>
            <a:r>
              <a:rPr lang="en-US" sz="1000" b="1" dirty="0" smtClean="0">
                <a:cs typeface="Arial" pitchFamily="34" charset="0"/>
              </a:rPr>
              <a:t>”);</a:t>
            </a:r>
          </a:p>
          <a:p>
            <a:pPr marL="742950" lvl="2" indent="-228600" eaLnBrk="1" hangingPunct="1">
              <a:buFontTx/>
              <a:buAutoNum type="arabicPeriod"/>
            </a:pPr>
            <a:r>
              <a:rPr lang="en-US" sz="1000" dirty="0" smtClean="0">
                <a:cs typeface="Arial" pitchFamily="34" charset="0"/>
              </a:rPr>
              <a:t>The server creates one or more instances of the servlet class. Depending on the implementation, the server may create a single instance that services all requests through multiple threads or create a pool of instances from which one is chosen to service each new request. This step is equivalent to the following Java code:</a:t>
            </a:r>
            <a:br>
              <a:rPr lang="en-US" sz="1000" dirty="0" smtClean="0">
                <a:cs typeface="Arial" pitchFamily="34" charset="0"/>
              </a:rPr>
            </a:br>
            <a:r>
              <a:rPr lang="en-US" sz="1000" dirty="0" smtClean="0">
                <a:cs typeface="Arial" pitchFamily="34" charset="0"/>
              </a:rPr>
              <a:t>	</a:t>
            </a:r>
            <a:r>
              <a:rPr lang="en-US" sz="1000" b="1" dirty="0" smtClean="0">
                <a:cs typeface="Arial" pitchFamily="34" charset="0"/>
              </a:rPr>
              <a:t>Servlet s= (Servlet) </a:t>
            </a:r>
            <a:r>
              <a:rPr lang="en-US" sz="1000" b="1" dirty="0" err="1" smtClean="0">
                <a:cs typeface="Arial" pitchFamily="34" charset="0"/>
              </a:rPr>
              <a:t>c.newInstance</a:t>
            </a:r>
            <a:r>
              <a:rPr lang="en-US" sz="1000" b="1" dirty="0" smtClean="0">
                <a:cs typeface="Arial" pitchFamily="34" charset="0"/>
              </a:rPr>
              <a:t>();</a:t>
            </a:r>
          </a:p>
          <a:p>
            <a:pPr marL="742950" lvl="2" indent="-228600" eaLnBrk="1" hangingPunct="1">
              <a:buFontTx/>
              <a:buAutoNum type="arabicPeriod"/>
            </a:pPr>
            <a:r>
              <a:rPr lang="en-US" sz="1000" dirty="0" smtClean="0">
                <a:cs typeface="Arial" pitchFamily="34" charset="0"/>
              </a:rPr>
              <a:t>The server constructs a </a:t>
            </a:r>
            <a:r>
              <a:rPr lang="en-US" sz="1000" dirty="0" err="1" smtClean="0">
                <a:cs typeface="Arial" pitchFamily="34" charset="0"/>
              </a:rPr>
              <a:t>ServletConfig</a:t>
            </a:r>
            <a:r>
              <a:rPr lang="en-US" sz="1000" dirty="0" smtClean="0">
                <a:cs typeface="Arial" pitchFamily="34" charset="0"/>
              </a:rPr>
              <a:t> object that provides initialization information to the servlet.</a:t>
            </a:r>
          </a:p>
          <a:p>
            <a:pPr marL="742950" lvl="2" indent="-228600" eaLnBrk="1" hangingPunct="1">
              <a:buFontTx/>
              <a:buAutoNum type="arabicPeriod"/>
            </a:pPr>
            <a:r>
              <a:rPr lang="en-US" sz="1000" dirty="0" smtClean="0">
                <a:cs typeface="Arial" pitchFamily="34" charset="0"/>
              </a:rPr>
              <a:t>The server calls the </a:t>
            </a:r>
            <a:r>
              <a:rPr lang="en-US" sz="1000" dirty="0" err="1" smtClean="0">
                <a:cs typeface="Arial" pitchFamily="34" charset="0"/>
              </a:rPr>
              <a:t>servlet’s</a:t>
            </a:r>
            <a:r>
              <a:rPr lang="en-US" sz="1000" dirty="0" smtClean="0">
                <a:cs typeface="Arial" pitchFamily="34" charset="0"/>
              </a:rPr>
              <a:t> </a:t>
            </a:r>
            <a:r>
              <a:rPr lang="en-US" sz="1000" b="1" dirty="0" smtClean="0">
                <a:cs typeface="Arial" pitchFamily="34" charset="0"/>
              </a:rPr>
              <a:t>init(</a:t>
            </a:r>
            <a:r>
              <a:rPr lang="en-US" sz="1000" b="1" dirty="0" err="1" smtClean="0">
                <a:cs typeface="Arial" pitchFamily="34" charset="0"/>
              </a:rPr>
              <a:t>ServletConfig</a:t>
            </a:r>
            <a:r>
              <a:rPr lang="en-US" sz="1000" b="1" dirty="0" smtClean="0">
                <a:cs typeface="Arial" pitchFamily="34" charset="0"/>
              </a:rPr>
              <a:t> </a:t>
            </a:r>
            <a:r>
              <a:rPr lang="en-US" sz="1000" b="1" dirty="0" err="1" smtClean="0">
                <a:cs typeface="Arial" pitchFamily="34" charset="0"/>
              </a:rPr>
              <a:t>cfg</a:t>
            </a:r>
            <a:r>
              <a:rPr lang="en-US" sz="1000" b="1" dirty="0" smtClean="0">
                <a:cs typeface="Arial" pitchFamily="34" charset="0"/>
              </a:rPr>
              <a:t>) </a:t>
            </a:r>
            <a:r>
              <a:rPr lang="en-US" sz="1000" dirty="0" smtClean="0">
                <a:cs typeface="Arial" pitchFamily="34" charset="0"/>
              </a:rPr>
              <a:t>method. The </a:t>
            </a:r>
            <a:r>
              <a:rPr lang="en-US" sz="1000" b="1" dirty="0" smtClean="0">
                <a:cs typeface="Arial" pitchFamily="34" charset="0"/>
              </a:rPr>
              <a:t>init() </a:t>
            </a:r>
            <a:r>
              <a:rPr lang="en-US" sz="1000" dirty="0" smtClean="0">
                <a:cs typeface="Arial" pitchFamily="34" charset="0"/>
              </a:rPr>
              <a:t>method is guaranteed to finish execution prior to the servlet processing the first request. If the server created multiple servlets instances (step 2), then the init method is called one time for each instance.</a:t>
            </a:r>
          </a:p>
          <a:p>
            <a:pPr marL="742950" lvl="2" indent="-228600" eaLnBrk="1" hangingPunct="1">
              <a:buFontTx/>
              <a:buAutoNum type="arabicPeriod"/>
            </a:pPr>
            <a:r>
              <a:rPr lang="en-US" sz="1000" dirty="0" smtClean="0">
                <a:cs typeface="Arial" pitchFamily="34" charset="0"/>
              </a:rPr>
              <a:t>The server constructs a </a:t>
            </a:r>
            <a:r>
              <a:rPr lang="en-US" sz="1000" b="1" dirty="0" err="1" smtClean="0">
                <a:cs typeface="Arial" pitchFamily="34" charset="0"/>
              </a:rPr>
              <a:t>ServletRequest</a:t>
            </a:r>
            <a:r>
              <a:rPr lang="en-US" sz="1000" dirty="0" smtClean="0">
                <a:cs typeface="Arial" pitchFamily="34" charset="0"/>
              </a:rPr>
              <a:t> or </a:t>
            </a:r>
            <a:r>
              <a:rPr lang="en-US" sz="1000" b="1" dirty="0" err="1" smtClean="0">
                <a:cs typeface="Arial" pitchFamily="34" charset="0"/>
              </a:rPr>
              <a:t>HttpServletRequest</a:t>
            </a:r>
            <a:r>
              <a:rPr lang="en-US" sz="1000" dirty="0" smtClean="0">
                <a:cs typeface="Arial" pitchFamily="34" charset="0"/>
              </a:rPr>
              <a:t> object from the data included in the client’s request. It also constructs </a:t>
            </a:r>
            <a:r>
              <a:rPr lang="en-US" sz="1000" dirty="0" err="1" smtClean="0">
                <a:cs typeface="Arial" pitchFamily="34" charset="0"/>
              </a:rPr>
              <a:t>ServletResponse</a:t>
            </a:r>
            <a:r>
              <a:rPr lang="en-US" sz="1000" dirty="0" smtClean="0">
                <a:cs typeface="Arial" pitchFamily="34" charset="0"/>
              </a:rPr>
              <a:t> or </a:t>
            </a:r>
            <a:r>
              <a:rPr lang="en-US" sz="1000" dirty="0" err="1" smtClean="0">
                <a:cs typeface="Arial" pitchFamily="34" charset="0"/>
              </a:rPr>
              <a:t>HttpServletResponse</a:t>
            </a:r>
            <a:r>
              <a:rPr lang="en-US" sz="1000" dirty="0" smtClean="0">
                <a:cs typeface="Arial" pitchFamily="34" charset="0"/>
              </a:rPr>
              <a:t> object that provides methods for customizing the server’s response. The type of objects passed in these two parameters depend on whether the server extends the </a:t>
            </a:r>
            <a:r>
              <a:rPr lang="en-US" sz="1000" dirty="0" err="1" smtClean="0">
                <a:cs typeface="Arial" pitchFamily="34" charset="0"/>
              </a:rPr>
              <a:t>GenericServlet</a:t>
            </a:r>
            <a:r>
              <a:rPr lang="en-US" sz="1000" dirty="0" smtClean="0">
                <a:cs typeface="Arial" pitchFamily="34" charset="0"/>
              </a:rPr>
              <a:t> class or the </a:t>
            </a:r>
            <a:r>
              <a:rPr lang="en-US" sz="1000" dirty="0" err="1" smtClean="0">
                <a:cs typeface="Arial" pitchFamily="34" charset="0"/>
              </a:rPr>
              <a:t>HttpServlet</a:t>
            </a:r>
            <a:r>
              <a:rPr lang="en-US" sz="1000" dirty="0" smtClean="0">
                <a:cs typeface="Arial" pitchFamily="34" charset="0"/>
              </a:rPr>
              <a:t> class, respectively.</a:t>
            </a:r>
          </a:p>
          <a:p>
            <a:pPr marL="742950" lvl="2" indent="-228600" eaLnBrk="1" hangingPunct="1">
              <a:buFontTx/>
              <a:buAutoNum type="arabicPeriod"/>
            </a:pPr>
            <a:endParaRPr lang="en-US" sz="1000" dirty="0" smtClean="0">
              <a:cs typeface="Arial" pitchFamily="34" charset="0"/>
            </a:endParaRPr>
          </a:p>
          <a:p>
            <a:pPr marL="742950" lvl="2" indent="-228600" eaLnBrk="1" hangingPunct="1">
              <a:buFontTx/>
              <a:buAutoNum type="arabicPeriod"/>
            </a:pPr>
            <a:endParaRPr lang="en-US" sz="1000" dirty="0" smtClean="0">
              <a:cs typeface="Arial" pitchFamily="34" charset="0"/>
            </a:endParaRPr>
          </a:p>
          <a:p>
            <a:pPr marL="342900" lvl="1" indent="-228600" eaLnBrk="1" hangingPunct="1">
              <a:lnSpc>
                <a:spcPct val="90000"/>
              </a:lnSpc>
              <a:buFontTx/>
              <a:buNone/>
            </a:pPr>
            <a:endParaRPr lang="en-US" sz="1000" dirty="0">
              <a:latin typeface="Arial" pitchFamily="34" charset="0"/>
              <a:cs typeface="Arial" pitchFamily="34" charset="0"/>
            </a:endParaRPr>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28</a:t>
            </a:fld>
            <a:endParaRPr lang="en-US" dirty="0"/>
          </a:p>
        </p:txBody>
      </p:sp>
    </p:spTree>
    <p:extLst>
      <p:ext uri="{BB962C8B-B14F-4D97-AF65-F5344CB8AC3E}">
        <p14:creationId xmlns:p14="http://schemas.microsoft.com/office/powerpoint/2010/main" val="12077105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eaLnBrk="1" hangingPunct="1">
              <a:lnSpc>
                <a:spcPct val="90000"/>
              </a:lnSpc>
            </a:pPr>
            <a:r>
              <a:rPr lang="en-US" sz="1000" b="1" u="sng" dirty="0" smtClean="0">
                <a:cs typeface="Arial" pitchFamily="34" charset="0"/>
              </a:rPr>
              <a:t>Servlet Interface Life Cycle Methods:</a:t>
            </a:r>
          </a:p>
          <a:p>
            <a:pPr marL="742950" lvl="2" eaLnBrk="1" hangingPunct="1">
              <a:buFont typeface="+mj-lt"/>
              <a:buAutoNum type="arabicPeriod" startAt="6"/>
            </a:pPr>
            <a:r>
              <a:rPr lang="en-US" sz="1000" dirty="0" smtClean="0">
                <a:cs typeface="Arial" pitchFamily="34" charset="0"/>
              </a:rPr>
              <a:t>The server calls the </a:t>
            </a:r>
            <a:r>
              <a:rPr lang="en-US" sz="1000" dirty="0" err="1" smtClean="0">
                <a:cs typeface="Arial" pitchFamily="34" charset="0"/>
              </a:rPr>
              <a:t>servlet’s</a:t>
            </a:r>
            <a:r>
              <a:rPr lang="en-US" sz="1000" dirty="0" smtClean="0">
                <a:cs typeface="Arial" pitchFamily="34" charset="0"/>
              </a:rPr>
              <a:t> </a:t>
            </a:r>
            <a:r>
              <a:rPr lang="en-US" sz="1000" b="1" dirty="0" smtClean="0">
                <a:cs typeface="Arial" pitchFamily="34" charset="0"/>
              </a:rPr>
              <a:t>service() </a:t>
            </a:r>
            <a:r>
              <a:rPr lang="en-US" sz="1000" dirty="0" smtClean="0">
                <a:cs typeface="Arial" pitchFamily="34" charset="0"/>
              </a:rPr>
              <a:t>method (or other, more specific method like </a:t>
            </a:r>
            <a:r>
              <a:rPr lang="en-US" sz="1000" b="1" dirty="0" err="1" smtClean="0">
                <a:cs typeface="Arial" pitchFamily="34" charset="0"/>
              </a:rPr>
              <a:t>doGet</a:t>
            </a:r>
            <a:r>
              <a:rPr lang="en-US" sz="1000" b="1" dirty="0" smtClean="0">
                <a:cs typeface="Arial" pitchFamily="34" charset="0"/>
              </a:rPr>
              <a:t>()</a:t>
            </a:r>
            <a:r>
              <a:rPr lang="en-US" sz="1000" dirty="0" smtClean="0">
                <a:cs typeface="Arial" pitchFamily="34" charset="0"/>
              </a:rPr>
              <a:t> or </a:t>
            </a:r>
            <a:r>
              <a:rPr lang="en-US" sz="1000" b="1" dirty="0" err="1" smtClean="0">
                <a:cs typeface="Arial" pitchFamily="34" charset="0"/>
              </a:rPr>
              <a:t>doPost</a:t>
            </a:r>
            <a:r>
              <a:rPr lang="en-US" sz="1000" b="1" dirty="0" smtClean="0">
                <a:cs typeface="Arial" pitchFamily="34" charset="0"/>
              </a:rPr>
              <a:t>()</a:t>
            </a:r>
            <a:r>
              <a:rPr lang="en-US" sz="1000" dirty="0" smtClean="0">
                <a:cs typeface="Arial" pitchFamily="34" charset="0"/>
              </a:rPr>
              <a:t> for HTTP servlets), passing the objects constructed in step 5 as parameters. When concurrent requests arrive, multiple service() methods can run in separate threads.</a:t>
            </a:r>
          </a:p>
          <a:p>
            <a:pPr marL="742950" lvl="2" eaLnBrk="1" hangingPunct="1">
              <a:buFontTx/>
              <a:buAutoNum type="arabicPeriod" startAt="6"/>
            </a:pPr>
            <a:r>
              <a:rPr lang="en-US" sz="1000" dirty="0" smtClean="0">
                <a:cs typeface="Arial" pitchFamily="34" charset="0"/>
              </a:rPr>
              <a:t>The </a:t>
            </a:r>
            <a:r>
              <a:rPr lang="en-US" sz="1000" b="1" dirty="0" smtClean="0">
                <a:cs typeface="Arial" pitchFamily="34" charset="0"/>
              </a:rPr>
              <a:t>service() </a:t>
            </a:r>
            <a:r>
              <a:rPr lang="en-US" sz="1000" dirty="0" smtClean="0">
                <a:cs typeface="Arial" pitchFamily="34" charset="0"/>
              </a:rPr>
              <a:t>method processes the client request by evaluating the </a:t>
            </a:r>
            <a:r>
              <a:rPr lang="en-US" sz="1000" dirty="0" err="1" smtClean="0">
                <a:cs typeface="Arial" pitchFamily="34" charset="0"/>
              </a:rPr>
              <a:t>ServletRequest</a:t>
            </a:r>
            <a:r>
              <a:rPr lang="en-US" sz="1000" dirty="0" smtClean="0">
                <a:cs typeface="Arial" pitchFamily="34" charset="0"/>
              </a:rPr>
              <a:t> or </a:t>
            </a:r>
            <a:r>
              <a:rPr lang="en-US" sz="1000" dirty="0" err="1" smtClean="0">
                <a:cs typeface="Arial" pitchFamily="34" charset="0"/>
              </a:rPr>
              <a:t>HttpServletRequest</a:t>
            </a:r>
            <a:r>
              <a:rPr lang="en-US" sz="1000" dirty="0" smtClean="0">
                <a:cs typeface="Arial" pitchFamily="34" charset="0"/>
              </a:rPr>
              <a:t> object and </a:t>
            </a:r>
            <a:r>
              <a:rPr lang="en-US" sz="1000" dirty="0" err="1" smtClean="0">
                <a:cs typeface="Arial" pitchFamily="34" charset="0"/>
              </a:rPr>
              <a:t>ServletResponse</a:t>
            </a:r>
            <a:r>
              <a:rPr lang="en-US" sz="1000" dirty="0" smtClean="0">
                <a:cs typeface="Arial" pitchFamily="34" charset="0"/>
              </a:rPr>
              <a:t> or </a:t>
            </a:r>
            <a:r>
              <a:rPr lang="en-US" sz="1000" dirty="0" err="1" smtClean="0">
                <a:cs typeface="Arial" pitchFamily="34" charset="0"/>
              </a:rPr>
              <a:t>HttpServletResponse</a:t>
            </a:r>
            <a:r>
              <a:rPr lang="en-US" sz="1000" dirty="0" smtClean="0">
                <a:cs typeface="Arial" pitchFamily="34" charset="0"/>
              </a:rPr>
              <a:t> object.</a:t>
            </a:r>
          </a:p>
          <a:p>
            <a:pPr marL="742950" lvl="2" eaLnBrk="1" hangingPunct="1">
              <a:buFontTx/>
              <a:buAutoNum type="arabicPeriod" startAt="6"/>
            </a:pPr>
            <a:r>
              <a:rPr lang="en-US" sz="1000" dirty="0" smtClean="0">
                <a:cs typeface="Arial" pitchFamily="34" charset="0"/>
              </a:rPr>
              <a:t>If the server receives another request for this servlet, the process begins again at step 5.</a:t>
            </a:r>
          </a:p>
          <a:p>
            <a:pPr marL="742950" lvl="2" eaLnBrk="1" hangingPunct="1">
              <a:buFontTx/>
              <a:buAutoNum type="arabicPeriod" startAt="6"/>
            </a:pPr>
            <a:r>
              <a:rPr lang="en-US" sz="1000" dirty="0" smtClean="0">
                <a:cs typeface="Arial" pitchFamily="34" charset="0"/>
              </a:rPr>
              <a:t>When instructed to unload the servlet, perhaps by server administrator or programmatically by the servlet itself, the server calls the </a:t>
            </a:r>
            <a:r>
              <a:rPr lang="en-US" sz="1000" dirty="0" err="1" smtClean="0">
                <a:cs typeface="Arial" pitchFamily="34" charset="0"/>
              </a:rPr>
              <a:t>servlet’s</a:t>
            </a:r>
            <a:r>
              <a:rPr lang="en-US" sz="1000" dirty="0" smtClean="0">
                <a:cs typeface="Arial" pitchFamily="34" charset="0"/>
              </a:rPr>
              <a:t> destroy() method. The servlet is then eligible for garbage collection.</a:t>
            </a:r>
          </a:p>
          <a:p>
            <a:pPr marL="742950" lvl="2" indent="-228600" eaLnBrk="1" hangingPunct="1">
              <a:buFontTx/>
              <a:buAutoNum type="arabicPeriod" startAt="6"/>
            </a:pPr>
            <a:endParaRPr lang="en-US" sz="1000" dirty="0" smtClean="0">
              <a:cs typeface="Arial" pitchFamily="34" charset="0"/>
            </a:endParaRPr>
          </a:p>
          <a:p>
            <a:pPr marL="742950" lvl="2" indent="-228600" eaLnBrk="1" hangingPunct="1">
              <a:buFontTx/>
              <a:buAutoNum type="arabicPeriod" startAt="6"/>
            </a:pPr>
            <a:endParaRPr lang="en-US" sz="1000" dirty="0" smtClean="0">
              <a:cs typeface="Arial" pitchFamily="34" charset="0"/>
            </a:endParaRPr>
          </a:p>
          <a:p>
            <a:pPr marL="342900" lvl="1" indent="-228600" eaLnBrk="1" hangingPunct="1">
              <a:lnSpc>
                <a:spcPct val="90000"/>
              </a:lnSpc>
              <a:buFontTx/>
              <a:buNone/>
            </a:pPr>
            <a:endParaRPr lang="en-US" sz="1000" dirty="0">
              <a:latin typeface="Arial" pitchFamily="34" charset="0"/>
              <a:cs typeface="Arial" pitchFamily="34" charset="0"/>
            </a:endParaRPr>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29</a:t>
            </a:fld>
            <a:endParaRPr lang="en-US" dirty="0"/>
          </a:p>
        </p:txBody>
      </p:sp>
    </p:spTree>
    <p:extLst>
      <p:ext uri="{BB962C8B-B14F-4D97-AF65-F5344CB8AC3E}">
        <p14:creationId xmlns:p14="http://schemas.microsoft.com/office/powerpoint/2010/main" val="34623359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85000" lnSpcReduction="20000"/>
          </a:bodyPr>
          <a:lstStyle/>
          <a:p>
            <a:pPr marL="228600" indent="-228600" eaLnBrk="1" hangingPunct="1"/>
            <a:r>
              <a:rPr lang="en-US" b="1" u="sng" dirty="0" smtClean="0">
                <a:cs typeface="Arial" pitchFamily="34" charset="0"/>
              </a:rPr>
              <a:t>What are JEE Containers</a:t>
            </a:r>
            <a:r>
              <a:rPr lang="en-US" b="1" dirty="0" smtClean="0">
                <a:cs typeface="Arial" pitchFamily="34" charset="0"/>
              </a:rPr>
              <a:t>?</a:t>
            </a:r>
          </a:p>
          <a:p>
            <a:pPr marL="808037" lvl="1" indent="-228600" eaLnBrk="1" hangingPunct="1">
              <a:buFontTx/>
              <a:buChar char="•"/>
            </a:pPr>
            <a:r>
              <a:rPr lang="en-US" dirty="0" smtClean="0">
                <a:latin typeface="Arial" pitchFamily="34" charset="0"/>
                <a:cs typeface="Arial" pitchFamily="34" charset="0"/>
              </a:rPr>
              <a:t>Once an application is built, it is packaged into one or more standard units for deployment to any Java EE platform. This </a:t>
            </a:r>
            <a:r>
              <a:rPr lang="en-US" b="1" dirty="0" smtClean="0">
                <a:latin typeface="Arial" pitchFamily="34" charset="0"/>
                <a:cs typeface="Arial" pitchFamily="34" charset="0"/>
              </a:rPr>
              <a:t>JEE unit </a:t>
            </a:r>
            <a:r>
              <a:rPr lang="en-US" dirty="0" smtClean="0">
                <a:latin typeface="Arial" pitchFamily="34" charset="0"/>
                <a:cs typeface="Arial" pitchFamily="34" charset="0"/>
              </a:rPr>
              <a:t>is now ready to be deployed. Deployment typically involves using a platform’s deployment tool to specify location-specific information, such as a list of local users, who can access it, and the name of the local database. Once deployed on a local platform, the application is ready to run.</a:t>
            </a:r>
          </a:p>
          <a:p>
            <a:pPr marL="808037" lvl="1" indent="-228600" eaLnBrk="1" hangingPunct="1">
              <a:buFontTx/>
              <a:buChar char="•"/>
            </a:pPr>
            <a:r>
              <a:rPr lang="en-US" dirty="0" smtClean="0">
                <a:latin typeface="Arial" pitchFamily="34" charset="0"/>
                <a:cs typeface="Arial" pitchFamily="34" charset="0"/>
              </a:rPr>
              <a:t>Containers provide a runtime environment for components that includes security, concurrency, life-cycle management, transaction, deployment, and other services. Since the container handles these services, the developers need not be concerned about taking care of these aspects in the code. They can then focus on the business logic!</a:t>
            </a:r>
          </a:p>
          <a:p>
            <a:pPr marL="228600" indent="-228600" eaLnBrk="1" hangingPunct="1">
              <a:buFontTx/>
              <a:buChar char="•"/>
            </a:pPr>
            <a:r>
              <a:rPr lang="en-US" dirty="0" smtClean="0">
                <a:cs typeface="Arial" pitchFamily="34" charset="0"/>
              </a:rPr>
              <a:t>JEE Containers are classified as:</a:t>
            </a:r>
          </a:p>
          <a:p>
            <a:pPr marL="647700" lvl="1" indent="-190500" eaLnBrk="1" hangingPunct="1">
              <a:buFont typeface="Wingdings" pitchFamily="2" charset="2"/>
              <a:buChar char="Ø"/>
            </a:pPr>
            <a:r>
              <a:rPr lang="en-US" b="1" dirty="0" smtClean="0">
                <a:latin typeface="Arial" pitchFamily="34" charset="0"/>
                <a:cs typeface="Arial" pitchFamily="34" charset="0"/>
              </a:rPr>
              <a:t>Web component containers (servers):  </a:t>
            </a:r>
          </a:p>
          <a:p>
            <a:pPr marL="1143000" marR="0" lvl="2" indent="-228600" algn="l" defTabSz="914400" rtl="0" eaLnBrk="0" fontAlgn="base" latinLnBrk="0" hangingPunct="0">
              <a:lnSpc>
                <a:spcPct val="100000"/>
              </a:lnSpc>
              <a:spcBef>
                <a:spcPct val="30000"/>
              </a:spcBef>
              <a:spcAft>
                <a:spcPct val="0"/>
              </a:spcAft>
              <a:buClrTx/>
              <a:buSzTx/>
              <a:buFontTx/>
              <a:buChar char="•"/>
              <a:tabLst/>
              <a:defRPr/>
            </a:pPr>
            <a:r>
              <a:rPr lang="en-US" sz="1200" kern="1200" dirty="0" smtClean="0">
                <a:solidFill>
                  <a:schemeClr val="tx1"/>
                </a:solidFill>
                <a:cs typeface="Arial" pitchFamily="34" charset="0"/>
              </a:rPr>
              <a:t>They let you test and deploy web components. They come in three flavors: Standalone, Add-on, Embeddable. </a:t>
            </a:r>
            <a:endParaRPr lang="en-US" dirty="0" smtClean="0">
              <a:cs typeface="Arial" pitchFamily="34" charset="0"/>
            </a:endParaRPr>
          </a:p>
          <a:p>
            <a:pPr lvl="2"/>
            <a:r>
              <a:rPr lang="en-US" dirty="0" smtClean="0">
                <a:cs typeface="Arial" pitchFamily="34" charset="0"/>
              </a:rPr>
              <a:t>A web container is a program that manages the components of a Web application, in particular JSP pages and Java Servlets. A Web container provides a number of services, such as</a:t>
            </a:r>
          </a:p>
          <a:p>
            <a:pPr lvl="3"/>
            <a:r>
              <a:rPr lang="en-US" b="1" i="1" dirty="0" smtClean="0">
                <a:cs typeface="Arial" pitchFamily="34" charset="0"/>
              </a:rPr>
              <a:t>Life-Cycle management</a:t>
            </a:r>
            <a:r>
              <a:rPr lang="en-US" dirty="0" smtClean="0">
                <a:cs typeface="Arial" pitchFamily="34" charset="0"/>
              </a:rPr>
              <a:t> : Web container provide the process of starting up and shutting down a component.</a:t>
            </a:r>
          </a:p>
          <a:p>
            <a:pPr lvl="3"/>
            <a:r>
              <a:rPr lang="en-US" b="1" i="1" dirty="0" smtClean="0">
                <a:cs typeface="Arial" pitchFamily="34" charset="0"/>
              </a:rPr>
              <a:t>Concurrency</a:t>
            </a:r>
            <a:r>
              <a:rPr lang="en-US" dirty="0" smtClean="0">
                <a:cs typeface="Arial" pitchFamily="34" charset="0"/>
              </a:rPr>
              <a:t> :  Provide the capability to process more than one action at a time.</a:t>
            </a:r>
          </a:p>
          <a:p>
            <a:pPr lvl="3"/>
            <a:r>
              <a:rPr lang="en-US" b="1" i="1" dirty="0" smtClean="0">
                <a:cs typeface="Arial" pitchFamily="34" charset="0"/>
              </a:rPr>
              <a:t>Security</a:t>
            </a:r>
            <a:r>
              <a:rPr lang="en-US" dirty="0" smtClean="0">
                <a:cs typeface="Arial" pitchFamily="34" charset="0"/>
              </a:rPr>
              <a:t> : Provide the restricted access to components, such as username &amp; password protection.</a:t>
            </a:r>
          </a:p>
          <a:p>
            <a:pPr lvl="3"/>
            <a:r>
              <a:rPr lang="en-US" b="1" i="1" dirty="0" smtClean="0">
                <a:cs typeface="Arial" pitchFamily="34" charset="0"/>
              </a:rPr>
              <a:t>Portability</a:t>
            </a:r>
            <a:r>
              <a:rPr lang="en-US" dirty="0" smtClean="0">
                <a:cs typeface="Arial" pitchFamily="34" charset="0"/>
              </a:rPr>
              <a:t> : Access anywhere, taking very less resource.</a:t>
            </a:r>
          </a:p>
          <a:p>
            <a:pPr marL="647700" lvl="1" indent="-190500" eaLnBrk="1" hangingPunct="1">
              <a:buFont typeface="Wingdings" pitchFamily="2" charset="2"/>
              <a:buChar char="Ø"/>
            </a:pPr>
            <a:endParaRPr lang="en-US" b="1" dirty="0" smtClean="0">
              <a:latin typeface="Arial" pitchFamily="34" charset="0"/>
              <a:cs typeface="Arial" pitchFamily="34" charset="0"/>
            </a:endParaRPr>
          </a:p>
          <a:p>
            <a:pPr marL="647700" lvl="1" indent="-190500" eaLnBrk="1" hangingPunct="1">
              <a:buFont typeface="Wingdings" pitchFamily="2" charset="2"/>
              <a:buChar char="Ø"/>
            </a:pPr>
            <a:endParaRPr lang="en-US" dirty="0" smtClean="0">
              <a:latin typeface="Arial" pitchFamily="34" charset="0"/>
              <a:cs typeface="Arial" pitchFamily="34" charset="0"/>
            </a:endParaRPr>
          </a:p>
          <a:p>
            <a:endParaRPr lang="en-US" dirty="0">
              <a:cs typeface="Arial" pitchFamily="34" charset="0"/>
            </a:endParaRPr>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30</a:t>
            </a:fld>
            <a:endParaRPr lang="en-US"/>
          </a:p>
        </p:txBody>
      </p:sp>
    </p:spTree>
    <p:extLst>
      <p:ext uri="{BB962C8B-B14F-4D97-AF65-F5344CB8AC3E}">
        <p14:creationId xmlns:p14="http://schemas.microsoft.com/office/powerpoint/2010/main" val="1767792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85000" lnSpcReduction="20000"/>
          </a:bodyPr>
          <a:lstStyle/>
          <a:p>
            <a:r>
              <a:rPr lang="en-US" sz="1600" dirty="0" smtClean="0">
                <a:cs typeface="Arial" pitchFamily="34" charset="0"/>
              </a:rPr>
              <a:t>The rise of server-side Java applications is one of the latest and most exciting trends in Java programming.</a:t>
            </a:r>
          </a:p>
          <a:p>
            <a:pPr lvl="1"/>
            <a:r>
              <a:rPr lang="en-US" sz="1400" dirty="0" smtClean="0">
                <a:latin typeface="Arial" pitchFamily="34" charset="0"/>
                <a:cs typeface="Arial" pitchFamily="34" charset="0"/>
              </a:rPr>
              <a:t>The Java language was originally intended for use in small, embedded devices. It was first hyped as a language for developing elaborate client-side web content in the form of applets.</a:t>
            </a:r>
          </a:p>
          <a:p>
            <a:pPr lvl="1"/>
            <a:r>
              <a:rPr lang="en-US" sz="1400" dirty="0" smtClean="0">
                <a:latin typeface="Arial" pitchFamily="34" charset="0"/>
                <a:cs typeface="Arial" pitchFamily="34" charset="0"/>
              </a:rPr>
              <a:t>Businesses in particular have been quick to recognize Java's potential on the server--Java is inherently suited for large client/server applications. The cross-platform nature of Java is extremely useful for organizations that have a heterogeneous collection of servers running various flavors of the Unix and Windows operating systems. </a:t>
            </a:r>
          </a:p>
          <a:p>
            <a:r>
              <a:rPr lang="en-US" sz="1600" dirty="0" smtClean="0">
                <a:cs typeface="Arial" pitchFamily="34" charset="0"/>
              </a:rPr>
              <a:t>Transition in Web</a:t>
            </a:r>
          </a:p>
          <a:p>
            <a:pPr lvl="1"/>
            <a:r>
              <a:rPr lang="en-US" sz="1400" dirty="0" smtClean="0">
                <a:latin typeface="Arial" pitchFamily="34" charset="0"/>
                <a:cs typeface="Arial" pitchFamily="34" charset="0"/>
              </a:rPr>
              <a:t>Static pages are great way to share information. Web has undergone rapid transformation from simple publishing medium to a sophisticated application environment</a:t>
            </a:r>
          </a:p>
          <a:p>
            <a:pPr lvl="1"/>
            <a:r>
              <a:rPr lang="en-US" sz="1400" dirty="0" smtClean="0">
                <a:latin typeface="Arial" pitchFamily="34" charset="0"/>
                <a:cs typeface="Arial" pitchFamily="34" charset="0"/>
              </a:rPr>
              <a:t>Large retail sites dealing with changing inventory and prices consist entirely of dynamically-generated pages with no static HTML pages at all</a:t>
            </a:r>
          </a:p>
          <a:p>
            <a:pPr lvl="1">
              <a:buFontTx/>
              <a:buChar char="–"/>
            </a:pPr>
            <a:r>
              <a:rPr lang="en-US" sz="1400" dirty="0" smtClean="0">
                <a:latin typeface="Arial" pitchFamily="34" charset="0"/>
                <a:cs typeface="Arial" pitchFamily="34" charset="0"/>
              </a:rPr>
              <a:t>Web content has moved from static HTML files to dynamically-generated pages</a:t>
            </a:r>
          </a:p>
          <a:p>
            <a:pPr lvl="1">
              <a:buFontTx/>
              <a:buChar char="–"/>
            </a:pPr>
            <a:r>
              <a:rPr lang="en-US" sz="1400" dirty="0" smtClean="0">
                <a:latin typeface="Arial" pitchFamily="34" charset="0"/>
                <a:cs typeface="Arial" pitchFamily="34" charset="0"/>
              </a:rPr>
              <a:t>Common Gateway Interface (CGI) gave webmasters the ability to generate HTML pages dynamically</a:t>
            </a:r>
          </a:p>
          <a:p>
            <a:pPr lvl="0"/>
            <a:endParaRPr lang="en-US" dirty="0">
              <a:latin typeface="Times New Roman" pitchFamily="18" charset="0"/>
              <a:cs typeface="Times New Roman" pitchFamily="18" charset="0"/>
            </a:endParaRPr>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a:t>
            </a:fld>
            <a:endParaRPr lang="en-US" dirty="0"/>
          </a:p>
        </p:txBody>
      </p:sp>
    </p:spTree>
    <p:extLst>
      <p:ext uri="{BB962C8B-B14F-4D97-AF65-F5344CB8AC3E}">
        <p14:creationId xmlns:p14="http://schemas.microsoft.com/office/powerpoint/2010/main" val="17399473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lvl="1">
              <a:spcBef>
                <a:spcPts val="0"/>
              </a:spcBef>
            </a:pPr>
            <a:r>
              <a:rPr lang="en-US" dirty="0" smtClean="0">
                <a:latin typeface="Arial" pitchFamily="34" charset="0"/>
                <a:cs typeface="Arial" pitchFamily="34" charset="0"/>
              </a:rPr>
              <a:t>Apache  Tomcat &amp; </a:t>
            </a:r>
            <a:r>
              <a:rPr lang="en-US" dirty="0" err="1" smtClean="0">
                <a:latin typeface="Arial" pitchFamily="34" charset="0"/>
                <a:cs typeface="Arial" pitchFamily="34" charset="0"/>
              </a:rPr>
              <a:t>GlassFish</a:t>
            </a:r>
            <a:r>
              <a:rPr lang="en-US" dirty="0" smtClean="0">
                <a:latin typeface="Arial" pitchFamily="34" charset="0"/>
                <a:cs typeface="Arial" pitchFamily="34" charset="0"/>
              </a:rPr>
              <a:t> Server are the example of a Web container, — an open-source </a:t>
            </a:r>
            <a:r>
              <a:rPr lang="en-US" i="1" dirty="0" smtClean="0">
                <a:latin typeface="Arial" pitchFamily="34" charset="0"/>
                <a:cs typeface="Arial" pitchFamily="34" charset="0"/>
              </a:rPr>
              <a:t>implementation </a:t>
            </a:r>
            <a:r>
              <a:rPr lang="en-US" dirty="0" smtClean="0">
                <a:latin typeface="Arial" pitchFamily="34" charset="0"/>
                <a:cs typeface="Arial" pitchFamily="34" charset="0"/>
              </a:rPr>
              <a:t>of the J2EE Java Servlet and </a:t>
            </a:r>
            <a:r>
              <a:rPr lang="en-US" dirty="0" err="1" smtClean="0">
                <a:latin typeface="Arial" pitchFamily="34" charset="0"/>
                <a:cs typeface="Arial" pitchFamily="34" charset="0"/>
              </a:rPr>
              <a:t>JavaServer</a:t>
            </a:r>
            <a:r>
              <a:rPr lang="en-US" dirty="0" smtClean="0">
                <a:latin typeface="Arial" pitchFamily="34" charset="0"/>
                <a:cs typeface="Arial" pitchFamily="34" charset="0"/>
              </a:rPr>
              <a:t> Pages (JSP) specifications. </a:t>
            </a:r>
          </a:p>
          <a:p>
            <a:pPr lvl="1">
              <a:spcBef>
                <a:spcPts val="0"/>
              </a:spcBef>
            </a:pPr>
            <a:r>
              <a:rPr lang="en-US" dirty="0" smtClean="0">
                <a:latin typeface="Arial" pitchFamily="34" charset="0"/>
                <a:cs typeface="Arial" pitchFamily="34" charset="0"/>
              </a:rPr>
              <a:t>A </a:t>
            </a:r>
            <a:r>
              <a:rPr lang="en-US" i="1" dirty="0" smtClean="0">
                <a:latin typeface="Arial" pitchFamily="34" charset="0"/>
                <a:cs typeface="Arial" pitchFamily="34" charset="0"/>
              </a:rPr>
              <a:t>specification </a:t>
            </a:r>
            <a:r>
              <a:rPr lang="en-US" dirty="0" smtClean="0">
                <a:latin typeface="Arial" pitchFamily="34" charset="0"/>
                <a:cs typeface="Arial" pitchFamily="34" charset="0"/>
              </a:rPr>
              <a:t>is a document that describes all the details of a technology. Typically, a Web container also functions as a Web server, providing basic HTTP (Hypertext Transfer Protocol) support for users who want to access information on the site.</a:t>
            </a:r>
          </a:p>
          <a:p>
            <a:pPr>
              <a:spcBef>
                <a:spcPts val="0"/>
              </a:spcBef>
            </a:pPr>
            <a:r>
              <a:rPr lang="en-US" dirty="0" smtClean="0">
                <a:cs typeface="Arial" pitchFamily="34" charset="0"/>
              </a:rPr>
              <a:t>Servlet Container</a:t>
            </a:r>
          </a:p>
          <a:p>
            <a:pPr lvl="1">
              <a:spcBef>
                <a:spcPts val="0"/>
              </a:spcBef>
            </a:pPr>
            <a:r>
              <a:rPr lang="en-US" dirty="0" smtClean="0">
                <a:latin typeface="Arial" pitchFamily="34" charset="0"/>
                <a:cs typeface="Arial" pitchFamily="34" charset="0"/>
              </a:rPr>
              <a:t>A servlet is managed by a servlet container (referred to as Servlet Engine in prior specifications). </a:t>
            </a:r>
          </a:p>
          <a:p>
            <a:pPr lvl="1">
              <a:spcBef>
                <a:spcPts val="0"/>
              </a:spcBef>
            </a:pPr>
            <a:r>
              <a:rPr lang="en-US" dirty="0" smtClean="0">
                <a:latin typeface="Arial" pitchFamily="34" charset="0"/>
                <a:cs typeface="Arial" pitchFamily="34" charset="0"/>
              </a:rPr>
              <a:t>The servlet container together with the web server (or application server) provides the HTTP interface to the world. </a:t>
            </a:r>
          </a:p>
          <a:p>
            <a:pPr lvl="1">
              <a:spcBef>
                <a:spcPts val="0"/>
              </a:spcBef>
            </a:pPr>
            <a:r>
              <a:rPr lang="en-US" dirty="0" smtClean="0">
                <a:latin typeface="Arial" pitchFamily="34" charset="0"/>
                <a:cs typeface="Arial" pitchFamily="34" charset="0"/>
              </a:rPr>
              <a:t>It is also possible for a servlet container to run stand alone (without web server) or to even run on another host than the web server. </a:t>
            </a:r>
          </a:p>
          <a:p>
            <a:pPr lvl="1">
              <a:spcBef>
                <a:spcPts val="0"/>
              </a:spcBef>
            </a:pPr>
            <a:r>
              <a:rPr lang="en-US" dirty="0" smtClean="0">
                <a:latin typeface="Arial" pitchFamily="34" charset="0"/>
                <a:cs typeface="Arial" pitchFamily="34" charset="0"/>
              </a:rPr>
              <a:t>A servlet container is nothing but a compiled, executable program. The main function of the container is to load, initialize and execute servlets. </a:t>
            </a:r>
            <a:endParaRPr lang="en-US" b="1" dirty="0" smtClean="0">
              <a:latin typeface="Arial" pitchFamily="34" charset="0"/>
              <a:cs typeface="Arial" pitchFamily="34" charset="0"/>
            </a:endParaRPr>
          </a:p>
          <a:p>
            <a:pPr lvl="1">
              <a:spcBef>
                <a:spcPts val="0"/>
              </a:spcBef>
            </a:pPr>
            <a:r>
              <a:rPr lang="en-US" dirty="0" smtClean="0">
                <a:latin typeface="Arial" pitchFamily="34" charset="0"/>
                <a:cs typeface="Arial" pitchFamily="34" charset="0"/>
              </a:rPr>
              <a:t>When a request is received by the servlet container, it decides what servlet to call in accordance with a configuration file. </a:t>
            </a:r>
          </a:p>
          <a:p>
            <a:pPr lvl="1">
              <a:spcBef>
                <a:spcPts val="0"/>
              </a:spcBef>
            </a:pPr>
            <a:endParaRPr lang="en-US" dirty="0" smtClean="0">
              <a:latin typeface="Arial" pitchFamily="34" charset="0"/>
              <a:cs typeface="Arial" pitchFamily="34" charset="0"/>
            </a:endParaRPr>
          </a:p>
          <a:p>
            <a:pPr>
              <a:spcBef>
                <a:spcPts val="0"/>
              </a:spcBef>
            </a:pPr>
            <a:endParaRPr lang="en-US" dirty="0">
              <a:cs typeface="Arial" pitchFamily="34" charset="0"/>
            </a:endParaRPr>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31</a:t>
            </a:fld>
            <a:endParaRPr lang="en-US"/>
          </a:p>
        </p:txBody>
      </p:sp>
    </p:spTree>
    <p:extLst>
      <p:ext uri="{BB962C8B-B14F-4D97-AF65-F5344CB8AC3E}">
        <p14:creationId xmlns:p14="http://schemas.microsoft.com/office/powerpoint/2010/main" val="3266162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911225" y="431006"/>
            <a:ext cx="5022850" cy="8382000"/>
          </a:xfrm>
        </p:spPr>
        <p:txBody>
          <a:bodyPr>
            <a:noAutofit/>
          </a:bodyPr>
          <a:lstStyle/>
          <a:p>
            <a:pPr lvl="1">
              <a:spcBef>
                <a:spcPts val="0"/>
              </a:spcBef>
            </a:pPr>
            <a:r>
              <a:rPr lang="en-US" dirty="0" smtClean="0">
                <a:latin typeface="Arial" pitchFamily="34" charset="0"/>
                <a:cs typeface="Arial" pitchFamily="34" charset="0"/>
              </a:rPr>
              <a:t>Working of a Servlet Container for each HTTP request :</a:t>
            </a:r>
          </a:p>
          <a:p>
            <a:pPr lvl="2">
              <a:spcBef>
                <a:spcPts val="0"/>
              </a:spcBef>
            </a:pPr>
            <a:r>
              <a:rPr lang="en-US" b="1" dirty="0" smtClean="0">
                <a:cs typeface="Arial" pitchFamily="34" charset="0"/>
              </a:rPr>
              <a:t>The servlet container loads the servlet class and calls the init method of the servlet as soon as the servlet is called for the first time.</a:t>
            </a:r>
          </a:p>
          <a:p>
            <a:pPr lvl="2">
              <a:spcBef>
                <a:spcPts val="0"/>
              </a:spcBef>
            </a:pPr>
            <a:r>
              <a:rPr lang="en-US" b="1" dirty="0" smtClean="0">
                <a:cs typeface="Arial" pitchFamily="34" charset="0"/>
              </a:rPr>
              <a:t>Then this container makes an instance of </a:t>
            </a:r>
            <a:r>
              <a:rPr lang="en-US" b="1" dirty="0" err="1" smtClean="0">
                <a:cs typeface="Arial" pitchFamily="34" charset="0"/>
              </a:rPr>
              <a:t>javax.servlet.ServletRequest</a:t>
            </a:r>
            <a:r>
              <a:rPr lang="en-US" b="1" dirty="0" smtClean="0">
                <a:cs typeface="Arial" pitchFamily="34" charset="0"/>
              </a:rPr>
              <a:t> and </a:t>
            </a:r>
            <a:r>
              <a:rPr lang="en-US" b="1" dirty="0" err="1" smtClean="0">
                <a:cs typeface="Arial" pitchFamily="34" charset="0"/>
              </a:rPr>
              <a:t>javax.servlet.ServletResponse</a:t>
            </a:r>
            <a:r>
              <a:rPr lang="en-US" b="1" dirty="0" smtClean="0">
                <a:cs typeface="Arial" pitchFamily="34" charset="0"/>
              </a:rPr>
              <a:t> for each request.</a:t>
            </a:r>
          </a:p>
          <a:p>
            <a:pPr lvl="2">
              <a:spcBef>
                <a:spcPts val="0"/>
              </a:spcBef>
            </a:pPr>
            <a:r>
              <a:rPr lang="en-US" b="1" dirty="0" smtClean="0">
                <a:cs typeface="Arial" pitchFamily="34" charset="0"/>
              </a:rPr>
              <a:t>Then it passes the </a:t>
            </a:r>
            <a:r>
              <a:rPr lang="en-US" b="1" dirty="0" err="1" smtClean="0">
                <a:cs typeface="Arial" pitchFamily="34" charset="0"/>
              </a:rPr>
              <a:t>ServletRequest</a:t>
            </a:r>
            <a:r>
              <a:rPr lang="en-US" b="1" dirty="0" smtClean="0">
                <a:cs typeface="Arial" pitchFamily="34" charset="0"/>
              </a:rPr>
              <a:t> and </a:t>
            </a:r>
            <a:r>
              <a:rPr lang="en-US" b="1" dirty="0" err="1" smtClean="0">
                <a:cs typeface="Arial" pitchFamily="34" charset="0"/>
              </a:rPr>
              <a:t>ServletResponse</a:t>
            </a:r>
            <a:r>
              <a:rPr lang="en-US" b="1" dirty="0" smtClean="0">
                <a:cs typeface="Arial" pitchFamily="34" charset="0"/>
              </a:rPr>
              <a:t> objects by invoking the </a:t>
            </a:r>
            <a:r>
              <a:rPr lang="en-US" b="1" dirty="0" err="1" smtClean="0">
                <a:cs typeface="Arial" pitchFamily="34" charset="0"/>
              </a:rPr>
              <a:t>servlet's</a:t>
            </a:r>
            <a:r>
              <a:rPr lang="en-US" b="1" dirty="0" smtClean="0">
                <a:cs typeface="Arial" pitchFamily="34" charset="0"/>
              </a:rPr>
              <a:t> service method.</a:t>
            </a:r>
          </a:p>
          <a:p>
            <a:pPr lvl="2">
              <a:spcBef>
                <a:spcPts val="0"/>
              </a:spcBef>
            </a:pPr>
            <a:r>
              <a:rPr lang="en-US" b="1" dirty="0" smtClean="0">
                <a:cs typeface="Arial" pitchFamily="34" charset="0"/>
              </a:rPr>
              <a:t>Finally, it calls the destroy method and unload the servlet class when the servlet class is to be shut down.</a:t>
            </a:r>
          </a:p>
          <a:p>
            <a:pPr lvl="1">
              <a:spcBef>
                <a:spcPts val="0"/>
              </a:spcBef>
              <a:buFont typeface="Wingdings" pitchFamily="2" charset="2"/>
              <a:buChar char="–"/>
            </a:pPr>
            <a:endParaRPr lang="en-US" dirty="0" smtClean="0">
              <a:latin typeface="Arial" pitchFamily="34" charset="0"/>
              <a:cs typeface="Arial" pitchFamily="34" charset="0"/>
            </a:endParaRPr>
          </a:p>
          <a:p>
            <a:pPr lvl="1">
              <a:spcBef>
                <a:spcPts val="0"/>
              </a:spcBef>
            </a:pPr>
            <a:r>
              <a:rPr lang="en-US" dirty="0" smtClean="0">
                <a:latin typeface="Arial" pitchFamily="34" charset="0"/>
                <a:cs typeface="Arial" pitchFamily="34" charset="0"/>
              </a:rPr>
              <a:t>Application servers: They offer server-side support for developing enterprise-based applications. Most Java-based application servers support servlets, JSP, and the rest of JEE specification. For example: BEA System’s </a:t>
            </a:r>
            <a:r>
              <a:rPr lang="en-US" dirty="0" err="1" smtClean="0">
                <a:latin typeface="Arial" pitchFamily="34" charset="0"/>
                <a:cs typeface="Arial" pitchFamily="34" charset="0"/>
              </a:rPr>
              <a:t>Weblogic</a:t>
            </a:r>
            <a:r>
              <a:rPr lang="en-US" dirty="0" smtClean="0">
                <a:latin typeface="Arial" pitchFamily="34" charset="0"/>
                <a:cs typeface="Arial" pitchFamily="34" charset="0"/>
              </a:rPr>
              <a:t>, IBM’s </a:t>
            </a:r>
            <a:r>
              <a:rPr lang="en-US" dirty="0" err="1" smtClean="0">
                <a:latin typeface="Arial" pitchFamily="34" charset="0"/>
                <a:cs typeface="Arial" pitchFamily="34" charset="0"/>
              </a:rPr>
              <a:t>Websphere</a:t>
            </a:r>
            <a:r>
              <a:rPr lang="en-US" dirty="0" smtClean="0">
                <a:latin typeface="Arial" pitchFamily="34" charset="0"/>
                <a:cs typeface="Arial" pitchFamily="34" charset="0"/>
              </a:rPr>
              <a:t> Application Server, </a:t>
            </a:r>
            <a:r>
              <a:rPr lang="en-US" dirty="0" err="1" smtClean="0">
                <a:latin typeface="Arial" pitchFamily="34" charset="0"/>
                <a:cs typeface="Arial" pitchFamily="34" charset="0"/>
              </a:rPr>
              <a:t>Redhat’s</a:t>
            </a:r>
            <a:r>
              <a:rPr lang="en-US" dirty="0" smtClean="0">
                <a:latin typeface="Arial" pitchFamily="34" charset="0"/>
                <a:cs typeface="Arial" pitchFamily="34" charset="0"/>
              </a:rPr>
              <a:t> </a:t>
            </a:r>
            <a:r>
              <a:rPr lang="en-US" dirty="0" err="1" smtClean="0">
                <a:latin typeface="Arial" pitchFamily="34" charset="0"/>
                <a:cs typeface="Arial" pitchFamily="34" charset="0"/>
              </a:rPr>
              <a:t>JBoss</a:t>
            </a:r>
            <a:r>
              <a:rPr lang="en-US" dirty="0" smtClean="0">
                <a:latin typeface="Arial" pitchFamily="34" charset="0"/>
                <a:cs typeface="Arial" pitchFamily="34" charset="0"/>
              </a:rPr>
              <a:t> server</a:t>
            </a:r>
          </a:p>
          <a:p>
            <a:pPr lvl="1">
              <a:spcBef>
                <a:spcPts val="0"/>
              </a:spcBef>
              <a:defRPr/>
            </a:pPr>
            <a:endParaRPr lang="en-US" dirty="0" smtClean="0">
              <a:latin typeface="Arial" pitchFamily="34" charset="0"/>
              <a:cs typeface="Arial" pitchFamily="34" charset="0"/>
            </a:endParaRPr>
          </a:p>
          <a:p>
            <a:pPr lvl="1">
              <a:spcBef>
                <a:spcPts val="0"/>
              </a:spcBef>
              <a:defRPr/>
            </a:pPr>
            <a:r>
              <a:rPr lang="en-US" dirty="0" smtClean="0">
                <a:latin typeface="Arial" pitchFamily="34" charset="0"/>
                <a:cs typeface="Arial" pitchFamily="34" charset="0"/>
              </a:rPr>
              <a:t>The Servlet container is only part of a J2EE application server. Some other application servers (that also include Servlet containers) are </a:t>
            </a:r>
            <a:r>
              <a:rPr lang="en-US" dirty="0" err="1" smtClean="0">
                <a:latin typeface="Arial" pitchFamily="34" charset="0"/>
                <a:cs typeface="Arial" pitchFamily="34" charset="0"/>
              </a:rPr>
              <a:t>JBoss</a:t>
            </a:r>
            <a:r>
              <a:rPr lang="en-US" dirty="0" smtClean="0">
                <a:latin typeface="Arial" pitchFamily="34" charset="0"/>
                <a:cs typeface="Arial" pitchFamily="34" charset="0"/>
              </a:rPr>
              <a:t> and Apache Geronimo. Geronimo uses either Tomcat or Jetty depending on which set you install.</a:t>
            </a:r>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32</a:t>
            </a:fld>
            <a:endParaRPr lang="en-US"/>
          </a:p>
        </p:txBody>
      </p:sp>
    </p:spTree>
    <p:extLst>
      <p:ext uri="{BB962C8B-B14F-4D97-AF65-F5344CB8AC3E}">
        <p14:creationId xmlns:p14="http://schemas.microsoft.com/office/powerpoint/2010/main" val="39506646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r>
              <a:rPr lang="en-US" dirty="0" smtClean="0">
                <a:cs typeface="Arial" pitchFamily="34" charset="0"/>
              </a:rPr>
              <a:t>Why not use Constructors in </a:t>
            </a:r>
            <a:r>
              <a:rPr lang="en-US" dirty="0" err="1" smtClean="0">
                <a:cs typeface="Arial" pitchFamily="34" charset="0"/>
              </a:rPr>
              <a:t>Servlet</a:t>
            </a:r>
            <a:r>
              <a:rPr lang="en-US" dirty="0" smtClean="0">
                <a:cs typeface="Arial" pitchFamily="34" charset="0"/>
              </a:rPr>
              <a:t> initialization:</a:t>
            </a:r>
          </a:p>
          <a:p>
            <a:pPr marL="742950" marR="0" lvl="1" indent="-285750" algn="l" defTabSz="914400" rtl="0" eaLnBrk="0" fontAlgn="base" latinLnBrk="0" hangingPunct="0">
              <a:lnSpc>
                <a:spcPct val="100000"/>
              </a:lnSpc>
              <a:spcBef>
                <a:spcPct val="30000"/>
              </a:spcBef>
              <a:spcAft>
                <a:spcPct val="0"/>
              </a:spcAft>
              <a:buClrTx/>
              <a:buSzTx/>
              <a:buFontTx/>
              <a:buChar char="–"/>
              <a:tabLst/>
              <a:defRPr/>
            </a:pPr>
            <a:r>
              <a:rPr lang="en-US" dirty="0" smtClean="0">
                <a:latin typeface="Arial" pitchFamily="34" charset="0"/>
                <a:cs typeface="Arial" pitchFamily="34" charset="0"/>
              </a:rPr>
              <a:t>Constructors for dynamically loaded Java classes (such as </a:t>
            </a:r>
            <a:r>
              <a:rPr lang="en-US" dirty="0" err="1" smtClean="0">
                <a:latin typeface="Arial" pitchFamily="34" charset="0"/>
                <a:cs typeface="Arial" pitchFamily="34" charset="0"/>
              </a:rPr>
              <a:t>servlets</a:t>
            </a:r>
            <a:r>
              <a:rPr lang="en-US" dirty="0" smtClean="0">
                <a:latin typeface="Arial" pitchFamily="34" charset="0"/>
                <a:cs typeface="Arial" pitchFamily="34" charset="0"/>
              </a:rPr>
              <a:t>) couldn't accept arguments. So, in order to provide a new </a:t>
            </a:r>
            <a:r>
              <a:rPr lang="en-US" dirty="0" err="1" smtClean="0">
                <a:latin typeface="Arial" pitchFamily="34" charset="0"/>
                <a:cs typeface="Arial" pitchFamily="34" charset="0"/>
              </a:rPr>
              <a:t>servlet</a:t>
            </a:r>
            <a:r>
              <a:rPr lang="en-US" dirty="0" smtClean="0">
                <a:latin typeface="Arial" pitchFamily="34" charset="0"/>
                <a:cs typeface="Arial" pitchFamily="34" charset="0"/>
              </a:rPr>
              <a:t> any information about itself and its environment, a server had to call a </a:t>
            </a:r>
            <a:r>
              <a:rPr lang="en-US" dirty="0" err="1" smtClean="0">
                <a:latin typeface="Arial" pitchFamily="34" charset="0"/>
                <a:cs typeface="Arial" pitchFamily="34" charset="0"/>
              </a:rPr>
              <a:t>servlet's</a:t>
            </a:r>
            <a:r>
              <a:rPr lang="en-US" dirty="0" smtClean="0">
                <a:latin typeface="Arial" pitchFamily="34" charset="0"/>
                <a:cs typeface="Arial" pitchFamily="34" charset="0"/>
              </a:rPr>
              <a:t> init() method and pass along an object that implements the </a:t>
            </a:r>
            <a:r>
              <a:rPr lang="en-US" dirty="0" err="1" smtClean="0">
                <a:latin typeface="Arial" pitchFamily="34" charset="0"/>
                <a:cs typeface="Arial" pitchFamily="34" charset="0"/>
              </a:rPr>
              <a:t>ServletConfig</a:t>
            </a:r>
            <a:r>
              <a:rPr lang="en-US" dirty="0" smtClean="0">
                <a:latin typeface="Arial" pitchFamily="34" charset="0"/>
                <a:cs typeface="Arial" pitchFamily="34" charset="0"/>
              </a:rPr>
              <a:t> interface. </a:t>
            </a:r>
          </a:p>
          <a:p>
            <a:pPr marL="742950" marR="0" lvl="1" indent="-285750" algn="l" defTabSz="914400" rtl="0" eaLnBrk="0" fontAlgn="base" latinLnBrk="0" hangingPunct="0">
              <a:lnSpc>
                <a:spcPct val="100000"/>
              </a:lnSpc>
              <a:spcBef>
                <a:spcPct val="30000"/>
              </a:spcBef>
              <a:spcAft>
                <a:spcPct val="0"/>
              </a:spcAft>
              <a:buClrTx/>
              <a:buSzTx/>
              <a:buFontTx/>
              <a:buChar char="–"/>
              <a:tabLst/>
              <a:defRPr/>
            </a:pPr>
            <a:r>
              <a:rPr lang="en-US" dirty="0" smtClean="0">
                <a:latin typeface="Arial" pitchFamily="34" charset="0"/>
                <a:cs typeface="Arial" pitchFamily="34" charset="0"/>
              </a:rPr>
              <a:t>Also, Java doesn't allow interfaces to declare constructors. This means that the </a:t>
            </a:r>
            <a:r>
              <a:rPr lang="en-US" dirty="0" err="1" smtClean="0">
                <a:latin typeface="Arial" pitchFamily="34" charset="0"/>
                <a:cs typeface="Arial" pitchFamily="34" charset="0"/>
              </a:rPr>
              <a:t>javax.servlet.Servlet</a:t>
            </a:r>
            <a:r>
              <a:rPr lang="en-US" dirty="0" smtClean="0">
                <a:latin typeface="Arial" pitchFamily="34" charset="0"/>
                <a:cs typeface="Arial" pitchFamily="34" charset="0"/>
              </a:rPr>
              <a:t> interface cannot declare a constructor that accepts a </a:t>
            </a:r>
            <a:r>
              <a:rPr lang="en-US" dirty="0" err="1" smtClean="0">
                <a:latin typeface="Arial" pitchFamily="34" charset="0"/>
                <a:cs typeface="Arial" pitchFamily="34" charset="0"/>
              </a:rPr>
              <a:t>ServletConfig</a:t>
            </a:r>
            <a:r>
              <a:rPr lang="en-US" dirty="0" smtClean="0">
                <a:latin typeface="Arial" pitchFamily="34" charset="0"/>
                <a:cs typeface="Arial" pitchFamily="34" charset="0"/>
              </a:rPr>
              <a:t> parameter. It has to declare another method, like init(). It's still possible, of course, for you to define constructors for your </a:t>
            </a:r>
            <a:r>
              <a:rPr lang="en-US" dirty="0" err="1" smtClean="0">
                <a:latin typeface="Arial" pitchFamily="34" charset="0"/>
                <a:cs typeface="Arial" pitchFamily="34" charset="0"/>
              </a:rPr>
              <a:t>servlets</a:t>
            </a:r>
            <a:r>
              <a:rPr lang="en-US" dirty="0" smtClean="0">
                <a:latin typeface="Arial" pitchFamily="34" charset="0"/>
                <a:cs typeface="Arial" pitchFamily="34" charset="0"/>
              </a:rPr>
              <a:t>, but in the constructor you don't have access to the </a:t>
            </a:r>
            <a:r>
              <a:rPr lang="en-US" dirty="0" err="1" smtClean="0">
                <a:latin typeface="Arial" pitchFamily="34" charset="0"/>
                <a:cs typeface="Arial" pitchFamily="34" charset="0"/>
              </a:rPr>
              <a:t>ServletConfig</a:t>
            </a:r>
            <a:r>
              <a:rPr lang="en-US" dirty="0" smtClean="0">
                <a:latin typeface="Arial" pitchFamily="34" charset="0"/>
                <a:cs typeface="Arial" pitchFamily="34" charset="0"/>
              </a:rPr>
              <a:t> object or the ability to throw a </a:t>
            </a:r>
            <a:r>
              <a:rPr lang="en-US" dirty="0" err="1" smtClean="0">
                <a:latin typeface="Arial" pitchFamily="34" charset="0"/>
                <a:cs typeface="Arial" pitchFamily="34" charset="0"/>
              </a:rPr>
              <a:t>ServletException</a:t>
            </a:r>
            <a:r>
              <a:rPr lang="en-US" dirty="0" smtClean="0">
                <a:latin typeface="Arial" pitchFamily="34" charset="0"/>
                <a:cs typeface="Arial" pitchFamily="34" charset="0"/>
              </a:rPr>
              <a:t>.</a:t>
            </a:r>
          </a:p>
          <a:p>
            <a:pPr marL="742950" marR="0" lvl="1" indent="-285750" algn="l" defTabSz="914400" rtl="0" eaLnBrk="0" fontAlgn="base" latinLnBrk="0" hangingPunct="0">
              <a:lnSpc>
                <a:spcPct val="100000"/>
              </a:lnSpc>
              <a:spcBef>
                <a:spcPct val="30000"/>
              </a:spcBef>
              <a:spcAft>
                <a:spcPct val="0"/>
              </a:spcAft>
              <a:buClrTx/>
              <a:buSzTx/>
              <a:buFontTx/>
              <a:buChar char="–"/>
              <a:tabLst/>
              <a:defRPr/>
            </a:pPr>
            <a:r>
              <a:rPr lang="en-US" dirty="0" smtClean="0">
                <a:latin typeface="Arial" pitchFamily="34" charset="0"/>
                <a:cs typeface="Arial" pitchFamily="34" charset="0"/>
              </a:rPr>
              <a:t>One reason is why you  don't have access to the </a:t>
            </a:r>
            <a:r>
              <a:rPr lang="en-US" dirty="0" err="1" smtClean="0">
                <a:latin typeface="Arial" pitchFamily="34" charset="0"/>
                <a:cs typeface="Arial" pitchFamily="34" charset="0"/>
              </a:rPr>
              <a:t>ServletConfig</a:t>
            </a:r>
            <a:r>
              <a:rPr lang="en-US" dirty="0" smtClean="0">
                <a:latin typeface="Arial" pitchFamily="34" charset="0"/>
                <a:cs typeface="Arial" pitchFamily="34" charset="0"/>
              </a:rPr>
              <a:t> object in the constructor is that the </a:t>
            </a:r>
            <a:r>
              <a:rPr lang="en-US" dirty="0" err="1" smtClean="0">
                <a:latin typeface="Arial" pitchFamily="34" charset="0"/>
                <a:cs typeface="Arial" pitchFamily="34" charset="0"/>
              </a:rPr>
              <a:t>ServletConfig</a:t>
            </a:r>
            <a:r>
              <a:rPr lang="en-US" dirty="0" smtClean="0">
                <a:latin typeface="Arial" pitchFamily="34" charset="0"/>
                <a:cs typeface="Arial" pitchFamily="34" charset="0"/>
              </a:rPr>
              <a:t> object is created </a:t>
            </a:r>
            <a:r>
              <a:rPr lang="en-US" i="1" dirty="0" smtClean="0">
                <a:latin typeface="Arial" pitchFamily="34" charset="0"/>
                <a:cs typeface="Arial" pitchFamily="34" charset="0"/>
              </a:rPr>
              <a:t>after</a:t>
            </a:r>
            <a:r>
              <a:rPr lang="en-US" dirty="0" smtClean="0">
                <a:latin typeface="Arial" pitchFamily="34" charset="0"/>
                <a:cs typeface="Arial" pitchFamily="34" charset="0"/>
              </a:rPr>
              <a:t> the constructor is called and </a:t>
            </a:r>
            <a:r>
              <a:rPr lang="en-US" i="1" dirty="0" smtClean="0">
                <a:latin typeface="Arial" pitchFamily="34" charset="0"/>
                <a:cs typeface="Arial" pitchFamily="34" charset="0"/>
              </a:rPr>
              <a:t>before</a:t>
            </a:r>
            <a:r>
              <a:rPr lang="en-US" dirty="0" smtClean="0">
                <a:latin typeface="Arial" pitchFamily="34" charset="0"/>
                <a:cs typeface="Arial" pitchFamily="34" charset="0"/>
              </a:rPr>
              <a:t> init() is called. So, you cannot access </a:t>
            </a:r>
            <a:r>
              <a:rPr lang="en-US" dirty="0" err="1" smtClean="0">
                <a:latin typeface="Arial" pitchFamily="34" charset="0"/>
                <a:cs typeface="Arial" pitchFamily="34" charset="0"/>
              </a:rPr>
              <a:t>servlet</a:t>
            </a:r>
            <a:r>
              <a:rPr lang="en-US" dirty="0" smtClean="0">
                <a:latin typeface="Arial" pitchFamily="34" charset="0"/>
                <a:cs typeface="Arial" pitchFamily="34" charset="0"/>
              </a:rPr>
              <a:t> init parameters in the constructor.</a:t>
            </a:r>
          </a:p>
          <a:p>
            <a:pPr marL="742950" marR="0" lvl="1" indent="-285750" algn="l" defTabSz="914400" rtl="0" eaLnBrk="0" fontAlgn="base" latinLnBrk="0" hangingPunct="0">
              <a:lnSpc>
                <a:spcPct val="100000"/>
              </a:lnSpc>
              <a:spcBef>
                <a:spcPct val="30000"/>
              </a:spcBef>
              <a:spcAft>
                <a:spcPct val="0"/>
              </a:spcAft>
              <a:buClrTx/>
              <a:buSzTx/>
              <a:buFontTx/>
              <a:buChar char="–"/>
              <a:tabLst/>
              <a:defRPr/>
            </a:pPr>
            <a:endParaRPr lang="en-US" dirty="0" smtClean="0">
              <a:latin typeface="Arial" pitchFamily="34" charset="0"/>
              <a:cs typeface="Arial" pitchFamily="34" charset="0"/>
            </a:endParaRPr>
          </a:p>
          <a:p>
            <a:pPr lvl="1"/>
            <a:endParaRPr lang="en-US" dirty="0">
              <a:latin typeface="Arial" pitchFamily="34" charset="0"/>
              <a:cs typeface="Arial" pitchFamily="34" charset="0"/>
            </a:endParaRPr>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33</a:t>
            </a:fld>
            <a:endParaRPr lang="en-US"/>
          </a:p>
        </p:txBody>
      </p:sp>
    </p:spTree>
    <p:extLst>
      <p:ext uri="{BB962C8B-B14F-4D97-AF65-F5344CB8AC3E}">
        <p14:creationId xmlns:p14="http://schemas.microsoft.com/office/powerpoint/2010/main" val="35921496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228600" indent="-228600"/>
            <a:r>
              <a:rPr lang="en-US" b="1" u="sng" dirty="0" smtClean="0">
                <a:cs typeface="Arial" pitchFamily="34" charset="0"/>
              </a:rPr>
              <a:t>Initialization Parameters</a:t>
            </a:r>
            <a:r>
              <a:rPr lang="en-US" b="1" dirty="0" smtClean="0">
                <a:cs typeface="Arial" pitchFamily="34" charset="0"/>
              </a:rPr>
              <a:t>:</a:t>
            </a:r>
          </a:p>
          <a:p>
            <a:pPr lvl="1"/>
            <a:r>
              <a:rPr lang="en-US" dirty="0" smtClean="0">
                <a:latin typeface="Arial" pitchFamily="34" charset="0"/>
                <a:cs typeface="Arial" pitchFamily="34" charset="0"/>
              </a:rPr>
              <a:t>Rather than having Server initialize a </a:t>
            </a:r>
            <a:r>
              <a:rPr lang="en-US" dirty="0" err="1" smtClean="0">
                <a:latin typeface="Arial" pitchFamily="34" charset="0"/>
                <a:cs typeface="Arial" pitchFamily="34" charset="0"/>
              </a:rPr>
              <a:t>servlet</a:t>
            </a:r>
            <a:r>
              <a:rPr lang="en-US" dirty="0" smtClean="0">
                <a:latin typeface="Arial" pitchFamily="34" charset="0"/>
                <a:cs typeface="Arial" pitchFamily="34" charset="0"/>
              </a:rPr>
              <a:t> when the first request is made for it, you can first configure server to initialize a </a:t>
            </a:r>
            <a:r>
              <a:rPr lang="en-US" dirty="0" err="1" smtClean="0">
                <a:latin typeface="Arial" pitchFamily="34" charset="0"/>
                <a:cs typeface="Arial" pitchFamily="34" charset="0"/>
              </a:rPr>
              <a:t>servlet</a:t>
            </a:r>
            <a:r>
              <a:rPr lang="en-US" dirty="0" smtClean="0">
                <a:latin typeface="Arial" pitchFamily="34" charset="0"/>
                <a:cs typeface="Arial" pitchFamily="34" charset="0"/>
              </a:rPr>
              <a:t> when the server starts. You do this by specifying the </a:t>
            </a:r>
            <a:r>
              <a:rPr lang="en-US" dirty="0" err="1" smtClean="0">
                <a:latin typeface="Arial" pitchFamily="34" charset="0"/>
                <a:cs typeface="Arial" pitchFamily="34" charset="0"/>
              </a:rPr>
              <a:t>servlet</a:t>
            </a:r>
            <a:r>
              <a:rPr lang="en-US" dirty="0" smtClean="0">
                <a:latin typeface="Arial" pitchFamily="34" charset="0"/>
                <a:cs typeface="Arial" pitchFamily="34" charset="0"/>
              </a:rPr>
              <a:t> class in the load-on-startup element in the J2EE standard Web Application deployment descriptor, web.xml. </a:t>
            </a:r>
          </a:p>
          <a:p>
            <a:pPr lvl="1"/>
            <a:r>
              <a:rPr lang="en-US" dirty="0" smtClean="0">
                <a:latin typeface="Arial" pitchFamily="34" charset="0"/>
                <a:cs typeface="Arial" pitchFamily="34" charset="0"/>
              </a:rPr>
              <a:t>The order in which resources within a Web application are initialized is as follows: </a:t>
            </a:r>
          </a:p>
          <a:p>
            <a:pPr lvl="2"/>
            <a:r>
              <a:rPr lang="en-US" dirty="0" err="1" smtClean="0">
                <a:cs typeface="Arial" pitchFamily="34" charset="0"/>
              </a:rPr>
              <a:t>ServletContextListeners</a:t>
            </a:r>
            <a:r>
              <a:rPr lang="en-US" dirty="0" smtClean="0">
                <a:cs typeface="Arial" pitchFamily="34" charset="0"/>
              </a:rPr>
              <a:t>—the </a:t>
            </a:r>
            <a:r>
              <a:rPr lang="en-US" dirty="0" err="1" smtClean="0">
                <a:cs typeface="Arial" pitchFamily="34" charset="0"/>
              </a:rPr>
              <a:t>contextCreated</a:t>
            </a:r>
            <a:r>
              <a:rPr lang="en-US" dirty="0" smtClean="0">
                <a:cs typeface="Arial" pitchFamily="34" charset="0"/>
              </a:rPr>
              <a:t>() callback for </a:t>
            </a:r>
            <a:r>
              <a:rPr lang="en-US" dirty="0" err="1" smtClean="0">
                <a:cs typeface="Arial" pitchFamily="34" charset="0"/>
              </a:rPr>
              <a:t>ServletContextListeners</a:t>
            </a:r>
            <a:r>
              <a:rPr lang="en-US" dirty="0" smtClean="0">
                <a:cs typeface="Arial" pitchFamily="34" charset="0"/>
              </a:rPr>
              <a:t> registered for this Web application.</a:t>
            </a:r>
          </a:p>
          <a:p>
            <a:pPr lvl="2"/>
            <a:r>
              <a:rPr lang="en-US" dirty="0" err="1" smtClean="0">
                <a:cs typeface="Arial" pitchFamily="34" charset="0"/>
              </a:rPr>
              <a:t>ServletFilters</a:t>
            </a:r>
            <a:r>
              <a:rPr lang="en-US" dirty="0" smtClean="0">
                <a:cs typeface="Arial" pitchFamily="34" charset="0"/>
              </a:rPr>
              <a:t> init() method.</a:t>
            </a:r>
          </a:p>
          <a:p>
            <a:pPr lvl="2"/>
            <a:r>
              <a:rPr lang="en-US" dirty="0" err="1" smtClean="0">
                <a:cs typeface="Arial" pitchFamily="34" charset="0"/>
              </a:rPr>
              <a:t>Servlet</a:t>
            </a:r>
            <a:r>
              <a:rPr lang="en-US" dirty="0" smtClean="0">
                <a:cs typeface="Arial" pitchFamily="34" charset="0"/>
              </a:rPr>
              <a:t> init() method, marked as load-on-startup in web.xml.</a:t>
            </a:r>
          </a:p>
          <a:p>
            <a:pPr lvl="1"/>
            <a:r>
              <a:rPr lang="en-US" dirty="0" smtClean="0">
                <a:latin typeface="Arial" pitchFamily="34" charset="0"/>
                <a:cs typeface="Arial" pitchFamily="34" charset="0"/>
              </a:rPr>
              <a:t>You can pass parameters to an HTTP </a:t>
            </a:r>
            <a:r>
              <a:rPr lang="en-US" dirty="0" err="1" smtClean="0">
                <a:latin typeface="Arial" pitchFamily="34" charset="0"/>
                <a:cs typeface="Arial" pitchFamily="34" charset="0"/>
              </a:rPr>
              <a:t>servlet</a:t>
            </a:r>
            <a:r>
              <a:rPr lang="en-US" dirty="0" smtClean="0">
                <a:latin typeface="Arial" pitchFamily="34" charset="0"/>
                <a:cs typeface="Arial" pitchFamily="34" charset="0"/>
              </a:rPr>
              <a:t> during initialization by defining these parameters in the Web Application containing the </a:t>
            </a:r>
            <a:r>
              <a:rPr lang="en-US" dirty="0" err="1" smtClean="0">
                <a:latin typeface="Arial" pitchFamily="34" charset="0"/>
                <a:cs typeface="Arial" pitchFamily="34" charset="0"/>
              </a:rPr>
              <a:t>servlet</a:t>
            </a:r>
            <a:r>
              <a:rPr lang="en-US" dirty="0" smtClean="0">
                <a:latin typeface="Arial" pitchFamily="34" charset="0"/>
                <a:cs typeface="Arial" pitchFamily="34" charset="0"/>
              </a:rPr>
              <a:t>. You can use these parameters to pass values to your </a:t>
            </a:r>
            <a:r>
              <a:rPr lang="en-US" dirty="0" err="1" smtClean="0">
                <a:latin typeface="Arial" pitchFamily="34" charset="0"/>
                <a:cs typeface="Arial" pitchFamily="34" charset="0"/>
              </a:rPr>
              <a:t>servlet</a:t>
            </a:r>
            <a:r>
              <a:rPr lang="en-US" dirty="0" smtClean="0">
                <a:latin typeface="Arial" pitchFamily="34" charset="0"/>
                <a:cs typeface="Arial" pitchFamily="34" charset="0"/>
              </a:rPr>
              <a:t> every time the </a:t>
            </a:r>
            <a:r>
              <a:rPr lang="en-US" dirty="0" err="1" smtClean="0">
                <a:latin typeface="Arial" pitchFamily="34" charset="0"/>
                <a:cs typeface="Arial" pitchFamily="34" charset="0"/>
              </a:rPr>
              <a:t>servlet</a:t>
            </a:r>
            <a:r>
              <a:rPr lang="en-US" dirty="0" smtClean="0">
                <a:latin typeface="Arial" pitchFamily="34" charset="0"/>
                <a:cs typeface="Arial" pitchFamily="34" charset="0"/>
              </a:rPr>
              <a:t> is initialized without having to rewrite the </a:t>
            </a:r>
            <a:r>
              <a:rPr lang="en-US" dirty="0" err="1" smtClean="0">
                <a:latin typeface="Arial" pitchFamily="34" charset="0"/>
                <a:cs typeface="Arial" pitchFamily="34" charset="0"/>
              </a:rPr>
              <a:t>servlet</a:t>
            </a:r>
            <a:r>
              <a:rPr lang="en-US" dirty="0" smtClean="0">
                <a:latin typeface="Arial" pitchFamily="34" charset="0"/>
                <a:cs typeface="Arial" pitchFamily="34" charset="0"/>
              </a:rPr>
              <a:t>. The init parameters are specified in web.xml as shown above, using the </a:t>
            </a:r>
            <a:r>
              <a:rPr lang="en-US" b="1" dirty="0" smtClean="0">
                <a:latin typeface="Arial" pitchFamily="34" charset="0"/>
                <a:cs typeface="Arial" pitchFamily="34" charset="0"/>
              </a:rPr>
              <a:t>&lt;init-</a:t>
            </a:r>
            <a:r>
              <a:rPr lang="en-US" b="1" dirty="0" err="1" smtClean="0">
                <a:latin typeface="Arial" pitchFamily="34" charset="0"/>
                <a:cs typeface="Arial" pitchFamily="34" charset="0"/>
              </a:rPr>
              <a:t>param</a:t>
            </a:r>
            <a:r>
              <a:rPr lang="en-US" b="1" dirty="0" smtClean="0">
                <a:latin typeface="Arial" pitchFamily="34" charset="0"/>
                <a:cs typeface="Arial" pitchFamily="34" charset="0"/>
              </a:rPr>
              <a:t>&gt; </a:t>
            </a:r>
            <a:r>
              <a:rPr lang="en-US" dirty="0" smtClean="0">
                <a:latin typeface="Arial" pitchFamily="34" charset="0"/>
                <a:cs typeface="Arial" pitchFamily="34" charset="0"/>
              </a:rPr>
              <a:t>tags.</a:t>
            </a:r>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34</a:t>
            </a:fld>
            <a:endParaRPr lang="en-US" dirty="0"/>
          </a:p>
        </p:txBody>
      </p:sp>
    </p:spTree>
    <p:extLst>
      <p:ext uri="{BB962C8B-B14F-4D97-AF65-F5344CB8AC3E}">
        <p14:creationId xmlns:p14="http://schemas.microsoft.com/office/powerpoint/2010/main" val="25520005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lvl="1">
              <a:defRPr/>
            </a:pPr>
            <a:r>
              <a:rPr lang="en-US" dirty="0" smtClean="0">
                <a:latin typeface="Arial" pitchFamily="34" charset="0"/>
                <a:cs typeface="Arial" pitchFamily="34" charset="0"/>
              </a:rPr>
              <a:t>Each init-</a:t>
            </a:r>
            <a:r>
              <a:rPr lang="en-US" dirty="0" err="1" smtClean="0">
                <a:latin typeface="Arial" pitchFamily="34" charset="0"/>
                <a:cs typeface="Arial" pitchFamily="34" charset="0"/>
              </a:rPr>
              <a:t>param</a:t>
            </a:r>
            <a:r>
              <a:rPr lang="en-US" dirty="0" smtClean="0">
                <a:latin typeface="Arial" pitchFamily="34" charset="0"/>
                <a:cs typeface="Arial" pitchFamily="34" charset="0"/>
              </a:rPr>
              <a:t> element defines one initial parameter and must contain a parameter name and value specified by children </a:t>
            </a:r>
            <a:r>
              <a:rPr lang="en-US" dirty="0" err="1" smtClean="0">
                <a:latin typeface="Arial" pitchFamily="34" charset="0"/>
                <a:cs typeface="Arial" pitchFamily="34" charset="0"/>
              </a:rPr>
              <a:t>param</a:t>
            </a:r>
            <a:r>
              <a:rPr lang="en-US" dirty="0" smtClean="0">
                <a:latin typeface="Arial" pitchFamily="34" charset="0"/>
                <a:cs typeface="Arial" pitchFamily="34" charset="0"/>
              </a:rPr>
              <a:t>-name and </a:t>
            </a:r>
            <a:r>
              <a:rPr lang="en-US" dirty="0" err="1" smtClean="0">
                <a:latin typeface="Arial" pitchFamily="34" charset="0"/>
                <a:cs typeface="Arial" pitchFamily="34" charset="0"/>
              </a:rPr>
              <a:t>param</a:t>
            </a:r>
            <a:r>
              <a:rPr lang="en-US" dirty="0" smtClean="0">
                <a:latin typeface="Arial" pitchFamily="34" charset="0"/>
                <a:cs typeface="Arial" pitchFamily="34" charset="0"/>
              </a:rPr>
              <a:t>-value elements, respectively. A </a:t>
            </a:r>
            <a:r>
              <a:rPr lang="en-US" dirty="0" err="1" smtClean="0">
                <a:latin typeface="Arial" pitchFamily="34" charset="0"/>
                <a:cs typeface="Arial" pitchFamily="34" charset="0"/>
              </a:rPr>
              <a:t>Servlet</a:t>
            </a:r>
            <a:r>
              <a:rPr lang="en-US" dirty="0" smtClean="0">
                <a:latin typeface="Arial" pitchFamily="34" charset="0"/>
                <a:cs typeface="Arial" pitchFamily="34" charset="0"/>
              </a:rPr>
              <a:t> may have as many initial parameters as needed, and initial parameter information for a specific </a:t>
            </a:r>
            <a:r>
              <a:rPr lang="en-US" dirty="0" err="1" smtClean="0">
                <a:latin typeface="Arial" pitchFamily="34" charset="0"/>
                <a:cs typeface="Arial" pitchFamily="34" charset="0"/>
              </a:rPr>
              <a:t>Servlet</a:t>
            </a:r>
            <a:r>
              <a:rPr lang="en-US" dirty="0" smtClean="0">
                <a:latin typeface="Arial" pitchFamily="34" charset="0"/>
                <a:cs typeface="Arial" pitchFamily="34" charset="0"/>
              </a:rPr>
              <a:t> should be specified within the </a:t>
            </a:r>
            <a:r>
              <a:rPr lang="en-US" dirty="0" err="1" smtClean="0">
                <a:latin typeface="Arial" pitchFamily="34" charset="0"/>
                <a:cs typeface="Arial" pitchFamily="34" charset="0"/>
              </a:rPr>
              <a:t>servlet</a:t>
            </a:r>
            <a:r>
              <a:rPr lang="en-US" dirty="0" smtClean="0">
                <a:latin typeface="Arial" pitchFamily="34" charset="0"/>
                <a:cs typeface="Arial" pitchFamily="34" charset="0"/>
              </a:rPr>
              <a:t> element for that particular </a:t>
            </a:r>
            <a:r>
              <a:rPr lang="en-US" dirty="0" err="1" smtClean="0">
                <a:latin typeface="Arial" pitchFamily="34" charset="0"/>
                <a:cs typeface="Arial" pitchFamily="34" charset="0"/>
              </a:rPr>
              <a:t>Servlet</a:t>
            </a:r>
            <a:r>
              <a:rPr lang="en-US" dirty="0" smtClean="0">
                <a:latin typeface="Arial" pitchFamily="34" charset="0"/>
                <a:cs typeface="Arial" pitchFamily="34" charset="0"/>
              </a:rPr>
              <a:t>. </a:t>
            </a:r>
          </a:p>
          <a:p>
            <a:pPr lvl="1"/>
            <a:r>
              <a:rPr lang="en-US" dirty="0" smtClean="0">
                <a:latin typeface="Arial" pitchFamily="34" charset="0"/>
                <a:cs typeface="Arial" pitchFamily="34" charset="0"/>
              </a:rPr>
              <a:t>Each registered </a:t>
            </a:r>
            <a:r>
              <a:rPr lang="en-US" dirty="0" err="1" smtClean="0">
                <a:latin typeface="Arial" pitchFamily="34" charset="0"/>
                <a:cs typeface="Arial" pitchFamily="34" charset="0"/>
              </a:rPr>
              <a:t>servlet</a:t>
            </a:r>
            <a:r>
              <a:rPr lang="en-US" dirty="0" smtClean="0">
                <a:latin typeface="Arial" pitchFamily="34" charset="0"/>
                <a:cs typeface="Arial" pitchFamily="34" charset="0"/>
              </a:rPr>
              <a:t> can have specific initialization (init) parameters associated with it. These are available to the </a:t>
            </a:r>
            <a:r>
              <a:rPr lang="en-US" dirty="0" err="1" smtClean="0">
                <a:latin typeface="Arial" pitchFamily="34" charset="0"/>
                <a:cs typeface="Arial" pitchFamily="34" charset="0"/>
              </a:rPr>
              <a:t>servlet</a:t>
            </a:r>
            <a:r>
              <a:rPr lang="en-US" dirty="0" smtClean="0">
                <a:latin typeface="Arial" pitchFamily="34" charset="0"/>
                <a:cs typeface="Arial" pitchFamily="34" charset="0"/>
              </a:rPr>
              <a:t> at any time. They are often used in the </a:t>
            </a:r>
            <a:r>
              <a:rPr lang="en-US" b="1" dirty="0" smtClean="0">
                <a:latin typeface="Arial" pitchFamily="34" charset="0"/>
                <a:cs typeface="Arial" pitchFamily="34" charset="0"/>
              </a:rPr>
              <a:t>init() </a:t>
            </a:r>
            <a:r>
              <a:rPr lang="en-US" dirty="0" smtClean="0">
                <a:latin typeface="Arial" pitchFamily="34" charset="0"/>
                <a:cs typeface="Arial" pitchFamily="34" charset="0"/>
              </a:rPr>
              <a:t>method to set initial or default values for a </a:t>
            </a:r>
            <a:r>
              <a:rPr lang="en-US" dirty="0" err="1" smtClean="0">
                <a:latin typeface="Arial" pitchFamily="34" charset="0"/>
                <a:cs typeface="Arial" pitchFamily="34" charset="0"/>
              </a:rPr>
              <a:t>servlet</a:t>
            </a:r>
            <a:r>
              <a:rPr lang="en-US" dirty="0" smtClean="0">
                <a:latin typeface="Arial" pitchFamily="34" charset="0"/>
                <a:cs typeface="Arial" pitchFamily="34" charset="0"/>
              </a:rPr>
              <a:t> or to customize the </a:t>
            </a:r>
            <a:r>
              <a:rPr lang="en-US" dirty="0" err="1" smtClean="0">
                <a:latin typeface="Arial" pitchFamily="34" charset="0"/>
                <a:cs typeface="Arial" pitchFamily="34" charset="0"/>
              </a:rPr>
              <a:t>servlet’s</a:t>
            </a:r>
            <a:r>
              <a:rPr lang="en-US" dirty="0" smtClean="0">
                <a:latin typeface="Arial" pitchFamily="34" charset="0"/>
                <a:cs typeface="Arial" pitchFamily="34" charset="0"/>
              </a:rPr>
              <a:t> behavior in some way. Settings of initialization parameters are server specific. </a:t>
            </a:r>
          </a:p>
          <a:p>
            <a:pPr marL="228600" indent="-228600"/>
            <a:r>
              <a:rPr lang="en-US" dirty="0" smtClean="0">
                <a:cs typeface="Arial" pitchFamily="34" charset="0"/>
              </a:rPr>
              <a:t>Fetching Initialization Parameters:</a:t>
            </a:r>
          </a:p>
          <a:p>
            <a:pPr lvl="1"/>
            <a:r>
              <a:rPr lang="en-US" dirty="0" smtClean="0">
                <a:latin typeface="Arial" pitchFamily="34" charset="0"/>
                <a:cs typeface="Arial" pitchFamily="34" charset="0"/>
              </a:rPr>
              <a:t>It is the </a:t>
            </a:r>
            <a:r>
              <a:rPr lang="en-US" dirty="0" err="1" smtClean="0">
                <a:latin typeface="Arial" pitchFamily="34" charset="0"/>
                <a:cs typeface="Arial" pitchFamily="34" charset="0"/>
              </a:rPr>
              <a:t>ServletConfig</a:t>
            </a:r>
            <a:r>
              <a:rPr lang="en-US" dirty="0" smtClean="0">
                <a:latin typeface="Arial" pitchFamily="34" charset="0"/>
                <a:cs typeface="Arial" pitchFamily="34" charset="0"/>
              </a:rPr>
              <a:t> that contains the initialization parameters. A reference to this object can be retrieved by calling the </a:t>
            </a:r>
            <a:r>
              <a:rPr lang="en-US" dirty="0" err="1" smtClean="0">
                <a:latin typeface="Arial" pitchFamily="34" charset="0"/>
                <a:cs typeface="Arial" pitchFamily="34" charset="0"/>
              </a:rPr>
              <a:t>getServletConfig</a:t>
            </a:r>
            <a:r>
              <a:rPr lang="en-US" dirty="0" smtClean="0">
                <a:latin typeface="Arial" pitchFamily="34" charset="0"/>
                <a:cs typeface="Arial" pitchFamily="34" charset="0"/>
              </a:rPr>
              <a:t>() method. The </a:t>
            </a:r>
            <a:r>
              <a:rPr lang="en-US" dirty="0" err="1" smtClean="0">
                <a:latin typeface="Arial" pitchFamily="34" charset="0"/>
                <a:cs typeface="Arial" pitchFamily="34" charset="0"/>
              </a:rPr>
              <a:t>ServletConfig</a:t>
            </a:r>
            <a:r>
              <a:rPr lang="en-US" dirty="0" smtClean="0">
                <a:latin typeface="Arial" pitchFamily="34" charset="0"/>
                <a:cs typeface="Arial" pitchFamily="34" charset="0"/>
              </a:rPr>
              <a:t> object provides the following methods for accessing initial parameters: </a:t>
            </a:r>
          </a:p>
          <a:p>
            <a:pPr lvl="2"/>
            <a:r>
              <a:rPr lang="en-US" dirty="0" err="1" smtClean="0">
                <a:cs typeface="Arial" pitchFamily="34" charset="0"/>
              </a:rPr>
              <a:t>getInitParameter</a:t>
            </a:r>
            <a:r>
              <a:rPr lang="en-US" dirty="0" smtClean="0">
                <a:cs typeface="Arial" pitchFamily="34" charset="0"/>
              </a:rPr>
              <a:t>(String name) The </a:t>
            </a:r>
            <a:r>
              <a:rPr lang="en-US" dirty="0" err="1" smtClean="0">
                <a:cs typeface="Arial" pitchFamily="34" charset="0"/>
              </a:rPr>
              <a:t>getInitParameter</a:t>
            </a:r>
            <a:r>
              <a:rPr lang="en-US" dirty="0" smtClean="0">
                <a:cs typeface="Arial" pitchFamily="34" charset="0"/>
              </a:rPr>
              <a:t>() returns a String object that contains the value of the named initialization parameter or null if the parameter does not exist. </a:t>
            </a:r>
          </a:p>
          <a:p>
            <a:pPr marL="808037" lvl="1" indent="-228600"/>
            <a:endParaRPr lang="en-US" dirty="0" smtClean="0">
              <a:latin typeface="Arial" pitchFamily="34" charset="0"/>
              <a:cs typeface="Arial" pitchFamily="34" charset="0"/>
            </a:endParaRPr>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35</a:t>
            </a:fld>
            <a:endParaRPr lang="en-US" dirty="0"/>
          </a:p>
        </p:txBody>
      </p:sp>
    </p:spTree>
    <p:extLst>
      <p:ext uri="{BB962C8B-B14F-4D97-AF65-F5344CB8AC3E}">
        <p14:creationId xmlns:p14="http://schemas.microsoft.com/office/powerpoint/2010/main" val="6071647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r>
              <a:rPr lang="en-US" dirty="0" smtClean="0">
                <a:cs typeface="Arial" pitchFamily="34" charset="0"/>
              </a:rPr>
              <a:t>Fetching </a:t>
            </a:r>
            <a:r>
              <a:rPr lang="en-US" dirty="0" err="1" smtClean="0">
                <a:cs typeface="Arial" pitchFamily="34" charset="0"/>
              </a:rPr>
              <a:t>Initliazation</a:t>
            </a:r>
            <a:r>
              <a:rPr lang="en-US" dirty="0" smtClean="0">
                <a:cs typeface="Arial" pitchFamily="34" charset="0"/>
              </a:rPr>
              <a:t> Parameters(Contd..):</a:t>
            </a:r>
          </a:p>
          <a:p>
            <a:pPr lvl="2"/>
            <a:r>
              <a:rPr lang="en-US" dirty="0" err="1" smtClean="0">
                <a:cs typeface="Arial" pitchFamily="34" charset="0"/>
              </a:rPr>
              <a:t>getInitParameterNames</a:t>
            </a:r>
            <a:r>
              <a:rPr lang="en-US" dirty="0" smtClean="0">
                <a:cs typeface="Arial" pitchFamily="34" charset="0"/>
              </a:rPr>
              <a:t>() The </a:t>
            </a:r>
            <a:r>
              <a:rPr lang="en-US" dirty="0" err="1" smtClean="0">
                <a:cs typeface="Arial" pitchFamily="34" charset="0"/>
              </a:rPr>
              <a:t>getInitParameterNames</a:t>
            </a:r>
            <a:r>
              <a:rPr lang="en-US" dirty="0" smtClean="0">
                <a:cs typeface="Arial" pitchFamily="34" charset="0"/>
              </a:rPr>
              <a:t>() method returns the names of the </a:t>
            </a:r>
            <a:r>
              <a:rPr lang="en-US" dirty="0" err="1" smtClean="0">
                <a:cs typeface="Arial" pitchFamily="34" charset="0"/>
              </a:rPr>
              <a:t>Servlet's</a:t>
            </a:r>
            <a:r>
              <a:rPr lang="en-US" dirty="0" smtClean="0">
                <a:cs typeface="Arial" pitchFamily="34" charset="0"/>
              </a:rPr>
              <a:t> initialization parameters as an Enumeration of String objects or an empty Enumeration if the </a:t>
            </a:r>
            <a:r>
              <a:rPr lang="en-US" dirty="0" err="1" smtClean="0">
                <a:cs typeface="Arial" pitchFamily="34" charset="0"/>
              </a:rPr>
              <a:t>Servlet</a:t>
            </a:r>
            <a:r>
              <a:rPr lang="en-US" dirty="0" smtClean="0">
                <a:cs typeface="Arial" pitchFamily="34" charset="0"/>
              </a:rPr>
              <a:t> has no initialization parameters. </a:t>
            </a:r>
          </a:p>
          <a:p>
            <a:pPr lvl="1"/>
            <a:r>
              <a:rPr lang="en-US" dirty="0" smtClean="0">
                <a:latin typeface="Arial" pitchFamily="34" charset="0"/>
                <a:cs typeface="Arial" pitchFamily="34" charset="0"/>
              </a:rPr>
              <a:t>The </a:t>
            </a:r>
            <a:r>
              <a:rPr lang="en-US" dirty="0" err="1" smtClean="0">
                <a:latin typeface="Arial" pitchFamily="34" charset="0"/>
                <a:cs typeface="Arial" pitchFamily="34" charset="0"/>
              </a:rPr>
              <a:t>GenericServlet</a:t>
            </a:r>
            <a:r>
              <a:rPr lang="en-US" dirty="0" smtClean="0">
                <a:latin typeface="Arial" pitchFamily="34" charset="0"/>
                <a:cs typeface="Arial" pitchFamily="34" charset="0"/>
              </a:rPr>
              <a:t> class implements the </a:t>
            </a:r>
            <a:r>
              <a:rPr lang="en-US" dirty="0" err="1" smtClean="0">
                <a:latin typeface="Arial" pitchFamily="34" charset="0"/>
                <a:cs typeface="Arial" pitchFamily="34" charset="0"/>
              </a:rPr>
              <a:t>servlet</a:t>
            </a:r>
            <a:r>
              <a:rPr lang="en-US" dirty="0" smtClean="0">
                <a:latin typeface="Arial" pitchFamily="34" charset="0"/>
                <a:cs typeface="Arial" pitchFamily="34" charset="0"/>
              </a:rPr>
              <a:t> </a:t>
            </a:r>
            <a:r>
              <a:rPr lang="en-US" dirty="0" err="1" smtClean="0">
                <a:latin typeface="Arial" pitchFamily="34" charset="0"/>
                <a:cs typeface="Arial" pitchFamily="34" charset="0"/>
              </a:rPr>
              <a:t>config</a:t>
            </a:r>
            <a:r>
              <a:rPr lang="en-US" dirty="0" smtClean="0">
                <a:latin typeface="Arial" pitchFamily="34" charset="0"/>
                <a:cs typeface="Arial" pitchFamily="34" charset="0"/>
              </a:rPr>
              <a:t> interface and thus provides direct access to the </a:t>
            </a:r>
            <a:r>
              <a:rPr lang="en-US" dirty="0" err="1" smtClean="0">
                <a:latin typeface="Arial" pitchFamily="34" charset="0"/>
                <a:cs typeface="Arial" pitchFamily="34" charset="0"/>
              </a:rPr>
              <a:t>getInitParameter</a:t>
            </a:r>
            <a:r>
              <a:rPr lang="en-US" dirty="0" smtClean="0">
                <a:latin typeface="Arial" pitchFamily="34" charset="0"/>
                <a:cs typeface="Arial" pitchFamily="34" charset="0"/>
              </a:rPr>
              <a:t>() method.</a:t>
            </a:r>
          </a:p>
          <a:p>
            <a:pPr lvl="1"/>
            <a:r>
              <a:rPr lang="en-US" dirty="0" smtClean="0">
                <a:latin typeface="Arial" pitchFamily="34" charset="0"/>
                <a:cs typeface="Arial" pitchFamily="34" charset="0"/>
              </a:rPr>
              <a:t>A </a:t>
            </a:r>
            <a:r>
              <a:rPr lang="en-US" dirty="0" err="1" smtClean="0">
                <a:latin typeface="Arial" pitchFamily="34" charset="0"/>
                <a:cs typeface="Arial" pitchFamily="34" charset="0"/>
              </a:rPr>
              <a:t>servlet</a:t>
            </a:r>
            <a:r>
              <a:rPr lang="en-US" dirty="0" smtClean="0">
                <a:latin typeface="Arial" pitchFamily="34" charset="0"/>
                <a:cs typeface="Arial" pitchFamily="34" charset="0"/>
              </a:rPr>
              <a:t> that needs to establish a connection to a database can use its init parameters to define the details of the connection.</a:t>
            </a:r>
          </a:p>
          <a:p>
            <a:pPr lvl="1"/>
            <a:endParaRPr lang="en-US" dirty="0">
              <a:latin typeface="Arial" pitchFamily="34" charset="0"/>
              <a:cs typeface="Arial" pitchFamily="34" charset="0"/>
            </a:endParaRPr>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36</a:t>
            </a:fld>
            <a:endParaRPr lang="en-US"/>
          </a:p>
        </p:txBody>
      </p:sp>
    </p:spTree>
    <p:extLst>
      <p:ext uri="{BB962C8B-B14F-4D97-AF65-F5344CB8AC3E}">
        <p14:creationId xmlns:p14="http://schemas.microsoft.com/office/powerpoint/2010/main" val="18539133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r>
              <a:rPr lang="en-US" dirty="0" err="1" smtClean="0">
                <a:cs typeface="Arial" pitchFamily="34" charset="0"/>
              </a:rPr>
              <a:t>Retreiving</a:t>
            </a:r>
            <a:r>
              <a:rPr lang="en-US" dirty="0" smtClean="0">
                <a:cs typeface="Arial" pitchFamily="34" charset="0"/>
              </a:rPr>
              <a:t> Information</a:t>
            </a:r>
            <a:r>
              <a:rPr lang="en-US" baseline="0" dirty="0" smtClean="0">
                <a:cs typeface="Arial" pitchFamily="34" charset="0"/>
              </a:rPr>
              <a:t> about </a:t>
            </a:r>
            <a:r>
              <a:rPr lang="en-US" baseline="0" dirty="0" err="1" smtClean="0">
                <a:cs typeface="Arial" pitchFamily="34" charset="0"/>
              </a:rPr>
              <a:t>Servlet</a:t>
            </a:r>
            <a:endParaRPr lang="en-US" baseline="0" dirty="0" smtClean="0">
              <a:cs typeface="Arial" pitchFamily="34" charset="0"/>
            </a:endParaRPr>
          </a:p>
          <a:p>
            <a:pPr lvl="1" eaLnBrk="1" hangingPunct="1"/>
            <a:r>
              <a:rPr lang="en-US" dirty="0" smtClean="0">
                <a:latin typeface="Arial" pitchFamily="34" charset="0"/>
                <a:cs typeface="Arial" pitchFamily="34" charset="0"/>
              </a:rPr>
              <a:t>Many a times, you may want to know about the environment in which a web application is running. </a:t>
            </a:r>
          </a:p>
          <a:p>
            <a:pPr lvl="1" eaLnBrk="1" hangingPunct="1"/>
            <a:r>
              <a:rPr lang="en-US" dirty="0" smtClean="0">
                <a:latin typeface="Arial" pitchFamily="34" charset="0"/>
                <a:cs typeface="Arial" pitchFamily="34" charset="0"/>
              </a:rPr>
              <a:t>You may need to find out about the server that is executing your </a:t>
            </a:r>
            <a:r>
              <a:rPr lang="en-US" dirty="0" err="1" smtClean="0">
                <a:latin typeface="Arial" pitchFamily="34" charset="0"/>
                <a:cs typeface="Arial" pitchFamily="34" charset="0"/>
              </a:rPr>
              <a:t>servlets</a:t>
            </a:r>
            <a:r>
              <a:rPr lang="en-US" dirty="0" smtClean="0">
                <a:latin typeface="Arial" pitchFamily="34" charset="0"/>
                <a:cs typeface="Arial" pitchFamily="34" charset="0"/>
              </a:rPr>
              <a:t> or who is the client that is sending request. </a:t>
            </a:r>
          </a:p>
          <a:p>
            <a:pPr lvl="1" eaLnBrk="1" hangingPunct="1"/>
            <a:r>
              <a:rPr lang="en-US" dirty="0" smtClean="0">
                <a:latin typeface="Arial" pitchFamily="34" charset="0"/>
                <a:cs typeface="Arial" pitchFamily="34" charset="0"/>
              </a:rPr>
              <a:t>You may also need information about the requests that the application is handling. </a:t>
            </a:r>
          </a:p>
          <a:p>
            <a:pPr lvl="1" eaLnBrk="1" hangingPunct="1"/>
            <a:r>
              <a:rPr lang="en-US" dirty="0" smtClean="0">
                <a:latin typeface="Arial" pitchFamily="34" charset="0"/>
                <a:cs typeface="Arial" pitchFamily="34" charset="0"/>
              </a:rPr>
              <a:t>We shall now see a number of methods that provide this information to </a:t>
            </a:r>
            <a:r>
              <a:rPr lang="en-US" dirty="0" err="1" smtClean="0">
                <a:latin typeface="Arial" pitchFamily="34" charset="0"/>
                <a:cs typeface="Arial" pitchFamily="34" charset="0"/>
              </a:rPr>
              <a:t>servlets</a:t>
            </a:r>
            <a:r>
              <a:rPr lang="en-US" dirty="0" smtClean="0">
                <a:latin typeface="Arial" pitchFamily="34" charset="0"/>
                <a:cs typeface="Arial" pitchFamily="34" charset="0"/>
              </a:rPr>
              <a:t>.</a:t>
            </a:r>
          </a:p>
          <a:p>
            <a:pPr marL="808037" lvl="1" indent="-228600"/>
            <a:endParaRPr lang="en-US" dirty="0" smtClean="0">
              <a:latin typeface="Arial" pitchFamily="34" charset="0"/>
              <a:cs typeface="Arial" pitchFamily="34" charset="0"/>
            </a:endParaRPr>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37</a:t>
            </a:fld>
            <a:endParaRPr lang="en-US" dirty="0"/>
          </a:p>
        </p:txBody>
      </p:sp>
    </p:spTree>
    <p:extLst>
      <p:ext uri="{BB962C8B-B14F-4D97-AF65-F5344CB8AC3E}">
        <p14:creationId xmlns:p14="http://schemas.microsoft.com/office/powerpoint/2010/main" val="36884468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a:xfrm>
            <a:off x="911224" y="4460875"/>
            <a:ext cx="5483225" cy="4219575"/>
          </a:xfrm>
        </p:spPr>
        <p:txBody>
          <a:bodyPr>
            <a:noAutofit/>
          </a:bodyPr>
          <a:lstStyle/>
          <a:p>
            <a:r>
              <a:rPr lang="en-US" dirty="0" err="1" smtClean="0">
                <a:latin typeface="Arial" pitchFamily="34" charset="0"/>
                <a:cs typeface="Arial" pitchFamily="34" charset="0"/>
              </a:rPr>
              <a:t>Retreiving</a:t>
            </a:r>
            <a:r>
              <a:rPr lang="en-US" dirty="0" smtClean="0">
                <a:latin typeface="Arial" pitchFamily="34" charset="0"/>
                <a:cs typeface="Arial" pitchFamily="34" charset="0"/>
              </a:rPr>
              <a:t> Information</a:t>
            </a:r>
            <a:r>
              <a:rPr lang="en-US" baseline="0" dirty="0" smtClean="0">
                <a:latin typeface="Arial" pitchFamily="34" charset="0"/>
                <a:cs typeface="Arial" pitchFamily="34" charset="0"/>
              </a:rPr>
              <a:t> about Client</a:t>
            </a:r>
          </a:p>
          <a:p>
            <a:pPr lvl="1" eaLnBrk="1" hangingPunct="1"/>
            <a:r>
              <a:rPr lang="en-US" dirty="0" smtClean="0">
                <a:latin typeface="Arial" pitchFamily="34" charset="0"/>
                <a:cs typeface="Arial" pitchFamily="34" charset="0"/>
              </a:rPr>
              <a:t>The hostname and IP Address of the client requesting the </a:t>
            </a:r>
            <a:r>
              <a:rPr lang="en-US" dirty="0" err="1" smtClean="0">
                <a:latin typeface="Arial" pitchFamily="34" charset="0"/>
                <a:cs typeface="Arial" pitchFamily="34" charset="0"/>
              </a:rPr>
              <a:t>servlet</a:t>
            </a:r>
            <a:r>
              <a:rPr lang="en-US" dirty="0" smtClean="0">
                <a:latin typeface="Arial" pitchFamily="34" charset="0"/>
                <a:cs typeface="Arial" pitchFamily="34" charset="0"/>
              </a:rPr>
              <a:t> can be obtained using the </a:t>
            </a:r>
            <a:r>
              <a:rPr lang="en-US" dirty="0" err="1" smtClean="0">
                <a:latin typeface="Arial" pitchFamily="34" charset="0"/>
                <a:cs typeface="Arial" pitchFamily="34" charset="0"/>
              </a:rPr>
              <a:t>HttpRequest</a:t>
            </a:r>
            <a:r>
              <a:rPr lang="en-US" dirty="0" smtClean="0">
                <a:latin typeface="Arial" pitchFamily="34" charset="0"/>
                <a:cs typeface="Arial" pitchFamily="34" charset="0"/>
              </a:rPr>
              <a:t> object.</a:t>
            </a:r>
          </a:p>
          <a:p>
            <a:pPr lvl="2"/>
            <a:r>
              <a:rPr lang="en-US" i="1" dirty="0" err="1" smtClean="0">
                <a:latin typeface="Arial" pitchFamily="34" charset="0"/>
                <a:cs typeface="Arial" pitchFamily="34" charset="0"/>
              </a:rPr>
              <a:t>getRemoteAddr</a:t>
            </a:r>
            <a:r>
              <a:rPr lang="en-US" i="1" dirty="0" smtClean="0">
                <a:latin typeface="Arial" pitchFamily="34" charset="0"/>
                <a:cs typeface="Arial" pitchFamily="34" charset="0"/>
              </a:rPr>
              <a:t>():</a:t>
            </a:r>
            <a:r>
              <a:rPr lang="en-US" dirty="0" smtClean="0">
                <a:latin typeface="Arial" pitchFamily="34" charset="0"/>
                <a:cs typeface="Arial" pitchFamily="34" charset="0"/>
              </a:rPr>
              <a:t> Returns the internet address of the client sending the request. When the client address is unknown, returns an empty string. </a:t>
            </a:r>
          </a:p>
          <a:p>
            <a:pPr lvl="2"/>
            <a:r>
              <a:rPr lang="en-US" i="1" dirty="0" err="1" smtClean="0">
                <a:latin typeface="Arial" pitchFamily="34" charset="0"/>
                <a:cs typeface="Arial" pitchFamily="34" charset="0"/>
              </a:rPr>
              <a:t>getRemoteHost</a:t>
            </a:r>
            <a:r>
              <a:rPr lang="en-US" i="1" dirty="0" smtClean="0">
                <a:latin typeface="Arial" pitchFamily="34" charset="0"/>
                <a:cs typeface="Arial" pitchFamily="34" charset="0"/>
              </a:rPr>
              <a:t>():</a:t>
            </a:r>
            <a:r>
              <a:rPr lang="en-US" dirty="0" smtClean="0">
                <a:latin typeface="Arial" pitchFamily="34" charset="0"/>
                <a:cs typeface="Arial" pitchFamily="34" charset="0"/>
              </a:rPr>
              <a:t> Returns the host name of the client sending the request. If the name is unknown, returns an empty string. The fully qualified domain name (e.g. "xyzws.com") of the client that made the request. The IP address is returned if this cannot be determined. </a:t>
            </a:r>
          </a:p>
          <a:p>
            <a:pPr lvl="1" indent="-228600">
              <a:buFontTx/>
              <a:buChar char="•"/>
            </a:pPr>
            <a:r>
              <a:rPr lang="en-US" dirty="0" smtClean="0">
                <a:latin typeface="Arial" pitchFamily="34" charset="0"/>
                <a:cs typeface="Arial" pitchFamily="34" charset="0"/>
              </a:rPr>
              <a:t>The information comes from the socket that connects the server to the client, so the remote address and hostname may be that of a proxy server. An example remote address might be “192.26.80.1320” while an example of remote host might be “dist.engr.com”. </a:t>
            </a:r>
          </a:p>
          <a:p>
            <a:pPr lvl="1"/>
            <a:r>
              <a:rPr lang="en-US" b="1" dirty="0" err="1" smtClean="0">
                <a:latin typeface="Arial" pitchFamily="34" charset="0"/>
                <a:cs typeface="Arial" pitchFamily="34" charset="0"/>
              </a:rPr>
              <a:t>getRemoteUser</a:t>
            </a:r>
            <a:r>
              <a:rPr lang="en-US" b="1" dirty="0" smtClean="0">
                <a:latin typeface="Arial" pitchFamily="34" charset="0"/>
                <a:cs typeface="Arial" pitchFamily="34" charset="0"/>
              </a:rPr>
              <a:t> () </a:t>
            </a:r>
            <a:r>
              <a:rPr lang="en-US" dirty="0" smtClean="0">
                <a:latin typeface="Arial" pitchFamily="34" charset="0"/>
                <a:cs typeface="Arial" pitchFamily="34" charset="0"/>
              </a:rPr>
              <a:t>of the </a:t>
            </a:r>
            <a:r>
              <a:rPr lang="en-US" dirty="0" err="1" smtClean="0">
                <a:latin typeface="Arial" pitchFamily="34" charset="0"/>
                <a:cs typeface="Arial" pitchFamily="34" charset="0"/>
              </a:rPr>
              <a:t>HttpServletRequest</a:t>
            </a:r>
            <a:r>
              <a:rPr lang="en-US" dirty="0" smtClean="0">
                <a:latin typeface="Arial" pitchFamily="34" charset="0"/>
                <a:cs typeface="Arial" pitchFamily="34" charset="0"/>
              </a:rPr>
              <a:t> gives the username of the client.  With the remote user’s name, a </a:t>
            </a:r>
            <a:r>
              <a:rPr lang="en-US" dirty="0" err="1" smtClean="0">
                <a:latin typeface="Arial" pitchFamily="34" charset="0"/>
                <a:cs typeface="Arial" pitchFamily="34" charset="0"/>
              </a:rPr>
              <a:t>servlet</a:t>
            </a:r>
            <a:r>
              <a:rPr lang="en-US" dirty="0" smtClean="0">
                <a:latin typeface="Arial" pitchFamily="34" charset="0"/>
                <a:cs typeface="Arial" pitchFamily="34" charset="0"/>
              </a:rPr>
              <a:t> can save information about each client. Over the long term, it can remember each individual’s preferences. For the short tern, it can remember the series of pages viewed by the client and use them to add a sense of state to a stateless HTTP protocol. A simple </a:t>
            </a:r>
            <a:r>
              <a:rPr lang="en-US" dirty="0" err="1" smtClean="0">
                <a:latin typeface="Arial" pitchFamily="34" charset="0"/>
                <a:cs typeface="Arial" pitchFamily="34" charset="0"/>
              </a:rPr>
              <a:t>servlet</a:t>
            </a:r>
            <a:r>
              <a:rPr lang="en-US" dirty="0" smtClean="0">
                <a:latin typeface="Arial" pitchFamily="34" charset="0"/>
                <a:cs typeface="Arial" pitchFamily="34" charset="0"/>
              </a:rPr>
              <a:t> that uses </a:t>
            </a:r>
            <a:r>
              <a:rPr lang="en-US" dirty="0" err="1" smtClean="0">
                <a:latin typeface="Arial" pitchFamily="34" charset="0"/>
                <a:cs typeface="Arial" pitchFamily="34" charset="0"/>
              </a:rPr>
              <a:t>getRemoteUser</a:t>
            </a:r>
            <a:r>
              <a:rPr lang="en-US" dirty="0" smtClean="0">
                <a:latin typeface="Arial" pitchFamily="34" charset="0"/>
                <a:cs typeface="Arial" pitchFamily="34" charset="0"/>
              </a:rPr>
              <a:t>() can greet its clients by name and remember when each last logged in.</a:t>
            </a:r>
          </a:p>
          <a:p>
            <a:pPr lvl="1" eaLnBrk="1" hangingPunct="1"/>
            <a:endParaRPr lang="en-US" dirty="0" smtClean="0">
              <a:latin typeface="Arial" pitchFamily="34" charset="0"/>
              <a:cs typeface="Arial" pitchFamily="34" charset="0"/>
            </a:endParaRPr>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38</a:t>
            </a:fld>
            <a:endParaRPr lang="en-US" dirty="0"/>
          </a:p>
        </p:txBody>
      </p:sp>
    </p:spTree>
    <p:extLst>
      <p:ext uri="{BB962C8B-B14F-4D97-AF65-F5344CB8AC3E}">
        <p14:creationId xmlns:p14="http://schemas.microsoft.com/office/powerpoint/2010/main" val="35313838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pPr lvl="1"/>
            <a:endParaRPr lang="en-US" dirty="0"/>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39</a:t>
            </a:fld>
            <a:endParaRPr lang="en-US"/>
          </a:p>
        </p:txBody>
      </p:sp>
    </p:spTree>
    <p:extLst>
      <p:ext uri="{BB962C8B-B14F-4D97-AF65-F5344CB8AC3E}">
        <p14:creationId xmlns:p14="http://schemas.microsoft.com/office/powerpoint/2010/main" val="32835022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lvl="0" eaLnBrk="1" hangingPunct="1"/>
            <a:r>
              <a:rPr lang="en-US" dirty="0" err="1" smtClean="0">
                <a:cs typeface="Arial" pitchFamily="34" charset="0"/>
              </a:rPr>
              <a:t>Servlet</a:t>
            </a:r>
            <a:r>
              <a:rPr lang="en-US" baseline="0" dirty="0" smtClean="0">
                <a:cs typeface="Arial" pitchFamily="34" charset="0"/>
              </a:rPr>
              <a:t> Context</a:t>
            </a:r>
          </a:p>
          <a:p>
            <a:pPr marL="742950" marR="0" lvl="1" indent="-285750" algn="l" defTabSz="914400" rtl="0" eaLnBrk="1" fontAlgn="base" latinLnBrk="0" hangingPunct="1">
              <a:lnSpc>
                <a:spcPct val="100000"/>
              </a:lnSpc>
              <a:spcBef>
                <a:spcPct val="30000"/>
              </a:spcBef>
              <a:spcAft>
                <a:spcPct val="0"/>
              </a:spcAft>
              <a:buClrTx/>
              <a:buSzTx/>
              <a:buFontTx/>
              <a:buChar char="–"/>
              <a:tabLst/>
              <a:defRPr/>
            </a:pPr>
            <a:r>
              <a:rPr lang="en-US" sz="1200" b="1" i="0" kern="1200" dirty="0" err="1" smtClean="0">
                <a:solidFill>
                  <a:schemeClr val="tx1"/>
                </a:solidFill>
                <a:latin typeface="Arial" pitchFamily="34" charset="0"/>
                <a:cs typeface="Arial" pitchFamily="34" charset="0"/>
              </a:rPr>
              <a:t>ServletContext</a:t>
            </a:r>
            <a:r>
              <a:rPr lang="en-US" sz="1200" i="0" kern="1200" dirty="0" smtClean="0">
                <a:solidFill>
                  <a:schemeClr val="tx1"/>
                </a:solidFill>
                <a:latin typeface="Arial" pitchFamily="34" charset="0"/>
                <a:cs typeface="Arial" pitchFamily="34" charset="0"/>
              </a:rPr>
              <a:t> is a interface which helps us to communicate with the </a:t>
            </a:r>
            <a:r>
              <a:rPr lang="en-US" sz="1200" i="0" kern="1200" dirty="0" err="1" smtClean="0">
                <a:solidFill>
                  <a:schemeClr val="tx1"/>
                </a:solidFill>
                <a:latin typeface="Arial" pitchFamily="34" charset="0"/>
                <a:cs typeface="Arial" pitchFamily="34" charset="0"/>
              </a:rPr>
              <a:t>servlet</a:t>
            </a:r>
            <a:r>
              <a:rPr lang="en-US" sz="1200" i="0" kern="1200" dirty="0" smtClean="0">
                <a:solidFill>
                  <a:schemeClr val="tx1"/>
                </a:solidFill>
                <a:latin typeface="Arial" pitchFamily="34" charset="0"/>
                <a:cs typeface="Arial" pitchFamily="34" charset="0"/>
              </a:rPr>
              <a:t> container. There is only one </a:t>
            </a:r>
            <a:r>
              <a:rPr lang="en-US" sz="1200" i="0" kern="1200" dirty="0" err="1" smtClean="0">
                <a:solidFill>
                  <a:schemeClr val="tx1"/>
                </a:solidFill>
                <a:latin typeface="Arial" pitchFamily="34" charset="0"/>
                <a:cs typeface="Arial" pitchFamily="34" charset="0"/>
              </a:rPr>
              <a:t>Servlet</a:t>
            </a:r>
            <a:r>
              <a:rPr lang="en-US" sz="1200" i="0" kern="1200" dirty="0" smtClean="0">
                <a:solidFill>
                  <a:schemeClr val="tx1"/>
                </a:solidFill>
                <a:latin typeface="Arial" pitchFamily="34" charset="0"/>
                <a:cs typeface="Arial" pitchFamily="34" charset="0"/>
              </a:rPr>
              <a:t> Context for the entire web application and the components of the web application can share it.</a:t>
            </a:r>
          </a:p>
          <a:p>
            <a:pPr marL="742950" marR="0" lvl="1" indent="-285750" algn="l" defTabSz="914400" rtl="0" eaLnBrk="1" fontAlgn="base" latinLnBrk="0" hangingPunct="1">
              <a:lnSpc>
                <a:spcPct val="100000"/>
              </a:lnSpc>
              <a:spcBef>
                <a:spcPct val="30000"/>
              </a:spcBef>
              <a:spcAft>
                <a:spcPct val="0"/>
              </a:spcAft>
              <a:buClrTx/>
              <a:buSzTx/>
              <a:buFontTx/>
              <a:buChar char="–"/>
              <a:tabLst/>
              <a:defRPr/>
            </a:pPr>
            <a:r>
              <a:rPr lang="en-US" dirty="0" smtClean="0">
                <a:latin typeface="Arial" pitchFamily="34" charset="0"/>
                <a:cs typeface="Arial" pitchFamily="34" charset="0"/>
              </a:rPr>
              <a:t>It is an object that contains meta </a:t>
            </a:r>
            <a:r>
              <a:rPr lang="en-US" dirty="0" err="1" smtClean="0">
                <a:latin typeface="Arial" pitchFamily="34" charset="0"/>
                <a:cs typeface="Arial" pitchFamily="34" charset="0"/>
              </a:rPr>
              <a:t>informaton</a:t>
            </a:r>
            <a:r>
              <a:rPr lang="en-US" dirty="0" smtClean="0">
                <a:latin typeface="Arial" pitchFamily="34" charset="0"/>
                <a:cs typeface="Arial" pitchFamily="34" charset="0"/>
              </a:rPr>
              <a:t> about your web application</a:t>
            </a:r>
          </a:p>
          <a:p>
            <a:pPr marL="742950" marR="0" lvl="1" indent="-285750" algn="l" defTabSz="914400" rtl="0" eaLnBrk="1" fontAlgn="base" latinLnBrk="0" hangingPunct="1">
              <a:lnSpc>
                <a:spcPct val="100000"/>
              </a:lnSpc>
              <a:spcBef>
                <a:spcPct val="30000"/>
              </a:spcBef>
              <a:spcAft>
                <a:spcPct val="0"/>
              </a:spcAft>
              <a:buClrTx/>
              <a:buSzTx/>
              <a:buFontTx/>
              <a:buChar char="–"/>
              <a:tabLst/>
              <a:defRPr/>
            </a:pPr>
            <a:endParaRPr lang="en-US" sz="1200" i="0" kern="1200" dirty="0" smtClean="0">
              <a:solidFill>
                <a:schemeClr val="tx1"/>
              </a:solidFill>
              <a:latin typeface="Arial" pitchFamily="34" charset="0"/>
              <a:cs typeface="Arial" pitchFamily="34" charset="0"/>
            </a:endParaRPr>
          </a:p>
          <a:p>
            <a:pPr lvl="1"/>
            <a:r>
              <a:rPr lang="en-US" sz="1200" b="1" i="0" kern="1200" dirty="0" smtClean="0">
                <a:solidFill>
                  <a:schemeClr val="tx1"/>
                </a:solidFill>
                <a:latin typeface="Arial" pitchFamily="34" charset="0"/>
                <a:cs typeface="Arial" pitchFamily="34" charset="0"/>
              </a:rPr>
              <a:t>Web application initialization:</a:t>
            </a:r>
          </a:p>
          <a:p>
            <a:pPr lvl="2"/>
            <a:r>
              <a:rPr lang="en-US" sz="1200" b="1" i="0" kern="1200" dirty="0" smtClean="0">
                <a:solidFill>
                  <a:schemeClr val="tx1"/>
                </a:solidFill>
                <a:cs typeface="Arial" pitchFamily="34" charset="0"/>
              </a:rPr>
              <a:t>First of all the web container reads the deployment descriptor file and then creates a name/value pair for each &lt;context-</a:t>
            </a:r>
            <a:r>
              <a:rPr lang="en-US" sz="1200" b="1" i="0" kern="1200" dirty="0" err="1" smtClean="0">
                <a:solidFill>
                  <a:schemeClr val="tx1"/>
                </a:solidFill>
                <a:cs typeface="Arial" pitchFamily="34" charset="0"/>
              </a:rPr>
              <a:t>param</a:t>
            </a:r>
            <a:r>
              <a:rPr lang="en-US" sz="1200" b="1" i="0" kern="1200" dirty="0" smtClean="0">
                <a:solidFill>
                  <a:schemeClr val="tx1"/>
                </a:solidFill>
                <a:cs typeface="Arial" pitchFamily="34" charset="0"/>
              </a:rPr>
              <a:t>&gt; tag.</a:t>
            </a:r>
          </a:p>
          <a:p>
            <a:pPr lvl="2"/>
            <a:r>
              <a:rPr lang="en-US" sz="1200" b="1" i="0" kern="1200" dirty="0" smtClean="0">
                <a:solidFill>
                  <a:schemeClr val="tx1"/>
                </a:solidFill>
                <a:cs typeface="Arial" pitchFamily="34" charset="0"/>
              </a:rPr>
              <a:t>After creating the name/value pair it creates a new instance of </a:t>
            </a:r>
            <a:r>
              <a:rPr lang="en-US" sz="1200" b="1" i="0" kern="1200" dirty="0" err="1" smtClean="0">
                <a:solidFill>
                  <a:schemeClr val="tx1"/>
                </a:solidFill>
                <a:cs typeface="Arial" pitchFamily="34" charset="0"/>
              </a:rPr>
              <a:t>ServletContext</a:t>
            </a:r>
            <a:r>
              <a:rPr lang="en-US" sz="1200" b="1" i="0" kern="1200" dirty="0" smtClean="0">
                <a:solidFill>
                  <a:schemeClr val="tx1"/>
                </a:solidFill>
                <a:cs typeface="Arial" pitchFamily="34" charset="0"/>
              </a:rPr>
              <a:t>.</a:t>
            </a:r>
          </a:p>
          <a:p>
            <a:pPr lvl="2"/>
            <a:r>
              <a:rPr lang="en-US" sz="1200" b="1" i="0" kern="1200" dirty="0" smtClean="0">
                <a:solidFill>
                  <a:schemeClr val="tx1"/>
                </a:solidFill>
                <a:cs typeface="Arial" pitchFamily="34" charset="0"/>
              </a:rPr>
              <a:t>Its the responsibility of the Container to give the reference of the </a:t>
            </a:r>
            <a:r>
              <a:rPr lang="en-US" sz="1200" b="1" i="0" kern="1200" dirty="0" err="1" smtClean="0">
                <a:solidFill>
                  <a:schemeClr val="tx1"/>
                </a:solidFill>
                <a:cs typeface="Arial" pitchFamily="34" charset="0"/>
              </a:rPr>
              <a:t>ServletContext</a:t>
            </a:r>
            <a:r>
              <a:rPr lang="en-US" sz="1200" b="1" i="0" kern="1200" dirty="0" smtClean="0">
                <a:solidFill>
                  <a:schemeClr val="tx1"/>
                </a:solidFill>
                <a:cs typeface="Arial" pitchFamily="34" charset="0"/>
              </a:rPr>
              <a:t> to the context init parameters.</a:t>
            </a:r>
          </a:p>
          <a:p>
            <a:pPr lvl="2"/>
            <a:r>
              <a:rPr lang="en-US" sz="1200" b="1" i="0" kern="1200" dirty="0" smtClean="0">
                <a:solidFill>
                  <a:schemeClr val="tx1"/>
                </a:solidFill>
                <a:cs typeface="Arial" pitchFamily="34" charset="0"/>
              </a:rPr>
              <a:t>The </a:t>
            </a:r>
            <a:r>
              <a:rPr lang="en-US" sz="1200" b="1" i="0" kern="1200" dirty="0" err="1" smtClean="0">
                <a:solidFill>
                  <a:schemeClr val="tx1"/>
                </a:solidFill>
                <a:cs typeface="Arial" pitchFamily="34" charset="0"/>
              </a:rPr>
              <a:t>servlet</a:t>
            </a:r>
            <a:r>
              <a:rPr lang="en-US" sz="1200" b="1" i="0" kern="1200" dirty="0" smtClean="0">
                <a:solidFill>
                  <a:schemeClr val="tx1"/>
                </a:solidFill>
                <a:cs typeface="Arial" pitchFamily="34" charset="0"/>
              </a:rPr>
              <a:t> and </a:t>
            </a:r>
            <a:r>
              <a:rPr lang="en-US" sz="1200" b="1" i="0" kern="1200" dirty="0" err="1" smtClean="0">
                <a:solidFill>
                  <a:schemeClr val="tx1"/>
                </a:solidFill>
                <a:cs typeface="Arial" pitchFamily="34" charset="0"/>
              </a:rPr>
              <a:t>jsp</a:t>
            </a:r>
            <a:r>
              <a:rPr lang="en-US" sz="1200" b="1" i="0" kern="1200" dirty="0" smtClean="0">
                <a:solidFill>
                  <a:schemeClr val="tx1"/>
                </a:solidFill>
                <a:cs typeface="Arial" pitchFamily="34" charset="0"/>
              </a:rPr>
              <a:t> which are part of the same web application can have the access of the </a:t>
            </a:r>
            <a:r>
              <a:rPr lang="en-US" sz="1200" b="1" i="0" kern="1200" dirty="0" err="1" smtClean="0">
                <a:solidFill>
                  <a:schemeClr val="tx1"/>
                </a:solidFill>
                <a:cs typeface="Arial" pitchFamily="34" charset="0"/>
              </a:rPr>
              <a:t>ServletContext</a:t>
            </a:r>
            <a:r>
              <a:rPr lang="en-US" sz="1200" b="1" i="0" kern="1200" dirty="0" smtClean="0">
                <a:solidFill>
                  <a:schemeClr val="tx1"/>
                </a:solidFill>
                <a:cs typeface="Arial" pitchFamily="34" charset="0"/>
              </a:rPr>
              <a:t>.</a:t>
            </a:r>
          </a:p>
          <a:p>
            <a:pPr marL="742950" marR="0" lvl="1" indent="-285750" algn="l" defTabSz="914400" rtl="0" eaLnBrk="0" fontAlgn="base" latinLnBrk="0" hangingPunct="0">
              <a:lnSpc>
                <a:spcPct val="100000"/>
              </a:lnSpc>
              <a:spcBef>
                <a:spcPct val="30000"/>
              </a:spcBef>
              <a:spcAft>
                <a:spcPct val="0"/>
              </a:spcAft>
              <a:buClrTx/>
              <a:buSzTx/>
              <a:buFontTx/>
              <a:buChar char="–"/>
              <a:tabLst/>
              <a:defRPr/>
            </a:pPr>
            <a:endParaRPr lang="en-US" dirty="0" smtClean="0">
              <a:latin typeface="Arial" pitchFamily="34" charset="0"/>
              <a:cs typeface="Arial" pitchFamily="34" charset="0"/>
            </a:endParaRPr>
          </a:p>
          <a:p>
            <a:pPr lvl="1"/>
            <a:endParaRPr lang="en-US" sz="1200" b="1" i="0" kern="1200" dirty="0" smtClean="0">
              <a:solidFill>
                <a:schemeClr val="tx1"/>
              </a:solidFill>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40</a:t>
            </a:fld>
            <a:endParaRPr lang="en-US" dirty="0"/>
          </a:p>
        </p:txBody>
      </p:sp>
    </p:spTree>
    <p:extLst>
      <p:ext uri="{BB962C8B-B14F-4D97-AF65-F5344CB8AC3E}">
        <p14:creationId xmlns:p14="http://schemas.microsoft.com/office/powerpoint/2010/main" val="942700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5</a:t>
            </a:fld>
            <a:endParaRPr lang="en-US"/>
          </a:p>
        </p:txBody>
      </p:sp>
      <p:sp>
        <p:nvSpPr>
          <p:cNvPr id="14" name="Notes Placeholder 13"/>
          <p:cNvSpPr>
            <a:spLocks noGrp="1"/>
          </p:cNvSpPr>
          <p:nvPr>
            <p:ph type="body" sz="quarter" idx="12"/>
          </p:nvPr>
        </p:nvSpPr>
        <p:spPr/>
        <p:txBody>
          <a:bodyPr>
            <a:noAutofit/>
          </a:bodyPr>
          <a:lstStyle/>
          <a:p>
            <a:pPr>
              <a:spcBef>
                <a:spcPts val="0"/>
              </a:spcBef>
            </a:pPr>
            <a:r>
              <a:rPr lang="en-US" sz="1400" dirty="0" smtClean="0">
                <a:cs typeface="Arial" pitchFamily="34" charset="0"/>
              </a:rPr>
              <a:t>Server-Side:</a:t>
            </a:r>
          </a:p>
          <a:p>
            <a:pPr lvl="1">
              <a:spcBef>
                <a:spcPts val="0"/>
              </a:spcBef>
            </a:pPr>
            <a:r>
              <a:rPr lang="en-US" dirty="0" smtClean="0">
                <a:latin typeface="Arial" pitchFamily="34" charset="0"/>
                <a:cs typeface="Arial" pitchFamily="34" charset="0"/>
              </a:rPr>
              <a:t>The server is where the Web page and other content lives. The server sends pages to the user/client on request. The process is:</a:t>
            </a:r>
          </a:p>
          <a:p>
            <a:pPr lvl="2">
              <a:spcBef>
                <a:spcPts val="0"/>
              </a:spcBef>
            </a:pPr>
            <a:r>
              <a:rPr lang="en-US" b="1" dirty="0" smtClean="0">
                <a:cs typeface="Arial" pitchFamily="34" charset="0"/>
              </a:rPr>
              <a:t>the user requests a Web page from the server</a:t>
            </a:r>
          </a:p>
          <a:p>
            <a:pPr lvl="2">
              <a:spcBef>
                <a:spcPts val="0"/>
              </a:spcBef>
            </a:pPr>
            <a:r>
              <a:rPr lang="en-US" b="1" dirty="0" smtClean="0">
                <a:cs typeface="Arial" pitchFamily="34" charset="0"/>
              </a:rPr>
              <a:t>the script in the page is interpreted by the server creating or changing the page content to suit the user and the occasion and/or passing data around</a:t>
            </a:r>
          </a:p>
          <a:p>
            <a:pPr lvl="2">
              <a:spcBef>
                <a:spcPts val="0"/>
              </a:spcBef>
            </a:pPr>
            <a:r>
              <a:rPr lang="en-US" b="1" dirty="0" smtClean="0">
                <a:cs typeface="Arial" pitchFamily="34" charset="0"/>
              </a:rPr>
              <a:t>the page in its final form is sent to the user and then cannot be changed using server-side scripting</a:t>
            </a:r>
          </a:p>
          <a:p>
            <a:pPr lvl="1">
              <a:spcBef>
                <a:spcPts val="0"/>
              </a:spcBef>
            </a:pPr>
            <a:r>
              <a:rPr lang="en-US" dirty="0" smtClean="0">
                <a:latin typeface="Arial" pitchFamily="34" charset="0"/>
                <a:cs typeface="Arial" pitchFamily="34" charset="0"/>
              </a:rPr>
              <a:t>The use of HTML forms or clever links allow data to be sent to the server and processed. The results may come back as a second Web page.</a:t>
            </a:r>
          </a:p>
          <a:p>
            <a:pPr lvl="1">
              <a:spcBef>
                <a:spcPts val="0"/>
              </a:spcBef>
            </a:pPr>
            <a:r>
              <a:rPr lang="en-US" dirty="0" smtClean="0">
                <a:latin typeface="Arial" pitchFamily="34" charset="0"/>
                <a:cs typeface="Arial" pitchFamily="34" charset="0"/>
              </a:rPr>
              <a:t>Server-side scripting tends to be used for allowing users to have individual accounts and providing data from databases. It allows a level of privacy, </a:t>
            </a:r>
            <a:r>
              <a:rPr lang="en-US" dirty="0" err="1" smtClean="0">
                <a:latin typeface="Arial" pitchFamily="34" charset="0"/>
                <a:cs typeface="Arial" pitchFamily="34" charset="0"/>
              </a:rPr>
              <a:t>personalisation</a:t>
            </a:r>
            <a:r>
              <a:rPr lang="en-US" dirty="0" smtClean="0">
                <a:latin typeface="Arial" pitchFamily="34" charset="0"/>
                <a:cs typeface="Arial" pitchFamily="34" charset="0"/>
              </a:rPr>
              <a:t> and provision of information that is very powerful.</a:t>
            </a:r>
          </a:p>
          <a:p>
            <a:pPr lvl="1">
              <a:spcBef>
                <a:spcPts val="0"/>
              </a:spcBef>
            </a:pPr>
            <a:r>
              <a:rPr lang="en-US" dirty="0" smtClean="0">
                <a:latin typeface="Arial" pitchFamily="34" charset="0"/>
                <a:cs typeface="Arial" pitchFamily="34" charset="0"/>
              </a:rPr>
              <a:t>E-commerce, MMORPGs and social networking sites all rely heavily on server-side scripting.</a:t>
            </a:r>
          </a:p>
          <a:p>
            <a:pPr lvl="1">
              <a:spcBef>
                <a:spcPts val="0"/>
              </a:spcBef>
            </a:pPr>
            <a:endParaRPr lang="en-US" sz="1100" dirty="0" smtClean="0">
              <a:latin typeface="Arial" pitchFamily="34" charset="0"/>
              <a:cs typeface="Arial" pitchFamily="34" charset="0"/>
            </a:endParaRPr>
          </a:p>
          <a:p>
            <a:pPr>
              <a:spcBef>
                <a:spcPts val="0"/>
              </a:spcBef>
            </a:pPr>
            <a:endParaRPr lang="en-US" sz="1100" dirty="0">
              <a:cs typeface="Arial" pitchFamily="34" charset="0"/>
            </a:endParaRPr>
          </a:p>
        </p:txBody>
      </p:sp>
    </p:spTree>
    <p:extLst>
      <p:ext uri="{BB962C8B-B14F-4D97-AF65-F5344CB8AC3E}">
        <p14:creationId xmlns:p14="http://schemas.microsoft.com/office/powerpoint/2010/main" val="36134141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911225" y="812007"/>
            <a:ext cx="5022850" cy="7868444"/>
          </a:xfrm>
        </p:spPr>
        <p:txBody>
          <a:bodyPr>
            <a:noAutofit/>
          </a:bodyPr>
          <a:lstStyle/>
          <a:p>
            <a:pPr lvl="0" eaLnBrk="1" hangingPunct="1"/>
            <a:r>
              <a:rPr lang="en-US" dirty="0" err="1" smtClean="0">
                <a:cs typeface="Arial" pitchFamily="34" charset="0"/>
              </a:rPr>
              <a:t>Servlet</a:t>
            </a:r>
            <a:r>
              <a:rPr lang="en-US" baseline="0" dirty="0" smtClean="0">
                <a:cs typeface="Arial" pitchFamily="34" charset="0"/>
              </a:rPr>
              <a:t> Context (Contd..)</a:t>
            </a:r>
          </a:p>
          <a:p>
            <a:pPr marL="742950" marR="0" lvl="1" indent="-285750" algn="l" defTabSz="914400" rtl="0" eaLnBrk="0" fontAlgn="base" latinLnBrk="0" hangingPunct="0">
              <a:lnSpc>
                <a:spcPct val="100000"/>
              </a:lnSpc>
              <a:spcBef>
                <a:spcPct val="30000"/>
              </a:spcBef>
              <a:spcAft>
                <a:spcPct val="0"/>
              </a:spcAft>
              <a:buClrTx/>
              <a:buSzTx/>
              <a:buFontTx/>
              <a:buChar char="–"/>
              <a:tabLst/>
              <a:defRPr/>
            </a:pPr>
            <a:r>
              <a:rPr lang="en-US" dirty="0" err="1" smtClean="0">
                <a:latin typeface="Arial" pitchFamily="34" charset="0"/>
                <a:cs typeface="Arial" pitchFamily="34" charset="0"/>
              </a:rPr>
              <a:t>ServletContext</a:t>
            </a:r>
            <a:r>
              <a:rPr lang="en-US" dirty="0" smtClean="0">
                <a:latin typeface="Arial" pitchFamily="34" charset="0"/>
                <a:cs typeface="Arial" pitchFamily="34" charset="0"/>
              </a:rPr>
              <a:t> is implemented by the </a:t>
            </a:r>
            <a:r>
              <a:rPr lang="en-US" dirty="0" err="1" smtClean="0">
                <a:latin typeface="Arial" pitchFamily="34" charset="0"/>
                <a:cs typeface="Arial" pitchFamily="34" charset="0"/>
              </a:rPr>
              <a:t>servlet</a:t>
            </a:r>
            <a:r>
              <a:rPr lang="en-US" dirty="0" smtClean="0">
                <a:latin typeface="Arial" pitchFamily="34" charset="0"/>
                <a:cs typeface="Arial" pitchFamily="34" charset="0"/>
              </a:rPr>
              <a:t> container </a:t>
            </a:r>
            <a:r>
              <a:rPr lang="en-US" b="1" dirty="0" smtClean="0">
                <a:latin typeface="Arial" pitchFamily="34" charset="0"/>
                <a:cs typeface="Arial" pitchFamily="34" charset="0"/>
              </a:rPr>
              <a:t>for all </a:t>
            </a:r>
            <a:r>
              <a:rPr lang="en-US" b="1" dirty="0" err="1" smtClean="0">
                <a:latin typeface="Arial" pitchFamily="34" charset="0"/>
                <a:cs typeface="Arial" pitchFamily="34" charset="0"/>
              </a:rPr>
              <a:t>servlet</a:t>
            </a:r>
            <a:r>
              <a:rPr lang="en-US" dirty="0" smtClean="0">
                <a:latin typeface="Arial" pitchFamily="34" charset="0"/>
                <a:cs typeface="Arial" pitchFamily="34" charset="0"/>
              </a:rPr>
              <a:t> to communicate with its </a:t>
            </a:r>
            <a:r>
              <a:rPr lang="en-US" dirty="0" err="1" smtClean="0">
                <a:latin typeface="Arial" pitchFamily="34" charset="0"/>
                <a:cs typeface="Arial" pitchFamily="34" charset="0"/>
              </a:rPr>
              <a:t>servlet</a:t>
            </a:r>
            <a:r>
              <a:rPr lang="en-US" dirty="0" smtClean="0">
                <a:latin typeface="Arial" pitchFamily="34" charset="0"/>
                <a:cs typeface="Arial" pitchFamily="34" charset="0"/>
              </a:rPr>
              <a:t> container, for example, to get the MIME type of a file, to get dispatch requests, or to write to a log file. That is to get detail about its execution environment. </a:t>
            </a:r>
          </a:p>
          <a:p>
            <a:pPr marL="742950" marR="0" lvl="1" indent="-285750" algn="l" defTabSz="914400" rtl="0" eaLnBrk="0" fontAlgn="base" latinLnBrk="0" hangingPunct="0">
              <a:lnSpc>
                <a:spcPct val="100000"/>
              </a:lnSpc>
              <a:spcBef>
                <a:spcPct val="30000"/>
              </a:spcBef>
              <a:spcAft>
                <a:spcPct val="0"/>
              </a:spcAft>
              <a:buClrTx/>
              <a:buSzTx/>
              <a:buFontTx/>
              <a:buChar char="–"/>
              <a:tabLst/>
              <a:defRPr/>
            </a:pPr>
            <a:r>
              <a:rPr lang="en-US" dirty="0" smtClean="0">
                <a:latin typeface="Arial" pitchFamily="34" charset="0"/>
                <a:cs typeface="Arial" pitchFamily="34" charset="0"/>
              </a:rPr>
              <a:t>It is applicable only within a single Java Virtual Machine. If a web </a:t>
            </a:r>
            <a:r>
              <a:rPr lang="en-US" dirty="0" err="1" smtClean="0">
                <a:latin typeface="Arial" pitchFamily="34" charset="0"/>
                <a:cs typeface="Arial" pitchFamily="34" charset="0"/>
              </a:rPr>
              <a:t>applicationa</a:t>
            </a:r>
            <a:r>
              <a:rPr lang="en-US" dirty="0" smtClean="0">
                <a:latin typeface="Arial" pitchFamily="34" charset="0"/>
                <a:cs typeface="Arial" pitchFamily="34" charset="0"/>
              </a:rPr>
              <a:t> is distributed between multiple JVM this will not work. For understanding, this is like a application global variable mechanism for a single web application deployed in only one JVM.</a:t>
            </a:r>
          </a:p>
          <a:p>
            <a:pPr marL="742950" marR="0" lvl="1" indent="-285750" algn="l" defTabSz="914400" rtl="0" eaLnBrk="0" fontAlgn="base" latinLnBrk="0" hangingPunct="0">
              <a:lnSpc>
                <a:spcPct val="100000"/>
              </a:lnSpc>
              <a:spcBef>
                <a:spcPct val="30000"/>
              </a:spcBef>
              <a:spcAft>
                <a:spcPct val="0"/>
              </a:spcAft>
              <a:buClrTx/>
              <a:buSzTx/>
              <a:buFontTx/>
              <a:buChar char="–"/>
              <a:tabLst/>
              <a:defRPr/>
            </a:pPr>
            <a:r>
              <a:rPr lang="en-US" dirty="0" smtClean="0">
                <a:latin typeface="Arial" pitchFamily="34" charset="0"/>
                <a:cs typeface="Arial" pitchFamily="34" charset="0"/>
              </a:rPr>
              <a:t>The </a:t>
            </a:r>
            <a:r>
              <a:rPr lang="en-US" dirty="0" err="1" smtClean="0">
                <a:latin typeface="Arial" pitchFamily="34" charset="0"/>
                <a:cs typeface="Arial" pitchFamily="34" charset="0"/>
              </a:rPr>
              <a:t>ServletContext</a:t>
            </a:r>
            <a:r>
              <a:rPr lang="en-US" dirty="0" smtClean="0">
                <a:latin typeface="Arial" pitchFamily="34" charset="0"/>
                <a:cs typeface="Arial" pitchFamily="34" charset="0"/>
              </a:rPr>
              <a:t> object is contained within the </a:t>
            </a:r>
            <a:r>
              <a:rPr lang="en-US" dirty="0" err="1" smtClean="0">
                <a:latin typeface="Arial" pitchFamily="34" charset="0"/>
                <a:cs typeface="Arial" pitchFamily="34" charset="0"/>
              </a:rPr>
              <a:t>ServletConfig</a:t>
            </a:r>
            <a:r>
              <a:rPr lang="en-US" dirty="0" smtClean="0">
                <a:latin typeface="Arial" pitchFamily="34" charset="0"/>
                <a:cs typeface="Arial" pitchFamily="34" charset="0"/>
              </a:rPr>
              <a:t> object. That is, the </a:t>
            </a:r>
            <a:r>
              <a:rPr lang="en-US" dirty="0" err="1" smtClean="0">
                <a:latin typeface="Arial" pitchFamily="34" charset="0"/>
                <a:cs typeface="Arial" pitchFamily="34" charset="0"/>
              </a:rPr>
              <a:t>ServletContext</a:t>
            </a:r>
            <a:r>
              <a:rPr lang="en-US" dirty="0" smtClean="0">
                <a:latin typeface="Arial" pitchFamily="34" charset="0"/>
                <a:cs typeface="Arial" pitchFamily="34" charset="0"/>
              </a:rPr>
              <a:t> can be accessed using the </a:t>
            </a:r>
            <a:r>
              <a:rPr lang="en-US" dirty="0" err="1" smtClean="0">
                <a:latin typeface="Arial" pitchFamily="34" charset="0"/>
                <a:cs typeface="Arial" pitchFamily="34" charset="0"/>
              </a:rPr>
              <a:t>ServletConfig</a:t>
            </a:r>
            <a:r>
              <a:rPr lang="en-US" dirty="0" smtClean="0">
                <a:latin typeface="Arial" pitchFamily="34" charset="0"/>
                <a:cs typeface="Arial" pitchFamily="34" charset="0"/>
              </a:rPr>
              <a:t> object within a </a:t>
            </a:r>
            <a:r>
              <a:rPr lang="en-US" dirty="0" err="1" smtClean="0">
                <a:latin typeface="Arial" pitchFamily="34" charset="0"/>
                <a:cs typeface="Arial" pitchFamily="34" charset="0"/>
              </a:rPr>
              <a:t>servlet</a:t>
            </a:r>
            <a:r>
              <a:rPr lang="en-US" dirty="0" smtClean="0">
                <a:latin typeface="Arial" pitchFamily="34" charset="0"/>
                <a:cs typeface="Arial" pitchFamily="34" charset="0"/>
              </a:rPr>
              <a:t>. </a:t>
            </a:r>
          </a:p>
          <a:p>
            <a:pPr marL="742950" marR="0" lvl="1" indent="-285750" algn="l" defTabSz="914400" rtl="0" eaLnBrk="0" fontAlgn="base" latinLnBrk="0" hangingPunct="0">
              <a:lnSpc>
                <a:spcPct val="100000"/>
              </a:lnSpc>
              <a:spcBef>
                <a:spcPct val="30000"/>
              </a:spcBef>
              <a:spcAft>
                <a:spcPct val="0"/>
              </a:spcAft>
              <a:buClrTx/>
              <a:buSzTx/>
              <a:buFontTx/>
              <a:buChar char="–"/>
              <a:tabLst/>
              <a:defRPr/>
            </a:pPr>
            <a:r>
              <a:rPr lang="en-US" dirty="0" smtClean="0">
                <a:latin typeface="Arial" pitchFamily="34" charset="0"/>
                <a:cs typeface="Arial" pitchFamily="34" charset="0"/>
              </a:rPr>
              <a:t>The </a:t>
            </a:r>
            <a:r>
              <a:rPr lang="en-US" dirty="0" err="1" smtClean="0">
                <a:latin typeface="Arial" pitchFamily="34" charset="0"/>
                <a:cs typeface="Arial" pitchFamily="34" charset="0"/>
              </a:rPr>
              <a:t>ServletContext</a:t>
            </a:r>
            <a:r>
              <a:rPr lang="en-US" dirty="0" smtClean="0">
                <a:latin typeface="Arial" pitchFamily="34" charset="0"/>
                <a:cs typeface="Arial" pitchFamily="34" charset="0"/>
              </a:rPr>
              <a:t> data is global to all users and all resources within the web application, and it is because of the scope that the </a:t>
            </a:r>
            <a:r>
              <a:rPr lang="en-US" dirty="0" err="1" smtClean="0">
                <a:latin typeface="Arial" pitchFamily="34" charset="0"/>
                <a:cs typeface="Arial" pitchFamily="34" charset="0"/>
              </a:rPr>
              <a:t>ServletContext</a:t>
            </a:r>
            <a:r>
              <a:rPr lang="en-US" dirty="0" smtClean="0">
                <a:latin typeface="Arial" pitchFamily="34" charset="0"/>
                <a:cs typeface="Arial" pitchFamily="34" charset="0"/>
              </a:rPr>
              <a:t> is also often referred to as the application context. Basically, it’s a scope that is global to the given web application. Furthermore, the </a:t>
            </a:r>
            <a:r>
              <a:rPr lang="en-US" dirty="0" err="1" smtClean="0">
                <a:latin typeface="Arial" pitchFamily="34" charset="0"/>
                <a:cs typeface="Arial" pitchFamily="34" charset="0"/>
              </a:rPr>
              <a:t>ServletContext</a:t>
            </a:r>
            <a:r>
              <a:rPr lang="en-US" dirty="0" smtClean="0">
                <a:latin typeface="Arial" pitchFamily="34" charset="0"/>
                <a:cs typeface="Arial" pitchFamily="34" charset="0"/>
              </a:rPr>
              <a:t> can contain name-value pairs in the form of both Strings and Object types.</a:t>
            </a:r>
          </a:p>
          <a:p>
            <a:pPr marL="742950" marR="0" lvl="1" indent="-285750" algn="l" defTabSz="914400" rtl="0" eaLnBrk="0" fontAlgn="base" latinLnBrk="0" hangingPunct="0">
              <a:lnSpc>
                <a:spcPct val="100000"/>
              </a:lnSpc>
              <a:spcBef>
                <a:spcPct val="30000"/>
              </a:spcBef>
              <a:spcAft>
                <a:spcPct val="0"/>
              </a:spcAft>
              <a:buClrTx/>
              <a:buSzTx/>
              <a:buFontTx/>
              <a:buChar char="–"/>
              <a:tabLst/>
              <a:defRPr/>
            </a:pPr>
            <a:endParaRPr lang="en-US" dirty="0" smtClean="0">
              <a:latin typeface="Arial" pitchFamily="34" charset="0"/>
              <a:cs typeface="Arial" pitchFamily="34" charset="0"/>
            </a:endParaRPr>
          </a:p>
          <a:p>
            <a:pPr lvl="1"/>
            <a:endParaRPr lang="en-US" b="1" i="0" kern="1200" dirty="0" smtClean="0">
              <a:solidFill>
                <a:schemeClr val="tx1"/>
              </a:solidFill>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41</a:t>
            </a:fld>
            <a:endParaRPr lang="en-US" dirty="0"/>
          </a:p>
        </p:txBody>
      </p:sp>
    </p:spTree>
    <p:extLst>
      <p:ext uri="{BB962C8B-B14F-4D97-AF65-F5344CB8AC3E}">
        <p14:creationId xmlns:p14="http://schemas.microsoft.com/office/powerpoint/2010/main" val="11116514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228600" indent="-228600"/>
            <a:r>
              <a:rPr lang="en-US" dirty="0" smtClean="0">
                <a:cs typeface="Arial" pitchFamily="34" charset="0"/>
              </a:rPr>
              <a:t>Setting Application –level parameters:</a:t>
            </a:r>
          </a:p>
          <a:p>
            <a:pPr lvl="1"/>
            <a:r>
              <a:rPr lang="en-US" dirty="0" smtClean="0">
                <a:latin typeface="Arial" pitchFamily="34" charset="0"/>
                <a:cs typeface="Arial" pitchFamily="34" charset="0"/>
              </a:rPr>
              <a:t>The attributes stored in the </a:t>
            </a:r>
            <a:r>
              <a:rPr lang="en-US" dirty="0" err="1" smtClean="0">
                <a:latin typeface="Arial" pitchFamily="34" charset="0"/>
                <a:cs typeface="Arial" pitchFamily="34" charset="0"/>
              </a:rPr>
              <a:t>ServletContext</a:t>
            </a:r>
            <a:r>
              <a:rPr lang="en-US" dirty="0" smtClean="0">
                <a:latin typeface="Arial" pitchFamily="34" charset="0"/>
                <a:cs typeface="Arial" pitchFamily="34" charset="0"/>
              </a:rPr>
              <a:t> are available to all </a:t>
            </a:r>
            <a:r>
              <a:rPr lang="en-US" dirty="0" err="1" smtClean="0">
                <a:latin typeface="Arial" pitchFamily="34" charset="0"/>
                <a:cs typeface="Arial" pitchFamily="34" charset="0"/>
              </a:rPr>
              <a:t>servlets</a:t>
            </a:r>
            <a:r>
              <a:rPr lang="en-US" dirty="0" smtClean="0">
                <a:latin typeface="Arial" pitchFamily="34" charset="0"/>
                <a:cs typeface="Arial" pitchFamily="34" charset="0"/>
              </a:rPr>
              <a:t> in your application, and between requests and sessions. That means, that the attributes are available to all visitors of the web application. Session attributes are just available to a single user. </a:t>
            </a:r>
          </a:p>
          <a:p>
            <a:pPr lvl="1"/>
            <a:r>
              <a:rPr lang="en-US" dirty="0" smtClean="0">
                <a:latin typeface="Arial" pitchFamily="34" charset="0"/>
                <a:cs typeface="Arial" pitchFamily="34" charset="0"/>
              </a:rPr>
              <a:t>The </a:t>
            </a:r>
            <a:r>
              <a:rPr lang="en-US" dirty="0" err="1" smtClean="0">
                <a:latin typeface="Arial" pitchFamily="34" charset="0"/>
                <a:cs typeface="Arial" pitchFamily="34" charset="0"/>
              </a:rPr>
              <a:t>ServletContext</a:t>
            </a:r>
            <a:r>
              <a:rPr lang="en-US" dirty="0" smtClean="0">
                <a:latin typeface="Arial" pitchFamily="34" charset="0"/>
                <a:cs typeface="Arial" pitchFamily="34" charset="0"/>
              </a:rPr>
              <a:t> attributes are still stored in the memory of the </a:t>
            </a:r>
            <a:r>
              <a:rPr lang="en-US" dirty="0" err="1" smtClean="0">
                <a:latin typeface="Arial" pitchFamily="34" charset="0"/>
                <a:cs typeface="Arial" pitchFamily="34" charset="0"/>
              </a:rPr>
              <a:t>servlet</a:t>
            </a:r>
            <a:r>
              <a:rPr lang="en-US" dirty="0" smtClean="0">
                <a:latin typeface="Arial" pitchFamily="34" charset="0"/>
                <a:cs typeface="Arial" pitchFamily="34" charset="0"/>
              </a:rPr>
              <a:t> container. That means that the same problems exists as does with the session attributes, in server clusters. </a:t>
            </a:r>
          </a:p>
          <a:p>
            <a:pPr marL="228600" lvl="0" indent="-228600"/>
            <a:r>
              <a:rPr lang="en-US" dirty="0" smtClean="0">
                <a:cs typeface="Arial" pitchFamily="34" charset="0"/>
              </a:rPr>
              <a:t>Fetching Context Parameters</a:t>
            </a:r>
          </a:p>
          <a:p>
            <a:pPr marL="808037" lvl="1" indent="-228600"/>
            <a:r>
              <a:rPr lang="en-US" dirty="0" smtClean="0">
                <a:latin typeface="Arial" pitchFamily="34" charset="0"/>
                <a:cs typeface="Arial" pitchFamily="34" charset="0"/>
              </a:rPr>
              <a:t>We need to use </a:t>
            </a:r>
            <a:r>
              <a:rPr lang="en-US" dirty="0" err="1" smtClean="0">
                <a:latin typeface="Arial" pitchFamily="34" charset="0"/>
                <a:cs typeface="Arial" pitchFamily="34" charset="0"/>
              </a:rPr>
              <a:t>ServletContext</a:t>
            </a:r>
            <a:r>
              <a:rPr lang="en-US" dirty="0" smtClean="0">
                <a:latin typeface="Arial" pitchFamily="34" charset="0"/>
                <a:cs typeface="Arial" pitchFamily="34" charset="0"/>
              </a:rPr>
              <a:t> (</a:t>
            </a:r>
            <a:r>
              <a:rPr lang="en-US" dirty="0" err="1" smtClean="0">
                <a:latin typeface="Arial" pitchFamily="34" charset="0"/>
                <a:cs typeface="Arial" pitchFamily="34" charset="0"/>
              </a:rPr>
              <a:t>javax.servlet.ServletContext</a:t>
            </a:r>
            <a:r>
              <a:rPr lang="en-US" dirty="0" smtClean="0">
                <a:latin typeface="Arial" pitchFamily="34" charset="0"/>
                <a:cs typeface="Arial" pitchFamily="34" charset="0"/>
              </a:rPr>
              <a:t>) to fetch the required value:</a:t>
            </a:r>
          </a:p>
          <a:p>
            <a:endParaRPr lang="en-US" dirty="0" smtClean="0">
              <a:cs typeface="Arial" pitchFamily="34" charset="0"/>
            </a:endParaRPr>
          </a:p>
          <a:p>
            <a:r>
              <a:rPr lang="en-US" dirty="0" smtClean="0">
                <a:cs typeface="Arial" pitchFamily="34" charset="0"/>
              </a:rPr>
              <a:t/>
            </a:r>
            <a:br>
              <a:rPr lang="en-US" dirty="0" smtClean="0">
                <a:cs typeface="Arial" pitchFamily="34" charset="0"/>
              </a:rPr>
            </a:br>
            <a:endParaRPr lang="en-US" dirty="0" smtClean="0">
              <a:cs typeface="Arial" pitchFamily="34" charset="0"/>
            </a:endParaRPr>
          </a:p>
          <a:p>
            <a:pPr marL="808037" lvl="1" indent="-228600"/>
            <a:endParaRPr lang="en-US" dirty="0" smtClean="0">
              <a:latin typeface="Arial" pitchFamily="34" charset="0"/>
              <a:cs typeface="Arial" pitchFamily="34" charset="0"/>
            </a:endParaRPr>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42</a:t>
            </a:fld>
            <a:endParaRPr lang="en-US" dirty="0"/>
          </a:p>
        </p:txBody>
      </p:sp>
    </p:spTree>
    <p:extLst>
      <p:ext uri="{BB962C8B-B14F-4D97-AF65-F5344CB8AC3E}">
        <p14:creationId xmlns:p14="http://schemas.microsoft.com/office/powerpoint/2010/main" val="2750465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228600" indent="-228600"/>
            <a:r>
              <a:rPr lang="en-US" dirty="0" err="1" smtClean="0"/>
              <a:t>ServletConfig</a:t>
            </a:r>
            <a:r>
              <a:rPr lang="en-US" dirty="0" smtClean="0"/>
              <a:t> Vs </a:t>
            </a:r>
            <a:r>
              <a:rPr lang="en-US" dirty="0" err="1" smtClean="0"/>
              <a:t>ServletContext</a:t>
            </a:r>
            <a:r>
              <a:rPr lang="en-US" dirty="0" smtClean="0"/>
              <a:t>:</a:t>
            </a:r>
          </a:p>
          <a:p>
            <a:pPr marL="228600" indent="-228600"/>
            <a:r>
              <a:rPr lang="en-US" dirty="0" smtClean="0"/>
              <a:t/>
            </a:r>
            <a:br>
              <a:rPr lang="en-US" dirty="0" smtClean="0"/>
            </a:br>
            <a:r>
              <a:rPr lang="en-US" dirty="0" smtClean="0"/>
              <a:t/>
            </a:r>
            <a:br>
              <a:rPr lang="en-US" dirty="0" smtClean="0"/>
            </a:br>
            <a:endParaRPr lang="en-US" dirty="0" smtClean="0">
              <a:cs typeface="Times New Roman" pitchFamily="18" charset="0"/>
            </a:endParaRPr>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43</a:t>
            </a:fld>
            <a:endParaRPr lang="en-US" dirty="0"/>
          </a:p>
        </p:txBody>
      </p:sp>
      <p:graphicFrame>
        <p:nvGraphicFramePr>
          <p:cNvPr id="6" name="Table 5"/>
          <p:cNvGraphicFramePr>
            <a:graphicFrameLocks noGrp="1"/>
          </p:cNvGraphicFramePr>
          <p:nvPr/>
        </p:nvGraphicFramePr>
        <p:xfrm>
          <a:off x="1136650" y="4926806"/>
          <a:ext cx="4724400" cy="3388360"/>
        </p:xfrm>
        <a:graphic>
          <a:graphicData uri="http://schemas.openxmlformats.org/drawingml/2006/table">
            <a:tbl>
              <a:tblPr firstRow="1" bandRow="1">
                <a:tableStyleId>{5C22544A-7EE6-4342-B048-85BDC9FD1C3A}</a:tableStyleId>
              </a:tblPr>
              <a:tblGrid>
                <a:gridCol w="2362200"/>
                <a:gridCol w="2362200"/>
              </a:tblGrid>
              <a:tr h="370840">
                <a:tc>
                  <a:txBody>
                    <a:bodyPr/>
                    <a:lstStyle/>
                    <a:p>
                      <a:r>
                        <a:rPr lang="en-US" sz="1200" dirty="0" err="1" smtClean="0">
                          <a:latin typeface="Arial" pitchFamily="34" charset="0"/>
                          <a:cs typeface="Arial" pitchFamily="34" charset="0"/>
                        </a:rPr>
                        <a:t>Servlet</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Config</a:t>
                      </a:r>
                      <a:endParaRPr lang="en-US" sz="1200" dirty="0">
                        <a:latin typeface="Arial" pitchFamily="34" charset="0"/>
                        <a:cs typeface="Arial" pitchFamily="34" charset="0"/>
                      </a:endParaRPr>
                    </a:p>
                  </a:txBody>
                  <a:tcPr/>
                </a:tc>
                <a:tc>
                  <a:txBody>
                    <a:bodyPr/>
                    <a:lstStyle/>
                    <a:p>
                      <a:r>
                        <a:rPr lang="en-US" sz="1200" dirty="0" err="1" smtClean="0">
                          <a:latin typeface="Arial" pitchFamily="34" charset="0"/>
                          <a:cs typeface="Arial" pitchFamily="34" charset="0"/>
                        </a:rPr>
                        <a:t>ServletContext</a:t>
                      </a:r>
                      <a:endParaRPr lang="en-US" sz="1200" dirty="0">
                        <a:latin typeface="Arial" pitchFamily="34" charset="0"/>
                        <a:cs typeface="Arial" pitchFamily="34" charset="0"/>
                      </a:endParaRPr>
                    </a:p>
                  </a:txBody>
                  <a:tcPr/>
                </a:tc>
              </a:tr>
              <a:tr h="370840">
                <a:tc>
                  <a:txBody>
                    <a:bodyPr/>
                    <a:lstStyle/>
                    <a:p>
                      <a:r>
                        <a:rPr lang="en-US" sz="1200" dirty="0" smtClean="0"/>
                        <a:t>The </a:t>
                      </a:r>
                      <a:r>
                        <a:rPr lang="en-US" sz="1200" dirty="0" err="1" smtClean="0"/>
                        <a:t>ServletConfig</a:t>
                      </a:r>
                      <a:r>
                        <a:rPr lang="en-US" sz="1200" dirty="0" smtClean="0"/>
                        <a:t> interface is implemented by the </a:t>
                      </a:r>
                      <a:r>
                        <a:rPr lang="en-US" sz="1200" dirty="0" err="1" smtClean="0"/>
                        <a:t>servlet</a:t>
                      </a:r>
                      <a:r>
                        <a:rPr lang="en-US" sz="1200" dirty="0" smtClean="0"/>
                        <a:t> container in order to pass configuration information to a </a:t>
                      </a:r>
                      <a:r>
                        <a:rPr lang="en-US" sz="1200" dirty="0" err="1" smtClean="0"/>
                        <a:t>servlet</a:t>
                      </a:r>
                      <a:r>
                        <a:rPr lang="en-US" sz="1200" dirty="0" smtClean="0"/>
                        <a:t>. The server passes an object that implements the </a:t>
                      </a:r>
                      <a:r>
                        <a:rPr lang="en-US" sz="1200" dirty="0" err="1" smtClean="0"/>
                        <a:t>ServletConfig</a:t>
                      </a:r>
                      <a:r>
                        <a:rPr lang="en-US" sz="1200" dirty="0" smtClean="0"/>
                        <a:t> interface to the </a:t>
                      </a:r>
                      <a:r>
                        <a:rPr lang="en-US" sz="1200" dirty="0" err="1" smtClean="0"/>
                        <a:t>servlet's</a:t>
                      </a:r>
                      <a:r>
                        <a:rPr lang="en-US" sz="1200" dirty="0" smtClean="0"/>
                        <a:t> init() method. </a:t>
                      </a:r>
                      <a:endParaRPr lang="en-US" sz="1200" dirty="0">
                        <a:latin typeface="Arial" pitchFamily="34" charset="0"/>
                        <a:cs typeface="Arial" pitchFamily="34" charset="0"/>
                      </a:endParaRPr>
                    </a:p>
                  </a:txBody>
                  <a:tcPr/>
                </a:tc>
                <a:tc>
                  <a:txBody>
                    <a:bodyPr/>
                    <a:lstStyle/>
                    <a:p>
                      <a:r>
                        <a:rPr lang="en-US" sz="1200" dirty="0" smtClean="0"/>
                        <a:t>A </a:t>
                      </a:r>
                      <a:r>
                        <a:rPr lang="en-US" sz="1200" dirty="0" err="1" smtClean="0"/>
                        <a:t>ServletContext</a:t>
                      </a:r>
                      <a:r>
                        <a:rPr lang="en-US" sz="1200" dirty="0" smtClean="0"/>
                        <a:t> defines a set of methods that a </a:t>
                      </a:r>
                      <a:r>
                        <a:rPr lang="en-US" sz="1200" dirty="0" err="1" smtClean="0"/>
                        <a:t>servlet</a:t>
                      </a:r>
                      <a:r>
                        <a:rPr lang="en-US" sz="1200" dirty="0" smtClean="0"/>
                        <a:t> uses to communicate with its </a:t>
                      </a:r>
                      <a:r>
                        <a:rPr lang="en-US" sz="1200" dirty="0" err="1" smtClean="0"/>
                        <a:t>servlet</a:t>
                      </a:r>
                      <a:r>
                        <a:rPr lang="en-US" sz="1200" dirty="0" smtClean="0"/>
                        <a:t> container.</a:t>
                      </a:r>
                      <a:endParaRPr lang="en-US" sz="1200" dirty="0">
                        <a:latin typeface="Arial" pitchFamily="34" charset="0"/>
                        <a:cs typeface="Arial" pitchFamily="34" charset="0"/>
                      </a:endParaRPr>
                    </a:p>
                  </a:txBody>
                  <a:tcPr/>
                </a:tc>
              </a:tr>
              <a:tr h="370840">
                <a:tc>
                  <a:txBody>
                    <a:bodyPr/>
                    <a:lstStyle/>
                    <a:p>
                      <a:r>
                        <a:rPr lang="en-US" sz="1200" dirty="0" smtClean="0"/>
                        <a:t>There is one </a:t>
                      </a:r>
                      <a:r>
                        <a:rPr lang="en-US" sz="1200" dirty="0" err="1" smtClean="0"/>
                        <a:t>ServletConfig</a:t>
                      </a:r>
                      <a:r>
                        <a:rPr lang="en-US" sz="1200" dirty="0" smtClean="0"/>
                        <a:t> parameter per </a:t>
                      </a:r>
                      <a:r>
                        <a:rPr lang="en-US" sz="1200" dirty="0" err="1" smtClean="0"/>
                        <a:t>servlet</a:t>
                      </a:r>
                      <a:r>
                        <a:rPr lang="en-US" sz="1200" dirty="0" smtClean="0"/>
                        <a:t>. </a:t>
                      </a:r>
                      <a:endParaRPr lang="en-US" sz="1200" dirty="0">
                        <a:latin typeface="Arial" pitchFamily="34" charset="0"/>
                        <a:cs typeface="Arial" pitchFamily="34" charset="0"/>
                      </a:endParaRPr>
                    </a:p>
                  </a:txBody>
                  <a:tcPr/>
                </a:tc>
                <a:tc>
                  <a:txBody>
                    <a:bodyPr/>
                    <a:lstStyle/>
                    <a:p>
                      <a:r>
                        <a:rPr lang="en-US" sz="1200" dirty="0" smtClean="0"/>
                        <a:t>There is one </a:t>
                      </a:r>
                      <a:r>
                        <a:rPr lang="en-US" sz="1200" dirty="0" err="1" smtClean="0"/>
                        <a:t>ServletContext</a:t>
                      </a:r>
                      <a:r>
                        <a:rPr lang="en-US" sz="1200" dirty="0" smtClean="0"/>
                        <a:t> for the entire </a:t>
                      </a:r>
                      <a:r>
                        <a:rPr lang="en-US" sz="1200" dirty="0" err="1" smtClean="0"/>
                        <a:t>webapp</a:t>
                      </a:r>
                      <a:r>
                        <a:rPr lang="en-US" sz="1200" dirty="0" smtClean="0"/>
                        <a:t> and all the </a:t>
                      </a:r>
                      <a:r>
                        <a:rPr lang="en-US" sz="1200" dirty="0" err="1" smtClean="0"/>
                        <a:t>servlets</a:t>
                      </a:r>
                      <a:r>
                        <a:rPr lang="en-US" sz="1200" dirty="0" smtClean="0"/>
                        <a:t> in a </a:t>
                      </a:r>
                      <a:r>
                        <a:rPr lang="en-US" sz="1200" dirty="0" err="1" smtClean="0"/>
                        <a:t>webapp</a:t>
                      </a:r>
                      <a:r>
                        <a:rPr lang="en-US" sz="1200" dirty="0" smtClean="0"/>
                        <a:t> share it.</a:t>
                      </a:r>
                      <a:endParaRPr lang="en-US" sz="1200" dirty="0">
                        <a:latin typeface="Arial" pitchFamily="34" charset="0"/>
                        <a:cs typeface="Arial" pitchFamily="34" charset="0"/>
                      </a:endParaRPr>
                    </a:p>
                  </a:txBody>
                  <a:tcPr/>
                </a:tc>
              </a:tr>
              <a:tr h="370840">
                <a:tc>
                  <a:txBody>
                    <a:bodyPr/>
                    <a:lstStyle/>
                    <a:p>
                      <a:r>
                        <a:rPr lang="en-US" sz="1200" dirty="0" smtClean="0"/>
                        <a:t>The </a:t>
                      </a:r>
                      <a:r>
                        <a:rPr lang="en-US" sz="1200" dirty="0" err="1" smtClean="0"/>
                        <a:t>param</a:t>
                      </a:r>
                      <a:r>
                        <a:rPr lang="en-US" sz="1200" dirty="0" smtClean="0"/>
                        <a:t>-value pairs for </a:t>
                      </a:r>
                      <a:r>
                        <a:rPr lang="en-US" sz="1200" dirty="0" err="1" smtClean="0"/>
                        <a:t>ServletConfig</a:t>
                      </a:r>
                      <a:r>
                        <a:rPr lang="en-US" sz="1200" dirty="0" smtClean="0"/>
                        <a:t> object are specified in the &lt;init-</a:t>
                      </a:r>
                      <a:r>
                        <a:rPr lang="en-US" sz="1200" dirty="0" err="1" smtClean="0"/>
                        <a:t>param</a:t>
                      </a:r>
                      <a:r>
                        <a:rPr lang="en-US" sz="1200" dirty="0" smtClean="0"/>
                        <a:t>&gt; within the &lt;</a:t>
                      </a:r>
                      <a:r>
                        <a:rPr lang="en-US" sz="1200" dirty="0" err="1" smtClean="0"/>
                        <a:t>servlet</a:t>
                      </a:r>
                      <a:r>
                        <a:rPr lang="en-US" sz="1200" dirty="0" smtClean="0"/>
                        <a:t>&gt; tags in the web.xml file</a:t>
                      </a:r>
                      <a:endParaRPr lang="en-US" sz="1200" dirty="0">
                        <a:latin typeface="Arial" pitchFamily="34" charset="0"/>
                        <a:cs typeface="Arial" pitchFamily="34" charset="0"/>
                      </a:endParaRPr>
                    </a:p>
                  </a:txBody>
                  <a:tcPr/>
                </a:tc>
                <a:tc>
                  <a:txBody>
                    <a:bodyPr/>
                    <a:lstStyle/>
                    <a:p>
                      <a:r>
                        <a:rPr lang="en-US" sz="1200" dirty="0" smtClean="0"/>
                        <a:t>The </a:t>
                      </a:r>
                      <a:r>
                        <a:rPr lang="en-US" sz="1200" dirty="0" err="1" smtClean="0"/>
                        <a:t>param</a:t>
                      </a:r>
                      <a:r>
                        <a:rPr lang="en-US" sz="1200" dirty="0" smtClean="0"/>
                        <a:t>-value pairs for </a:t>
                      </a:r>
                      <a:r>
                        <a:rPr lang="en-US" sz="1200" dirty="0" err="1" smtClean="0"/>
                        <a:t>ServletContext</a:t>
                      </a:r>
                      <a:r>
                        <a:rPr lang="en-US" sz="1200" dirty="0" smtClean="0"/>
                        <a:t> object are specified in the &lt;context-</a:t>
                      </a:r>
                      <a:r>
                        <a:rPr lang="en-US" sz="1200" dirty="0" err="1" smtClean="0"/>
                        <a:t>param</a:t>
                      </a:r>
                      <a:r>
                        <a:rPr lang="en-US" sz="1200" dirty="0" smtClean="0"/>
                        <a:t>&gt; tags in the web.xml file.</a:t>
                      </a:r>
                      <a:endParaRPr lang="en-US" sz="1200" dirty="0">
                        <a:latin typeface="Arial" pitchFamily="34" charset="0"/>
                        <a:cs typeface="Arial" pitchFamily="34" charset="0"/>
                      </a:endParaRPr>
                    </a:p>
                  </a:txBody>
                  <a:tcPr/>
                </a:tc>
              </a:tr>
            </a:tbl>
          </a:graphicData>
        </a:graphic>
      </p:graphicFrame>
    </p:spTree>
    <p:extLst>
      <p:ext uri="{BB962C8B-B14F-4D97-AF65-F5344CB8AC3E}">
        <p14:creationId xmlns:p14="http://schemas.microsoft.com/office/powerpoint/2010/main" val="6342750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44</a:t>
            </a:fld>
            <a:endParaRPr lang="en-US"/>
          </a:p>
        </p:txBody>
      </p:sp>
    </p:spTree>
    <p:extLst>
      <p:ext uri="{BB962C8B-B14F-4D97-AF65-F5344CB8AC3E}">
        <p14:creationId xmlns:p14="http://schemas.microsoft.com/office/powerpoint/2010/main" val="37409584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45</a:t>
            </a:fld>
            <a:endParaRPr lang="en-US"/>
          </a:p>
        </p:txBody>
      </p:sp>
    </p:spTree>
    <p:extLst>
      <p:ext uri="{BB962C8B-B14F-4D97-AF65-F5344CB8AC3E}">
        <p14:creationId xmlns:p14="http://schemas.microsoft.com/office/powerpoint/2010/main" val="8863095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46</a:t>
            </a:fld>
            <a:endParaRPr lang="en-US"/>
          </a:p>
        </p:txBody>
      </p:sp>
    </p:spTree>
    <p:extLst>
      <p:ext uri="{BB962C8B-B14F-4D97-AF65-F5344CB8AC3E}">
        <p14:creationId xmlns:p14="http://schemas.microsoft.com/office/powerpoint/2010/main" val="10495577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r>
              <a:rPr lang="en-US" dirty="0" smtClean="0"/>
              <a:t>A </a:t>
            </a:r>
            <a:r>
              <a:rPr lang="en-US" dirty="0" err="1" smtClean="0"/>
              <a:t>servlet</a:t>
            </a:r>
            <a:r>
              <a:rPr lang="en-US" dirty="0" smtClean="0"/>
              <a:t> is unloaded when:</a:t>
            </a:r>
          </a:p>
          <a:p>
            <a:pPr lvl="1"/>
            <a:r>
              <a:rPr lang="en-US" dirty="0" smtClean="0"/>
              <a:t>Server shuts down. </a:t>
            </a:r>
          </a:p>
          <a:p>
            <a:pPr lvl="1"/>
            <a:r>
              <a:rPr lang="en-US" dirty="0" smtClean="0"/>
              <a:t>Administrator manually unloads.</a:t>
            </a:r>
          </a:p>
          <a:p>
            <a:pPr lvl="1">
              <a:buNone/>
            </a:pPr>
            <a:r>
              <a:rPr lang="en-US" dirty="0" smtClean="0"/>
              <a:t/>
            </a:r>
            <a:br>
              <a:rPr lang="en-US" dirty="0" smtClean="0"/>
            </a:br>
            <a:endParaRPr lang="en-US" dirty="0"/>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47</a:t>
            </a:fld>
            <a:endParaRPr lang="en-US"/>
          </a:p>
        </p:txBody>
      </p:sp>
    </p:spTree>
    <p:extLst>
      <p:ext uri="{BB962C8B-B14F-4D97-AF65-F5344CB8AC3E}">
        <p14:creationId xmlns:p14="http://schemas.microsoft.com/office/powerpoint/2010/main" val="30147122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pPr lvl="1">
              <a:buNone/>
            </a:pPr>
            <a:r>
              <a:rPr lang="en-US" dirty="0" smtClean="0"/>
              <a:t/>
            </a:r>
            <a:br>
              <a:rPr lang="en-US" dirty="0" smtClean="0"/>
            </a:br>
            <a:endParaRPr lang="en-US" dirty="0"/>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48</a:t>
            </a:fld>
            <a:endParaRPr lang="en-US"/>
          </a:p>
        </p:txBody>
      </p:sp>
    </p:spTree>
    <p:extLst>
      <p:ext uri="{BB962C8B-B14F-4D97-AF65-F5344CB8AC3E}">
        <p14:creationId xmlns:p14="http://schemas.microsoft.com/office/powerpoint/2010/main" val="28256860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pPr lvl="1">
              <a:buNone/>
            </a:pPr>
            <a:r>
              <a:rPr lang="en-US" dirty="0" smtClean="0"/>
              <a:t/>
            </a:r>
            <a:br>
              <a:rPr lang="en-US" dirty="0" smtClean="0"/>
            </a:br>
            <a:endParaRPr lang="en-US" dirty="0"/>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49</a:t>
            </a:fld>
            <a:endParaRPr lang="en-US"/>
          </a:p>
        </p:txBody>
      </p:sp>
    </p:spTree>
    <p:extLst>
      <p:ext uri="{BB962C8B-B14F-4D97-AF65-F5344CB8AC3E}">
        <p14:creationId xmlns:p14="http://schemas.microsoft.com/office/powerpoint/2010/main" val="9355619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pPr lvl="1">
              <a:buNone/>
            </a:pPr>
            <a:r>
              <a:rPr lang="en-US" dirty="0" smtClean="0"/>
              <a:t/>
            </a:r>
            <a:br>
              <a:rPr lang="en-US" dirty="0" smtClean="0"/>
            </a:br>
            <a:endParaRPr lang="en-US" dirty="0"/>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50</a:t>
            </a:fld>
            <a:endParaRPr lang="en-US"/>
          </a:p>
        </p:txBody>
      </p:sp>
    </p:spTree>
    <p:extLst>
      <p:ext uri="{BB962C8B-B14F-4D97-AF65-F5344CB8AC3E}">
        <p14:creationId xmlns:p14="http://schemas.microsoft.com/office/powerpoint/2010/main" val="4112042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92500"/>
          </a:bodyPr>
          <a:lstStyle/>
          <a:p>
            <a:r>
              <a:rPr lang="en-US" dirty="0" smtClean="0">
                <a:cs typeface="Arial" pitchFamily="34" charset="0"/>
              </a:rPr>
              <a:t>Applets :</a:t>
            </a:r>
          </a:p>
          <a:p>
            <a:pPr lvl="1"/>
            <a:r>
              <a:rPr lang="en-US" dirty="0" smtClean="0">
                <a:latin typeface="Arial" pitchFamily="34" charset="0"/>
                <a:cs typeface="Arial" pitchFamily="34" charset="0"/>
              </a:rPr>
              <a:t>They run on the client side in web browsers, or for writing Internet applications. </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Applets are small programs that are downloaded into a Java Enabled Web Browser, like Netscape Navigator or Microsoft Internet Explorer.</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The browser will execute the applet on the client’s machine.  The downloaded applet has very limited access to the client machine’s file system and network capabilities.</a:t>
            </a:r>
          </a:p>
          <a:p>
            <a:r>
              <a:rPr lang="en-US" dirty="0" smtClean="0">
                <a:cs typeface="Arial" pitchFamily="34" charset="0"/>
              </a:rPr>
              <a:t>The </a:t>
            </a:r>
            <a:r>
              <a:rPr lang="en-US" dirty="0" err="1" smtClean="0">
                <a:cs typeface="Arial" pitchFamily="34" charset="0"/>
              </a:rPr>
              <a:t>Servlet</a:t>
            </a:r>
            <a:r>
              <a:rPr lang="en-US" dirty="0" smtClean="0">
                <a:cs typeface="Arial" pitchFamily="34" charset="0"/>
              </a:rPr>
              <a:t> API brings the power of Java to your </a:t>
            </a:r>
            <a:r>
              <a:rPr lang="en-US" dirty="0" err="1" smtClean="0">
                <a:cs typeface="Arial" pitchFamily="34" charset="0"/>
              </a:rPr>
              <a:t>servers,too</a:t>
            </a:r>
            <a:r>
              <a:rPr lang="en-US" dirty="0" smtClean="0">
                <a:cs typeface="Arial" pitchFamily="34" charset="0"/>
              </a:rPr>
              <a:t>. </a:t>
            </a:r>
          </a:p>
          <a:p>
            <a:pPr lvl="1"/>
            <a:r>
              <a:rPr lang="en-US" dirty="0" err="1" smtClean="0">
                <a:latin typeface="Arial" pitchFamily="34" charset="0"/>
                <a:cs typeface="Arial" pitchFamily="34" charset="0"/>
              </a:rPr>
              <a:t>Java</a:t>
            </a:r>
            <a:r>
              <a:rPr lang="en-US" baseline="30000" dirty="0" err="1" smtClean="0">
                <a:latin typeface="Arial" pitchFamily="34" charset="0"/>
                <a:cs typeface="Arial" pitchFamily="34" charset="0"/>
              </a:rPr>
              <a:t>TM</a:t>
            </a:r>
            <a:r>
              <a:rPr lang="en-US" dirty="0" smtClean="0">
                <a:latin typeface="Arial" pitchFamily="34" charset="0"/>
                <a:cs typeface="Arial" pitchFamily="34" charset="0"/>
              </a:rPr>
              <a:t> </a:t>
            </a:r>
            <a:r>
              <a:rPr lang="en-US" dirty="0" err="1" smtClean="0">
                <a:latin typeface="Arial" pitchFamily="34" charset="0"/>
                <a:cs typeface="Arial" pitchFamily="34" charset="0"/>
              </a:rPr>
              <a:t>Servlet</a:t>
            </a:r>
            <a:r>
              <a:rPr lang="en-US" dirty="0" smtClean="0">
                <a:latin typeface="Arial" pitchFamily="34" charset="0"/>
                <a:cs typeface="Arial" pitchFamily="34" charset="0"/>
              </a:rPr>
              <a:t> technology provides web developers with a simple, consistent mechanism for extending the functionality of a web server and for accessing existing business systems. </a:t>
            </a:r>
          </a:p>
          <a:p>
            <a:pPr lvl="1"/>
            <a:r>
              <a:rPr lang="en-US" dirty="0" smtClean="0">
                <a:latin typeface="Arial" pitchFamily="34" charset="0"/>
                <a:cs typeface="Arial" pitchFamily="34" charset="0"/>
              </a:rPr>
              <a:t>A </a:t>
            </a:r>
            <a:r>
              <a:rPr lang="en-US" dirty="0" err="1" smtClean="0">
                <a:latin typeface="Arial" pitchFamily="34" charset="0"/>
                <a:cs typeface="Arial" pitchFamily="34" charset="0"/>
              </a:rPr>
              <a:t>servlet</a:t>
            </a:r>
            <a:r>
              <a:rPr lang="en-US" dirty="0" smtClean="0">
                <a:latin typeface="Arial" pitchFamily="34" charset="0"/>
                <a:cs typeface="Arial" pitchFamily="34" charset="0"/>
              </a:rPr>
              <a:t> can almost be thought of as an applet that runs on the server side.</a:t>
            </a:r>
          </a:p>
          <a:p>
            <a:pPr lvl="2">
              <a:spcBef>
                <a:spcPts val="500"/>
              </a:spcBef>
              <a:spcAft>
                <a:spcPts val="500"/>
              </a:spcAft>
            </a:pPr>
            <a:r>
              <a:rPr lang="en-US" dirty="0" err="1" smtClean="0">
                <a:cs typeface="Arial" pitchFamily="34" charset="0"/>
              </a:rPr>
              <a:t>Servlets</a:t>
            </a:r>
            <a:r>
              <a:rPr lang="en-US" dirty="0" smtClean="0">
                <a:cs typeface="Arial" pitchFamily="34" charset="0"/>
              </a:rPr>
              <a:t> are protocol- and platform-independent server side components, which dynamically extend Java enabled servers. They provide a general framework for services built using the request-response paradigm. </a:t>
            </a:r>
          </a:p>
          <a:p>
            <a:pPr lvl="2">
              <a:spcBef>
                <a:spcPts val="500"/>
              </a:spcBef>
              <a:spcAft>
                <a:spcPts val="500"/>
              </a:spcAft>
            </a:pPr>
            <a:r>
              <a:rPr lang="en-US" dirty="0" err="1" smtClean="0">
                <a:cs typeface="Arial" pitchFamily="34" charset="0"/>
              </a:rPr>
              <a:t>Servlets</a:t>
            </a:r>
            <a:r>
              <a:rPr lang="en-US" dirty="0" smtClean="0">
                <a:cs typeface="Arial" pitchFamily="34" charset="0"/>
              </a:rPr>
              <a:t> run inside servers. They are Java application components which are downloaded, on demand.</a:t>
            </a:r>
          </a:p>
          <a:p>
            <a:pPr lvl="1"/>
            <a:endParaRPr lang="en-US" dirty="0" smtClean="0">
              <a:latin typeface="Arial" pitchFamily="34" charset="0"/>
              <a:cs typeface="Arial" pitchFamily="34" charset="0"/>
            </a:endParaRPr>
          </a:p>
          <a:p>
            <a:pPr lvl="1"/>
            <a:endParaRPr lang="en-US" dirty="0"/>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6</a:t>
            </a:fld>
            <a:endParaRPr lang="en-US"/>
          </a:p>
        </p:txBody>
      </p:sp>
    </p:spTree>
    <p:extLst>
      <p:ext uri="{BB962C8B-B14F-4D97-AF65-F5344CB8AC3E}">
        <p14:creationId xmlns:p14="http://schemas.microsoft.com/office/powerpoint/2010/main" val="2218575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lvl="0"/>
            <a:r>
              <a:rPr lang="en-US" dirty="0" smtClean="0">
                <a:cs typeface="Arial" pitchFamily="34" charset="0"/>
              </a:rPr>
              <a:t>Common</a:t>
            </a:r>
            <a:r>
              <a:rPr lang="en-US" baseline="0" dirty="0" smtClean="0">
                <a:cs typeface="Arial" pitchFamily="34" charset="0"/>
              </a:rPr>
              <a:t> Gateway Interface:</a:t>
            </a:r>
          </a:p>
          <a:p>
            <a:pPr lvl="1"/>
            <a:r>
              <a:rPr lang="en-US" dirty="0" smtClean="0">
                <a:latin typeface="Arial" pitchFamily="34" charset="0"/>
                <a:cs typeface="Arial" pitchFamily="34" charset="0"/>
              </a:rPr>
              <a:t>The Common Gateway Interface, normally referred to as CGI, was one of the first practical techniques for creating dynamic content. </a:t>
            </a:r>
          </a:p>
          <a:p>
            <a:pPr lvl="1"/>
            <a:r>
              <a:rPr lang="en-US" dirty="0" smtClean="0">
                <a:latin typeface="Arial" pitchFamily="34" charset="0"/>
                <a:cs typeface="Arial" pitchFamily="34" charset="0"/>
              </a:rPr>
              <a:t>With CGI, a web server passes certain requests to an external program. The output of this program is then sent to the client in place of a static file. </a:t>
            </a:r>
          </a:p>
          <a:p>
            <a:pPr lvl="1"/>
            <a:r>
              <a:rPr lang="en-US" dirty="0" smtClean="0">
                <a:latin typeface="Arial" pitchFamily="34" charset="0"/>
                <a:cs typeface="Arial" pitchFamily="34" charset="0"/>
              </a:rPr>
              <a:t>The advent of CGI made it possible to implement all sorts of new functionality in web pages, and CGI quickly became a de facto standard, implemented on dozens of web servers.</a:t>
            </a:r>
          </a:p>
          <a:p>
            <a:pPr lvl="1"/>
            <a:r>
              <a:rPr lang="en-US" dirty="0" smtClean="0">
                <a:latin typeface="Arial" pitchFamily="34" charset="0"/>
                <a:cs typeface="Arial" pitchFamily="34" charset="0"/>
              </a:rPr>
              <a:t>Limitations with CGI:</a:t>
            </a:r>
          </a:p>
          <a:p>
            <a:pPr lvl="2"/>
            <a:r>
              <a:rPr lang="en-US" dirty="0" smtClean="0">
                <a:cs typeface="Arial" pitchFamily="34" charset="0"/>
              </a:rPr>
              <a:t>When a server receives a request that accesses a CGI program, it must create a new process to run the CGI program and then pass to it, via environment variables and standard input, every bit of information that might be necessary to generate a response. </a:t>
            </a:r>
          </a:p>
          <a:p>
            <a:pPr lvl="2"/>
            <a:r>
              <a:rPr lang="en-US" dirty="0" smtClean="0">
                <a:cs typeface="Arial" pitchFamily="34" charset="0"/>
              </a:rPr>
              <a:t>Creating a process for every such request requires time and significant server resources, which limits the number of requests a server can handle concurrently.</a:t>
            </a:r>
          </a:p>
          <a:p>
            <a:pPr lvl="2"/>
            <a:r>
              <a:rPr lang="en-US" dirty="0" smtClean="0">
                <a:cs typeface="Arial" pitchFamily="34" charset="0"/>
              </a:rPr>
              <a:t/>
            </a:r>
            <a:br>
              <a:rPr lang="en-US" dirty="0" smtClean="0">
                <a:cs typeface="Arial" pitchFamily="34" charset="0"/>
              </a:rPr>
            </a:br>
            <a:endParaRPr lang="en-US" dirty="0">
              <a:cs typeface="Arial" pitchFamily="34" charset="0"/>
            </a:endParaRPr>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7</a:t>
            </a:fld>
            <a:endParaRPr lang="en-US"/>
          </a:p>
        </p:txBody>
      </p:sp>
    </p:spTree>
    <p:extLst>
      <p:ext uri="{BB962C8B-B14F-4D97-AF65-F5344CB8AC3E}">
        <p14:creationId xmlns:p14="http://schemas.microsoft.com/office/powerpoint/2010/main" val="3347380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r>
              <a:rPr lang="en-US" b="1" dirty="0" smtClean="0">
                <a:cs typeface="Arial" pitchFamily="34" charset="0"/>
              </a:rPr>
              <a:t>What is a Servlet?</a:t>
            </a:r>
            <a:endParaRPr lang="en-US" dirty="0" smtClean="0">
              <a:cs typeface="Arial" pitchFamily="34" charset="0"/>
            </a:endParaRPr>
          </a:p>
          <a:p>
            <a:pPr lvl="1"/>
            <a:r>
              <a:rPr lang="en-US" dirty="0" smtClean="0">
                <a:latin typeface="Arial" pitchFamily="34" charset="0"/>
                <a:cs typeface="Arial" pitchFamily="34" charset="0"/>
              </a:rPr>
              <a:t>A Java program that is used to improve/ extend the functionalities of a server is called a servlet. </a:t>
            </a:r>
          </a:p>
          <a:p>
            <a:pPr lvl="1"/>
            <a:r>
              <a:rPr lang="en-US" dirty="0" smtClean="0">
                <a:latin typeface="Arial" pitchFamily="34" charset="0"/>
                <a:cs typeface="Arial" pitchFamily="34" charset="0"/>
              </a:rPr>
              <a:t>The server should be accessed by the host applications using the request-response model. </a:t>
            </a:r>
          </a:p>
          <a:p>
            <a:pPr lvl="2"/>
            <a:r>
              <a:rPr lang="en-US" dirty="0" smtClean="0">
                <a:cs typeface="Arial" pitchFamily="34" charset="0"/>
              </a:rPr>
              <a:t>In simple terms, a servlet can be seen as an Java applet running on the server. Typically servlets are used for storing/ processing data that were submitted using an HTML form and to provide dynamic content in a web page. </a:t>
            </a:r>
          </a:p>
          <a:p>
            <a:pPr lvl="2"/>
            <a:r>
              <a:rPr lang="en-US" dirty="0" smtClean="0">
                <a:cs typeface="Arial" pitchFamily="34" charset="0"/>
              </a:rPr>
              <a:t>Furthermore, servlets are used for managing state information. Java servlets are efficient, easier to use and portable compared to other CGI (Common Gateway Interface) technologies.</a:t>
            </a:r>
          </a:p>
          <a:p>
            <a:pPr marL="808037" lvl="1" indent="-228600" eaLnBrk="1" hangingPunct="1"/>
            <a:r>
              <a:rPr lang="en-US" dirty="0" smtClean="0">
                <a:latin typeface="Arial" pitchFamily="34" charset="0"/>
                <a:cs typeface="Arial" pitchFamily="34" charset="0"/>
              </a:rPr>
              <a:t>These are small, pluggable extensions to server that enhance the server’s functionality. Servlets allow developers to extend and customize any Java-enabled server.  </a:t>
            </a:r>
          </a:p>
          <a:p>
            <a:pPr marL="808037" lvl="1" indent="-228600" eaLnBrk="1" hangingPunct="1"/>
            <a:r>
              <a:rPr lang="en-US" dirty="0" smtClean="0">
                <a:latin typeface="Arial" pitchFamily="34" charset="0"/>
                <a:cs typeface="Arial" pitchFamily="34" charset="0"/>
              </a:rPr>
              <a:t>When servlets are used to generate dynamic content for a web page or otherwise extend the functionality of a web server, you are in effect creating a web application!</a:t>
            </a:r>
          </a:p>
          <a:p>
            <a:pPr marL="808037" lvl="1" indent="-228600" eaLnBrk="1" hangingPunct="1"/>
            <a:endParaRPr lang="en-US" dirty="0" smtClean="0">
              <a:latin typeface="Arial" pitchFamily="34" charset="0"/>
              <a:cs typeface="Arial" pitchFamily="34" charset="0"/>
            </a:endParaRPr>
          </a:p>
          <a:p>
            <a:pPr marL="163513" marR="0" lvl="0" indent="-285750" algn="l" defTabSz="914400" rtl="0" eaLnBrk="0" fontAlgn="base" latinLnBrk="0" hangingPunct="0">
              <a:lnSpc>
                <a:spcPct val="100000"/>
              </a:lnSpc>
              <a:spcBef>
                <a:spcPct val="30000"/>
              </a:spcBef>
              <a:spcAft>
                <a:spcPct val="0"/>
              </a:spcAft>
              <a:buClrTx/>
              <a:buSzTx/>
              <a:buFontTx/>
              <a:buChar char="–"/>
              <a:tabLst/>
              <a:defRPr/>
            </a:pPr>
            <a:endParaRPr lang="en-US" dirty="0" smtClean="0">
              <a:cs typeface="Arial" pitchFamily="34" charset="0"/>
            </a:endParaRPr>
          </a:p>
          <a:p>
            <a:pPr lvl="1"/>
            <a:endParaRPr lang="en-US" dirty="0" smtClean="0">
              <a:latin typeface="Arial" pitchFamily="34" charset="0"/>
              <a:cs typeface="Arial" pitchFamily="34" charset="0"/>
            </a:endParaRPr>
          </a:p>
          <a:p>
            <a:endParaRPr lang="en-US" dirty="0">
              <a:cs typeface="Arial" pitchFamily="34" charset="0"/>
            </a:endParaRPr>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8</a:t>
            </a:fld>
            <a:endParaRPr lang="en-US" dirty="0"/>
          </a:p>
        </p:txBody>
      </p:sp>
    </p:spTree>
    <p:extLst>
      <p:ext uri="{BB962C8B-B14F-4D97-AF65-F5344CB8AC3E}">
        <p14:creationId xmlns:p14="http://schemas.microsoft.com/office/powerpoint/2010/main" val="2979680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a:xfrm>
            <a:off x="911225" y="4460875"/>
            <a:ext cx="5022850" cy="4504531"/>
          </a:xfrm>
        </p:spPr>
        <p:txBody>
          <a:bodyPr>
            <a:noAutofit/>
          </a:bodyPr>
          <a:lstStyle/>
          <a:p>
            <a:pPr>
              <a:spcBef>
                <a:spcPts val="0"/>
              </a:spcBef>
            </a:pPr>
            <a:r>
              <a:rPr lang="en-US" dirty="0" smtClean="0">
                <a:cs typeface="Arial" pitchFamily="34" charset="0"/>
              </a:rPr>
              <a:t>CGI Vs </a:t>
            </a:r>
            <a:r>
              <a:rPr lang="en-US" dirty="0" err="1" smtClean="0">
                <a:cs typeface="Arial" pitchFamily="34" charset="0"/>
              </a:rPr>
              <a:t>Servlet</a:t>
            </a:r>
            <a:r>
              <a:rPr lang="en-US" dirty="0" smtClean="0">
                <a:cs typeface="Arial" pitchFamily="34" charset="0"/>
              </a:rPr>
              <a:t>:</a:t>
            </a:r>
          </a:p>
          <a:p>
            <a:pPr lvl="1">
              <a:spcBef>
                <a:spcPts val="0"/>
              </a:spcBef>
            </a:pPr>
            <a:r>
              <a:rPr lang="en-US" dirty="0" err="1" smtClean="0">
                <a:latin typeface="Arial" pitchFamily="34" charset="0"/>
                <a:cs typeface="Arial" pitchFamily="34" charset="0"/>
              </a:rPr>
              <a:t>Servlets</a:t>
            </a:r>
            <a:r>
              <a:rPr lang="en-US" dirty="0" smtClean="0">
                <a:latin typeface="Arial" pitchFamily="34" charset="0"/>
                <a:cs typeface="Arial" pitchFamily="34" charset="0"/>
              </a:rPr>
              <a:t> are effectively a Java version of CGI scripts, which are written in Perl, C, C++, UNIX shell scripts, etc. </a:t>
            </a:r>
          </a:p>
          <a:p>
            <a:pPr lvl="1">
              <a:spcBef>
                <a:spcPts val="0"/>
              </a:spcBef>
            </a:pPr>
            <a:r>
              <a:rPr lang="en-US" dirty="0" smtClean="0">
                <a:latin typeface="Arial" pitchFamily="34" charset="0"/>
                <a:cs typeface="Arial" pitchFamily="34" charset="0"/>
              </a:rPr>
              <a:t>CGI is a process based(Heavy weight) and </a:t>
            </a:r>
            <a:r>
              <a:rPr lang="en-US" dirty="0" err="1" smtClean="0">
                <a:latin typeface="Arial" pitchFamily="34" charset="0"/>
                <a:cs typeface="Arial" pitchFamily="34" charset="0"/>
              </a:rPr>
              <a:t>Servlet</a:t>
            </a:r>
            <a:r>
              <a:rPr lang="en-US" dirty="0" smtClean="0">
                <a:latin typeface="Arial" pitchFamily="34" charset="0"/>
                <a:cs typeface="Arial" pitchFamily="34" charset="0"/>
              </a:rPr>
              <a:t> is a Thread based (Light weight).In the sense CGI creates a process for every </a:t>
            </a:r>
            <a:r>
              <a:rPr lang="en-US" dirty="0" err="1" smtClean="0">
                <a:latin typeface="Arial" pitchFamily="34" charset="0"/>
                <a:cs typeface="Arial" pitchFamily="34" charset="0"/>
              </a:rPr>
              <a:t>exceution.So</a:t>
            </a:r>
            <a:r>
              <a:rPr lang="en-US" dirty="0" smtClean="0">
                <a:latin typeface="Arial" pitchFamily="34" charset="0"/>
                <a:cs typeface="Arial" pitchFamily="34" charset="0"/>
              </a:rPr>
              <a:t> ,this is a time taking process whereas </a:t>
            </a:r>
            <a:r>
              <a:rPr lang="en-US" dirty="0" err="1" smtClean="0">
                <a:latin typeface="Arial" pitchFamily="34" charset="0"/>
                <a:cs typeface="Arial" pitchFamily="34" charset="0"/>
              </a:rPr>
              <a:t>servlet</a:t>
            </a:r>
            <a:r>
              <a:rPr lang="en-US" dirty="0" smtClean="0">
                <a:latin typeface="Arial" pitchFamily="34" charset="0"/>
                <a:cs typeface="Arial" pitchFamily="34" charset="0"/>
              </a:rPr>
              <a:t> executes by using </a:t>
            </a:r>
            <a:r>
              <a:rPr lang="en-US" dirty="0" err="1" smtClean="0">
                <a:latin typeface="Arial" pitchFamily="34" charset="0"/>
                <a:cs typeface="Arial" pitchFamily="34" charset="0"/>
              </a:rPr>
              <a:t>threadings</a:t>
            </a:r>
            <a:r>
              <a:rPr lang="en-US" dirty="0" smtClean="0">
                <a:latin typeface="Arial" pitchFamily="34" charset="0"/>
                <a:cs typeface="Arial" pitchFamily="34" charset="0"/>
              </a:rPr>
              <a:t> ,So this is light weight process.</a:t>
            </a:r>
          </a:p>
          <a:p>
            <a:pPr lvl="1">
              <a:spcBef>
                <a:spcPts val="0"/>
              </a:spcBef>
            </a:pPr>
            <a:r>
              <a:rPr lang="en-US" dirty="0" smtClean="0">
                <a:latin typeface="Arial" pitchFamily="34" charset="0"/>
                <a:cs typeface="Arial" pitchFamily="34" charset="0"/>
              </a:rPr>
              <a:t>When a CGI program (or script) is invoked, what typically happens is that a new process is spawned to handle the request. This process is external to that of the </a:t>
            </a:r>
            <a:r>
              <a:rPr lang="en-US" dirty="0" err="1" smtClean="0">
                <a:latin typeface="Arial" pitchFamily="34" charset="0"/>
                <a:cs typeface="Arial" pitchFamily="34" charset="0"/>
              </a:rPr>
              <a:t>webserver</a:t>
            </a:r>
            <a:r>
              <a:rPr lang="en-US" dirty="0" smtClean="0">
                <a:latin typeface="Arial" pitchFamily="34" charset="0"/>
                <a:cs typeface="Arial" pitchFamily="34" charset="0"/>
              </a:rPr>
              <a:t> and as such, you have the overhead of creating a new process and context switching, etc.</a:t>
            </a:r>
          </a:p>
          <a:p>
            <a:pPr lvl="1">
              <a:spcBef>
                <a:spcPts val="0"/>
              </a:spcBef>
            </a:pPr>
            <a:r>
              <a:rPr lang="en-US" dirty="0" smtClean="0">
                <a:latin typeface="Arial" pitchFamily="34" charset="0"/>
                <a:cs typeface="Arial" pitchFamily="34" charset="0"/>
              </a:rPr>
              <a:t>Java </a:t>
            </a:r>
            <a:r>
              <a:rPr lang="en-US" dirty="0" err="1" smtClean="0">
                <a:latin typeface="Arial" pitchFamily="34" charset="0"/>
                <a:cs typeface="Arial" pitchFamily="34" charset="0"/>
              </a:rPr>
              <a:t>Servlets</a:t>
            </a:r>
            <a:r>
              <a:rPr lang="en-US" dirty="0" smtClean="0">
                <a:latin typeface="Arial" pitchFamily="34" charset="0"/>
                <a:cs typeface="Arial" pitchFamily="34" charset="0"/>
              </a:rPr>
              <a:t> on the other hand actually run inside the </a:t>
            </a:r>
            <a:r>
              <a:rPr lang="en-US" dirty="0" err="1" smtClean="0">
                <a:latin typeface="Arial" pitchFamily="34" charset="0"/>
                <a:cs typeface="Arial" pitchFamily="34" charset="0"/>
              </a:rPr>
              <a:t>webserver</a:t>
            </a:r>
            <a:r>
              <a:rPr lang="en-US" dirty="0" smtClean="0">
                <a:latin typeface="Arial" pitchFamily="34" charset="0"/>
                <a:cs typeface="Arial" pitchFamily="34" charset="0"/>
              </a:rPr>
              <a:t> (or </a:t>
            </a:r>
            <a:r>
              <a:rPr lang="en-US" dirty="0" err="1" smtClean="0">
                <a:latin typeface="Arial" pitchFamily="34" charset="0"/>
                <a:cs typeface="Arial" pitchFamily="34" charset="0"/>
              </a:rPr>
              <a:t>Servlet</a:t>
            </a:r>
            <a:r>
              <a:rPr lang="en-US" dirty="0" smtClean="0">
                <a:latin typeface="Arial" pitchFamily="34" charset="0"/>
                <a:cs typeface="Arial" pitchFamily="34" charset="0"/>
              </a:rPr>
              <a:t> engine). The developer writes the </a:t>
            </a:r>
            <a:r>
              <a:rPr lang="en-US" dirty="0" err="1" smtClean="0">
                <a:latin typeface="Arial" pitchFamily="34" charset="0"/>
                <a:cs typeface="Arial" pitchFamily="34" charset="0"/>
              </a:rPr>
              <a:t>Servlet</a:t>
            </a:r>
            <a:r>
              <a:rPr lang="en-US" dirty="0" smtClean="0">
                <a:latin typeface="Arial" pitchFamily="34" charset="0"/>
                <a:cs typeface="Arial" pitchFamily="34" charset="0"/>
              </a:rPr>
              <a:t> classes, compiles them and places them somewhere that the server can locate them. The first time a </a:t>
            </a:r>
            <a:r>
              <a:rPr lang="en-US" dirty="0" err="1" smtClean="0">
                <a:latin typeface="Arial" pitchFamily="34" charset="0"/>
                <a:cs typeface="Arial" pitchFamily="34" charset="0"/>
              </a:rPr>
              <a:t>Servlet</a:t>
            </a:r>
            <a:r>
              <a:rPr lang="en-US" dirty="0" smtClean="0">
                <a:latin typeface="Arial" pitchFamily="34" charset="0"/>
                <a:cs typeface="Arial" pitchFamily="34" charset="0"/>
              </a:rPr>
              <a:t> is requested, it is loaded into memory and cached. From then on, the same </a:t>
            </a:r>
            <a:r>
              <a:rPr lang="en-US" dirty="0" err="1" smtClean="0">
                <a:latin typeface="Arial" pitchFamily="34" charset="0"/>
                <a:cs typeface="Arial" pitchFamily="34" charset="0"/>
              </a:rPr>
              <a:t>Servlet</a:t>
            </a:r>
            <a:r>
              <a:rPr lang="en-US" dirty="0" smtClean="0">
                <a:latin typeface="Arial" pitchFamily="34" charset="0"/>
                <a:cs typeface="Arial" pitchFamily="34" charset="0"/>
              </a:rPr>
              <a:t> instance is used, with different requests being handled by different threads. </a:t>
            </a:r>
            <a:br>
              <a:rPr lang="en-US" dirty="0" smtClean="0">
                <a:latin typeface="Arial" pitchFamily="34" charset="0"/>
                <a:cs typeface="Arial" pitchFamily="34" charset="0"/>
              </a:rPr>
            </a:br>
            <a:r>
              <a:rPr lang="en-US" dirty="0" smtClean="0">
                <a:latin typeface="Arial" pitchFamily="34" charset="0"/>
                <a:cs typeface="Arial" pitchFamily="34" charset="0"/>
              </a:rPr>
              <a:t>Of course, being Java, the compiled </a:t>
            </a:r>
            <a:r>
              <a:rPr lang="en-US" dirty="0" err="1" smtClean="0">
                <a:latin typeface="Arial" pitchFamily="34" charset="0"/>
                <a:cs typeface="Arial" pitchFamily="34" charset="0"/>
              </a:rPr>
              <a:t>Servlet</a:t>
            </a:r>
            <a:r>
              <a:rPr lang="en-US" dirty="0" smtClean="0">
                <a:latin typeface="Arial" pitchFamily="34" charset="0"/>
                <a:cs typeface="Arial" pitchFamily="34" charset="0"/>
              </a:rPr>
              <a:t> classes can be moved from one </a:t>
            </a:r>
            <a:r>
              <a:rPr lang="en-US" dirty="0" err="1" smtClean="0">
                <a:latin typeface="Arial" pitchFamily="34" charset="0"/>
                <a:cs typeface="Arial" pitchFamily="34" charset="0"/>
              </a:rPr>
              <a:t>Servlet</a:t>
            </a:r>
            <a:r>
              <a:rPr lang="en-US" dirty="0" smtClean="0">
                <a:latin typeface="Arial" pitchFamily="34" charset="0"/>
                <a:cs typeface="Arial" pitchFamily="34" charset="0"/>
              </a:rPr>
              <a:t> compatible </a:t>
            </a:r>
            <a:r>
              <a:rPr lang="en-US" dirty="0" err="1" smtClean="0">
                <a:latin typeface="Arial" pitchFamily="34" charset="0"/>
                <a:cs typeface="Arial" pitchFamily="34" charset="0"/>
              </a:rPr>
              <a:t>webserver</a:t>
            </a:r>
            <a:r>
              <a:rPr lang="en-US" dirty="0" smtClean="0">
                <a:latin typeface="Arial" pitchFamily="34" charset="0"/>
                <a:cs typeface="Arial" pitchFamily="34" charset="0"/>
              </a:rPr>
              <a:t> to another very easily. CGI programs or scripts on the other hand may be platform dependent, need to be recompiled or even </a:t>
            </a:r>
            <a:r>
              <a:rPr lang="en-US" dirty="0" err="1" smtClean="0">
                <a:latin typeface="Arial" pitchFamily="34" charset="0"/>
                <a:cs typeface="Arial" pitchFamily="34" charset="0"/>
              </a:rPr>
              <a:t>webserver</a:t>
            </a:r>
            <a:r>
              <a:rPr lang="en-US" dirty="0" smtClean="0">
                <a:latin typeface="Arial" pitchFamily="34" charset="0"/>
                <a:cs typeface="Arial" pitchFamily="34" charset="0"/>
              </a:rPr>
              <a:t> dependent. </a:t>
            </a:r>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9</a:t>
            </a:fld>
            <a:endParaRPr lang="en-US" dirty="0"/>
          </a:p>
        </p:txBody>
      </p:sp>
    </p:spTree>
    <p:extLst>
      <p:ext uri="{BB962C8B-B14F-4D97-AF65-F5344CB8AC3E}">
        <p14:creationId xmlns:p14="http://schemas.microsoft.com/office/powerpoint/2010/main" val="3405865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911224" y="735806"/>
            <a:ext cx="5178425" cy="8229601"/>
          </a:xfrm>
        </p:spPr>
        <p:txBody>
          <a:bodyPr>
            <a:noAutofit/>
          </a:bodyPr>
          <a:lstStyle/>
          <a:p>
            <a:pPr marL="742950" marR="0" lvl="1" indent="-285750" algn="l" defTabSz="914400" rtl="0" eaLnBrk="0" fontAlgn="base" latinLnBrk="0" hangingPunct="0">
              <a:lnSpc>
                <a:spcPct val="100000"/>
              </a:lnSpc>
              <a:spcBef>
                <a:spcPts val="0"/>
              </a:spcBef>
              <a:spcAft>
                <a:spcPct val="0"/>
              </a:spcAft>
              <a:buClrTx/>
              <a:buSzTx/>
              <a:buFontTx/>
              <a:buChar char="–"/>
              <a:tabLst/>
              <a:defRPr/>
            </a:pPr>
            <a:r>
              <a:rPr lang="en-US" dirty="0" smtClean="0">
                <a:latin typeface="Arial" pitchFamily="34" charset="0"/>
                <a:cs typeface="Arial" pitchFamily="34" charset="0"/>
              </a:rPr>
              <a:t>Unlike CGI programs, </a:t>
            </a:r>
            <a:r>
              <a:rPr lang="en-US" dirty="0" err="1" smtClean="0">
                <a:latin typeface="Arial" pitchFamily="34" charset="0"/>
                <a:cs typeface="Arial" pitchFamily="34" charset="0"/>
              </a:rPr>
              <a:t>servlets</a:t>
            </a:r>
            <a:r>
              <a:rPr lang="en-US" dirty="0" smtClean="0">
                <a:latin typeface="Arial" pitchFamily="34" charset="0"/>
                <a:cs typeface="Arial" pitchFamily="34" charset="0"/>
              </a:rPr>
              <a:t> are loaded once and then stay resident. Future service calls to the </a:t>
            </a:r>
            <a:r>
              <a:rPr lang="en-US" dirty="0" err="1" smtClean="0">
                <a:latin typeface="Arial" pitchFamily="34" charset="0"/>
                <a:cs typeface="Arial" pitchFamily="34" charset="0"/>
              </a:rPr>
              <a:t>servlet</a:t>
            </a:r>
            <a:r>
              <a:rPr lang="en-US" dirty="0" smtClean="0">
                <a:latin typeface="Arial" pitchFamily="34" charset="0"/>
                <a:cs typeface="Arial" pitchFamily="34" charset="0"/>
              </a:rPr>
              <a:t> are faster since the </a:t>
            </a:r>
            <a:r>
              <a:rPr lang="en-US" dirty="0" err="1" smtClean="0">
                <a:latin typeface="Arial" pitchFamily="34" charset="0"/>
                <a:cs typeface="Arial" pitchFamily="34" charset="0"/>
              </a:rPr>
              <a:t>servlet</a:t>
            </a:r>
            <a:r>
              <a:rPr lang="en-US" dirty="0" smtClean="0">
                <a:latin typeface="Arial" pitchFamily="34" charset="0"/>
                <a:cs typeface="Arial" pitchFamily="34" charset="0"/>
              </a:rPr>
              <a:t> is already in memory. </a:t>
            </a:r>
          </a:p>
          <a:p>
            <a:pPr marL="742950" marR="0" lvl="1" indent="-285750" algn="l" defTabSz="914400" rtl="0" eaLnBrk="0" fontAlgn="base" latinLnBrk="0" hangingPunct="0">
              <a:lnSpc>
                <a:spcPct val="100000"/>
              </a:lnSpc>
              <a:spcBef>
                <a:spcPts val="0"/>
              </a:spcBef>
              <a:spcAft>
                <a:spcPct val="0"/>
              </a:spcAft>
              <a:buClrTx/>
              <a:buSzTx/>
              <a:buFontTx/>
              <a:buChar char="–"/>
              <a:tabLst/>
              <a:defRPr/>
            </a:pPr>
            <a:r>
              <a:rPr lang="en-US" dirty="0" smtClean="0">
                <a:latin typeface="Arial" pitchFamily="34" charset="0"/>
                <a:cs typeface="Arial" pitchFamily="34" charset="0"/>
              </a:rPr>
              <a:t>CGI are usually executables that are native to the server’s operating system, though </a:t>
            </a:r>
            <a:r>
              <a:rPr lang="en-US" dirty="0" err="1" smtClean="0">
                <a:latin typeface="Arial" pitchFamily="34" charset="0"/>
                <a:cs typeface="Arial" pitchFamily="34" charset="0"/>
              </a:rPr>
              <a:t>servlets</a:t>
            </a:r>
            <a:r>
              <a:rPr lang="en-US" dirty="0" smtClean="0">
                <a:latin typeface="Arial" pitchFamily="34" charset="0"/>
                <a:cs typeface="Arial" pitchFamily="34" charset="0"/>
              </a:rPr>
              <a:t> can also be compiled to the native OS it can be compiled to Java </a:t>
            </a:r>
            <a:r>
              <a:rPr lang="en-US" dirty="0" err="1" smtClean="0">
                <a:latin typeface="Arial" pitchFamily="34" charset="0"/>
                <a:cs typeface="Arial" pitchFamily="34" charset="0"/>
              </a:rPr>
              <a:t>bytecode</a:t>
            </a:r>
            <a:r>
              <a:rPr lang="en-US" dirty="0" smtClean="0">
                <a:latin typeface="Arial" pitchFamily="34" charset="0"/>
                <a:cs typeface="Arial" pitchFamily="34" charset="0"/>
              </a:rPr>
              <a:t> which is then run on a JVM. With CGI, you can run scripts right away, while </a:t>
            </a:r>
            <a:r>
              <a:rPr lang="en-US" dirty="0" err="1" smtClean="0">
                <a:latin typeface="Arial" pitchFamily="34" charset="0"/>
                <a:cs typeface="Arial" pitchFamily="34" charset="0"/>
              </a:rPr>
              <a:t>servlets</a:t>
            </a:r>
            <a:r>
              <a:rPr lang="en-US" dirty="0" smtClean="0">
                <a:latin typeface="Arial" pitchFamily="34" charset="0"/>
                <a:cs typeface="Arial" pitchFamily="34" charset="0"/>
              </a:rPr>
              <a:t>, you would need to translate the script into Java and compile it into a </a:t>
            </a:r>
            <a:r>
              <a:rPr lang="en-US" dirty="0" err="1" smtClean="0">
                <a:latin typeface="Arial" pitchFamily="34" charset="0"/>
                <a:cs typeface="Arial" pitchFamily="34" charset="0"/>
              </a:rPr>
              <a:t>servlet</a:t>
            </a:r>
            <a:r>
              <a:rPr lang="en-US" dirty="0" smtClean="0">
                <a:latin typeface="Arial" pitchFamily="34" charset="0"/>
                <a:cs typeface="Arial" pitchFamily="34" charset="0"/>
              </a:rPr>
              <a:t> which adds a little bit to the loading time.</a:t>
            </a:r>
          </a:p>
          <a:p>
            <a:pPr lvl="1"/>
            <a:r>
              <a:rPr lang="en-US" dirty="0" err="1" smtClean="0">
                <a:latin typeface="Arial" pitchFamily="34" charset="0"/>
                <a:cs typeface="Arial" pitchFamily="34" charset="0"/>
              </a:rPr>
              <a:t>Servlets</a:t>
            </a:r>
            <a:r>
              <a:rPr lang="en-US" dirty="0" smtClean="0">
                <a:latin typeface="Arial" pitchFamily="34" charset="0"/>
                <a:cs typeface="Arial" pitchFamily="34" charset="0"/>
              </a:rPr>
              <a:t> can maintain state information between service calls. </a:t>
            </a:r>
          </a:p>
          <a:p>
            <a:pPr lvl="1"/>
            <a:r>
              <a:rPr lang="en-US" dirty="0" smtClean="0">
                <a:latin typeface="Arial" pitchFamily="34" charset="0"/>
                <a:cs typeface="Arial" pitchFamily="34" charset="0"/>
              </a:rPr>
              <a:t>The </a:t>
            </a:r>
            <a:r>
              <a:rPr lang="en-US" dirty="0" err="1" smtClean="0">
                <a:latin typeface="Arial" pitchFamily="34" charset="0"/>
                <a:cs typeface="Arial" pitchFamily="34" charset="0"/>
              </a:rPr>
              <a:t>Servlet</a:t>
            </a:r>
            <a:r>
              <a:rPr lang="en-US" dirty="0" smtClean="0">
                <a:latin typeface="Arial" pitchFamily="34" charset="0"/>
                <a:cs typeface="Arial" pitchFamily="34" charset="0"/>
              </a:rPr>
              <a:t> API is supported by most major web servers. </a:t>
            </a:r>
          </a:p>
          <a:p>
            <a:pPr lvl="0"/>
            <a:endParaRPr lang="en-US" dirty="0" smtClean="0">
              <a:cs typeface="Arial" pitchFamily="34" charset="0"/>
            </a:endParaRPr>
          </a:p>
          <a:p>
            <a:pPr lvl="0"/>
            <a:r>
              <a:rPr lang="en-US" dirty="0" err="1" smtClean="0">
                <a:cs typeface="Arial" pitchFamily="34" charset="0"/>
              </a:rPr>
              <a:t>Servlet</a:t>
            </a:r>
            <a:r>
              <a:rPr lang="en-US" dirty="0" smtClean="0">
                <a:cs typeface="Arial" pitchFamily="34" charset="0"/>
              </a:rPr>
              <a:t> Vs Applets:</a:t>
            </a:r>
          </a:p>
          <a:p>
            <a:pPr lvl="1"/>
            <a:r>
              <a:rPr lang="en-US" dirty="0" smtClean="0">
                <a:latin typeface="Arial" pitchFamily="34" charset="0"/>
                <a:cs typeface="Arial" pitchFamily="34" charset="0"/>
              </a:rPr>
              <a:t>"</a:t>
            </a:r>
            <a:r>
              <a:rPr lang="en-US" dirty="0" err="1" smtClean="0">
                <a:latin typeface="Arial" pitchFamily="34" charset="0"/>
                <a:cs typeface="Arial" pitchFamily="34" charset="0"/>
              </a:rPr>
              <a:t>Servlets</a:t>
            </a:r>
            <a:r>
              <a:rPr lang="en-US" dirty="0" smtClean="0">
                <a:latin typeface="Arial" pitchFamily="34" charset="0"/>
                <a:cs typeface="Arial" pitchFamily="34" charset="0"/>
              </a:rPr>
              <a:t>" are </a:t>
            </a:r>
            <a:r>
              <a:rPr lang="en-US" b="1" dirty="0" smtClean="0">
                <a:latin typeface="Arial" pitchFamily="34" charset="0"/>
                <a:cs typeface="Arial" pitchFamily="34" charset="0"/>
              </a:rPr>
              <a:t>server-side</a:t>
            </a:r>
            <a:r>
              <a:rPr lang="en-US" dirty="0" smtClean="0">
                <a:latin typeface="Arial" pitchFamily="34" charset="0"/>
                <a:cs typeface="Arial" pitchFamily="34" charset="0"/>
              </a:rPr>
              <a:t> Java programs that are loaded and run within the framework of a web </a:t>
            </a:r>
            <a:r>
              <a:rPr lang="en-US" b="1" dirty="0" smtClean="0">
                <a:latin typeface="Arial" pitchFamily="34" charset="0"/>
                <a:cs typeface="Arial" pitchFamily="34" charset="0"/>
              </a:rPr>
              <a:t>server</a:t>
            </a:r>
            <a:r>
              <a:rPr lang="en-US" dirty="0" smtClean="0">
                <a:latin typeface="Arial" pitchFamily="34" charset="0"/>
                <a:cs typeface="Arial" pitchFamily="34" charset="0"/>
              </a:rPr>
              <a:t>. They are often compared to "applets", which are </a:t>
            </a:r>
            <a:r>
              <a:rPr lang="en-US" b="1" dirty="0" smtClean="0">
                <a:latin typeface="Arial" pitchFamily="34" charset="0"/>
                <a:cs typeface="Arial" pitchFamily="34" charset="0"/>
              </a:rPr>
              <a:t>client-side</a:t>
            </a:r>
            <a:r>
              <a:rPr lang="en-US" dirty="0" smtClean="0">
                <a:latin typeface="Arial" pitchFamily="34" charset="0"/>
                <a:cs typeface="Arial" pitchFamily="34" charset="0"/>
              </a:rPr>
              <a:t> Java programs that are loaded and run with within the framework of a web </a:t>
            </a:r>
            <a:r>
              <a:rPr lang="en-US" b="1" dirty="0" smtClean="0">
                <a:latin typeface="Arial" pitchFamily="34" charset="0"/>
                <a:cs typeface="Arial" pitchFamily="34" charset="0"/>
              </a:rPr>
              <a:t>browser</a:t>
            </a:r>
            <a:r>
              <a:rPr lang="en-US" dirty="0" smtClean="0">
                <a:latin typeface="Arial" pitchFamily="34" charset="0"/>
                <a:cs typeface="Arial" pitchFamily="34" charset="0"/>
              </a:rPr>
              <a:t>. </a:t>
            </a:r>
          </a:p>
          <a:p>
            <a:pPr lvl="1"/>
            <a:r>
              <a:rPr lang="en-US" dirty="0" smtClean="0">
                <a:latin typeface="Arial" pitchFamily="34" charset="0"/>
                <a:cs typeface="Arial" pitchFamily="34" charset="0"/>
              </a:rPr>
              <a:t>Instead of </a:t>
            </a:r>
            <a:r>
              <a:rPr lang="en-US" dirty="0" err="1" smtClean="0">
                <a:latin typeface="Arial" pitchFamily="34" charset="0"/>
                <a:cs typeface="Arial" pitchFamily="34" charset="0"/>
              </a:rPr>
              <a:t>subclassing</a:t>
            </a:r>
            <a:r>
              <a:rPr lang="en-US" dirty="0" smtClean="0">
                <a:latin typeface="Arial" pitchFamily="34" charset="0"/>
                <a:cs typeface="Arial" pitchFamily="34" charset="0"/>
              </a:rPr>
              <a:t> the </a:t>
            </a:r>
            <a:r>
              <a:rPr lang="en-US" dirty="0" err="1" smtClean="0">
                <a:latin typeface="Arial" pitchFamily="34" charset="0"/>
                <a:cs typeface="Arial" pitchFamily="34" charset="0"/>
              </a:rPr>
              <a:t>java.applet.Applet</a:t>
            </a:r>
            <a:r>
              <a:rPr lang="en-US" dirty="0" smtClean="0">
                <a:latin typeface="Arial" pitchFamily="34" charset="0"/>
                <a:cs typeface="Arial" pitchFamily="34" charset="0"/>
              </a:rPr>
              <a:t> class, you write your </a:t>
            </a:r>
            <a:r>
              <a:rPr lang="en-US" dirty="0" err="1" smtClean="0">
                <a:latin typeface="Arial" pitchFamily="34" charset="0"/>
                <a:cs typeface="Arial" pitchFamily="34" charset="0"/>
              </a:rPr>
              <a:t>servlets</a:t>
            </a:r>
            <a:r>
              <a:rPr lang="en-US" dirty="0" smtClean="0">
                <a:latin typeface="Arial" pitchFamily="34" charset="0"/>
                <a:cs typeface="Arial" pitchFamily="34" charset="0"/>
              </a:rPr>
              <a:t> by </a:t>
            </a:r>
            <a:r>
              <a:rPr lang="en-US" dirty="0" err="1" smtClean="0">
                <a:latin typeface="Arial" pitchFamily="34" charset="0"/>
                <a:cs typeface="Arial" pitchFamily="34" charset="0"/>
              </a:rPr>
              <a:t>subclassing</a:t>
            </a:r>
            <a:r>
              <a:rPr lang="en-US" dirty="0" smtClean="0">
                <a:latin typeface="Arial" pitchFamily="34" charset="0"/>
                <a:cs typeface="Arial" pitchFamily="34" charset="0"/>
              </a:rPr>
              <a:t> a class that implements the </a:t>
            </a:r>
            <a:r>
              <a:rPr lang="en-US" dirty="0" err="1" smtClean="0">
                <a:latin typeface="Arial" pitchFamily="34" charset="0"/>
                <a:cs typeface="Arial" pitchFamily="34" charset="0"/>
              </a:rPr>
              <a:t>javax.servlet.Servlet</a:t>
            </a:r>
            <a:r>
              <a:rPr lang="en-US" dirty="0" smtClean="0">
                <a:latin typeface="Arial" pitchFamily="34" charset="0"/>
                <a:cs typeface="Arial" pitchFamily="34" charset="0"/>
              </a:rPr>
              <a:t> interface. </a:t>
            </a:r>
          </a:p>
          <a:p>
            <a:pPr lvl="1"/>
            <a:r>
              <a:rPr lang="en-US" dirty="0" err="1" smtClean="0">
                <a:latin typeface="Arial" pitchFamily="34" charset="0"/>
                <a:cs typeface="Arial" pitchFamily="34" charset="0"/>
              </a:rPr>
              <a:t>Servlets</a:t>
            </a:r>
            <a:r>
              <a:rPr lang="en-US" dirty="0" smtClean="0">
                <a:latin typeface="Arial" pitchFamily="34" charset="0"/>
                <a:cs typeface="Arial" pitchFamily="34" charset="0"/>
              </a:rPr>
              <a:t> are called "faceless" in that do not have a GUI component. Note that the Applet class extends the </a:t>
            </a:r>
            <a:r>
              <a:rPr lang="en-US" dirty="0" err="1" smtClean="0">
                <a:latin typeface="Arial" pitchFamily="34" charset="0"/>
                <a:cs typeface="Arial" pitchFamily="34" charset="0"/>
              </a:rPr>
              <a:t>java.awt.Panel</a:t>
            </a:r>
            <a:r>
              <a:rPr lang="en-US" dirty="0" smtClean="0">
                <a:latin typeface="Arial" pitchFamily="34" charset="0"/>
                <a:cs typeface="Arial" pitchFamily="34" charset="0"/>
              </a:rPr>
              <a:t> class which necessitates an interactive interface. </a:t>
            </a:r>
          </a:p>
          <a:p>
            <a:pPr lvl="1"/>
            <a:endParaRPr lang="en-US" dirty="0" smtClean="0">
              <a:latin typeface="Arial" pitchFamily="34" charset="0"/>
              <a:cs typeface="Arial" pitchFamily="34" charset="0"/>
            </a:endParaRPr>
          </a:p>
          <a:p>
            <a:pPr marL="742950" marR="0" lvl="1" indent="-285750" algn="l" defTabSz="914400" rtl="0" eaLnBrk="0" fontAlgn="base" latinLnBrk="0" hangingPunct="0">
              <a:lnSpc>
                <a:spcPct val="100000"/>
              </a:lnSpc>
              <a:spcBef>
                <a:spcPts val="0"/>
              </a:spcBef>
              <a:spcAft>
                <a:spcPct val="0"/>
              </a:spcAft>
              <a:buClrTx/>
              <a:buSzTx/>
              <a:buFontTx/>
              <a:buChar char="–"/>
              <a:tabLst/>
              <a:defRPr/>
            </a:pPr>
            <a:endParaRPr lang="en-US" dirty="0" smtClean="0">
              <a:latin typeface="Arial" pitchFamily="34" charset="0"/>
              <a:cs typeface="Arial" pitchFamily="34" charset="0"/>
            </a:endParaRPr>
          </a:p>
          <a:p>
            <a:pPr lvl="1">
              <a:spcBef>
                <a:spcPts val="0"/>
              </a:spcBef>
            </a:pPr>
            <a:endParaRPr lang="en-US" dirty="0" smtClean="0">
              <a:latin typeface="Arial" pitchFamily="34" charset="0"/>
              <a:cs typeface="Arial" pitchFamily="34" charset="0"/>
            </a:endParaRPr>
          </a:p>
          <a:p>
            <a:pPr lvl="0">
              <a:spcBef>
                <a:spcPts val="0"/>
              </a:spcBef>
              <a:buNone/>
            </a:pPr>
            <a:r>
              <a:rPr lang="en-US" dirty="0" smtClean="0">
                <a:cs typeface="Arial" pitchFamily="34" charset="0"/>
              </a:rPr>
              <a:t/>
            </a:r>
            <a:br>
              <a:rPr lang="en-US" dirty="0" smtClean="0">
                <a:cs typeface="Arial" pitchFamily="34" charset="0"/>
              </a:rPr>
            </a:br>
            <a:r>
              <a:rPr lang="en-US" dirty="0" smtClean="0">
                <a:cs typeface="Arial" pitchFamily="34" charset="0"/>
              </a:rPr>
              <a:t/>
            </a:r>
            <a:br>
              <a:rPr lang="en-US" dirty="0" smtClean="0">
                <a:cs typeface="Arial" pitchFamily="34" charset="0"/>
              </a:rPr>
            </a:br>
            <a:endParaRPr lang="en-US" dirty="0">
              <a:cs typeface="Arial" pitchFamily="34" charset="0"/>
            </a:endParaRPr>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10</a:t>
            </a:fld>
            <a:endParaRPr lang="en-US" dirty="0"/>
          </a:p>
        </p:txBody>
      </p:sp>
    </p:spTree>
    <p:extLst>
      <p:ext uri="{BB962C8B-B14F-4D97-AF65-F5344CB8AC3E}">
        <p14:creationId xmlns:p14="http://schemas.microsoft.com/office/powerpoint/2010/main" val="42525201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and Sec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8" name="Picture 7" descr="SYNT_MASTER_3COLOR [Converte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33248" y="288349"/>
            <a:ext cx="2841429" cy="676065"/>
          </a:xfrm>
          <a:prstGeom prst="rect">
            <a:avLst/>
          </a:prstGeom>
        </p:spPr>
      </p:pic>
      <p:sp>
        <p:nvSpPr>
          <p:cNvPr id="2" name="Title 1"/>
          <p:cNvSpPr>
            <a:spLocks noGrp="1"/>
          </p:cNvSpPr>
          <p:nvPr>
            <p:ph type="ctrTitle"/>
          </p:nvPr>
        </p:nvSpPr>
        <p:spPr>
          <a:xfrm>
            <a:off x="5323278" y="2425701"/>
            <a:ext cx="6547440" cy="1684190"/>
          </a:xfrm>
        </p:spPr>
        <p:txBody>
          <a:bodyPr rIns="0" anchor="ctr">
            <a:normAutofit/>
          </a:bodyPr>
          <a:lstStyle>
            <a:lvl1pPr algn="r">
              <a:defRPr sz="3200"/>
            </a:lvl1pPr>
          </a:lstStyle>
          <a:p>
            <a:r>
              <a:rPr lang="en-US" smtClean="0"/>
              <a:t>Click to edit Master title style</a:t>
            </a:r>
            <a:endParaRPr lang="en-US" dirty="0"/>
          </a:p>
        </p:txBody>
      </p:sp>
      <p:sp>
        <p:nvSpPr>
          <p:cNvPr id="3" name="Subtitle 2"/>
          <p:cNvSpPr>
            <a:spLocks noGrp="1"/>
          </p:cNvSpPr>
          <p:nvPr>
            <p:ph type="subTitle" idx="1"/>
          </p:nvPr>
        </p:nvSpPr>
        <p:spPr>
          <a:xfrm>
            <a:off x="5323277" y="5753100"/>
            <a:ext cx="6547440" cy="542924"/>
          </a:xfrm>
        </p:spPr>
        <p:txBody>
          <a:bodyPr rIns="0" anchor="ctr"/>
          <a:lstStyle>
            <a:lvl1pPr marL="0" indent="0" algn="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130707610"/>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50567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7" name="Rectangle 6"/>
          <p:cNvSpPr/>
          <p:nvPr userDrawn="1"/>
        </p:nvSpPr>
        <p:spPr>
          <a:xfrm>
            <a:off x="-29030" y="-1"/>
            <a:ext cx="12221030"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Template1_Out.jpg"/>
          <p:cNvPicPr>
            <a:picLocks noChangeAspect="1"/>
          </p:cNvPicPr>
          <p:nvPr userDrawn="1"/>
        </p:nvPicPr>
        <p:blipFill rotWithShape="1">
          <a:blip r:embed="rId2">
            <a:extLst>
              <a:ext uri="{28A0092B-C50C-407E-A947-70E740481C1C}">
                <a14:useLocalDpi xmlns:a14="http://schemas.microsoft.com/office/drawing/2010/main" val="0"/>
              </a:ext>
            </a:extLst>
          </a:blip>
          <a:srcRect b="7714"/>
          <a:stretch/>
        </p:blipFill>
        <p:spPr>
          <a:xfrm>
            <a:off x="-19049" y="1491338"/>
            <a:ext cx="5597683" cy="3874412"/>
          </a:xfrm>
          <a:prstGeom prst="rect">
            <a:avLst/>
          </a:prstGeom>
        </p:spPr>
      </p:pic>
      <p:sp>
        <p:nvSpPr>
          <p:cNvPr id="9" name="Rectangle 8"/>
          <p:cNvSpPr/>
          <p:nvPr userDrawn="1"/>
        </p:nvSpPr>
        <p:spPr>
          <a:xfrm>
            <a:off x="6942108" y="0"/>
            <a:ext cx="1372307" cy="13525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0" name="Rectangle 9"/>
          <p:cNvSpPr/>
          <p:nvPr userDrawn="1"/>
        </p:nvSpPr>
        <p:spPr>
          <a:xfrm>
            <a:off x="6942108" y="5512683"/>
            <a:ext cx="1372307" cy="13670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1" name="Rectangle 10"/>
          <p:cNvSpPr/>
          <p:nvPr userDrawn="1"/>
        </p:nvSpPr>
        <p:spPr>
          <a:xfrm>
            <a:off x="5566441" y="2751362"/>
            <a:ext cx="662556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r>
              <a:rPr lang="en-US" sz="8000" b="1" dirty="0" smtClean="0">
                <a:effectLst>
                  <a:outerShdw blurRad="38100" dist="38100" dir="2700000" algn="tl">
                    <a:srgbClr val="000000">
                      <a:alpha val="43137"/>
                    </a:srgbClr>
                  </a:outerShdw>
                </a:effectLst>
              </a:rPr>
              <a:t>Thank You!</a:t>
            </a:r>
            <a:endParaRPr lang="en-US" sz="8000" b="1" dirty="0">
              <a:effectLst>
                <a:outerShdw blurRad="38100" dist="38100" dir="2700000" algn="tl">
                  <a:srgbClr val="000000">
                    <a:alpha val="43137"/>
                  </a:srgbClr>
                </a:outerShdw>
              </a:effectLst>
            </a:endParaRPr>
          </a:p>
        </p:txBody>
      </p:sp>
      <p:sp>
        <p:nvSpPr>
          <p:cNvPr id="12" name="Rectangle 11"/>
          <p:cNvSpPr/>
          <p:nvPr userDrawn="1"/>
        </p:nvSpPr>
        <p:spPr>
          <a:xfrm>
            <a:off x="-25400" y="1352543"/>
            <a:ext cx="12227298"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3" name="Rectangle 12"/>
          <p:cNvSpPr/>
          <p:nvPr userDrawn="1"/>
        </p:nvSpPr>
        <p:spPr>
          <a:xfrm>
            <a:off x="-25400" y="5367541"/>
            <a:ext cx="12227298"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4" name="Rectangle 13"/>
          <p:cNvSpPr/>
          <p:nvPr userDrawn="1"/>
        </p:nvSpPr>
        <p:spPr>
          <a:xfrm>
            <a:off x="5560089" y="4125736"/>
            <a:ext cx="1372307" cy="1386947"/>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5" name="Rectangle 14"/>
          <p:cNvSpPr/>
          <p:nvPr userDrawn="1"/>
        </p:nvSpPr>
        <p:spPr>
          <a:xfrm>
            <a:off x="5560089" y="1352543"/>
            <a:ext cx="1372307" cy="1401433"/>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Tree>
    <p:extLst>
      <p:ext uri="{BB962C8B-B14F-4D97-AF65-F5344CB8AC3E}">
        <p14:creationId xmlns:p14="http://schemas.microsoft.com/office/powerpoint/2010/main" val="7726106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1123996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2101146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12923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Cover and Sec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8" name="Picture 7" descr="SYNT_MASTER_3COLOR [Converte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33248" y="288349"/>
            <a:ext cx="2841429" cy="676065"/>
          </a:xfrm>
          <a:prstGeom prst="rect">
            <a:avLst/>
          </a:prstGeom>
        </p:spPr>
      </p:pic>
      <p:sp>
        <p:nvSpPr>
          <p:cNvPr id="2" name="Title 1"/>
          <p:cNvSpPr>
            <a:spLocks noGrp="1"/>
          </p:cNvSpPr>
          <p:nvPr>
            <p:ph type="ctrTitle"/>
          </p:nvPr>
        </p:nvSpPr>
        <p:spPr>
          <a:xfrm>
            <a:off x="5323278" y="2425701"/>
            <a:ext cx="6547440" cy="1684190"/>
          </a:xfrm>
        </p:spPr>
        <p:txBody>
          <a:bodyPr rIns="0" anchor="ctr">
            <a:normAutofit/>
          </a:bodyPr>
          <a:lstStyle>
            <a:lvl1pPr algn="r">
              <a:defRPr sz="3200"/>
            </a:lvl1pPr>
          </a:lstStyle>
          <a:p>
            <a:r>
              <a:rPr lang="en-US" smtClean="0"/>
              <a:t>Click to edit Master title style</a:t>
            </a:r>
            <a:endParaRPr lang="en-US" dirty="0"/>
          </a:p>
        </p:txBody>
      </p:sp>
      <p:sp>
        <p:nvSpPr>
          <p:cNvPr id="3" name="Subtitle 2"/>
          <p:cNvSpPr>
            <a:spLocks noGrp="1"/>
          </p:cNvSpPr>
          <p:nvPr>
            <p:ph type="subTitle" idx="1"/>
          </p:nvPr>
        </p:nvSpPr>
        <p:spPr>
          <a:xfrm>
            <a:off x="5323277" y="5753100"/>
            <a:ext cx="6547440" cy="542924"/>
          </a:xfrm>
        </p:spPr>
        <p:txBody>
          <a:bodyPr rIns="0" anchor="ctr"/>
          <a:lstStyle>
            <a:lvl1pPr marL="0" indent="0" algn="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56909721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7" name="Rectangle 6"/>
          <p:cNvSpPr/>
          <p:nvPr userDrawn="1"/>
        </p:nvSpPr>
        <p:spPr>
          <a:xfrm>
            <a:off x="-29030" y="-1"/>
            <a:ext cx="12221030"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8" name="Picture 7" descr="Template1_Out.jpg"/>
          <p:cNvPicPr>
            <a:picLocks noChangeAspect="1"/>
          </p:cNvPicPr>
          <p:nvPr userDrawn="1"/>
        </p:nvPicPr>
        <p:blipFill rotWithShape="1">
          <a:blip r:embed="rId2">
            <a:extLst>
              <a:ext uri="{28A0092B-C50C-407E-A947-70E740481C1C}">
                <a14:useLocalDpi xmlns:a14="http://schemas.microsoft.com/office/drawing/2010/main" val="0"/>
              </a:ext>
            </a:extLst>
          </a:blip>
          <a:srcRect b="7714"/>
          <a:stretch/>
        </p:blipFill>
        <p:spPr>
          <a:xfrm>
            <a:off x="-19049" y="1491338"/>
            <a:ext cx="5597683" cy="3874412"/>
          </a:xfrm>
          <a:prstGeom prst="rect">
            <a:avLst/>
          </a:prstGeom>
        </p:spPr>
      </p:pic>
      <p:sp>
        <p:nvSpPr>
          <p:cNvPr id="9" name="Rectangle 8"/>
          <p:cNvSpPr/>
          <p:nvPr userDrawn="1"/>
        </p:nvSpPr>
        <p:spPr>
          <a:xfrm>
            <a:off x="6942108" y="0"/>
            <a:ext cx="1372307" cy="13525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userDrawn="1"/>
        </p:nvSpPr>
        <p:spPr>
          <a:xfrm>
            <a:off x="6942108" y="5512683"/>
            <a:ext cx="1372307" cy="13670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5566441" y="2751362"/>
            <a:ext cx="662556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8000" b="1" dirty="0" smtClean="0">
                <a:solidFill>
                  <a:prstClr val="white"/>
                </a:solidFill>
                <a:effectLst>
                  <a:outerShdw blurRad="38100" dist="38100" dir="2700000" algn="tl">
                    <a:srgbClr val="000000">
                      <a:alpha val="43137"/>
                    </a:srgbClr>
                  </a:outerShdw>
                </a:effectLst>
              </a:rPr>
              <a:t>Thank You!</a:t>
            </a:r>
            <a:endParaRPr lang="en-US" sz="8000" b="1" dirty="0">
              <a:solidFill>
                <a:prstClr val="white"/>
              </a:solidFill>
              <a:effectLst>
                <a:outerShdw blurRad="38100" dist="38100" dir="2700000" algn="tl">
                  <a:srgbClr val="000000">
                    <a:alpha val="43137"/>
                  </a:srgbClr>
                </a:outerShdw>
              </a:effectLst>
            </a:endParaRPr>
          </a:p>
        </p:txBody>
      </p:sp>
      <p:sp>
        <p:nvSpPr>
          <p:cNvPr id="12" name="Rectangle 11"/>
          <p:cNvSpPr/>
          <p:nvPr userDrawn="1"/>
        </p:nvSpPr>
        <p:spPr>
          <a:xfrm>
            <a:off x="-25400" y="1352543"/>
            <a:ext cx="12227298"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userDrawn="1"/>
        </p:nvSpPr>
        <p:spPr>
          <a:xfrm>
            <a:off x="-25400" y="5367541"/>
            <a:ext cx="12227298"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5560089" y="4125736"/>
            <a:ext cx="1372307" cy="1386947"/>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14"/>
          <p:cNvSpPr/>
          <p:nvPr userDrawn="1"/>
        </p:nvSpPr>
        <p:spPr>
          <a:xfrm>
            <a:off x="5560089" y="1352543"/>
            <a:ext cx="1372307" cy="1401433"/>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26753745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60875056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9988206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8.xml"/><Relationship Id="rId7"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userDrawn="1"/>
        </p:nvGrpSpPr>
        <p:grpSpPr>
          <a:xfrm>
            <a:off x="-14514" y="-3785"/>
            <a:ext cx="12225109" cy="6858000"/>
            <a:chOff x="-14514" y="-3785"/>
            <a:chExt cx="12225109" cy="6858000"/>
          </a:xfrm>
        </p:grpSpPr>
        <p:pic>
          <p:nvPicPr>
            <p:cNvPr id="9" name="Picture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1" name="Picture 10"/>
          <p:cNvPicPr>
            <a:picLocks noChangeAspect="1"/>
          </p:cNvPicPr>
          <p:nvPr userDrawn="1"/>
        </p:nvPicPr>
        <p:blipFill rotWithShape="1">
          <a:blip r:embed="rId8">
            <a:extLst>
              <a:ext uri="{28A0092B-C50C-407E-A947-70E740481C1C}">
                <a14:useLocalDpi xmlns:a14="http://schemas.microsoft.com/office/drawing/2010/main" val="0"/>
              </a:ext>
            </a:extLst>
          </a:blip>
          <a:srcRect b="41183"/>
          <a:stretch/>
        </p:blipFill>
        <p:spPr>
          <a:xfrm>
            <a:off x="9841858" y="6429689"/>
            <a:ext cx="2027817" cy="324679"/>
          </a:xfrm>
          <a:prstGeom prst="rect">
            <a:avLst/>
          </a:prstGeom>
        </p:spPr>
      </p:pic>
      <p:pic>
        <p:nvPicPr>
          <p:cNvPr id="12" name="Picture 11" descr="FF_trans.png"/>
          <p:cNvPicPr>
            <a:picLocks noChangeAspect="1"/>
          </p:cNvPicPr>
          <p:nvPr userDrawn="1"/>
        </p:nvPicPr>
        <p:blipFill>
          <a:blip r:embed="rId9"/>
          <a:stretch>
            <a:fillRect/>
          </a:stretch>
        </p:blipFill>
        <p:spPr>
          <a:xfrm>
            <a:off x="323850" y="395288"/>
            <a:ext cx="270961" cy="447675"/>
          </a:xfrm>
          <a:prstGeom prst="rect">
            <a:avLst/>
          </a:prstGeom>
        </p:spPr>
      </p:pic>
      <p:sp>
        <p:nvSpPr>
          <p:cNvPr id="2" name="Title Placeholder 1"/>
          <p:cNvSpPr>
            <a:spLocks noGrp="1"/>
          </p:cNvSpPr>
          <p:nvPr>
            <p:ph type="title"/>
          </p:nvPr>
        </p:nvSpPr>
        <p:spPr>
          <a:xfrm>
            <a:off x="732969" y="266700"/>
            <a:ext cx="11143119" cy="7048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47651" y="1137424"/>
            <a:ext cx="11622024" cy="4992624"/>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endParaRPr lang="en-US" dirty="0"/>
          </a:p>
        </p:txBody>
      </p:sp>
      <p:sp>
        <p:nvSpPr>
          <p:cNvPr id="16" name="TextBox 15"/>
          <p:cNvSpPr txBox="1"/>
          <p:nvPr userDrawn="1"/>
        </p:nvSpPr>
        <p:spPr>
          <a:xfrm>
            <a:off x="247651" y="6572608"/>
            <a:ext cx="904094" cy="123111"/>
          </a:xfrm>
          <a:prstGeom prst="rect">
            <a:avLst/>
          </a:prstGeom>
          <a:noFill/>
        </p:spPr>
        <p:txBody>
          <a:bodyPr wrap="none" lIns="0" tIns="0" rIns="0" bIns="0" rtlCol="0">
            <a:spAutoFit/>
          </a:bodyPr>
          <a:lstStyle/>
          <a:p>
            <a:r>
              <a:rPr lang="en-US" sz="800" dirty="0" smtClean="0">
                <a:solidFill>
                  <a:schemeClr val="bg1"/>
                </a:solidFill>
              </a:rPr>
              <a:t>© 2017, Syntel, Inc.</a:t>
            </a:r>
            <a:endParaRPr lang="en-US" sz="800" dirty="0">
              <a:solidFill>
                <a:schemeClr val="bg1"/>
              </a:solidFill>
            </a:endParaRPr>
          </a:p>
        </p:txBody>
      </p:sp>
      <p:sp>
        <p:nvSpPr>
          <p:cNvPr id="18" name="TextBox 17"/>
          <p:cNvSpPr txBox="1">
            <a:spLocks/>
          </p:cNvSpPr>
          <p:nvPr userDrawn="1"/>
        </p:nvSpPr>
        <p:spPr>
          <a:xfrm>
            <a:off x="6017452" y="6557219"/>
            <a:ext cx="157094" cy="153888"/>
          </a:xfrm>
          <a:prstGeom prst="rect">
            <a:avLst/>
          </a:prstGeom>
          <a:noFill/>
        </p:spPr>
        <p:txBody>
          <a:bodyPr wrap="none" lIns="0" tIns="0" rIns="0" bIns="0" rtlCol="0" anchor="ctr">
            <a:spAutoFit/>
          </a:bodyPr>
          <a:lstStyle/>
          <a:p>
            <a:pPr algn="ctr"/>
            <a:fld id="{D57F77B6-B758-40B3-B8D6-F52E566FE122}" type="slidenum">
              <a:rPr lang="en-US" sz="1000" b="1" smtClean="0">
                <a:solidFill>
                  <a:schemeClr val="bg1"/>
                </a:solidFill>
              </a:rPr>
              <a:pPr algn="ctr"/>
              <a:t>‹#›</a:t>
            </a:fld>
            <a:endParaRPr lang="en-US" sz="1000" b="1" dirty="0">
              <a:solidFill>
                <a:schemeClr val="bg1"/>
              </a:solidFill>
            </a:endParaRPr>
          </a:p>
        </p:txBody>
      </p:sp>
    </p:spTree>
    <p:extLst>
      <p:ext uri="{BB962C8B-B14F-4D97-AF65-F5344CB8AC3E}">
        <p14:creationId xmlns:p14="http://schemas.microsoft.com/office/powerpoint/2010/main" val="178448956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4" r:id="rId4"/>
    <p:sldLayoutId id="2147483655" r:id="rId5"/>
  </p:sldLayoutIdLst>
  <p:timing>
    <p:tnLst>
      <p:par>
        <p:cTn id="1" dur="indefinite" restart="never" nodeType="tmRoot"/>
      </p:par>
    </p:tnLst>
  </p:timing>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37744" indent="-237744" algn="l" defTabSz="914400" rtl="0" eaLnBrk="1" latinLnBrk="0" hangingPunct="1">
        <a:lnSpc>
          <a:spcPct val="100000"/>
        </a:lnSpc>
        <a:spcBef>
          <a:spcPts val="480"/>
        </a:spcBef>
        <a:buFont typeface="Wingdings" panose="05000000000000000000" pitchFamily="2" charset="2"/>
        <a:buChar char="§"/>
        <a:defRPr sz="2000" b="1" kern="1200" baseline="0">
          <a:solidFill>
            <a:schemeClr val="tx1"/>
          </a:solidFill>
          <a:latin typeface="+mn-lt"/>
          <a:ea typeface="+mn-ea"/>
          <a:cs typeface="+mn-cs"/>
        </a:defRPr>
      </a:lvl1pPr>
      <a:lvl2pPr marL="457200" indent="-219456" algn="l" defTabSz="914400" rtl="0" eaLnBrk="1" latinLnBrk="0" hangingPunct="1">
        <a:lnSpc>
          <a:spcPct val="100000"/>
        </a:lnSpc>
        <a:spcBef>
          <a:spcPts val="480"/>
        </a:spcBef>
        <a:buFont typeface="Wingdings" panose="05000000000000000000" pitchFamily="2" charset="2"/>
        <a:buChar char="§"/>
        <a:defRPr sz="1800" kern="1200" baseline="0">
          <a:solidFill>
            <a:schemeClr val="tx1"/>
          </a:solidFill>
          <a:latin typeface="+mn-lt"/>
          <a:ea typeface="+mn-ea"/>
          <a:cs typeface="+mn-cs"/>
        </a:defRPr>
      </a:lvl2pPr>
      <a:lvl3pPr marL="694944" indent="-237744" algn="l" defTabSz="914400" rtl="0" eaLnBrk="1" latinLnBrk="0" hangingPunct="1">
        <a:lnSpc>
          <a:spcPct val="100000"/>
        </a:lnSpc>
        <a:spcBef>
          <a:spcPts val="48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11" userDrawn="1">
          <p15:clr>
            <a:srgbClr val="F26B43"/>
          </p15:clr>
        </p15:guide>
        <p15:guide id="2" pos="7481" userDrawn="1">
          <p15:clr>
            <a:srgbClr val="F26B43"/>
          </p15:clr>
        </p15:guide>
        <p15:guide id="3" pos="149" userDrawn="1">
          <p15:clr>
            <a:srgbClr val="F26B43"/>
          </p15:clr>
        </p15:guide>
        <p15:guide id="4" orient="horz" pos="386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oup 7"/>
          <p:cNvGrpSpPr/>
          <p:nvPr userDrawn="1"/>
        </p:nvGrpSpPr>
        <p:grpSpPr>
          <a:xfrm>
            <a:off x="-14514" y="-3785"/>
            <a:ext cx="12225109" cy="6858000"/>
            <a:chOff x="-14514" y="-3785"/>
            <a:chExt cx="12225109" cy="6858000"/>
          </a:xfrm>
        </p:grpSpPr>
        <p:pic>
          <p:nvPicPr>
            <p:cNvPr id="9" name="Picture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1" name="Picture 10"/>
          <p:cNvPicPr>
            <a:picLocks noChangeAspect="1"/>
          </p:cNvPicPr>
          <p:nvPr userDrawn="1"/>
        </p:nvPicPr>
        <p:blipFill rotWithShape="1">
          <a:blip r:embed="rId8">
            <a:extLst>
              <a:ext uri="{28A0092B-C50C-407E-A947-70E740481C1C}">
                <a14:useLocalDpi xmlns:a14="http://schemas.microsoft.com/office/drawing/2010/main" val="0"/>
              </a:ext>
            </a:extLst>
          </a:blip>
          <a:srcRect b="41183"/>
          <a:stretch/>
        </p:blipFill>
        <p:spPr>
          <a:xfrm>
            <a:off x="9841858" y="6429689"/>
            <a:ext cx="2027817" cy="324679"/>
          </a:xfrm>
          <a:prstGeom prst="rect">
            <a:avLst/>
          </a:prstGeom>
        </p:spPr>
      </p:pic>
      <p:pic>
        <p:nvPicPr>
          <p:cNvPr id="12" name="Picture 11" descr="FF_trans.png"/>
          <p:cNvPicPr>
            <a:picLocks noChangeAspect="1"/>
          </p:cNvPicPr>
          <p:nvPr userDrawn="1"/>
        </p:nvPicPr>
        <p:blipFill>
          <a:blip r:embed="rId9"/>
          <a:stretch>
            <a:fillRect/>
          </a:stretch>
        </p:blipFill>
        <p:spPr>
          <a:xfrm>
            <a:off x="323850" y="395288"/>
            <a:ext cx="270961" cy="447675"/>
          </a:xfrm>
          <a:prstGeom prst="rect">
            <a:avLst/>
          </a:prstGeom>
        </p:spPr>
      </p:pic>
      <p:sp>
        <p:nvSpPr>
          <p:cNvPr id="2" name="Title Placeholder 1"/>
          <p:cNvSpPr>
            <a:spLocks noGrp="1"/>
          </p:cNvSpPr>
          <p:nvPr>
            <p:ph type="title"/>
          </p:nvPr>
        </p:nvSpPr>
        <p:spPr>
          <a:xfrm>
            <a:off x="732969" y="266700"/>
            <a:ext cx="11143119" cy="7048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47651" y="1137424"/>
            <a:ext cx="11622024" cy="4992624"/>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endParaRPr lang="en-US" dirty="0"/>
          </a:p>
        </p:txBody>
      </p:sp>
      <p:sp>
        <p:nvSpPr>
          <p:cNvPr id="16" name="TextBox 15"/>
          <p:cNvSpPr txBox="1"/>
          <p:nvPr userDrawn="1"/>
        </p:nvSpPr>
        <p:spPr>
          <a:xfrm>
            <a:off x="247651" y="6572608"/>
            <a:ext cx="904094" cy="123111"/>
          </a:xfrm>
          <a:prstGeom prst="rect">
            <a:avLst/>
          </a:prstGeom>
          <a:noFill/>
        </p:spPr>
        <p:txBody>
          <a:bodyPr wrap="none" lIns="0" tIns="0" rIns="0" bIns="0" rtlCol="0">
            <a:spAutoFit/>
          </a:bodyPr>
          <a:lstStyle/>
          <a:p>
            <a:r>
              <a:rPr lang="en-US" sz="800" dirty="0" smtClean="0">
                <a:solidFill>
                  <a:prstClr val="white"/>
                </a:solidFill>
              </a:rPr>
              <a:t>© 2017, Syntel, Inc.</a:t>
            </a:r>
            <a:endParaRPr lang="en-US" sz="800" dirty="0">
              <a:solidFill>
                <a:prstClr val="white"/>
              </a:solidFill>
            </a:endParaRPr>
          </a:p>
        </p:txBody>
      </p:sp>
      <p:sp>
        <p:nvSpPr>
          <p:cNvPr id="18" name="TextBox 17"/>
          <p:cNvSpPr txBox="1">
            <a:spLocks/>
          </p:cNvSpPr>
          <p:nvPr userDrawn="1"/>
        </p:nvSpPr>
        <p:spPr>
          <a:xfrm>
            <a:off x="6017452" y="6557219"/>
            <a:ext cx="157094" cy="153888"/>
          </a:xfrm>
          <a:prstGeom prst="rect">
            <a:avLst/>
          </a:prstGeom>
          <a:noFill/>
        </p:spPr>
        <p:txBody>
          <a:bodyPr wrap="none" lIns="0" tIns="0" rIns="0" bIns="0" rtlCol="0" anchor="ctr">
            <a:spAutoFit/>
          </a:bodyPr>
          <a:lstStyle/>
          <a:p>
            <a:pPr algn="ctr"/>
            <a:fld id="{D57F77B6-B758-40B3-B8D6-F52E566FE122}" type="slidenum">
              <a:rPr lang="en-US" sz="1000" b="1" smtClean="0">
                <a:solidFill>
                  <a:prstClr val="white"/>
                </a:solidFill>
              </a:rPr>
              <a:pPr algn="ctr"/>
              <a:t>‹#›</a:t>
            </a:fld>
            <a:endParaRPr lang="en-US" sz="1000" b="1" dirty="0">
              <a:solidFill>
                <a:prstClr val="white"/>
              </a:solidFill>
            </a:endParaRPr>
          </a:p>
        </p:txBody>
      </p:sp>
    </p:spTree>
    <p:extLst>
      <p:ext uri="{BB962C8B-B14F-4D97-AF65-F5344CB8AC3E}">
        <p14:creationId xmlns:p14="http://schemas.microsoft.com/office/powerpoint/2010/main" val="3967573342"/>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Lst>
  <p:timing>
    <p:tnLst>
      <p:par>
        <p:cTn id="1" dur="indefinite" restart="never" nodeType="tmRoot"/>
      </p:par>
    </p:tnLst>
  </p:timing>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37744" indent="-237744" algn="l" defTabSz="914400" rtl="0" eaLnBrk="1" latinLnBrk="0" hangingPunct="1">
        <a:lnSpc>
          <a:spcPct val="100000"/>
        </a:lnSpc>
        <a:spcBef>
          <a:spcPts val="480"/>
        </a:spcBef>
        <a:buFont typeface="Wingdings" panose="05000000000000000000" pitchFamily="2" charset="2"/>
        <a:buChar char="§"/>
        <a:defRPr sz="2000" b="1" kern="1200" baseline="0">
          <a:solidFill>
            <a:schemeClr val="tx1"/>
          </a:solidFill>
          <a:latin typeface="+mn-lt"/>
          <a:ea typeface="+mn-ea"/>
          <a:cs typeface="+mn-cs"/>
        </a:defRPr>
      </a:lvl1pPr>
      <a:lvl2pPr marL="457200" indent="-219456" algn="l" defTabSz="914400" rtl="0" eaLnBrk="1" latinLnBrk="0" hangingPunct="1">
        <a:lnSpc>
          <a:spcPct val="100000"/>
        </a:lnSpc>
        <a:spcBef>
          <a:spcPts val="480"/>
        </a:spcBef>
        <a:buFont typeface="Wingdings" panose="05000000000000000000" pitchFamily="2" charset="2"/>
        <a:buChar char="§"/>
        <a:defRPr sz="1800" kern="1200" baseline="0">
          <a:solidFill>
            <a:schemeClr val="tx1"/>
          </a:solidFill>
          <a:latin typeface="+mn-lt"/>
          <a:ea typeface="+mn-ea"/>
          <a:cs typeface="+mn-cs"/>
        </a:defRPr>
      </a:lvl2pPr>
      <a:lvl3pPr marL="694944" indent="-237744" algn="l" defTabSz="914400" rtl="0" eaLnBrk="1" latinLnBrk="0" hangingPunct="1">
        <a:lnSpc>
          <a:spcPct val="100000"/>
        </a:lnSpc>
        <a:spcBef>
          <a:spcPts val="48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11">
          <p15:clr>
            <a:srgbClr val="F26B43"/>
          </p15:clr>
        </p15:guide>
        <p15:guide id="2" pos="7481">
          <p15:clr>
            <a:srgbClr val="F26B43"/>
          </p15:clr>
        </p15:guide>
        <p15:guide id="3" pos="149">
          <p15:clr>
            <a:srgbClr val="F26B43"/>
          </p15:clr>
        </p15:guide>
        <p15:guide id="4" orient="horz" pos="386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22.jpeg"/></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png"/><Relationship Id="rId7" Type="http://schemas.openxmlformats.org/officeDocument/2006/relationships/image" Target="../media/image11.jpeg"/><Relationship Id="rId12"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0.png"/><Relationship Id="rId11" Type="http://schemas.openxmlformats.org/officeDocument/2006/relationships/image" Target="../media/image15.jpeg"/><Relationship Id="rId5" Type="http://schemas.openxmlformats.org/officeDocument/2006/relationships/image" Target="../media/image9.png"/><Relationship Id="rId10" Type="http://schemas.openxmlformats.org/officeDocument/2006/relationships/image" Target="../media/image14.jpeg"/><Relationship Id="rId4" Type="http://schemas.openxmlformats.org/officeDocument/2006/relationships/image" Target="../media/image8.jpeg"/><Relationship Id="rId9" Type="http://schemas.openxmlformats.org/officeDocument/2006/relationships/image" Target="../media/image13.jpeg"/></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9.xml"/><Relationship Id="rId1" Type="http://schemas.openxmlformats.org/officeDocument/2006/relationships/slideLayout" Target="../slideLayouts/slideLayout5.xml"/><Relationship Id="rId4" Type="http://schemas.openxmlformats.org/officeDocument/2006/relationships/image" Target="../media/image30.jpeg"/></Relationships>
</file>

<file path=ppt/slides/_rels/slide4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0.xml"/><Relationship Id="rId1" Type="http://schemas.openxmlformats.org/officeDocument/2006/relationships/slideLayout" Target="../slideLayouts/slideLayout5.xml"/><Relationship Id="rId4" Type="http://schemas.openxmlformats.org/officeDocument/2006/relationships/image" Target="../media/image30.jpeg"/></Relationships>
</file>

<file path=ppt/slides/_rels/slide4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Servlets</a:t>
            </a:r>
            <a:endParaRPr lang="en-US" dirty="0"/>
          </a:p>
        </p:txBody>
      </p:sp>
      <p:sp>
        <p:nvSpPr>
          <p:cNvPr id="3" name="Subtitle 2"/>
          <p:cNvSpPr>
            <a:spLocks noGrp="1"/>
          </p:cNvSpPr>
          <p:nvPr>
            <p:ph type="subTitle" idx="1"/>
          </p:nvPr>
        </p:nvSpPr>
        <p:spPr/>
        <p:txBody>
          <a:bodyPr/>
          <a:lstStyle/>
          <a:p>
            <a:r>
              <a:rPr lang="en-US" dirty="0" smtClean="0"/>
              <a:t>INTRODUCTION</a:t>
            </a:r>
            <a:endParaRPr lang="en-US" dirty="0"/>
          </a:p>
        </p:txBody>
      </p:sp>
    </p:spTree>
    <p:extLst>
      <p:ext uri="{BB962C8B-B14F-4D97-AF65-F5344CB8AC3E}">
        <p14:creationId xmlns:p14="http://schemas.microsoft.com/office/powerpoint/2010/main" val="574385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1828800" y="-228600"/>
            <a:ext cx="8229600" cy="1143000"/>
          </a:xfrm>
        </p:spPr>
        <p:txBody>
          <a:bodyPr/>
          <a:lstStyle/>
          <a:p>
            <a:pPr eaLnBrk="1" hangingPunct="1"/>
            <a:r>
              <a:rPr lang="en-US" dirty="0" smtClean="0"/>
              <a:t>Introduction To Servlets</a:t>
            </a:r>
          </a:p>
        </p:txBody>
      </p:sp>
      <p:sp>
        <p:nvSpPr>
          <p:cNvPr id="7171" name="Rectangle 3"/>
          <p:cNvSpPr>
            <a:spLocks noGrp="1" noChangeArrowheads="1"/>
          </p:cNvSpPr>
          <p:nvPr>
            <p:ph type="body" idx="4294967295"/>
          </p:nvPr>
        </p:nvSpPr>
        <p:spPr>
          <a:xfrm>
            <a:off x="1625600" y="990601"/>
            <a:ext cx="8737600" cy="5354637"/>
          </a:xfrm>
        </p:spPr>
        <p:txBody>
          <a:bodyPr/>
          <a:lstStyle/>
          <a:p>
            <a:r>
              <a:rPr lang="en-US" dirty="0" err="1" smtClean="0"/>
              <a:t>Servlets</a:t>
            </a:r>
            <a:r>
              <a:rPr lang="en-US" dirty="0" smtClean="0"/>
              <a:t> over CGI:</a:t>
            </a:r>
          </a:p>
          <a:p>
            <a:pPr lvl="1">
              <a:spcBef>
                <a:spcPts val="0"/>
              </a:spcBef>
            </a:pPr>
            <a:r>
              <a:rPr lang="en-US" dirty="0" smtClean="0"/>
              <a:t>Request is run in a separate </a:t>
            </a:r>
            <a:r>
              <a:rPr lang="en-US" dirty="0" err="1" smtClean="0"/>
              <a:t>thread,so</a:t>
            </a:r>
            <a:r>
              <a:rPr lang="en-US" dirty="0" smtClean="0"/>
              <a:t> faster than CGIs</a:t>
            </a:r>
          </a:p>
          <a:p>
            <a:pPr lvl="1">
              <a:spcBef>
                <a:spcPts val="0"/>
              </a:spcBef>
            </a:pPr>
            <a:r>
              <a:rPr lang="en-US" dirty="0" err="1" smtClean="0"/>
              <a:t>Scalable,can</a:t>
            </a:r>
            <a:r>
              <a:rPr lang="en-US" dirty="0" smtClean="0"/>
              <a:t> serve many more requests, </a:t>
            </a:r>
          </a:p>
          <a:p>
            <a:pPr lvl="1">
              <a:spcBef>
                <a:spcPts val="0"/>
              </a:spcBef>
            </a:pPr>
            <a:r>
              <a:rPr lang="en-US" dirty="0" smtClean="0"/>
              <a:t>Robust and Object Oriented.</a:t>
            </a:r>
          </a:p>
          <a:p>
            <a:pPr lvl="1">
              <a:spcBef>
                <a:spcPts val="0"/>
              </a:spcBef>
            </a:pPr>
            <a:r>
              <a:rPr lang="en-US" dirty="0" smtClean="0"/>
              <a:t>Can be written in Java Programming language.</a:t>
            </a:r>
          </a:p>
          <a:p>
            <a:pPr lvl="1">
              <a:spcBef>
                <a:spcPts val="0"/>
              </a:spcBef>
            </a:pPr>
            <a:r>
              <a:rPr lang="en-US" dirty="0" smtClean="0"/>
              <a:t>Platform independent.</a:t>
            </a:r>
          </a:p>
          <a:p>
            <a:pPr lvl="1">
              <a:spcBef>
                <a:spcPts val="0"/>
              </a:spcBef>
            </a:pPr>
            <a:r>
              <a:rPr lang="en-US" dirty="0" smtClean="0"/>
              <a:t>Access to Logging Capabilities.</a:t>
            </a:r>
          </a:p>
          <a:p>
            <a:pPr lvl="1">
              <a:spcBef>
                <a:spcPts val="0"/>
              </a:spcBef>
            </a:pPr>
            <a:r>
              <a:rPr lang="en-US" dirty="0" smtClean="0"/>
              <a:t>Error handling and Security.</a:t>
            </a:r>
          </a:p>
          <a:p>
            <a:pPr lvl="1"/>
            <a:endParaRPr lang="en-US" dirty="0" smtClean="0"/>
          </a:p>
          <a:p>
            <a:pPr lvl="1"/>
            <a:endParaRPr lang="en-US" dirty="0" smtClean="0"/>
          </a:p>
          <a:p>
            <a:pPr lvl="3"/>
            <a:endParaRPr lang="en-US" sz="1600" dirty="0"/>
          </a:p>
        </p:txBody>
      </p:sp>
      <p:grpSp>
        <p:nvGrpSpPr>
          <p:cNvPr id="2" name="Group 25"/>
          <p:cNvGrpSpPr>
            <a:grpSpLocks/>
          </p:cNvGrpSpPr>
          <p:nvPr/>
        </p:nvGrpSpPr>
        <p:grpSpPr bwMode="auto">
          <a:xfrm>
            <a:off x="3124200" y="3733800"/>
            <a:ext cx="5562600" cy="2667000"/>
            <a:chOff x="96" y="2736"/>
            <a:chExt cx="2592" cy="1056"/>
          </a:xfrm>
        </p:grpSpPr>
        <p:sp>
          <p:nvSpPr>
            <p:cNvPr id="5" name="Rectangle 26"/>
            <p:cNvSpPr>
              <a:spLocks noChangeArrowheads="1"/>
            </p:cNvSpPr>
            <p:nvPr/>
          </p:nvSpPr>
          <p:spPr bwMode="auto">
            <a:xfrm>
              <a:off x="96" y="3016"/>
              <a:ext cx="616" cy="148"/>
            </a:xfrm>
            <a:prstGeom prst="rect">
              <a:avLst/>
            </a:prstGeom>
            <a:solidFill>
              <a:srgbClr val="008000"/>
            </a:solidFill>
            <a:ln w="9525">
              <a:solidFill>
                <a:srgbClr val="333300"/>
              </a:solidFill>
              <a:miter lim="800000"/>
              <a:headEnd/>
              <a:tailEnd/>
            </a:ln>
            <a:effectLst/>
          </p:spPr>
          <p:txBody>
            <a:bodyPr wrap="none" anchor="ctr"/>
            <a:lstStyle/>
            <a:p>
              <a:pPr algn="ctr"/>
              <a:r>
                <a:rPr lang="en-US" sz="1200" b="1">
                  <a:solidFill>
                    <a:schemeClr val="bg1"/>
                  </a:solidFill>
                </a:rPr>
                <a:t>Browser 1</a:t>
              </a:r>
            </a:p>
          </p:txBody>
        </p:sp>
        <p:sp>
          <p:nvSpPr>
            <p:cNvPr id="6" name="Rectangle 27"/>
            <p:cNvSpPr>
              <a:spLocks noChangeArrowheads="1"/>
            </p:cNvSpPr>
            <p:nvPr/>
          </p:nvSpPr>
          <p:spPr bwMode="auto">
            <a:xfrm>
              <a:off x="960" y="3072"/>
              <a:ext cx="616" cy="422"/>
            </a:xfrm>
            <a:prstGeom prst="rect">
              <a:avLst/>
            </a:prstGeom>
            <a:solidFill>
              <a:srgbClr val="808000"/>
            </a:solidFill>
            <a:ln w="9525">
              <a:solidFill>
                <a:srgbClr val="333300"/>
              </a:solidFill>
              <a:miter lim="800000"/>
              <a:headEnd/>
              <a:tailEnd/>
            </a:ln>
            <a:effectLst/>
          </p:spPr>
          <p:txBody>
            <a:bodyPr wrap="none" anchor="ctr"/>
            <a:lstStyle/>
            <a:p>
              <a:pPr algn="ctr"/>
              <a:r>
                <a:rPr lang="en-US" sz="1200" b="1" dirty="0">
                  <a:solidFill>
                    <a:schemeClr val="bg1"/>
                  </a:solidFill>
                </a:rPr>
                <a:t>Web</a:t>
              </a:r>
            </a:p>
            <a:p>
              <a:pPr algn="ctr"/>
              <a:r>
                <a:rPr lang="en-US" sz="1200" b="1" dirty="0">
                  <a:solidFill>
                    <a:schemeClr val="bg1"/>
                  </a:solidFill>
                </a:rPr>
                <a:t>Server</a:t>
              </a:r>
            </a:p>
          </p:txBody>
        </p:sp>
        <p:sp>
          <p:nvSpPr>
            <p:cNvPr id="7" name="Rectangle 28"/>
            <p:cNvSpPr>
              <a:spLocks noChangeArrowheads="1"/>
            </p:cNvSpPr>
            <p:nvPr/>
          </p:nvSpPr>
          <p:spPr bwMode="auto">
            <a:xfrm>
              <a:off x="96" y="3185"/>
              <a:ext cx="616" cy="148"/>
            </a:xfrm>
            <a:prstGeom prst="rect">
              <a:avLst/>
            </a:prstGeom>
            <a:solidFill>
              <a:srgbClr val="008000"/>
            </a:solidFill>
            <a:ln w="9525">
              <a:solidFill>
                <a:srgbClr val="333300"/>
              </a:solidFill>
              <a:miter lim="800000"/>
              <a:headEnd/>
              <a:tailEnd/>
            </a:ln>
            <a:effectLst/>
          </p:spPr>
          <p:txBody>
            <a:bodyPr wrap="none" anchor="ctr"/>
            <a:lstStyle/>
            <a:p>
              <a:pPr algn="ctr"/>
              <a:r>
                <a:rPr lang="en-US" sz="1200" b="1">
                  <a:solidFill>
                    <a:schemeClr val="bg1"/>
                  </a:solidFill>
                </a:rPr>
                <a:t>Browser 2</a:t>
              </a:r>
            </a:p>
          </p:txBody>
        </p:sp>
        <p:sp>
          <p:nvSpPr>
            <p:cNvPr id="8" name="Rectangle 29"/>
            <p:cNvSpPr>
              <a:spLocks noChangeArrowheads="1"/>
            </p:cNvSpPr>
            <p:nvPr/>
          </p:nvSpPr>
          <p:spPr bwMode="auto">
            <a:xfrm>
              <a:off x="96" y="3375"/>
              <a:ext cx="616" cy="148"/>
            </a:xfrm>
            <a:prstGeom prst="rect">
              <a:avLst/>
            </a:prstGeom>
            <a:solidFill>
              <a:srgbClr val="008000"/>
            </a:solidFill>
            <a:ln w="9525">
              <a:solidFill>
                <a:srgbClr val="333300"/>
              </a:solidFill>
              <a:miter lim="800000"/>
              <a:headEnd/>
              <a:tailEnd/>
            </a:ln>
            <a:effectLst/>
          </p:spPr>
          <p:txBody>
            <a:bodyPr wrap="none" anchor="ctr"/>
            <a:lstStyle/>
            <a:p>
              <a:pPr algn="ctr"/>
              <a:r>
                <a:rPr lang="en-US" sz="1200" b="1">
                  <a:solidFill>
                    <a:schemeClr val="bg1"/>
                  </a:solidFill>
                </a:rPr>
                <a:t>Browser N</a:t>
              </a:r>
            </a:p>
          </p:txBody>
        </p:sp>
        <p:sp>
          <p:nvSpPr>
            <p:cNvPr id="9" name="Line 30"/>
            <p:cNvSpPr>
              <a:spLocks noChangeShapeType="1"/>
            </p:cNvSpPr>
            <p:nvPr/>
          </p:nvSpPr>
          <p:spPr bwMode="auto">
            <a:xfrm>
              <a:off x="720" y="3291"/>
              <a:ext cx="251" cy="0"/>
            </a:xfrm>
            <a:prstGeom prst="line">
              <a:avLst/>
            </a:prstGeom>
            <a:noFill/>
            <a:ln w="28575">
              <a:solidFill>
                <a:srgbClr val="FFCC00"/>
              </a:solidFill>
              <a:miter lim="800000"/>
              <a:headEnd/>
              <a:tailEnd type="triangle" w="lg" len="lg"/>
            </a:ln>
            <a:effectLst/>
          </p:spPr>
          <p:txBody>
            <a:bodyPr wrap="none"/>
            <a:lstStyle/>
            <a:p>
              <a:endParaRPr lang="en-US"/>
            </a:p>
          </p:txBody>
        </p:sp>
        <p:sp>
          <p:nvSpPr>
            <p:cNvPr id="10" name="Line 31"/>
            <p:cNvSpPr>
              <a:spLocks noChangeShapeType="1"/>
            </p:cNvSpPr>
            <p:nvPr/>
          </p:nvSpPr>
          <p:spPr bwMode="auto">
            <a:xfrm flipV="1">
              <a:off x="1587" y="3264"/>
              <a:ext cx="189" cy="6"/>
            </a:xfrm>
            <a:prstGeom prst="line">
              <a:avLst/>
            </a:prstGeom>
            <a:noFill/>
            <a:ln w="38100">
              <a:solidFill>
                <a:srgbClr val="FFCC00"/>
              </a:solidFill>
              <a:miter lim="800000"/>
              <a:headEnd/>
              <a:tailEnd type="triangle" w="lg" len="lg"/>
            </a:ln>
            <a:effectLst/>
          </p:spPr>
          <p:txBody>
            <a:bodyPr wrap="none"/>
            <a:lstStyle/>
            <a:p>
              <a:endParaRPr lang="en-US"/>
            </a:p>
          </p:txBody>
        </p:sp>
        <p:sp>
          <p:nvSpPr>
            <p:cNvPr id="11" name="Line 32"/>
            <p:cNvSpPr>
              <a:spLocks noChangeShapeType="1"/>
            </p:cNvSpPr>
            <p:nvPr/>
          </p:nvSpPr>
          <p:spPr bwMode="auto">
            <a:xfrm flipV="1">
              <a:off x="1587" y="3168"/>
              <a:ext cx="189" cy="12"/>
            </a:xfrm>
            <a:prstGeom prst="line">
              <a:avLst/>
            </a:prstGeom>
            <a:noFill/>
            <a:ln w="38100">
              <a:solidFill>
                <a:schemeClr val="accent2"/>
              </a:solidFill>
              <a:miter lim="800000"/>
              <a:headEnd/>
              <a:tailEnd type="triangle" w="lg" len="lg"/>
            </a:ln>
            <a:effectLst/>
          </p:spPr>
          <p:txBody>
            <a:bodyPr wrap="none"/>
            <a:lstStyle/>
            <a:p>
              <a:endParaRPr lang="en-US"/>
            </a:p>
          </p:txBody>
        </p:sp>
        <p:sp>
          <p:nvSpPr>
            <p:cNvPr id="12" name="Line 33"/>
            <p:cNvSpPr>
              <a:spLocks noChangeShapeType="1"/>
            </p:cNvSpPr>
            <p:nvPr/>
          </p:nvSpPr>
          <p:spPr bwMode="auto">
            <a:xfrm>
              <a:off x="1587" y="3360"/>
              <a:ext cx="189" cy="0"/>
            </a:xfrm>
            <a:prstGeom prst="line">
              <a:avLst/>
            </a:prstGeom>
            <a:noFill/>
            <a:ln w="38100">
              <a:solidFill>
                <a:srgbClr val="339966"/>
              </a:solidFill>
              <a:miter lim="800000"/>
              <a:headEnd/>
              <a:tailEnd type="triangle" w="lg" len="lg"/>
            </a:ln>
            <a:effectLst/>
          </p:spPr>
          <p:txBody>
            <a:bodyPr wrap="none"/>
            <a:lstStyle/>
            <a:p>
              <a:endParaRPr lang="en-US"/>
            </a:p>
          </p:txBody>
        </p:sp>
        <p:sp>
          <p:nvSpPr>
            <p:cNvPr id="13" name="Line 34"/>
            <p:cNvSpPr>
              <a:spLocks noChangeShapeType="1"/>
            </p:cNvSpPr>
            <p:nvPr/>
          </p:nvSpPr>
          <p:spPr bwMode="auto">
            <a:xfrm>
              <a:off x="720" y="3080"/>
              <a:ext cx="223" cy="126"/>
            </a:xfrm>
            <a:prstGeom prst="line">
              <a:avLst/>
            </a:prstGeom>
            <a:noFill/>
            <a:ln w="28575">
              <a:solidFill>
                <a:schemeClr val="accent2"/>
              </a:solidFill>
              <a:miter lim="800000"/>
              <a:headEnd/>
              <a:tailEnd type="triangle" w="lg" len="lg"/>
            </a:ln>
            <a:effectLst/>
          </p:spPr>
          <p:txBody>
            <a:bodyPr wrap="none"/>
            <a:lstStyle/>
            <a:p>
              <a:endParaRPr lang="en-US"/>
            </a:p>
          </p:txBody>
        </p:sp>
        <p:sp>
          <p:nvSpPr>
            <p:cNvPr id="14" name="Line 35"/>
            <p:cNvSpPr>
              <a:spLocks noChangeShapeType="1"/>
            </p:cNvSpPr>
            <p:nvPr/>
          </p:nvSpPr>
          <p:spPr bwMode="auto">
            <a:xfrm flipV="1">
              <a:off x="720" y="3354"/>
              <a:ext cx="223" cy="106"/>
            </a:xfrm>
            <a:prstGeom prst="line">
              <a:avLst/>
            </a:prstGeom>
            <a:noFill/>
            <a:ln w="28575">
              <a:solidFill>
                <a:srgbClr val="339966"/>
              </a:solidFill>
              <a:miter lim="800000"/>
              <a:headEnd/>
              <a:tailEnd type="triangle" w="lg" len="lg"/>
            </a:ln>
            <a:effectLst/>
          </p:spPr>
          <p:txBody>
            <a:bodyPr wrap="none"/>
            <a:lstStyle/>
            <a:p>
              <a:endParaRPr lang="en-US"/>
            </a:p>
          </p:txBody>
        </p:sp>
        <p:sp>
          <p:nvSpPr>
            <p:cNvPr id="15" name="Oval 36"/>
            <p:cNvSpPr>
              <a:spLocks noChangeArrowheads="1"/>
            </p:cNvSpPr>
            <p:nvPr/>
          </p:nvSpPr>
          <p:spPr bwMode="auto">
            <a:xfrm>
              <a:off x="1728" y="2736"/>
              <a:ext cx="391" cy="1056"/>
            </a:xfrm>
            <a:prstGeom prst="ellipse">
              <a:avLst/>
            </a:prstGeom>
            <a:solidFill>
              <a:srgbClr val="993300"/>
            </a:solidFill>
            <a:ln w="9525">
              <a:solidFill>
                <a:srgbClr val="993300"/>
              </a:solidFill>
              <a:miter lim="800000"/>
              <a:headEnd/>
              <a:tailEnd/>
            </a:ln>
            <a:effectLst/>
          </p:spPr>
          <p:txBody>
            <a:bodyPr wrap="none" anchor="ctr"/>
            <a:lstStyle/>
            <a:p>
              <a:pPr algn="ctr"/>
              <a:r>
                <a:rPr lang="en-US" sz="1200" b="1" dirty="0" err="1">
                  <a:solidFill>
                    <a:schemeClr val="bg1"/>
                  </a:solidFill>
                </a:rPr>
                <a:t>Servlet</a:t>
              </a:r>
              <a:endParaRPr lang="en-US" sz="1200" b="1" dirty="0">
                <a:solidFill>
                  <a:schemeClr val="bg1"/>
                </a:solidFill>
              </a:endParaRPr>
            </a:p>
          </p:txBody>
        </p:sp>
        <p:sp>
          <p:nvSpPr>
            <p:cNvPr id="16" name="AutoShape 37"/>
            <p:cNvSpPr>
              <a:spLocks noChangeArrowheads="1"/>
            </p:cNvSpPr>
            <p:nvPr/>
          </p:nvSpPr>
          <p:spPr bwMode="auto">
            <a:xfrm>
              <a:off x="2352" y="2784"/>
              <a:ext cx="336" cy="240"/>
            </a:xfrm>
            <a:prstGeom prst="flowChartMagneticDisk">
              <a:avLst/>
            </a:prstGeom>
            <a:solidFill>
              <a:srgbClr val="CCFFFF">
                <a:alpha val="50000"/>
              </a:srgbClr>
            </a:solidFill>
            <a:ln w="9525">
              <a:solidFill>
                <a:srgbClr val="00FF00"/>
              </a:solidFill>
              <a:round/>
              <a:headEnd/>
              <a:tailEnd/>
            </a:ln>
            <a:effectLst/>
          </p:spPr>
          <p:txBody>
            <a:bodyPr wrap="none" anchor="ctr"/>
            <a:lstStyle/>
            <a:p>
              <a:endParaRPr lang="en-US"/>
            </a:p>
          </p:txBody>
        </p:sp>
        <p:sp>
          <p:nvSpPr>
            <p:cNvPr id="17" name="AutoShape 38"/>
            <p:cNvSpPr>
              <a:spLocks noChangeArrowheads="1"/>
            </p:cNvSpPr>
            <p:nvPr/>
          </p:nvSpPr>
          <p:spPr bwMode="auto">
            <a:xfrm>
              <a:off x="2352" y="3168"/>
              <a:ext cx="336" cy="240"/>
            </a:xfrm>
            <a:prstGeom prst="flowChartMagneticDisk">
              <a:avLst/>
            </a:prstGeom>
            <a:solidFill>
              <a:srgbClr val="CCFFFF">
                <a:alpha val="50000"/>
              </a:srgbClr>
            </a:solidFill>
            <a:ln w="9525">
              <a:solidFill>
                <a:srgbClr val="00FF00"/>
              </a:solidFill>
              <a:round/>
              <a:headEnd/>
              <a:tailEnd/>
            </a:ln>
            <a:effectLst/>
          </p:spPr>
          <p:txBody>
            <a:bodyPr wrap="none" anchor="ctr"/>
            <a:lstStyle/>
            <a:p>
              <a:endParaRPr lang="en-US"/>
            </a:p>
          </p:txBody>
        </p:sp>
        <p:sp>
          <p:nvSpPr>
            <p:cNvPr id="18" name="AutoShape 39"/>
            <p:cNvSpPr>
              <a:spLocks noChangeArrowheads="1"/>
            </p:cNvSpPr>
            <p:nvPr/>
          </p:nvSpPr>
          <p:spPr bwMode="auto">
            <a:xfrm>
              <a:off x="2352" y="3552"/>
              <a:ext cx="336" cy="240"/>
            </a:xfrm>
            <a:prstGeom prst="flowChartMagneticDisk">
              <a:avLst/>
            </a:prstGeom>
            <a:solidFill>
              <a:srgbClr val="CCFFFF">
                <a:alpha val="50000"/>
              </a:srgbClr>
            </a:solidFill>
            <a:ln w="9525">
              <a:solidFill>
                <a:srgbClr val="00FF00"/>
              </a:solidFill>
              <a:round/>
              <a:headEnd/>
              <a:tailEnd/>
            </a:ln>
            <a:effectLst/>
          </p:spPr>
          <p:txBody>
            <a:bodyPr wrap="none" anchor="ctr"/>
            <a:lstStyle/>
            <a:p>
              <a:endParaRPr lang="en-US"/>
            </a:p>
          </p:txBody>
        </p:sp>
        <p:sp>
          <p:nvSpPr>
            <p:cNvPr id="19" name="Line 40"/>
            <p:cNvSpPr>
              <a:spLocks noChangeShapeType="1"/>
            </p:cNvSpPr>
            <p:nvPr/>
          </p:nvSpPr>
          <p:spPr bwMode="auto">
            <a:xfrm flipV="1">
              <a:off x="2112" y="3264"/>
              <a:ext cx="240" cy="0"/>
            </a:xfrm>
            <a:prstGeom prst="line">
              <a:avLst/>
            </a:prstGeom>
            <a:noFill/>
            <a:ln w="38100">
              <a:solidFill>
                <a:srgbClr val="800080"/>
              </a:solidFill>
              <a:miter lim="800000"/>
              <a:headEnd/>
              <a:tailEnd type="triangle" w="lg" len="lg"/>
            </a:ln>
            <a:effectLst/>
          </p:spPr>
          <p:txBody>
            <a:bodyPr wrap="none"/>
            <a:lstStyle/>
            <a:p>
              <a:endParaRPr lang="en-US"/>
            </a:p>
          </p:txBody>
        </p:sp>
        <p:sp>
          <p:nvSpPr>
            <p:cNvPr id="20" name="Line 41"/>
            <p:cNvSpPr>
              <a:spLocks noChangeShapeType="1"/>
            </p:cNvSpPr>
            <p:nvPr/>
          </p:nvSpPr>
          <p:spPr bwMode="auto">
            <a:xfrm>
              <a:off x="2064" y="2880"/>
              <a:ext cx="288" cy="0"/>
            </a:xfrm>
            <a:prstGeom prst="line">
              <a:avLst/>
            </a:prstGeom>
            <a:noFill/>
            <a:ln w="38100">
              <a:solidFill>
                <a:srgbClr val="800080"/>
              </a:solidFill>
              <a:miter lim="800000"/>
              <a:headEnd/>
              <a:tailEnd type="triangle" w="lg" len="lg"/>
            </a:ln>
            <a:effectLst/>
          </p:spPr>
          <p:txBody>
            <a:bodyPr wrap="none"/>
            <a:lstStyle/>
            <a:p>
              <a:endParaRPr lang="en-US"/>
            </a:p>
          </p:txBody>
        </p:sp>
        <p:sp>
          <p:nvSpPr>
            <p:cNvPr id="21" name="Line 42"/>
            <p:cNvSpPr>
              <a:spLocks noChangeShapeType="1"/>
            </p:cNvSpPr>
            <p:nvPr/>
          </p:nvSpPr>
          <p:spPr bwMode="auto">
            <a:xfrm>
              <a:off x="2064" y="3648"/>
              <a:ext cx="288" cy="0"/>
            </a:xfrm>
            <a:prstGeom prst="line">
              <a:avLst/>
            </a:prstGeom>
            <a:noFill/>
            <a:ln w="38100">
              <a:solidFill>
                <a:srgbClr val="800080"/>
              </a:solidFill>
              <a:miter lim="800000"/>
              <a:headEnd/>
              <a:tailEnd type="triangle" w="lg" len="lg"/>
            </a:ln>
            <a:effectLst/>
          </p:spPr>
          <p:txBody>
            <a:bodyPr wrap="none"/>
            <a:lstStyle/>
            <a:p>
              <a:endParaRPr lang="en-US"/>
            </a:p>
          </p:txBody>
        </p:sp>
      </p:grpSp>
    </p:spTree>
    <p:extLst>
      <p:ext uri="{BB962C8B-B14F-4D97-AF65-F5344CB8AC3E}">
        <p14:creationId xmlns:p14="http://schemas.microsoft.com/office/powerpoint/2010/main" val="57257575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1828800" y="-228600"/>
            <a:ext cx="8229600" cy="1143000"/>
          </a:xfrm>
        </p:spPr>
        <p:txBody>
          <a:bodyPr/>
          <a:lstStyle/>
          <a:p>
            <a:pPr eaLnBrk="1" hangingPunct="1"/>
            <a:r>
              <a:rPr lang="en-US" dirty="0" smtClean="0"/>
              <a:t>Introduction To Servlets</a:t>
            </a:r>
          </a:p>
        </p:txBody>
      </p:sp>
      <p:sp>
        <p:nvSpPr>
          <p:cNvPr id="7171" name="Rectangle 3"/>
          <p:cNvSpPr>
            <a:spLocks noGrp="1" noChangeArrowheads="1"/>
          </p:cNvSpPr>
          <p:nvPr>
            <p:ph type="body" idx="4294967295"/>
          </p:nvPr>
        </p:nvSpPr>
        <p:spPr>
          <a:xfrm>
            <a:off x="1625600" y="990601"/>
            <a:ext cx="8737600" cy="5354637"/>
          </a:xfrm>
        </p:spPr>
        <p:txBody>
          <a:bodyPr/>
          <a:lstStyle/>
          <a:p>
            <a:r>
              <a:rPr lang="en-US" dirty="0" smtClean="0"/>
              <a:t>HTTP Basics:</a:t>
            </a:r>
          </a:p>
          <a:p>
            <a:pPr lvl="1"/>
            <a:r>
              <a:rPr lang="en-US" dirty="0" smtClean="0"/>
              <a:t>HTTP is a </a:t>
            </a:r>
            <a:r>
              <a:rPr lang="en-US" b="1" dirty="0" smtClean="0"/>
              <a:t>request-response </a:t>
            </a:r>
            <a:r>
              <a:rPr lang="en-US" dirty="0" smtClean="0"/>
              <a:t>oriented protocol.</a:t>
            </a:r>
          </a:p>
          <a:p>
            <a:pPr lvl="1"/>
            <a:r>
              <a:rPr lang="en-US" dirty="0" smtClean="0"/>
              <a:t>An HTTP request consists of a request method, a URI, header fields, and a body (which can be empty). </a:t>
            </a:r>
          </a:p>
          <a:p>
            <a:pPr lvl="1"/>
            <a:r>
              <a:rPr lang="en-US" dirty="0" smtClean="0"/>
              <a:t>An HTTP response contains a result code, header fields, and a body.</a:t>
            </a:r>
          </a:p>
          <a:p>
            <a:pPr lvl="1"/>
            <a:r>
              <a:rPr lang="en-US" dirty="0" smtClean="0"/>
              <a:t>The recognized request methods are GET, HEAD, PUT, POST, DELETE, OPTIONS, and TRACE.</a:t>
            </a:r>
          </a:p>
          <a:p>
            <a:pPr lvl="1"/>
            <a:endParaRPr lang="en-US" dirty="0" smtClean="0"/>
          </a:p>
          <a:p>
            <a:pPr lvl="1"/>
            <a:endParaRPr lang="en-US" dirty="0" smtClean="0"/>
          </a:p>
          <a:p>
            <a:pPr lvl="3"/>
            <a:endParaRPr lang="en-US" sz="1600" dirty="0"/>
          </a:p>
        </p:txBody>
      </p:sp>
      <p:pic>
        <p:nvPicPr>
          <p:cNvPr id="20" name="Picture 19" descr="HTTP-Basics.png"/>
          <p:cNvPicPr>
            <a:picLocks noChangeAspect="1"/>
          </p:cNvPicPr>
          <p:nvPr/>
        </p:nvPicPr>
        <p:blipFill>
          <a:blip r:embed="rId3"/>
          <a:stretch>
            <a:fillRect/>
          </a:stretch>
        </p:blipFill>
        <p:spPr>
          <a:xfrm>
            <a:off x="2590801" y="3657600"/>
            <a:ext cx="7555597" cy="2590800"/>
          </a:xfrm>
          <a:prstGeom prst="rect">
            <a:avLst/>
          </a:prstGeom>
        </p:spPr>
      </p:pic>
    </p:spTree>
    <p:extLst>
      <p:ext uri="{BB962C8B-B14F-4D97-AF65-F5344CB8AC3E}">
        <p14:creationId xmlns:p14="http://schemas.microsoft.com/office/powerpoint/2010/main" val="28813794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1828800" y="-228600"/>
            <a:ext cx="8229600" cy="1143000"/>
          </a:xfrm>
        </p:spPr>
        <p:txBody>
          <a:bodyPr/>
          <a:lstStyle/>
          <a:p>
            <a:pPr eaLnBrk="1" hangingPunct="1"/>
            <a:r>
              <a:rPr lang="en-US" dirty="0" smtClean="0"/>
              <a:t>Introduction To Servlets</a:t>
            </a:r>
          </a:p>
        </p:txBody>
      </p:sp>
      <p:sp>
        <p:nvSpPr>
          <p:cNvPr id="7171" name="Rectangle 3"/>
          <p:cNvSpPr>
            <a:spLocks noGrp="1" noChangeArrowheads="1"/>
          </p:cNvSpPr>
          <p:nvPr>
            <p:ph type="body" idx="4294967295"/>
          </p:nvPr>
        </p:nvSpPr>
        <p:spPr>
          <a:xfrm>
            <a:off x="1625600" y="990601"/>
            <a:ext cx="8737600" cy="5354637"/>
          </a:xfrm>
        </p:spPr>
        <p:txBody>
          <a:bodyPr/>
          <a:lstStyle/>
          <a:p>
            <a:r>
              <a:rPr lang="en-US" dirty="0" smtClean="0"/>
              <a:t>HTTP Basics:</a:t>
            </a:r>
          </a:p>
        </p:txBody>
      </p:sp>
      <p:pic>
        <p:nvPicPr>
          <p:cNvPr id="20" name="Picture 19" descr="HTTP-Basics.png"/>
          <p:cNvPicPr>
            <a:picLocks noChangeAspect="1"/>
          </p:cNvPicPr>
          <p:nvPr/>
        </p:nvPicPr>
        <p:blipFill>
          <a:blip r:embed="rId3"/>
          <a:stretch>
            <a:fillRect/>
          </a:stretch>
        </p:blipFill>
        <p:spPr>
          <a:xfrm>
            <a:off x="1905000" y="1905000"/>
            <a:ext cx="8621298" cy="3810000"/>
          </a:xfrm>
          <a:prstGeom prst="rect">
            <a:avLst/>
          </a:prstGeom>
        </p:spPr>
      </p:pic>
    </p:spTree>
    <p:extLst>
      <p:ext uri="{BB962C8B-B14F-4D97-AF65-F5344CB8AC3E}">
        <p14:creationId xmlns:p14="http://schemas.microsoft.com/office/powerpoint/2010/main" val="356621444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1828800" y="-228600"/>
            <a:ext cx="8229600" cy="1143000"/>
          </a:xfrm>
        </p:spPr>
        <p:txBody>
          <a:bodyPr/>
          <a:lstStyle/>
          <a:p>
            <a:pPr eaLnBrk="1" hangingPunct="1"/>
            <a:r>
              <a:rPr lang="en-US" dirty="0" smtClean="0"/>
              <a:t>Introduction To Servlets</a:t>
            </a:r>
          </a:p>
        </p:txBody>
      </p:sp>
      <p:sp>
        <p:nvSpPr>
          <p:cNvPr id="7171" name="Rectangle 3"/>
          <p:cNvSpPr>
            <a:spLocks noGrp="1" noChangeArrowheads="1"/>
          </p:cNvSpPr>
          <p:nvPr>
            <p:ph type="body" idx="4294967295"/>
          </p:nvPr>
        </p:nvSpPr>
        <p:spPr>
          <a:xfrm>
            <a:off x="1625600" y="990601"/>
            <a:ext cx="5308600" cy="5354637"/>
          </a:xfrm>
        </p:spPr>
        <p:txBody>
          <a:bodyPr/>
          <a:lstStyle/>
          <a:p>
            <a:r>
              <a:rPr lang="en-US" dirty="0" smtClean="0"/>
              <a:t>Servlet API:</a:t>
            </a:r>
          </a:p>
          <a:p>
            <a:pPr lvl="1"/>
            <a:r>
              <a:rPr lang="en-US" dirty="0" smtClean="0"/>
              <a:t>Servlet API is specified in two packages, </a:t>
            </a:r>
          </a:p>
          <a:p>
            <a:pPr lvl="2"/>
            <a:r>
              <a:rPr lang="en-US" sz="1800" dirty="0" err="1">
                <a:latin typeface="Courier New" pitchFamily="49" charset="0"/>
              </a:rPr>
              <a:t>javax.servlet</a:t>
            </a:r>
            <a:r>
              <a:rPr lang="en-US" sz="1800" dirty="0"/>
              <a:t> and </a:t>
            </a:r>
          </a:p>
          <a:p>
            <a:pPr lvl="2"/>
            <a:r>
              <a:rPr lang="en-US" sz="1800" dirty="0" err="1">
                <a:latin typeface="Courier New" pitchFamily="49" charset="0"/>
              </a:rPr>
              <a:t>javax.servlet.http</a:t>
            </a:r>
            <a:endParaRPr lang="en-US" sz="1800" dirty="0">
              <a:latin typeface="Courier New" pitchFamily="49" charset="0"/>
            </a:endParaRPr>
          </a:p>
          <a:p>
            <a:pPr lvl="1"/>
            <a:endParaRPr lang="en-US" dirty="0" smtClean="0"/>
          </a:p>
          <a:p>
            <a:pPr lvl="1"/>
            <a:r>
              <a:rPr lang="en-US" dirty="0" smtClean="0"/>
              <a:t>The API provides two classes that implement this interface, </a:t>
            </a:r>
            <a:r>
              <a:rPr lang="en-US" dirty="0" err="1" smtClean="0">
                <a:latin typeface="Courier New" pitchFamily="49" charset="0"/>
              </a:rPr>
              <a:t>GenericServlet</a:t>
            </a:r>
            <a:r>
              <a:rPr lang="en-US" dirty="0" smtClean="0"/>
              <a:t> and </a:t>
            </a:r>
            <a:r>
              <a:rPr lang="en-US" dirty="0" err="1" smtClean="0">
                <a:latin typeface="Courier New" pitchFamily="49" charset="0"/>
              </a:rPr>
              <a:t>HttpServlet</a:t>
            </a:r>
            <a:endParaRPr lang="en-US" dirty="0" smtClean="0">
              <a:latin typeface="Courier New" pitchFamily="49" charset="0"/>
            </a:endParaRPr>
          </a:p>
          <a:p>
            <a:pPr lvl="1"/>
            <a:endParaRPr lang="en-US" dirty="0" smtClean="0"/>
          </a:p>
          <a:p>
            <a:pPr lvl="1"/>
            <a:endParaRPr lang="en-US" dirty="0" smtClean="0"/>
          </a:p>
          <a:p>
            <a:pPr lvl="1"/>
            <a:endParaRPr lang="en-US" dirty="0" smtClean="0"/>
          </a:p>
          <a:p>
            <a:pPr lvl="3"/>
            <a:endParaRPr lang="en-US" sz="1600" dirty="0"/>
          </a:p>
        </p:txBody>
      </p:sp>
      <p:pic>
        <p:nvPicPr>
          <p:cNvPr id="4" name="Picture 3" descr="Servlet-API.jpg"/>
          <p:cNvPicPr>
            <a:picLocks noChangeAspect="1"/>
          </p:cNvPicPr>
          <p:nvPr/>
        </p:nvPicPr>
        <p:blipFill>
          <a:blip r:embed="rId3"/>
          <a:stretch>
            <a:fillRect/>
          </a:stretch>
        </p:blipFill>
        <p:spPr>
          <a:xfrm>
            <a:off x="7391400" y="1295400"/>
            <a:ext cx="2918604" cy="4419600"/>
          </a:xfrm>
          <a:prstGeom prst="rect">
            <a:avLst/>
          </a:prstGeom>
        </p:spPr>
      </p:pic>
    </p:spTree>
    <p:extLst>
      <p:ext uri="{BB962C8B-B14F-4D97-AF65-F5344CB8AC3E}">
        <p14:creationId xmlns:p14="http://schemas.microsoft.com/office/powerpoint/2010/main" val="13734113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1828800" y="-228600"/>
            <a:ext cx="8229600" cy="1143000"/>
          </a:xfrm>
        </p:spPr>
        <p:txBody>
          <a:bodyPr/>
          <a:lstStyle/>
          <a:p>
            <a:pPr eaLnBrk="1" hangingPunct="1"/>
            <a:r>
              <a:rPr lang="en-US" dirty="0" smtClean="0"/>
              <a:t>Introduction To Servlets</a:t>
            </a:r>
          </a:p>
        </p:txBody>
      </p:sp>
      <p:sp>
        <p:nvSpPr>
          <p:cNvPr id="7171" name="Rectangle 3"/>
          <p:cNvSpPr>
            <a:spLocks noGrp="1" noChangeArrowheads="1"/>
          </p:cNvSpPr>
          <p:nvPr>
            <p:ph type="body" idx="4294967295"/>
          </p:nvPr>
        </p:nvSpPr>
        <p:spPr>
          <a:xfrm>
            <a:off x="1701800" y="990601"/>
            <a:ext cx="8661400" cy="5354637"/>
          </a:xfrm>
        </p:spPr>
        <p:txBody>
          <a:bodyPr/>
          <a:lstStyle/>
          <a:p>
            <a:r>
              <a:rPr lang="en-US" dirty="0" err="1" smtClean="0"/>
              <a:t>Servlet</a:t>
            </a:r>
            <a:r>
              <a:rPr lang="en-US" dirty="0" smtClean="0"/>
              <a:t> Life-Cycle:</a:t>
            </a:r>
          </a:p>
          <a:p>
            <a:pPr lvl="1"/>
            <a:r>
              <a:rPr lang="en-US" dirty="0" smtClean="0"/>
              <a:t>The three phases of the </a:t>
            </a:r>
            <a:r>
              <a:rPr lang="en-US" dirty="0" err="1" smtClean="0"/>
              <a:t>servlet</a:t>
            </a:r>
            <a:r>
              <a:rPr lang="en-US" dirty="0" smtClean="0"/>
              <a:t> life-cycle are</a:t>
            </a:r>
          </a:p>
          <a:p>
            <a:pPr lvl="2"/>
            <a:r>
              <a:rPr lang="en-US" sz="1800" dirty="0"/>
              <a:t> Initialization: accepts configuration and initializes the state; </a:t>
            </a:r>
          </a:p>
          <a:p>
            <a:pPr lvl="2"/>
            <a:r>
              <a:rPr lang="en-US" sz="1800" dirty="0"/>
              <a:t>Service: processes zero or more user requests and returns output; and </a:t>
            </a:r>
          </a:p>
          <a:p>
            <a:pPr lvl="2"/>
            <a:r>
              <a:rPr lang="en-US" sz="1800" dirty="0"/>
              <a:t>Destruction: final preparations for shutdown and release resources. </a:t>
            </a:r>
          </a:p>
        </p:txBody>
      </p:sp>
      <p:sp>
        <p:nvSpPr>
          <p:cNvPr id="10" name="Text Box 1030"/>
          <p:cNvSpPr txBox="1">
            <a:spLocks noChangeArrowheads="1"/>
          </p:cNvSpPr>
          <p:nvPr/>
        </p:nvSpPr>
        <p:spPr bwMode="auto">
          <a:xfrm>
            <a:off x="2693566" y="5739443"/>
            <a:ext cx="2260833" cy="307777"/>
          </a:xfrm>
          <a:prstGeom prst="rect">
            <a:avLst/>
          </a:prstGeom>
          <a:noFill/>
          <a:ln w="9525">
            <a:noFill/>
            <a:miter lim="800000"/>
            <a:headEnd/>
            <a:tailEnd/>
          </a:ln>
          <a:effectLst/>
        </p:spPr>
        <p:txBody>
          <a:bodyPr>
            <a:spAutoFit/>
          </a:bodyPr>
          <a:lstStyle/>
          <a:p>
            <a:pPr>
              <a:spcBef>
                <a:spcPct val="50000"/>
              </a:spcBef>
            </a:pPr>
            <a:r>
              <a:rPr lang="en-US" sz="1400" dirty="0">
                <a:solidFill>
                  <a:schemeClr val="bg1"/>
                </a:solidFill>
              </a:rPr>
              <a:t>Application Server</a:t>
            </a:r>
          </a:p>
        </p:txBody>
      </p:sp>
      <p:pic>
        <p:nvPicPr>
          <p:cNvPr id="27" name="Picture 26" descr="servlet-phases.jpg"/>
          <p:cNvPicPr>
            <a:picLocks noChangeAspect="1"/>
          </p:cNvPicPr>
          <p:nvPr/>
        </p:nvPicPr>
        <p:blipFill>
          <a:blip r:embed="rId3"/>
          <a:stretch>
            <a:fillRect/>
          </a:stretch>
        </p:blipFill>
        <p:spPr>
          <a:xfrm>
            <a:off x="3048001" y="2971801"/>
            <a:ext cx="5599371" cy="3287003"/>
          </a:xfrm>
          <a:prstGeom prst="rect">
            <a:avLst/>
          </a:prstGeom>
        </p:spPr>
      </p:pic>
    </p:spTree>
    <p:extLst>
      <p:ext uri="{BB962C8B-B14F-4D97-AF65-F5344CB8AC3E}">
        <p14:creationId xmlns:p14="http://schemas.microsoft.com/office/powerpoint/2010/main" val="26064096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1828800" y="-228600"/>
            <a:ext cx="8229600" cy="1143000"/>
          </a:xfrm>
        </p:spPr>
        <p:txBody>
          <a:bodyPr/>
          <a:lstStyle/>
          <a:p>
            <a:pPr eaLnBrk="1" hangingPunct="1"/>
            <a:r>
              <a:rPr lang="en-US" dirty="0" smtClean="0"/>
              <a:t>Introduction To Servlets</a:t>
            </a:r>
          </a:p>
        </p:txBody>
      </p:sp>
      <p:sp>
        <p:nvSpPr>
          <p:cNvPr id="7171" name="Rectangle 3"/>
          <p:cNvSpPr>
            <a:spLocks noGrp="1" noChangeArrowheads="1"/>
          </p:cNvSpPr>
          <p:nvPr>
            <p:ph type="body" idx="4294967295"/>
          </p:nvPr>
        </p:nvSpPr>
        <p:spPr>
          <a:xfrm>
            <a:off x="1701800" y="990601"/>
            <a:ext cx="8661400" cy="5354637"/>
          </a:xfrm>
        </p:spPr>
        <p:txBody>
          <a:bodyPr/>
          <a:lstStyle/>
          <a:p>
            <a:r>
              <a:rPr lang="en-US" dirty="0" err="1" smtClean="0"/>
              <a:t>Servlet</a:t>
            </a:r>
            <a:r>
              <a:rPr lang="en-US" dirty="0" smtClean="0"/>
              <a:t> API:</a:t>
            </a:r>
          </a:p>
          <a:p>
            <a:pPr lvl="1"/>
            <a:r>
              <a:rPr lang="en-US" dirty="0" smtClean="0"/>
              <a:t>The corresponding life-cycle methods are </a:t>
            </a:r>
          </a:p>
          <a:p>
            <a:pPr lvl="2"/>
            <a:r>
              <a:rPr lang="en-US" sz="1800" dirty="0"/>
              <a:t>init ( </a:t>
            </a:r>
            <a:r>
              <a:rPr lang="en-US" sz="1800" dirty="0" err="1"/>
              <a:t>ServletConfig</a:t>
            </a:r>
            <a:r>
              <a:rPr lang="en-US" sz="1800" dirty="0"/>
              <a:t> ) </a:t>
            </a:r>
          </a:p>
          <a:p>
            <a:pPr lvl="2"/>
            <a:r>
              <a:rPr lang="en-US" sz="1800" dirty="0"/>
              <a:t>service( </a:t>
            </a:r>
            <a:r>
              <a:rPr lang="en-US" sz="1800" dirty="0" err="1"/>
              <a:t>ServletRequest</a:t>
            </a:r>
            <a:r>
              <a:rPr lang="en-US" sz="1800" dirty="0"/>
              <a:t>, </a:t>
            </a:r>
            <a:r>
              <a:rPr lang="en-US" sz="1800" dirty="0" err="1"/>
              <a:t>ServletResponse</a:t>
            </a:r>
            <a:r>
              <a:rPr lang="en-US" sz="1800" dirty="0"/>
              <a:t> ) </a:t>
            </a:r>
          </a:p>
          <a:p>
            <a:pPr lvl="2"/>
            <a:r>
              <a:rPr lang="en-US" sz="1800" dirty="0"/>
              <a:t>destroy ( ) </a:t>
            </a:r>
          </a:p>
        </p:txBody>
      </p:sp>
      <p:sp>
        <p:nvSpPr>
          <p:cNvPr id="10" name="Text Box 1030"/>
          <p:cNvSpPr txBox="1">
            <a:spLocks noChangeArrowheads="1"/>
          </p:cNvSpPr>
          <p:nvPr/>
        </p:nvSpPr>
        <p:spPr bwMode="auto">
          <a:xfrm>
            <a:off x="2693566" y="5739443"/>
            <a:ext cx="2260833" cy="307777"/>
          </a:xfrm>
          <a:prstGeom prst="rect">
            <a:avLst/>
          </a:prstGeom>
          <a:noFill/>
          <a:ln w="9525">
            <a:noFill/>
            <a:miter lim="800000"/>
            <a:headEnd/>
            <a:tailEnd/>
          </a:ln>
          <a:effectLst/>
        </p:spPr>
        <p:txBody>
          <a:bodyPr>
            <a:spAutoFit/>
          </a:bodyPr>
          <a:lstStyle/>
          <a:p>
            <a:pPr>
              <a:spcBef>
                <a:spcPct val="50000"/>
              </a:spcBef>
            </a:pPr>
            <a:r>
              <a:rPr lang="en-US" sz="1400" dirty="0">
                <a:solidFill>
                  <a:schemeClr val="bg1"/>
                </a:solidFill>
              </a:rPr>
              <a:t>Application Server</a:t>
            </a:r>
          </a:p>
        </p:txBody>
      </p:sp>
      <p:pic>
        <p:nvPicPr>
          <p:cNvPr id="27" name="Picture 26" descr="servlet-phases.jpg"/>
          <p:cNvPicPr>
            <a:picLocks noChangeAspect="1"/>
          </p:cNvPicPr>
          <p:nvPr/>
        </p:nvPicPr>
        <p:blipFill>
          <a:blip r:embed="rId3"/>
          <a:stretch>
            <a:fillRect/>
          </a:stretch>
        </p:blipFill>
        <p:spPr>
          <a:xfrm>
            <a:off x="3048001" y="2971801"/>
            <a:ext cx="5599371" cy="3287003"/>
          </a:xfrm>
          <a:prstGeom prst="rect">
            <a:avLst/>
          </a:prstGeom>
        </p:spPr>
      </p:pic>
      <p:pic>
        <p:nvPicPr>
          <p:cNvPr id="6" name="Picture 5" descr="life1.jpg"/>
          <p:cNvPicPr>
            <a:picLocks noChangeAspect="1"/>
          </p:cNvPicPr>
          <p:nvPr/>
        </p:nvPicPr>
        <p:blipFill>
          <a:blip r:embed="rId4"/>
          <a:stretch>
            <a:fillRect/>
          </a:stretch>
        </p:blipFill>
        <p:spPr>
          <a:xfrm>
            <a:off x="2743200" y="2895600"/>
            <a:ext cx="7315200" cy="3499556"/>
          </a:xfrm>
          <a:prstGeom prst="rect">
            <a:avLst/>
          </a:prstGeom>
        </p:spPr>
      </p:pic>
    </p:spTree>
    <p:extLst>
      <p:ext uri="{BB962C8B-B14F-4D97-AF65-F5344CB8AC3E}">
        <p14:creationId xmlns:p14="http://schemas.microsoft.com/office/powerpoint/2010/main" val="36412090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1828800" y="-228600"/>
            <a:ext cx="8229600" cy="1143000"/>
          </a:xfrm>
        </p:spPr>
        <p:txBody>
          <a:bodyPr/>
          <a:lstStyle/>
          <a:p>
            <a:pPr eaLnBrk="1" hangingPunct="1"/>
            <a:r>
              <a:rPr lang="en-US" dirty="0" smtClean="0"/>
              <a:t>Introduction To Servlets</a:t>
            </a:r>
          </a:p>
        </p:txBody>
      </p:sp>
      <p:sp>
        <p:nvSpPr>
          <p:cNvPr id="7171" name="Rectangle 3"/>
          <p:cNvSpPr>
            <a:spLocks noGrp="1" noChangeArrowheads="1"/>
          </p:cNvSpPr>
          <p:nvPr>
            <p:ph type="body" idx="4294967295"/>
          </p:nvPr>
        </p:nvSpPr>
        <p:spPr>
          <a:xfrm>
            <a:off x="1701800" y="990601"/>
            <a:ext cx="8661400" cy="5354637"/>
          </a:xfrm>
        </p:spPr>
        <p:txBody>
          <a:bodyPr/>
          <a:lstStyle/>
          <a:p>
            <a:r>
              <a:rPr lang="en-US" dirty="0" smtClean="0"/>
              <a:t>Servlet API:</a:t>
            </a:r>
          </a:p>
          <a:p>
            <a:pPr lvl="1"/>
            <a:r>
              <a:rPr lang="en-US" dirty="0" smtClean="0"/>
              <a:t>The corresponding life-cycle methods are </a:t>
            </a:r>
          </a:p>
          <a:p>
            <a:pPr lvl="2"/>
            <a:r>
              <a:rPr lang="en-US" sz="1800" dirty="0"/>
              <a:t>init ( </a:t>
            </a:r>
            <a:r>
              <a:rPr lang="en-US" sz="1800" dirty="0" err="1"/>
              <a:t>ServletConfig</a:t>
            </a:r>
            <a:r>
              <a:rPr lang="en-US" sz="1800" dirty="0"/>
              <a:t> ) </a:t>
            </a:r>
          </a:p>
          <a:p>
            <a:pPr lvl="2"/>
            <a:r>
              <a:rPr lang="en-US" sz="1800" dirty="0"/>
              <a:t>service( </a:t>
            </a:r>
            <a:r>
              <a:rPr lang="en-US" sz="1800" dirty="0" err="1"/>
              <a:t>ServletRequest</a:t>
            </a:r>
            <a:r>
              <a:rPr lang="en-US" sz="1800" dirty="0"/>
              <a:t>, </a:t>
            </a:r>
            <a:r>
              <a:rPr lang="en-US" sz="1800" dirty="0" err="1"/>
              <a:t>ServletResponse</a:t>
            </a:r>
            <a:r>
              <a:rPr lang="en-US" sz="1800" dirty="0"/>
              <a:t> ) </a:t>
            </a:r>
          </a:p>
          <a:p>
            <a:pPr lvl="2"/>
            <a:r>
              <a:rPr lang="en-US" sz="1800" dirty="0"/>
              <a:t>destroy ( ) </a:t>
            </a:r>
          </a:p>
          <a:p>
            <a:pPr lvl="1"/>
            <a:endParaRPr lang="en-US" dirty="0" smtClean="0"/>
          </a:p>
          <a:p>
            <a:endParaRPr lang="en-US" dirty="0" smtClean="0"/>
          </a:p>
          <a:p>
            <a:pPr lvl="1"/>
            <a:endParaRPr lang="en-US" dirty="0" smtClean="0">
              <a:latin typeface="Courier New" pitchFamily="49" charset="0"/>
            </a:endParaRPr>
          </a:p>
          <a:p>
            <a:pPr lvl="1"/>
            <a:endParaRPr lang="en-US" dirty="0" smtClean="0"/>
          </a:p>
          <a:p>
            <a:pPr lvl="1"/>
            <a:endParaRPr lang="en-US" dirty="0" smtClean="0"/>
          </a:p>
          <a:p>
            <a:pPr lvl="1"/>
            <a:endParaRPr lang="en-US" dirty="0" smtClean="0"/>
          </a:p>
          <a:p>
            <a:pPr lvl="3"/>
            <a:endParaRPr lang="en-US" sz="1600" dirty="0"/>
          </a:p>
        </p:txBody>
      </p:sp>
      <p:sp>
        <p:nvSpPr>
          <p:cNvPr id="10" name="Text Box 1030"/>
          <p:cNvSpPr txBox="1">
            <a:spLocks noChangeArrowheads="1"/>
          </p:cNvSpPr>
          <p:nvPr/>
        </p:nvSpPr>
        <p:spPr bwMode="auto">
          <a:xfrm>
            <a:off x="2693566" y="5739443"/>
            <a:ext cx="2260833" cy="307777"/>
          </a:xfrm>
          <a:prstGeom prst="rect">
            <a:avLst/>
          </a:prstGeom>
          <a:noFill/>
          <a:ln w="9525">
            <a:noFill/>
            <a:miter lim="800000"/>
            <a:headEnd/>
            <a:tailEnd/>
          </a:ln>
          <a:effectLst/>
        </p:spPr>
        <p:txBody>
          <a:bodyPr>
            <a:spAutoFit/>
          </a:bodyPr>
          <a:lstStyle/>
          <a:p>
            <a:pPr>
              <a:spcBef>
                <a:spcPct val="50000"/>
              </a:spcBef>
            </a:pPr>
            <a:r>
              <a:rPr lang="en-US" sz="1400" dirty="0">
                <a:solidFill>
                  <a:schemeClr val="bg1"/>
                </a:solidFill>
              </a:rPr>
              <a:t>Application Server</a:t>
            </a:r>
          </a:p>
        </p:txBody>
      </p:sp>
      <p:pic>
        <p:nvPicPr>
          <p:cNvPr id="26" name="Picture 25" descr="life1.jpg"/>
          <p:cNvPicPr>
            <a:picLocks noChangeAspect="1"/>
          </p:cNvPicPr>
          <p:nvPr/>
        </p:nvPicPr>
        <p:blipFill>
          <a:blip r:embed="rId3"/>
          <a:stretch>
            <a:fillRect/>
          </a:stretch>
        </p:blipFill>
        <p:spPr>
          <a:xfrm>
            <a:off x="2743200" y="2895600"/>
            <a:ext cx="7315200" cy="3499556"/>
          </a:xfrm>
          <a:prstGeom prst="rect">
            <a:avLst/>
          </a:prstGeom>
        </p:spPr>
      </p:pic>
    </p:spTree>
    <p:extLst>
      <p:ext uri="{BB962C8B-B14F-4D97-AF65-F5344CB8AC3E}">
        <p14:creationId xmlns:p14="http://schemas.microsoft.com/office/powerpoint/2010/main" val="400302736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1828800" y="-228600"/>
            <a:ext cx="8229600" cy="1143000"/>
          </a:xfrm>
        </p:spPr>
        <p:txBody>
          <a:bodyPr/>
          <a:lstStyle/>
          <a:p>
            <a:pPr eaLnBrk="1" hangingPunct="1"/>
            <a:r>
              <a:rPr lang="en-US" dirty="0" smtClean="0"/>
              <a:t>Introduction To Servlets</a:t>
            </a:r>
          </a:p>
        </p:txBody>
      </p:sp>
      <p:sp>
        <p:nvSpPr>
          <p:cNvPr id="7171" name="Rectangle 3"/>
          <p:cNvSpPr>
            <a:spLocks noGrp="1" noChangeArrowheads="1"/>
          </p:cNvSpPr>
          <p:nvPr>
            <p:ph type="body" idx="4294967295"/>
          </p:nvPr>
        </p:nvSpPr>
        <p:spPr>
          <a:xfrm>
            <a:off x="1625600" y="990601"/>
            <a:ext cx="5308600" cy="5354637"/>
          </a:xfrm>
        </p:spPr>
        <p:txBody>
          <a:bodyPr/>
          <a:lstStyle/>
          <a:p>
            <a:r>
              <a:rPr lang="en-US" dirty="0" smtClean="0"/>
              <a:t>Servlet API:</a:t>
            </a:r>
          </a:p>
          <a:p>
            <a:pPr lvl="1"/>
            <a:r>
              <a:rPr lang="en-US" dirty="0" smtClean="0"/>
              <a:t>Generic Servlet:</a:t>
            </a:r>
          </a:p>
          <a:p>
            <a:pPr lvl="2"/>
            <a:r>
              <a:rPr lang="en-US" sz="1800" dirty="0"/>
              <a:t>It is protocol independent. </a:t>
            </a:r>
          </a:p>
          <a:p>
            <a:pPr lvl="2"/>
            <a:r>
              <a:rPr lang="en-US" sz="1800" dirty="0"/>
              <a:t>It makes writing servlets easier. </a:t>
            </a:r>
          </a:p>
          <a:p>
            <a:pPr lvl="3"/>
            <a:r>
              <a:rPr lang="en-US" dirty="0"/>
              <a:t>It provides simple versions of init() and destroy() and of the methods in the </a:t>
            </a:r>
            <a:r>
              <a:rPr lang="en-US" dirty="0" err="1"/>
              <a:t>ServletConfig</a:t>
            </a:r>
            <a:r>
              <a:rPr lang="en-US" dirty="0"/>
              <a:t> interface. </a:t>
            </a:r>
          </a:p>
          <a:p>
            <a:pPr lvl="3"/>
            <a:r>
              <a:rPr lang="en-US" dirty="0"/>
              <a:t>It also implements the log method, declared in the </a:t>
            </a:r>
            <a:r>
              <a:rPr lang="en-US" dirty="0" err="1"/>
              <a:t>ServletContext</a:t>
            </a:r>
            <a:r>
              <a:rPr lang="en-US" dirty="0"/>
              <a:t> interface.</a:t>
            </a:r>
          </a:p>
          <a:p>
            <a:pPr lvl="2"/>
            <a:r>
              <a:rPr lang="en-US" sz="1800" dirty="0"/>
              <a:t>To write a generic servlet, override the abstract service().</a:t>
            </a:r>
          </a:p>
          <a:p>
            <a:pPr lvl="2"/>
            <a:endParaRPr lang="en-US" dirty="0" smtClean="0">
              <a:latin typeface="Courier New" pitchFamily="49" charset="0"/>
            </a:endParaRPr>
          </a:p>
          <a:p>
            <a:pPr lvl="1"/>
            <a:endParaRPr lang="en-US" dirty="0" smtClean="0"/>
          </a:p>
          <a:p>
            <a:pPr lvl="1"/>
            <a:endParaRPr lang="en-US" dirty="0" smtClean="0"/>
          </a:p>
          <a:p>
            <a:pPr lvl="1"/>
            <a:endParaRPr lang="en-US" dirty="0" smtClean="0"/>
          </a:p>
          <a:p>
            <a:pPr lvl="3"/>
            <a:endParaRPr lang="en-US" sz="1600" dirty="0"/>
          </a:p>
        </p:txBody>
      </p:sp>
      <p:pic>
        <p:nvPicPr>
          <p:cNvPr id="4" name="Picture 3" descr="Servlet-API.jpg"/>
          <p:cNvPicPr>
            <a:picLocks noChangeAspect="1"/>
          </p:cNvPicPr>
          <p:nvPr/>
        </p:nvPicPr>
        <p:blipFill>
          <a:blip r:embed="rId3"/>
          <a:stretch>
            <a:fillRect/>
          </a:stretch>
        </p:blipFill>
        <p:spPr>
          <a:xfrm>
            <a:off x="7391400" y="1295400"/>
            <a:ext cx="2918604" cy="4419600"/>
          </a:xfrm>
          <a:prstGeom prst="rect">
            <a:avLst/>
          </a:prstGeom>
        </p:spPr>
      </p:pic>
    </p:spTree>
    <p:extLst>
      <p:ext uri="{BB962C8B-B14F-4D97-AF65-F5344CB8AC3E}">
        <p14:creationId xmlns:p14="http://schemas.microsoft.com/office/powerpoint/2010/main" val="28392325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1828800" y="-228600"/>
            <a:ext cx="8229600" cy="1143000"/>
          </a:xfrm>
        </p:spPr>
        <p:txBody>
          <a:bodyPr/>
          <a:lstStyle/>
          <a:p>
            <a:pPr eaLnBrk="1" hangingPunct="1"/>
            <a:r>
              <a:rPr lang="en-US" dirty="0" smtClean="0"/>
              <a:t>Introduction To Servlets</a:t>
            </a:r>
          </a:p>
        </p:txBody>
      </p:sp>
      <p:sp>
        <p:nvSpPr>
          <p:cNvPr id="7171" name="Rectangle 3"/>
          <p:cNvSpPr>
            <a:spLocks noGrp="1" noChangeArrowheads="1"/>
          </p:cNvSpPr>
          <p:nvPr>
            <p:ph type="body" idx="4294967295"/>
          </p:nvPr>
        </p:nvSpPr>
        <p:spPr>
          <a:xfrm>
            <a:off x="1625600" y="990601"/>
            <a:ext cx="5308600" cy="5354637"/>
          </a:xfrm>
        </p:spPr>
        <p:txBody>
          <a:bodyPr/>
          <a:lstStyle/>
          <a:p>
            <a:r>
              <a:rPr lang="en-US" dirty="0" smtClean="0"/>
              <a:t>Servlet API:</a:t>
            </a:r>
          </a:p>
          <a:p>
            <a:pPr lvl="1"/>
            <a:r>
              <a:rPr lang="en-US" dirty="0" smtClean="0"/>
              <a:t>Generic Servlet:</a:t>
            </a:r>
          </a:p>
          <a:p>
            <a:pPr lvl="2"/>
            <a:r>
              <a:rPr lang="en-US" sz="1800" dirty="0"/>
              <a:t>It is protocol independent. </a:t>
            </a:r>
          </a:p>
          <a:p>
            <a:pPr lvl="2"/>
            <a:r>
              <a:rPr lang="en-US" sz="1800" dirty="0"/>
              <a:t>It makes writing servlets easier. </a:t>
            </a:r>
          </a:p>
          <a:p>
            <a:pPr lvl="3"/>
            <a:r>
              <a:rPr lang="en-US" dirty="0"/>
              <a:t>It provides simple versions of init() and destroy() and of the methods in the </a:t>
            </a:r>
            <a:r>
              <a:rPr lang="en-US" dirty="0" err="1"/>
              <a:t>ServletConfig</a:t>
            </a:r>
            <a:r>
              <a:rPr lang="en-US" dirty="0"/>
              <a:t> interface. </a:t>
            </a:r>
          </a:p>
          <a:p>
            <a:pPr lvl="3"/>
            <a:r>
              <a:rPr lang="en-US" dirty="0"/>
              <a:t>It also implements the log method, declared in the </a:t>
            </a:r>
            <a:r>
              <a:rPr lang="en-US" dirty="0" err="1"/>
              <a:t>ServletContext</a:t>
            </a:r>
            <a:r>
              <a:rPr lang="en-US" dirty="0"/>
              <a:t> interface.</a:t>
            </a:r>
          </a:p>
          <a:p>
            <a:pPr lvl="2"/>
            <a:r>
              <a:rPr lang="en-US" sz="1800" dirty="0"/>
              <a:t>To write a generic servlet, override the abstract service().</a:t>
            </a:r>
          </a:p>
          <a:p>
            <a:pPr lvl="2"/>
            <a:endParaRPr lang="en-US" dirty="0" smtClean="0">
              <a:latin typeface="Courier New" pitchFamily="49" charset="0"/>
            </a:endParaRPr>
          </a:p>
          <a:p>
            <a:pPr lvl="1"/>
            <a:endParaRPr lang="en-US" dirty="0" smtClean="0"/>
          </a:p>
          <a:p>
            <a:pPr lvl="1"/>
            <a:endParaRPr lang="en-US" dirty="0" smtClean="0"/>
          </a:p>
          <a:p>
            <a:pPr lvl="1"/>
            <a:endParaRPr lang="en-US" dirty="0" smtClean="0"/>
          </a:p>
          <a:p>
            <a:pPr lvl="3"/>
            <a:endParaRPr lang="en-US" sz="1600" dirty="0"/>
          </a:p>
        </p:txBody>
      </p:sp>
      <p:pic>
        <p:nvPicPr>
          <p:cNvPr id="4" name="Picture 3" descr="Servlet-API.jpg"/>
          <p:cNvPicPr>
            <a:picLocks noChangeAspect="1"/>
          </p:cNvPicPr>
          <p:nvPr/>
        </p:nvPicPr>
        <p:blipFill>
          <a:blip r:embed="rId3"/>
          <a:stretch>
            <a:fillRect/>
          </a:stretch>
        </p:blipFill>
        <p:spPr>
          <a:xfrm>
            <a:off x="7391400" y="1295400"/>
            <a:ext cx="2918604" cy="4419600"/>
          </a:xfrm>
          <a:prstGeom prst="rect">
            <a:avLst/>
          </a:prstGeom>
        </p:spPr>
      </p:pic>
    </p:spTree>
    <p:extLst>
      <p:ext uri="{BB962C8B-B14F-4D97-AF65-F5344CB8AC3E}">
        <p14:creationId xmlns:p14="http://schemas.microsoft.com/office/powerpoint/2010/main" val="394688329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1828800" y="-228600"/>
            <a:ext cx="8229600" cy="1143000"/>
          </a:xfrm>
        </p:spPr>
        <p:txBody>
          <a:bodyPr/>
          <a:lstStyle/>
          <a:p>
            <a:pPr eaLnBrk="1" hangingPunct="1"/>
            <a:r>
              <a:rPr lang="en-US" dirty="0" smtClean="0"/>
              <a:t>Introduction To Servlets</a:t>
            </a:r>
          </a:p>
        </p:txBody>
      </p:sp>
      <p:sp>
        <p:nvSpPr>
          <p:cNvPr id="7171" name="Rectangle 3"/>
          <p:cNvSpPr>
            <a:spLocks noGrp="1" noChangeArrowheads="1"/>
          </p:cNvSpPr>
          <p:nvPr>
            <p:ph type="body" idx="4294967295"/>
          </p:nvPr>
        </p:nvSpPr>
        <p:spPr>
          <a:xfrm>
            <a:off x="1625600" y="990601"/>
            <a:ext cx="8661400" cy="5354637"/>
          </a:xfrm>
        </p:spPr>
        <p:txBody>
          <a:bodyPr/>
          <a:lstStyle/>
          <a:p>
            <a:r>
              <a:rPr lang="en-US" dirty="0" smtClean="0"/>
              <a:t>Servlet API:</a:t>
            </a:r>
          </a:p>
          <a:p>
            <a:pPr lvl="1"/>
            <a:r>
              <a:rPr lang="en-US" dirty="0" smtClean="0"/>
              <a:t>HTTP Servlet:</a:t>
            </a:r>
          </a:p>
          <a:p>
            <a:pPr lvl="2"/>
            <a:r>
              <a:rPr lang="en-US" dirty="0" smtClean="0"/>
              <a:t>It has a built-in HTTP protocol support.</a:t>
            </a:r>
          </a:p>
          <a:p>
            <a:pPr lvl="2"/>
            <a:r>
              <a:rPr lang="en-US" dirty="0" smtClean="0"/>
              <a:t>Its subclass must override at least one of the following methods: </a:t>
            </a:r>
            <a:r>
              <a:rPr lang="en-US" dirty="0" err="1" smtClean="0"/>
              <a:t>doGet</a:t>
            </a:r>
            <a:r>
              <a:rPr lang="en-US" dirty="0" smtClean="0"/>
              <a:t>(), </a:t>
            </a:r>
            <a:r>
              <a:rPr lang="en-US" dirty="0" err="1" smtClean="0"/>
              <a:t>doPost</a:t>
            </a:r>
            <a:r>
              <a:rPr lang="en-US" dirty="0" smtClean="0"/>
              <a:t>(), </a:t>
            </a:r>
            <a:r>
              <a:rPr lang="en-US" dirty="0" err="1" smtClean="0"/>
              <a:t>doHead</a:t>
            </a:r>
            <a:r>
              <a:rPr lang="en-US" dirty="0" smtClean="0"/>
              <a:t>(), </a:t>
            </a:r>
            <a:r>
              <a:rPr lang="en-US" dirty="0" err="1" smtClean="0"/>
              <a:t>doTrace</a:t>
            </a:r>
            <a:r>
              <a:rPr lang="en-US" dirty="0" smtClean="0"/>
              <a:t>(), </a:t>
            </a:r>
            <a:r>
              <a:rPr lang="en-US" dirty="0" err="1" smtClean="0"/>
              <a:t>doPut</a:t>
            </a:r>
            <a:r>
              <a:rPr lang="en-US" dirty="0" smtClean="0"/>
              <a:t>(), </a:t>
            </a:r>
            <a:r>
              <a:rPr lang="en-US" dirty="0" err="1" smtClean="0"/>
              <a:t>doDelete</a:t>
            </a:r>
            <a:r>
              <a:rPr lang="en-US" dirty="0" smtClean="0"/>
              <a:t>.</a:t>
            </a:r>
          </a:p>
          <a:p>
            <a:pPr lvl="2"/>
            <a:endParaRPr lang="en-US" dirty="0" smtClean="0"/>
          </a:p>
          <a:p>
            <a:pPr lvl="2"/>
            <a:r>
              <a:rPr lang="en-US" b="1" dirty="0" smtClean="0"/>
              <a:t>Note: </a:t>
            </a:r>
            <a:r>
              <a:rPr lang="en-US" dirty="0" smtClean="0"/>
              <a:t>Do not override the service() method, since it dispatches a request to the different </a:t>
            </a:r>
            <a:r>
              <a:rPr lang="en-US" dirty="0" err="1" smtClean="0"/>
              <a:t>doXXX</a:t>
            </a:r>
            <a:r>
              <a:rPr lang="en-US" dirty="0" smtClean="0"/>
              <a:t>() methods for different HTTP requests. </a:t>
            </a:r>
          </a:p>
          <a:p>
            <a:pPr lvl="2"/>
            <a:endParaRPr lang="en-US" dirty="0" smtClean="0"/>
          </a:p>
          <a:p>
            <a:pPr lvl="2"/>
            <a:endParaRPr lang="en-US" dirty="0" smtClean="0"/>
          </a:p>
          <a:p>
            <a:pPr lvl="2"/>
            <a:endParaRPr lang="en-US" dirty="0" smtClean="0"/>
          </a:p>
          <a:p>
            <a:pPr lvl="2"/>
            <a:endParaRPr lang="en-US" dirty="0" smtClean="0">
              <a:latin typeface="Courier New" pitchFamily="49" charset="0"/>
            </a:endParaRPr>
          </a:p>
          <a:p>
            <a:pPr lvl="1"/>
            <a:endParaRPr lang="en-US" dirty="0" smtClean="0"/>
          </a:p>
          <a:p>
            <a:pPr lvl="1"/>
            <a:endParaRPr lang="en-US" dirty="0" smtClean="0"/>
          </a:p>
          <a:p>
            <a:pPr lvl="1"/>
            <a:endParaRPr lang="en-US" dirty="0" smtClean="0"/>
          </a:p>
          <a:p>
            <a:pPr lvl="3"/>
            <a:endParaRPr lang="en-US" sz="1600" dirty="0"/>
          </a:p>
        </p:txBody>
      </p:sp>
      <p:pic>
        <p:nvPicPr>
          <p:cNvPr id="5" name="Picture 5" descr="HttpServletRequest"/>
          <p:cNvPicPr>
            <a:picLocks noChangeAspect="1" noChangeArrowheads="1"/>
          </p:cNvPicPr>
          <p:nvPr/>
        </p:nvPicPr>
        <p:blipFill>
          <a:blip r:embed="rId3"/>
          <a:srcRect/>
          <a:stretch>
            <a:fillRect/>
          </a:stretch>
        </p:blipFill>
        <p:spPr bwMode="auto">
          <a:xfrm>
            <a:off x="3200400" y="3733801"/>
            <a:ext cx="5562600" cy="2634801"/>
          </a:xfrm>
          <a:prstGeom prst="rect">
            <a:avLst/>
          </a:prstGeom>
          <a:noFill/>
          <a:ln w="9525">
            <a:noFill/>
            <a:miter lim="800000"/>
            <a:headEnd/>
            <a:tailEnd/>
          </a:ln>
        </p:spPr>
      </p:pic>
    </p:spTree>
    <p:extLst>
      <p:ext uri="{BB962C8B-B14F-4D97-AF65-F5344CB8AC3E}">
        <p14:creationId xmlns:p14="http://schemas.microsoft.com/office/powerpoint/2010/main" val="38578576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smtClean="0"/>
              <a:t>Iconic Representations.......</a:t>
            </a:r>
          </a:p>
        </p:txBody>
      </p:sp>
      <p:sp>
        <p:nvSpPr>
          <p:cNvPr id="6147" name="TextBox 4"/>
          <p:cNvSpPr txBox="1">
            <a:spLocks noChangeArrowheads="1"/>
          </p:cNvSpPr>
          <p:nvPr/>
        </p:nvSpPr>
        <p:spPr bwMode="auto">
          <a:xfrm>
            <a:off x="1752600" y="1092200"/>
            <a:ext cx="1905000" cy="584200"/>
          </a:xfrm>
          <a:prstGeom prst="rect">
            <a:avLst/>
          </a:prstGeom>
          <a:noFill/>
          <a:ln w="9525">
            <a:noFill/>
            <a:miter lim="800000"/>
            <a:headEnd/>
            <a:tailEnd/>
          </a:ln>
        </p:spPr>
        <p:txBody>
          <a:bodyPr>
            <a:spAutoFit/>
          </a:bodyPr>
          <a:lstStyle/>
          <a:p>
            <a:r>
              <a:rPr lang="en-US" sz="1600" dirty="0">
                <a:latin typeface="Papyrus" pitchFamily="66" charset="0"/>
              </a:rPr>
              <a:t>Test your Memory</a:t>
            </a:r>
          </a:p>
          <a:p>
            <a:endParaRPr lang="en-US" sz="1600" dirty="0">
              <a:latin typeface="Papyrus" pitchFamily="66" charset="0"/>
            </a:endParaRPr>
          </a:p>
        </p:txBody>
      </p:sp>
      <p:pic>
        <p:nvPicPr>
          <p:cNvPr id="6148" name="Picture 2" descr="http://appworkbench.com/Content/products/geeknotes/images/help/GeekNotesIcon.png"/>
          <p:cNvPicPr>
            <a:picLocks noChangeAspect="1" noChangeArrowheads="1"/>
          </p:cNvPicPr>
          <p:nvPr/>
        </p:nvPicPr>
        <p:blipFill>
          <a:blip r:embed="rId3"/>
          <a:srcRect/>
          <a:stretch>
            <a:fillRect/>
          </a:stretch>
        </p:blipFill>
        <p:spPr bwMode="auto">
          <a:xfrm>
            <a:off x="9067800" y="4191000"/>
            <a:ext cx="914400" cy="1600200"/>
          </a:xfrm>
          <a:prstGeom prst="rect">
            <a:avLst/>
          </a:prstGeom>
          <a:noFill/>
          <a:ln w="9525">
            <a:noFill/>
            <a:miter lim="800000"/>
            <a:headEnd/>
            <a:tailEnd/>
          </a:ln>
        </p:spPr>
      </p:pic>
      <p:sp>
        <p:nvSpPr>
          <p:cNvPr id="6149" name="TextBox 6"/>
          <p:cNvSpPr txBox="1">
            <a:spLocks noChangeArrowheads="1"/>
          </p:cNvSpPr>
          <p:nvPr/>
        </p:nvSpPr>
        <p:spPr bwMode="auto">
          <a:xfrm>
            <a:off x="9144000" y="3733800"/>
            <a:ext cx="990600" cy="584200"/>
          </a:xfrm>
          <a:prstGeom prst="rect">
            <a:avLst/>
          </a:prstGeom>
          <a:noFill/>
          <a:ln w="9525">
            <a:noFill/>
            <a:miter lim="800000"/>
            <a:headEnd/>
            <a:tailEnd/>
          </a:ln>
        </p:spPr>
        <p:txBody>
          <a:bodyPr>
            <a:spAutoFit/>
          </a:bodyPr>
          <a:lstStyle/>
          <a:p>
            <a:r>
              <a:rPr lang="en-US" sz="1600" dirty="0">
                <a:latin typeface="Papyrus" pitchFamily="66" charset="0"/>
              </a:rPr>
              <a:t>Recap</a:t>
            </a:r>
          </a:p>
          <a:p>
            <a:endParaRPr lang="en-US" sz="1600" dirty="0">
              <a:latin typeface="Papyrus" pitchFamily="66" charset="0"/>
            </a:endParaRPr>
          </a:p>
        </p:txBody>
      </p:sp>
      <p:sp>
        <p:nvSpPr>
          <p:cNvPr id="6150" name="TextBox 8"/>
          <p:cNvSpPr txBox="1">
            <a:spLocks noChangeArrowheads="1"/>
          </p:cNvSpPr>
          <p:nvPr/>
        </p:nvSpPr>
        <p:spPr bwMode="auto">
          <a:xfrm>
            <a:off x="6934200" y="957942"/>
            <a:ext cx="1676400" cy="584200"/>
          </a:xfrm>
          <a:prstGeom prst="rect">
            <a:avLst/>
          </a:prstGeom>
          <a:noFill/>
          <a:ln w="9525">
            <a:noFill/>
            <a:miter lim="800000"/>
            <a:headEnd/>
            <a:tailEnd/>
          </a:ln>
        </p:spPr>
        <p:txBody>
          <a:bodyPr>
            <a:spAutoFit/>
          </a:bodyPr>
          <a:lstStyle/>
          <a:p>
            <a:r>
              <a:rPr lang="en-US" sz="1600" dirty="0">
                <a:latin typeface="Papyrus" pitchFamily="66" charset="0"/>
              </a:rPr>
              <a:t>Can you Solve?</a:t>
            </a:r>
          </a:p>
          <a:p>
            <a:endParaRPr lang="en-US" sz="1600" dirty="0">
              <a:latin typeface="Papyrus" pitchFamily="66" charset="0"/>
            </a:endParaRPr>
          </a:p>
        </p:txBody>
      </p:sp>
      <p:sp>
        <p:nvSpPr>
          <p:cNvPr id="6151" name="TextBox 10"/>
          <p:cNvSpPr txBox="1">
            <a:spLocks noChangeArrowheads="1"/>
          </p:cNvSpPr>
          <p:nvPr/>
        </p:nvSpPr>
        <p:spPr bwMode="auto">
          <a:xfrm>
            <a:off x="5751286" y="3886200"/>
            <a:ext cx="1320800" cy="584200"/>
          </a:xfrm>
          <a:prstGeom prst="rect">
            <a:avLst/>
          </a:prstGeom>
          <a:noFill/>
          <a:ln w="9525">
            <a:noFill/>
            <a:miter lim="800000"/>
            <a:headEnd/>
            <a:tailEnd/>
          </a:ln>
        </p:spPr>
        <p:txBody>
          <a:bodyPr>
            <a:spAutoFit/>
          </a:bodyPr>
          <a:lstStyle/>
          <a:p>
            <a:r>
              <a:rPr lang="en-US" sz="1600" dirty="0">
                <a:latin typeface="Papyrus" pitchFamily="66" charset="0"/>
              </a:rPr>
              <a:t>Brainstorm</a:t>
            </a:r>
          </a:p>
          <a:p>
            <a:endParaRPr lang="en-US" sz="1600" dirty="0">
              <a:latin typeface="Papyrus" pitchFamily="66" charset="0"/>
            </a:endParaRPr>
          </a:p>
        </p:txBody>
      </p:sp>
      <p:pic>
        <p:nvPicPr>
          <p:cNvPr id="6152" name="Picture 10" descr="http://scmiddle.org/files/1813/2578/0516/think.jpg"/>
          <p:cNvPicPr>
            <a:picLocks noChangeAspect="1" noChangeArrowheads="1"/>
          </p:cNvPicPr>
          <p:nvPr/>
        </p:nvPicPr>
        <p:blipFill>
          <a:blip r:embed="rId4"/>
          <a:srcRect/>
          <a:stretch>
            <a:fillRect/>
          </a:stretch>
        </p:blipFill>
        <p:spPr bwMode="auto">
          <a:xfrm>
            <a:off x="1828800" y="1676400"/>
            <a:ext cx="1524000" cy="1447800"/>
          </a:xfrm>
          <a:prstGeom prst="rect">
            <a:avLst/>
          </a:prstGeom>
          <a:noFill/>
          <a:ln w="9525">
            <a:noFill/>
            <a:miter lim="800000"/>
            <a:headEnd/>
            <a:tailEnd/>
          </a:ln>
        </p:spPr>
      </p:pic>
      <p:pic>
        <p:nvPicPr>
          <p:cNvPr id="6153" name="Picture 12" descr="http://orlandocomputersolutions.com/wp-content/uploads/2011/10/fusion-confused-icon.gif"/>
          <p:cNvPicPr>
            <a:picLocks noChangeAspect="1" noChangeArrowheads="1"/>
          </p:cNvPicPr>
          <p:nvPr/>
        </p:nvPicPr>
        <p:blipFill>
          <a:blip r:embed="rId5"/>
          <a:srcRect/>
          <a:stretch>
            <a:fillRect/>
          </a:stretch>
        </p:blipFill>
        <p:spPr bwMode="auto">
          <a:xfrm>
            <a:off x="2082800" y="4495800"/>
            <a:ext cx="1422400" cy="1752600"/>
          </a:xfrm>
          <a:prstGeom prst="rect">
            <a:avLst/>
          </a:prstGeom>
          <a:noFill/>
          <a:ln w="9525">
            <a:noFill/>
            <a:miter lim="800000"/>
            <a:headEnd/>
            <a:tailEnd/>
          </a:ln>
        </p:spPr>
      </p:pic>
      <p:sp>
        <p:nvSpPr>
          <p:cNvPr id="6154" name="TextBox 15"/>
          <p:cNvSpPr txBox="1">
            <a:spLocks noChangeArrowheads="1"/>
          </p:cNvSpPr>
          <p:nvPr/>
        </p:nvSpPr>
        <p:spPr bwMode="auto">
          <a:xfrm>
            <a:off x="2057400" y="3835400"/>
            <a:ext cx="1320800" cy="584200"/>
          </a:xfrm>
          <a:prstGeom prst="rect">
            <a:avLst/>
          </a:prstGeom>
          <a:noFill/>
          <a:ln w="9525">
            <a:noFill/>
            <a:miter lim="800000"/>
            <a:headEnd/>
            <a:tailEnd/>
          </a:ln>
        </p:spPr>
        <p:txBody>
          <a:bodyPr>
            <a:spAutoFit/>
          </a:bodyPr>
          <a:lstStyle/>
          <a:p>
            <a:r>
              <a:rPr lang="en-US" sz="1600" dirty="0">
                <a:latin typeface="Papyrus" pitchFamily="66" charset="0"/>
              </a:rPr>
              <a:t>   Queries</a:t>
            </a:r>
          </a:p>
          <a:p>
            <a:endParaRPr lang="en-US" sz="1600" dirty="0">
              <a:latin typeface="Papyrus" pitchFamily="66" charset="0"/>
            </a:endParaRPr>
          </a:p>
        </p:txBody>
      </p:sp>
      <p:pic>
        <p:nvPicPr>
          <p:cNvPr id="6155" name="Picture 15"/>
          <p:cNvPicPr>
            <a:picLocks noChangeAspect="1" noChangeArrowheads="1"/>
          </p:cNvPicPr>
          <p:nvPr/>
        </p:nvPicPr>
        <p:blipFill>
          <a:blip r:embed="rId6"/>
          <a:srcRect/>
          <a:stretch>
            <a:fillRect/>
          </a:stretch>
        </p:blipFill>
        <p:spPr bwMode="auto">
          <a:xfrm>
            <a:off x="5827486" y="4539344"/>
            <a:ext cx="1085850" cy="1247775"/>
          </a:xfrm>
          <a:prstGeom prst="rect">
            <a:avLst/>
          </a:prstGeom>
          <a:noFill/>
          <a:ln w="12700">
            <a:noFill/>
            <a:miter lim="800000"/>
            <a:headEnd/>
            <a:tailEnd/>
          </a:ln>
        </p:spPr>
      </p:pic>
      <p:pic>
        <p:nvPicPr>
          <p:cNvPr id="6156" name="Picture 17" descr="http://www.marketingplaninfo.com/wp-content/uploads/2012/04/Direct-Marketing-Strategies.jpg"/>
          <p:cNvPicPr>
            <a:picLocks noChangeAspect="1" noChangeArrowheads="1"/>
          </p:cNvPicPr>
          <p:nvPr/>
        </p:nvPicPr>
        <p:blipFill>
          <a:blip r:embed="rId7"/>
          <a:srcRect/>
          <a:stretch>
            <a:fillRect/>
          </a:stretch>
        </p:blipFill>
        <p:spPr bwMode="auto">
          <a:xfrm>
            <a:off x="6905171" y="1237343"/>
            <a:ext cx="1447800" cy="1828800"/>
          </a:xfrm>
          <a:prstGeom prst="rect">
            <a:avLst/>
          </a:prstGeom>
          <a:noFill/>
          <a:ln w="9525">
            <a:noFill/>
            <a:miter lim="800000"/>
            <a:headEnd/>
            <a:tailEnd/>
          </a:ln>
        </p:spPr>
      </p:pic>
      <p:pic>
        <p:nvPicPr>
          <p:cNvPr id="6157" name="Picture 19" descr="http://www.personal.psu.edu/afr3/blogs/SIOW/coffee-1.jpg"/>
          <p:cNvPicPr>
            <a:picLocks noChangeAspect="1" noChangeArrowheads="1"/>
          </p:cNvPicPr>
          <p:nvPr/>
        </p:nvPicPr>
        <p:blipFill>
          <a:blip r:embed="rId8"/>
          <a:srcRect/>
          <a:stretch>
            <a:fillRect/>
          </a:stretch>
        </p:blipFill>
        <p:spPr bwMode="auto">
          <a:xfrm>
            <a:off x="5487534" y="1411514"/>
            <a:ext cx="1219200" cy="1447800"/>
          </a:xfrm>
          <a:prstGeom prst="rect">
            <a:avLst/>
          </a:prstGeom>
          <a:noFill/>
          <a:ln w="9525">
            <a:noFill/>
            <a:miter lim="800000"/>
            <a:headEnd/>
            <a:tailEnd/>
          </a:ln>
        </p:spPr>
      </p:pic>
      <p:sp>
        <p:nvSpPr>
          <p:cNvPr id="6158" name="TextBox 21"/>
          <p:cNvSpPr txBox="1">
            <a:spLocks noChangeArrowheads="1"/>
          </p:cNvSpPr>
          <p:nvPr/>
        </p:nvSpPr>
        <p:spPr bwMode="auto">
          <a:xfrm>
            <a:off x="5193621" y="994229"/>
            <a:ext cx="1595437" cy="584200"/>
          </a:xfrm>
          <a:prstGeom prst="rect">
            <a:avLst/>
          </a:prstGeom>
          <a:noFill/>
          <a:ln w="9525">
            <a:noFill/>
            <a:miter lim="800000"/>
            <a:headEnd/>
            <a:tailEnd/>
          </a:ln>
        </p:spPr>
        <p:txBody>
          <a:bodyPr>
            <a:spAutoFit/>
          </a:bodyPr>
          <a:lstStyle/>
          <a:p>
            <a:r>
              <a:rPr lang="en-US" sz="1600" dirty="0">
                <a:latin typeface="Papyrus" pitchFamily="66" charset="0"/>
              </a:rPr>
              <a:t>  Coffee Break</a:t>
            </a:r>
          </a:p>
          <a:p>
            <a:endParaRPr lang="en-US" sz="1600" dirty="0">
              <a:latin typeface="Papyrus" pitchFamily="66" charset="0"/>
            </a:endParaRPr>
          </a:p>
        </p:txBody>
      </p:sp>
      <p:sp>
        <p:nvSpPr>
          <p:cNvPr id="6159" name="TextBox 22"/>
          <p:cNvSpPr txBox="1">
            <a:spLocks noChangeArrowheads="1"/>
          </p:cNvSpPr>
          <p:nvPr/>
        </p:nvSpPr>
        <p:spPr bwMode="auto">
          <a:xfrm>
            <a:off x="3962401" y="3911600"/>
            <a:ext cx="1871663" cy="584200"/>
          </a:xfrm>
          <a:prstGeom prst="rect">
            <a:avLst/>
          </a:prstGeom>
          <a:noFill/>
          <a:ln w="9525">
            <a:noFill/>
            <a:miter lim="800000"/>
            <a:headEnd/>
            <a:tailEnd/>
          </a:ln>
        </p:spPr>
        <p:txBody>
          <a:bodyPr>
            <a:spAutoFit/>
          </a:bodyPr>
          <a:lstStyle/>
          <a:p>
            <a:r>
              <a:rPr lang="en-US" sz="1600" dirty="0">
                <a:latin typeface="Papyrus" pitchFamily="66" charset="0"/>
              </a:rPr>
              <a:t>  Need more Info</a:t>
            </a:r>
          </a:p>
          <a:p>
            <a:endParaRPr lang="en-US" sz="1600" dirty="0">
              <a:latin typeface="Papyrus" pitchFamily="66" charset="0"/>
            </a:endParaRPr>
          </a:p>
        </p:txBody>
      </p:sp>
      <p:pic>
        <p:nvPicPr>
          <p:cNvPr id="6160" name="Picture 25" descr="http://piersonrevesz.files.wordpress.com/2012/07/ebook.jpg"/>
          <p:cNvPicPr>
            <a:picLocks noChangeAspect="1" noChangeArrowheads="1"/>
          </p:cNvPicPr>
          <p:nvPr/>
        </p:nvPicPr>
        <p:blipFill>
          <a:blip r:embed="rId9"/>
          <a:srcRect/>
          <a:stretch>
            <a:fillRect/>
          </a:stretch>
        </p:blipFill>
        <p:spPr bwMode="auto">
          <a:xfrm>
            <a:off x="4191000" y="4343400"/>
            <a:ext cx="1524000" cy="1524000"/>
          </a:xfrm>
          <a:prstGeom prst="rect">
            <a:avLst/>
          </a:prstGeom>
          <a:noFill/>
          <a:ln w="9525">
            <a:noFill/>
            <a:miter lim="800000"/>
            <a:headEnd/>
            <a:tailEnd/>
          </a:ln>
        </p:spPr>
      </p:pic>
      <p:pic>
        <p:nvPicPr>
          <p:cNvPr id="6161" name="Picture 27" descr="http://2.bp.blogspot.com/_y9Y2xh431vE/S8-Td7OVW8I/AAAAAAAAACc/8iTFRetf6Ko/s1600/Target.jpg"/>
          <p:cNvPicPr>
            <a:picLocks noChangeAspect="1" noChangeArrowheads="1"/>
          </p:cNvPicPr>
          <p:nvPr/>
        </p:nvPicPr>
        <p:blipFill>
          <a:blip r:embed="rId10"/>
          <a:srcRect/>
          <a:stretch>
            <a:fillRect/>
          </a:stretch>
        </p:blipFill>
        <p:spPr bwMode="auto">
          <a:xfrm>
            <a:off x="3513819" y="1661433"/>
            <a:ext cx="1584325" cy="1190625"/>
          </a:xfrm>
          <a:prstGeom prst="rect">
            <a:avLst/>
          </a:prstGeom>
          <a:noFill/>
          <a:ln w="9525">
            <a:noFill/>
            <a:miter lim="800000"/>
            <a:headEnd/>
            <a:tailEnd/>
          </a:ln>
        </p:spPr>
      </p:pic>
      <p:sp>
        <p:nvSpPr>
          <p:cNvPr id="6162" name="TextBox 27"/>
          <p:cNvSpPr txBox="1">
            <a:spLocks noChangeArrowheads="1"/>
          </p:cNvSpPr>
          <p:nvPr/>
        </p:nvSpPr>
        <p:spPr bwMode="auto">
          <a:xfrm>
            <a:off x="3648075" y="1081314"/>
            <a:ext cx="1320800" cy="584200"/>
          </a:xfrm>
          <a:prstGeom prst="rect">
            <a:avLst/>
          </a:prstGeom>
          <a:noFill/>
          <a:ln w="9525">
            <a:noFill/>
            <a:miter lim="800000"/>
            <a:headEnd/>
            <a:tailEnd/>
          </a:ln>
        </p:spPr>
        <p:txBody>
          <a:bodyPr>
            <a:spAutoFit/>
          </a:bodyPr>
          <a:lstStyle/>
          <a:p>
            <a:r>
              <a:rPr lang="en-US" sz="1600" dirty="0">
                <a:latin typeface="Papyrus" pitchFamily="66" charset="0"/>
              </a:rPr>
              <a:t>   Objective</a:t>
            </a:r>
          </a:p>
          <a:p>
            <a:endParaRPr lang="en-US" sz="1600" dirty="0">
              <a:latin typeface="Papyrus" pitchFamily="66" charset="0"/>
            </a:endParaRPr>
          </a:p>
        </p:txBody>
      </p:sp>
      <p:pic>
        <p:nvPicPr>
          <p:cNvPr id="4098" name="Picture 10" descr="http://www.capesoft.com/utilities/messenger/Images/UseTheSourceLuke!.png"/>
          <p:cNvPicPr>
            <a:picLocks noChangeAspect="1" noChangeArrowheads="1"/>
          </p:cNvPicPr>
          <p:nvPr/>
        </p:nvPicPr>
        <p:blipFill>
          <a:blip r:embed="rId11"/>
          <a:srcRect/>
          <a:stretch>
            <a:fillRect/>
          </a:stretch>
        </p:blipFill>
        <p:spPr bwMode="auto">
          <a:xfrm>
            <a:off x="7410451" y="4566105"/>
            <a:ext cx="1085850" cy="1152525"/>
          </a:xfrm>
          <a:prstGeom prst="rect">
            <a:avLst/>
          </a:prstGeom>
          <a:noFill/>
          <a:ln w="9525">
            <a:noFill/>
            <a:miter lim="800000"/>
            <a:headEnd/>
            <a:tailEnd/>
          </a:ln>
        </p:spPr>
      </p:pic>
      <p:sp>
        <p:nvSpPr>
          <p:cNvPr id="20" name="TextBox 10"/>
          <p:cNvSpPr txBox="1">
            <a:spLocks noChangeArrowheads="1"/>
          </p:cNvSpPr>
          <p:nvPr/>
        </p:nvSpPr>
        <p:spPr bwMode="auto">
          <a:xfrm>
            <a:off x="7246257" y="3842657"/>
            <a:ext cx="1320800" cy="584200"/>
          </a:xfrm>
          <a:prstGeom prst="rect">
            <a:avLst/>
          </a:prstGeom>
          <a:noFill/>
          <a:ln w="9525">
            <a:noFill/>
            <a:miter lim="800000"/>
            <a:headEnd/>
            <a:tailEnd/>
          </a:ln>
        </p:spPr>
        <p:txBody>
          <a:bodyPr>
            <a:spAutoFit/>
          </a:bodyPr>
          <a:lstStyle/>
          <a:p>
            <a:r>
              <a:rPr lang="en-US" sz="1600" dirty="0">
                <a:latin typeface="Papyrus" pitchFamily="66" charset="0"/>
              </a:rPr>
              <a:t>      Demo</a:t>
            </a:r>
            <a:endParaRPr lang="en-US" sz="1600" dirty="0">
              <a:latin typeface="Papyrus" pitchFamily="66" charset="0"/>
            </a:endParaRPr>
          </a:p>
          <a:p>
            <a:endParaRPr lang="en-US" sz="1600" dirty="0">
              <a:latin typeface="Papyrus" pitchFamily="66" charset="0"/>
            </a:endParaRPr>
          </a:p>
        </p:txBody>
      </p:sp>
      <p:pic>
        <p:nvPicPr>
          <p:cNvPr id="51202" name="Picture 2" descr="http://t0.gstatic.com/images?q=tbn:ANd9GcTYlPo77qP8wus1dW8bdGY2YY8xkMAosui_RpR38oM8-tnbZ8HJuQ"/>
          <p:cNvPicPr>
            <a:picLocks noChangeAspect="1" noChangeArrowheads="1"/>
          </p:cNvPicPr>
          <p:nvPr/>
        </p:nvPicPr>
        <p:blipFill>
          <a:blip r:embed="rId12"/>
          <a:srcRect/>
          <a:stretch>
            <a:fillRect/>
          </a:stretch>
        </p:blipFill>
        <p:spPr bwMode="auto">
          <a:xfrm>
            <a:off x="8577016" y="1393372"/>
            <a:ext cx="2090984" cy="1274990"/>
          </a:xfrm>
          <a:prstGeom prst="rect">
            <a:avLst/>
          </a:prstGeom>
          <a:noFill/>
        </p:spPr>
      </p:pic>
      <p:sp>
        <p:nvSpPr>
          <p:cNvPr id="23" name="TextBox 8"/>
          <p:cNvSpPr txBox="1">
            <a:spLocks noChangeArrowheads="1"/>
          </p:cNvSpPr>
          <p:nvPr/>
        </p:nvSpPr>
        <p:spPr bwMode="auto">
          <a:xfrm>
            <a:off x="8748485" y="928913"/>
            <a:ext cx="1676400" cy="338554"/>
          </a:xfrm>
          <a:prstGeom prst="rect">
            <a:avLst/>
          </a:prstGeom>
          <a:noFill/>
          <a:ln w="9525">
            <a:noFill/>
            <a:miter lim="800000"/>
            <a:headEnd/>
            <a:tailEnd/>
          </a:ln>
        </p:spPr>
        <p:txBody>
          <a:bodyPr>
            <a:spAutoFit/>
          </a:bodyPr>
          <a:lstStyle/>
          <a:p>
            <a:r>
              <a:rPr lang="en-US" sz="1600" dirty="0">
                <a:latin typeface="Papyrus" pitchFamily="66" charset="0"/>
              </a:rPr>
              <a:t>FAQ</a:t>
            </a:r>
            <a:endParaRPr lang="en-US" sz="1600" dirty="0">
              <a:latin typeface="Papyrus" pitchFamily="66" charset="0"/>
            </a:endParaRPr>
          </a:p>
        </p:txBody>
      </p:sp>
    </p:spTree>
    <p:extLst>
      <p:ext uri="{BB962C8B-B14F-4D97-AF65-F5344CB8AC3E}">
        <p14:creationId xmlns:p14="http://schemas.microsoft.com/office/powerpoint/2010/main" val="21037130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1828800" y="-228600"/>
            <a:ext cx="8229600" cy="1143000"/>
          </a:xfrm>
        </p:spPr>
        <p:txBody>
          <a:bodyPr/>
          <a:lstStyle/>
          <a:p>
            <a:pPr eaLnBrk="1" hangingPunct="1"/>
            <a:r>
              <a:rPr lang="en-US" dirty="0" smtClean="0"/>
              <a:t>Introduction To Servlets</a:t>
            </a:r>
          </a:p>
        </p:txBody>
      </p:sp>
      <p:sp>
        <p:nvSpPr>
          <p:cNvPr id="7171" name="Rectangle 3"/>
          <p:cNvSpPr>
            <a:spLocks noGrp="1" noChangeArrowheads="1"/>
          </p:cNvSpPr>
          <p:nvPr>
            <p:ph type="body" idx="4294967295"/>
          </p:nvPr>
        </p:nvSpPr>
        <p:spPr>
          <a:xfrm>
            <a:off x="1625600" y="990601"/>
            <a:ext cx="8661400" cy="5354637"/>
          </a:xfrm>
        </p:spPr>
        <p:txBody>
          <a:bodyPr/>
          <a:lstStyle/>
          <a:p>
            <a:r>
              <a:rPr lang="en-US" dirty="0" smtClean="0"/>
              <a:t>Servlet API:</a:t>
            </a:r>
          </a:p>
          <a:p>
            <a:pPr lvl="1"/>
            <a:r>
              <a:rPr lang="en-US" dirty="0" smtClean="0"/>
              <a:t>HTTP Servlet:</a:t>
            </a:r>
          </a:p>
          <a:p>
            <a:pPr lvl="2"/>
            <a:r>
              <a:rPr lang="en-US" dirty="0" smtClean="0"/>
              <a:t>It has a built-in HTTP protocol support.</a:t>
            </a:r>
          </a:p>
          <a:p>
            <a:pPr lvl="2"/>
            <a:r>
              <a:rPr lang="en-US" dirty="0" smtClean="0"/>
              <a:t>Its subclass must override at least one of the following methods: </a:t>
            </a:r>
            <a:r>
              <a:rPr lang="en-US" dirty="0" err="1" smtClean="0"/>
              <a:t>doGet</a:t>
            </a:r>
            <a:r>
              <a:rPr lang="en-US" dirty="0" smtClean="0"/>
              <a:t>(), </a:t>
            </a:r>
            <a:r>
              <a:rPr lang="en-US" dirty="0" err="1" smtClean="0"/>
              <a:t>doPost</a:t>
            </a:r>
            <a:r>
              <a:rPr lang="en-US" dirty="0" smtClean="0"/>
              <a:t>(), </a:t>
            </a:r>
            <a:r>
              <a:rPr lang="en-US" dirty="0" err="1" smtClean="0"/>
              <a:t>doHead</a:t>
            </a:r>
            <a:r>
              <a:rPr lang="en-US" dirty="0" smtClean="0"/>
              <a:t>(), </a:t>
            </a:r>
            <a:r>
              <a:rPr lang="en-US" dirty="0" err="1" smtClean="0"/>
              <a:t>doTrace</a:t>
            </a:r>
            <a:r>
              <a:rPr lang="en-US" dirty="0" smtClean="0"/>
              <a:t>(), </a:t>
            </a:r>
            <a:r>
              <a:rPr lang="en-US" dirty="0" err="1" smtClean="0"/>
              <a:t>doPut</a:t>
            </a:r>
            <a:r>
              <a:rPr lang="en-US" dirty="0" smtClean="0"/>
              <a:t>(), </a:t>
            </a:r>
            <a:r>
              <a:rPr lang="en-US" dirty="0" err="1" smtClean="0"/>
              <a:t>doDelete</a:t>
            </a:r>
            <a:r>
              <a:rPr lang="en-US" dirty="0" smtClean="0"/>
              <a:t>.</a:t>
            </a:r>
          </a:p>
          <a:p>
            <a:pPr lvl="2"/>
            <a:endParaRPr lang="en-US" dirty="0" smtClean="0"/>
          </a:p>
          <a:p>
            <a:pPr lvl="2"/>
            <a:r>
              <a:rPr lang="en-US" b="1" dirty="0" smtClean="0"/>
              <a:t>Note: </a:t>
            </a:r>
            <a:r>
              <a:rPr lang="en-US" dirty="0" smtClean="0"/>
              <a:t>Do not override the service() method, since it dispatches a request to the different </a:t>
            </a:r>
            <a:r>
              <a:rPr lang="en-US" dirty="0" err="1" smtClean="0"/>
              <a:t>doXXX</a:t>
            </a:r>
            <a:r>
              <a:rPr lang="en-US" dirty="0" smtClean="0"/>
              <a:t>() methods for different HTTP requests. </a:t>
            </a:r>
          </a:p>
          <a:p>
            <a:pPr lvl="2"/>
            <a:endParaRPr lang="en-US" dirty="0" smtClean="0"/>
          </a:p>
          <a:p>
            <a:pPr lvl="2"/>
            <a:endParaRPr lang="en-US" dirty="0" smtClean="0"/>
          </a:p>
          <a:p>
            <a:pPr lvl="2"/>
            <a:endParaRPr lang="en-US" dirty="0" smtClean="0"/>
          </a:p>
          <a:p>
            <a:pPr lvl="2"/>
            <a:endParaRPr lang="en-US" dirty="0" smtClean="0">
              <a:latin typeface="Courier New" pitchFamily="49" charset="0"/>
            </a:endParaRPr>
          </a:p>
          <a:p>
            <a:pPr lvl="1"/>
            <a:endParaRPr lang="en-US" dirty="0" smtClean="0"/>
          </a:p>
          <a:p>
            <a:pPr lvl="1"/>
            <a:endParaRPr lang="en-US" dirty="0" smtClean="0"/>
          </a:p>
          <a:p>
            <a:pPr lvl="1"/>
            <a:endParaRPr lang="en-US" dirty="0" smtClean="0"/>
          </a:p>
          <a:p>
            <a:pPr lvl="3"/>
            <a:endParaRPr lang="en-US" sz="1600" dirty="0"/>
          </a:p>
        </p:txBody>
      </p:sp>
      <p:pic>
        <p:nvPicPr>
          <p:cNvPr id="5" name="Picture 5" descr="HttpServletRequest"/>
          <p:cNvPicPr>
            <a:picLocks noChangeAspect="1" noChangeArrowheads="1"/>
          </p:cNvPicPr>
          <p:nvPr/>
        </p:nvPicPr>
        <p:blipFill>
          <a:blip r:embed="rId3"/>
          <a:srcRect/>
          <a:stretch>
            <a:fillRect/>
          </a:stretch>
        </p:blipFill>
        <p:spPr bwMode="auto">
          <a:xfrm>
            <a:off x="3200400" y="3733801"/>
            <a:ext cx="5562600" cy="2634801"/>
          </a:xfrm>
          <a:prstGeom prst="rect">
            <a:avLst/>
          </a:prstGeom>
          <a:noFill/>
          <a:ln w="9525">
            <a:noFill/>
            <a:miter lim="800000"/>
            <a:headEnd/>
            <a:tailEnd/>
          </a:ln>
        </p:spPr>
      </p:pic>
    </p:spTree>
    <p:extLst>
      <p:ext uri="{BB962C8B-B14F-4D97-AF65-F5344CB8AC3E}">
        <p14:creationId xmlns:p14="http://schemas.microsoft.com/office/powerpoint/2010/main" val="248577057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Coffee Break</a:t>
            </a:r>
          </a:p>
        </p:txBody>
      </p:sp>
      <p:pic>
        <p:nvPicPr>
          <p:cNvPr id="27651" name="Picture 19" descr="http://www.personal.psu.edu/afr3/blogs/SIOW/coffee-1.jpg"/>
          <p:cNvPicPr>
            <a:picLocks noChangeAspect="1" noChangeArrowheads="1"/>
          </p:cNvPicPr>
          <p:nvPr/>
        </p:nvPicPr>
        <p:blipFill>
          <a:blip r:embed="rId3"/>
          <a:srcRect/>
          <a:stretch>
            <a:fillRect/>
          </a:stretch>
        </p:blipFill>
        <p:spPr bwMode="auto">
          <a:xfrm>
            <a:off x="4800600" y="1857376"/>
            <a:ext cx="2286000" cy="2714625"/>
          </a:xfrm>
          <a:prstGeom prst="rect">
            <a:avLst/>
          </a:prstGeom>
          <a:noFill/>
          <a:ln w="9525">
            <a:noFill/>
            <a:miter lim="800000"/>
            <a:headEnd/>
            <a:tailEnd/>
          </a:ln>
        </p:spPr>
      </p:pic>
    </p:spTree>
    <p:extLst>
      <p:ext uri="{BB962C8B-B14F-4D97-AF65-F5344CB8AC3E}">
        <p14:creationId xmlns:p14="http://schemas.microsoft.com/office/powerpoint/2010/main" val="25062811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1828800" y="-228600"/>
            <a:ext cx="8229600" cy="1143000"/>
          </a:xfrm>
        </p:spPr>
        <p:txBody>
          <a:bodyPr/>
          <a:lstStyle/>
          <a:p>
            <a:pPr eaLnBrk="1" hangingPunct="1"/>
            <a:r>
              <a:rPr lang="en-US" dirty="0" smtClean="0"/>
              <a:t>Introduction To Servlets</a:t>
            </a:r>
          </a:p>
        </p:txBody>
      </p:sp>
      <p:sp>
        <p:nvSpPr>
          <p:cNvPr id="7171" name="Rectangle 3"/>
          <p:cNvSpPr>
            <a:spLocks noGrp="1" noChangeArrowheads="1"/>
          </p:cNvSpPr>
          <p:nvPr>
            <p:ph type="body" idx="4294967295"/>
          </p:nvPr>
        </p:nvSpPr>
        <p:spPr>
          <a:xfrm>
            <a:off x="1701800" y="990601"/>
            <a:ext cx="8661400" cy="5354637"/>
          </a:xfrm>
        </p:spPr>
        <p:txBody>
          <a:bodyPr/>
          <a:lstStyle/>
          <a:p>
            <a:r>
              <a:rPr lang="en-US" dirty="0" smtClean="0"/>
              <a:t>Creating a Servlet :</a:t>
            </a:r>
          </a:p>
          <a:p>
            <a:pPr lvl="1"/>
            <a:r>
              <a:rPr lang="en-US" dirty="0" smtClean="0">
                <a:solidFill>
                  <a:srgbClr val="000000"/>
                </a:solidFill>
                <a:ea typeface="Arial Unicode MS" pitchFamily="34" charset="-128"/>
                <a:cs typeface="Arial Unicode MS" pitchFamily="34" charset="-128"/>
              </a:rPr>
              <a:t>extend </a:t>
            </a:r>
            <a:r>
              <a:rPr lang="en-US" dirty="0" err="1" smtClean="0">
                <a:solidFill>
                  <a:srgbClr val="000000"/>
                </a:solidFill>
                <a:ea typeface="Arial Unicode MS" pitchFamily="34" charset="-128"/>
                <a:cs typeface="Arial Unicode MS" pitchFamily="34" charset="-128"/>
              </a:rPr>
              <a:t>HttpServlet</a:t>
            </a:r>
            <a:endParaRPr lang="en-US" dirty="0" smtClean="0">
              <a:solidFill>
                <a:srgbClr val="000000"/>
              </a:solidFill>
              <a:ea typeface="Arial Unicode MS" pitchFamily="34" charset="-128"/>
              <a:cs typeface="Arial Unicode MS" pitchFamily="34" charset="-128"/>
            </a:endParaRPr>
          </a:p>
          <a:p>
            <a:pPr lvl="1"/>
            <a:r>
              <a:rPr lang="en-US" dirty="0" smtClean="0">
                <a:solidFill>
                  <a:srgbClr val="000000"/>
                </a:solidFill>
                <a:ea typeface="Arial Unicode MS" pitchFamily="34" charset="-128"/>
                <a:cs typeface="Arial Unicode MS" pitchFamily="34" charset="-128"/>
              </a:rPr>
              <a:t>Implement the </a:t>
            </a:r>
            <a:r>
              <a:rPr lang="en-US" dirty="0" err="1" smtClean="0">
                <a:solidFill>
                  <a:srgbClr val="000000"/>
                </a:solidFill>
                <a:ea typeface="Arial Unicode MS" pitchFamily="34" charset="-128"/>
                <a:cs typeface="Arial Unicode MS" pitchFamily="34" charset="-128"/>
              </a:rPr>
              <a:t>doGet</a:t>
            </a:r>
            <a:r>
              <a:rPr lang="en-US" dirty="0" smtClean="0">
                <a:solidFill>
                  <a:srgbClr val="000000"/>
                </a:solidFill>
                <a:ea typeface="Arial Unicode MS" pitchFamily="34" charset="-128"/>
                <a:cs typeface="Arial Unicode MS" pitchFamily="34" charset="-128"/>
              </a:rPr>
              <a:t>() or </a:t>
            </a:r>
            <a:r>
              <a:rPr lang="en-US" dirty="0" err="1" smtClean="0">
                <a:solidFill>
                  <a:srgbClr val="000000"/>
                </a:solidFill>
                <a:ea typeface="Arial Unicode MS" pitchFamily="34" charset="-128"/>
                <a:cs typeface="Arial Unicode MS" pitchFamily="34" charset="-128"/>
              </a:rPr>
              <a:t>doPost</a:t>
            </a:r>
            <a:r>
              <a:rPr lang="en-US" dirty="0" smtClean="0">
                <a:solidFill>
                  <a:srgbClr val="000000"/>
                </a:solidFill>
                <a:ea typeface="Arial Unicode MS" pitchFamily="34" charset="-128"/>
                <a:cs typeface="Arial Unicode MS" pitchFamily="34" charset="-128"/>
              </a:rPr>
              <a:t>() method</a:t>
            </a:r>
          </a:p>
          <a:p>
            <a:pPr lvl="2"/>
            <a:r>
              <a:rPr lang="en-US" sz="1800" dirty="0">
                <a:solidFill>
                  <a:srgbClr val="000000"/>
                </a:solidFill>
                <a:ea typeface="Arial Unicode MS" pitchFamily="34" charset="-128"/>
                <a:cs typeface="Arial Unicode MS" pitchFamily="34" charset="-128"/>
              </a:rPr>
              <a:t>Both methods accept two parameters </a:t>
            </a:r>
            <a:r>
              <a:rPr lang="en-US" sz="1800" dirty="0" err="1">
                <a:solidFill>
                  <a:srgbClr val="000000"/>
                </a:solidFill>
                <a:ea typeface="Arial Unicode MS" pitchFamily="34" charset="-128"/>
                <a:cs typeface="Arial Unicode MS" pitchFamily="34" charset="-128"/>
              </a:rPr>
              <a:t>HttpServletRequest</a:t>
            </a:r>
            <a:r>
              <a:rPr lang="en-US" sz="1800" dirty="0">
                <a:solidFill>
                  <a:srgbClr val="000000"/>
                </a:solidFill>
                <a:ea typeface="Arial Unicode MS" pitchFamily="34" charset="-128"/>
                <a:cs typeface="Arial Unicode MS" pitchFamily="34" charset="-128"/>
              </a:rPr>
              <a:t> </a:t>
            </a:r>
            <a:r>
              <a:rPr lang="en-US" sz="1800" dirty="0" err="1">
                <a:solidFill>
                  <a:srgbClr val="000000"/>
                </a:solidFill>
                <a:ea typeface="Arial Unicode MS" pitchFamily="34" charset="-128"/>
                <a:cs typeface="Arial Unicode MS" pitchFamily="34" charset="-128"/>
              </a:rPr>
              <a:t>HttpServletResponse</a:t>
            </a:r>
            <a:endParaRPr lang="en-US" sz="1800" dirty="0">
              <a:solidFill>
                <a:srgbClr val="000000"/>
              </a:solidFill>
              <a:ea typeface="Arial Unicode MS" pitchFamily="34" charset="-128"/>
              <a:cs typeface="Arial Unicode MS" pitchFamily="34" charset="-128"/>
            </a:endParaRPr>
          </a:p>
          <a:p>
            <a:pPr lvl="2"/>
            <a:r>
              <a:rPr lang="en-US" sz="1800" dirty="0">
                <a:solidFill>
                  <a:srgbClr val="000000"/>
                </a:solidFill>
                <a:ea typeface="Arial Unicode MS" pitchFamily="34" charset="-128"/>
                <a:cs typeface="Arial Unicode MS" pitchFamily="34" charset="-128"/>
              </a:rPr>
              <a:t>Obtain the writer from the response object to write the response and Close the writer</a:t>
            </a:r>
            <a:endParaRPr lang="en-US" sz="1800" dirty="0"/>
          </a:p>
          <a:p>
            <a:pPr lvl="2"/>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3"/>
            <a:endParaRPr lang="en-US" sz="1600" dirty="0"/>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8915400" y="1143001"/>
            <a:ext cx="1085850" cy="1152525"/>
          </a:xfrm>
          <a:prstGeom prst="rect">
            <a:avLst/>
          </a:prstGeom>
          <a:noFill/>
          <a:ln w="9525">
            <a:noFill/>
            <a:miter lim="800000"/>
            <a:headEnd/>
            <a:tailEnd/>
          </a:ln>
        </p:spPr>
      </p:pic>
      <p:sp>
        <p:nvSpPr>
          <p:cNvPr id="6" name="Rounded Rectangle 5"/>
          <p:cNvSpPr/>
          <p:nvPr/>
        </p:nvSpPr>
        <p:spPr bwMode="auto">
          <a:xfrm>
            <a:off x="2438400" y="3429000"/>
            <a:ext cx="7924800" cy="2895600"/>
          </a:xfrm>
          <a:prstGeom prst="round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79388" lvl="2">
              <a:lnSpc>
                <a:spcPct val="80000"/>
              </a:lnSpc>
            </a:pPr>
            <a:r>
              <a:rPr lang="en-US" dirty="0">
                <a:solidFill>
                  <a:schemeClr val="bg1"/>
                </a:solidFill>
                <a:latin typeface="Courier New" pitchFamily="49" charset="0"/>
              </a:rPr>
              <a:t>public class </a:t>
            </a:r>
            <a:r>
              <a:rPr lang="en-US" dirty="0" err="1">
                <a:solidFill>
                  <a:schemeClr val="bg1"/>
                </a:solidFill>
                <a:latin typeface="Courier New" pitchFamily="49" charset="0"/>
              </a:rPr>
              <a:t>MyServlet</a:t>
            </a:r>
            <a:r>
              <a:rPr lang="en-US" dirty="0">
                <a:solidFill>
                  <a:schemeClr val="bg1"/>
                </a:solidFill>
                <a:latin typeface="Courier New" pitchFamily="49" charset="0"/>
              </a:rPr>
              <a:t> extends </a:t>
            </a:r>
            <a:r>
              <a:rPr lang="en-US" dirty="0" err="1">
                <a:solidFill>
                  <a:schemeClr val="bg1"/>
                </a:solidFill>
                <a:latin typeface="Courier New" pitchFamily="49" charset="0"/>
              </a:rPr>
              <a:t>HttpServlet</a:t>
            </a:r>
            <a:r>
              <a:rPr lang="en-US" dirty="0">
                <a:solidFill>
                  <a:schemeClr val="bg1"/>
                </a:solidFill>
                <a:latin typeface="Courier New" pitchFamily="49" charset="0"/>
              </a:rPr>
              <a:t>{</a:t>
            </a:r>
          </a:p>
          <a:p>
            <a:pPr marL="179388" lvl="2">
              <a:lnSpc>
                <a:spcPct val="80000"/>
              </a:lnSpc>
            </a:pPr>
            <a:r>
              <a:rPr lang="en-US" dirty="0">
                <a:solidFill>
                  <a:schemeClr val="bg1"/>
                </a:solidFill>
                <a:latin typeface="Courier New" pitchFamily="49" charset="0"/>
              </a:rPr>
              <a:t>  protected void </a:t>
            </a:r>
            <a:r>
              <a:rPr lang="en-US" dirty="0" err="1">
                <a:solidFill>
                  <a:schemeClr val="bg1"/>
                </a:solidFill>
                <a:latin typeface="Courier New" pitchFamily="49" charset="0"/>
              </a:rPr>
              <a:t>doGet</a:t>
            </a:r>
            <a:r>
              <a:rPr lang="en-US" dirty="0">
                <a:solidFill>
                  <a:schemeClr val="bg1"/>
                </a:solidFill>
                <a:latin typeface="Courier New" pitchFamily="49" charset="0"/>
              </a:rPr>
              <a:t>(</a:t>
            </a:r>
            <a:r>
              <a:rPr lang="en-US" dirty="0" err="1">
                <a:solidFill>
                  <a:schemeClr val="bg1"/>
                </a:solidFill>
                <a:latin typeface="Courier New" pitchFamily="49" charset="0"/>
              </a:rPr>
              <a:t>HttpServletRequest</a:t>
            </a:r>
            <a:r>
              <a:rPr lang="en-US" dirty="0">
                <a:solidFill>
                  <a:schemeClr val="bg1"/>
                </a:solidFill>
                <a:latin typeface="Courier New" pitchFamily="49" charset="0"/>
              </a:rPr>
              <a:t> </a:t>
            </a:r>
            <a:r>
              <a:rPr lang="en-US" dirty="0" err="1">
                <a:solidFill>
                  <a:schemeClr val="bg1"/>
                </a:solidFill>
                <a:latin typeface="Courier New" pitchFamily="49" charset="0"/>
              </a:rPr>
              <a:t>req,HttpServletResponse</a:t>
            </a:r>
            <a:r>
              <a:rPr lang="en-US" dirty="0">
                <a:solidFill>
                  <a:schemeClr val="bg1"/>
                </a:solidFill>
                <a:latin typeface="Courier New" pitchFamily="49" charset="0"/>
              </a:rPr>
              <a:t> res){</a:t>
            </a:r>
          </a:p>
          <a:p>
            <a:pPr marL="179388" lvl="2">
              <a:lnSpc>
                <a:spcPct val="80000"/>
              </a:lnSpc>
            </a:pPr>
            <a:endParaRPr lang="en-US" dirty="0">
              <a:solidFill>
                <a:schemeClr val="bg1"/>
              </a:solidFill>
              <a:latin typeface="Courier New" pitchFamily="49" charset="0"/>
            </a:endParaRPr>
          </a:p>
          <a:p>
            <a:pPr marL="179388" lvl="2">
              <a:lnSpc>
                <a:spcPct val="80000"/>
              </a:lnSpc>
            </a:pPr>
            <a:r>
              <a:rPr lang="en-US" dirty="0">
                <a:solidFill>
                  <a:schemeClr val="bg1"/>
                </a:solidFill>
                <a:latin typeface="Courier New" pitchFamily="49" charset="0"/>
              </a:rPr>
              <a:t>      </a:t>
            </a:r>
            <a:r>
              <a:rPr lang="en-US" dirty="0" err="1">
                <a:solidFill>
                  <a:schemeClr val="bg1"/>
                </a:solidFill>
                <a:latin typeface="Courier New" pitchFamily="49" charset="0"/>
              </a:rPr>
              <a:t>res.setContentType</a:t>
            </a:r>
            <a:r>
              <a:rPr lang="en-US" dirty="0">
                <a:solidFill>
                  <a:schemeClr val="bg1"/>
                </a:solidFill>
                <a:latin typeface="Courier New" pitchFamily="49" charset="0"/>
              </a:rPr>
              <a:t>("text/html");</a:t>
            </a:r>
          </a:p>
          <a:p>
            <a:pPr marL="179388" lvl="2">
              <a:lnSpc>
                <a:spcPct val="80000"/>
              </a:lnSpc>
            </a:pPr>
            <a:r>
              <a:rPr lang="en-US" dirty="0">
                <a:solidFill>
                  <a:schemeClr val="bg1"/>
                </a:solidFill>
                <a:latin typeface="Courier New" pitchFamily="49" charset="0"/>
              </a:rPr>
              <a:t>      </a:t>
            </a:r>
            <a:r>
              <a:rPr lang="en-US" dirty="0" err="1">
                <a:solidFill>
                  <a:schemeClr val="bg1"/>
                </a:solidFill>
                <a:latin typeface="Courier New" pitchFamily="49" charset="0"/>
              </a:rPr>
              <a:t>PrintWriter</a:t>
            </a:r>
            <a:r>
              <a:rPr lang="en-US" dirty="0">
                <a:solidFill>
                  <a:schemeClr val="bg1"/>
                </a:solidFill>
                <a:latin typeface="Courier New" pitchFamily="49" charset="0"/>
              </a:rPr>
              <a:t> out = </a:t>
            </a:r>
            <a:r>
              <a:rPr lang="en-US" dirty="0" err="1">
                <a:solidFill>
                  <a:schemeClr val="bg1"/>
                </a:solidFill>
                <a:latin typeface="Courier New" pitchFamily="49" charset="0"/>
              </a:rPr>
              <a:t>res.getWriter</a:t>
            </a:r>
            <a:r>
              <a:rPr lang="en-US" dirty="0">
                <a:solidFill>
                  <a:schemeClr val="bg1"/>
                </a:solidFill>
                <a:latin typeface="Courier New" pitchFamily="49" charset="0"/>
              </a:rPr>
              <a:t>();</a:t>
            </a:r>
          </a:p>
          <a:p>
            <a:pPr marL="179388" lvl="2">
              <a:lnSpc>
                <a:spcPct val="80000"/>
              </a:lnSpc>
            </a:pPr>
            <a:r>
              <a:rPr lang="en-US" dirty="0">
                <a:solidFill>
                  <a:schemeClr val="bg1"/>
                </a:solidFill>
                <a:latin typeface="Courier New" pitchFamily="49" charset="0"/>
              </a:rPr>
              <a:t>      </a:t>
            </a:r>
            <a:r>
              <a:rPr lang="en-US" dirty="0" err="1">
                <a:solidFill>
                  <a:schemeClr val="bg1"/>
                </a:solidFill>
                <a:latin typeface="Courier New" pitchFamily="49" charset="0"/>
              </a:rPr>
              <a:t>out.println</a:t>
            </a:r>
            <a:r>
              <a:rPr lang="en-US" dirty="0">
                <a:solidFill>
                  <a:schemeClr val="bg1"/>
                </a:solidFill>
                <a:latin typeface="Courier New" pitchFamily="49" charset="0"/>
              </a:rPr>
              <a:t>( "&lt;HTML&gt;&lt;HEAD&gt;&lt;TITLE&gt; Hello You!” + “&lt;/Title&gt;&lt;/HEAD&gt;” + “&lt;Body&gt; </a:t>
            </a:r>
            <a:r>
              <a:rPr lang="en-US" dirty="0" err="1">
                <a:solidFill>
                  <a:schemeClr val="bg1"/>
                </a:solidFill>
                <a:latin typeface="Courier New" pitchFamily="49" charset="0"/>
              </a:rPr>
              <a:t>HelloYou</a:t>
            </a:r>
            <a:r>
              <a:rPr lang="en-US" dirty="0">
                <a:solidFill>
                  <a:schemeClr val="bg1"/>
                </a:solidFill>
                <a:latin typeface="Courier New" pitchFamily="49" charset="0"/>
              </a:rPr>
              <a:t>!!!&lt;/BODY&gt;&lt;/HTML&gt;“ );</a:t>
            </a:r>
          </a:p>
          <a:p>
            <a:pPr marL="179388" lvl="2">
              <a:lnSpc>
                <a:spcPct val="80000"/>
              </a:lnSpc>
            </a:pPr>
            <a:r>
              <a:rPr lang="en-US" dirty="0">
                <a:solidFill>
                  <a:schemeClr val="bg1"/>
                </a:solidFill>
                <a:latin typeface="Courier New" pitchFamily="49" charset="0"/>
              </a:rPr>
              <a:t>      </a:t>
            </a:r>
            <a:r>
              <a:rPr lang="en-US" dirty="0" err="1">
                <a:solidFill>
                  <a:schemeClr val="bg1"/>
                </a:solidFill>
                <a:latin typeface="Courier New" pitchFamily="49" charset="0"/>
              </a:rPr>
              <a:t>out.close</a:t>
            </a:r>
            <a:r>
              <a:rPr lang="en-US" dirty="0">
                <a:solidFill>
                  <a:schemeClr val="bg1"/>
                </a:solidFill>
                <a:latin typeface="Courier New" pitchFamily="49" charset="0"/>
              </a:rPr>
              <a:t>();</a:t>
            </a:r>
          </a:p>
          <a:p>
            <a:pPr marL="179388" lvl="2">
              <a:lnSpc>
                <a:spcPct val="80000"/>
              </a:lnSpc>
            </a:pPr>
            <a:endParaRPr lang="en-US" dirty="0">
              <a:solidFill>
                <a:schemeClr val="bg1"/>
              </a:solidFill>
              <a:latin typeface="Courier New" pitchFamily="49" charset="0"/>
            </a:endParaRPr>
          </a:p>
          <a:p>
            <a:pPr marL="179388" lvl="2">
              <a:lnSpc>
                <a:spcPct val="80000"/>
              </a:lnSpc>
            </a:pPr>
            <a:r>
              <a:rPr lang="en-US" dirty="0">
                <a:solidFill>
                  <a:schemeClr val="bg1"/>
                </a:solidFill>
                <a:latin typeface="Courier New" pitchFamily="49" charset="0"/>
              </a:rPr>
              <a:t>    }</a:t>
            </a:r>
          </a:p>
          <a:p>
            <a:pPr marL="179388" lvl="2">
              <a:lnSpc>
                <a:spcPct val="80000"/>
              </a:lnSpc>
            </a:pPr>
            <a:r>
              <a:rPr lang="en-US" dirty="0">
                <a:solidFill>
                  <a:schemeClr val="bg1"/>
                </a:solidFill>
                <a:latin typeface="Courier New" pitchFamily="49" charset="0"/>
              </a:rPr>
              <a:t>}</a:t>
            </a:r>
          </a:p>
          <a:p>
            <a:pPr marL="179388" eaLnBrk="0" fontAlgn="base" hangingPunct="0">
              <a:spcBef>
                <a:spcPct val="0"/>
              </a:spcBef>
              <a:spcAft>
                <a:spcPct val="0"/>
              </a:spcAft>
            </a:pPr>
            <a:endParaRPr lang="en-US" dirty="0">
              <a:solidFill>
                <a:schemeClr val="bg1"/>
              </a:solidFill>
              <a:latin typeface="Times New Roman" pitchFamily="18" charset="0"/>
            </a:endParaRPr>
          </a:p>
        </p:txBody>
      </p:sp>
    </p:spTree>
    <p:extLst>
      <p:ext uri="{BB962C8B-B14F-4D97-AF65-F5344CB8AC3E}">
        <p14:creationId xmlns:p14="http://schemas.microsoft.com/office/powerpoint/2010/main" val="19794229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1828800" y="-228600"/>
            <a:ext cx="8229600" cy="1143000"/>
          </a:xfrm>
        </p:spPr>
        <p:txBody>
          <a:bodyPr/>
          <a:lstStyle/>
          <a:p>
            <a:pPr eaLnBrk="1" hangingPunct="1"/>
            <a:r>
              <a:rPr lang="en-US" dirty="0" smtClean="0"/>
              <a:t>Introduction To Servlets</a:t>
            </a:r>
          </a:p>
        </p:txBody>
      </p:sp>
      <p:sp>
        <p:nvSpPr>
          <p:cNvPr id="7171" name="Rectangle 3"/>
          <p:cNvSpPr>
            <a:spLocks noGrp="1" noChangeArrowheads="1"/>
          </p:cNvSpPr>
          <p:nvPr>
            <p:ph type="body" idx="4294967295"/>
          </p:nvPr>
        </p:nvSpPr>
        <p:spPr>
          <a:xfrm>
            <a:off x="1701800" y="990601"/>
            <a:ext cx="8585200" cy="5354637"/>
          </a:xfrm>
        </p:spPr>
        <p:txBody>
          <a:bodyPr/>
          <a:lstStyle/>
          <a:p>
            <a:r>
              <a:rPr lang="en-US" dirty="0" smtClean="0"/>
              <a:t>Deploying a Servlet :</a:t>
            </a:r>
          </a:p>
          <a:p>
            <a:pPr lvl="1" eaLnBrk="1" hangingPunct="1"/>
            <a:r>
              <a:rPr lang="en-US" dirty="0" smtClean="0"/>
              <a:t>All Servlet files zipped together into a web archive (“war”) file</a:t>
            </a:r>
          </a:p>
          <a:p>
            <a:pPr lvl="1" eaLnBrk="1" hangingPunct="1"/>
            <a:r>
              <a:rPr lang="en-US" dirty="0" smtClean="0"/>
              <a:t>Requires specific directory structure</a:t>
            </a:r>
          </a:p>
          <a:p>
            <a:pPr lvl="1"/>
            <a:endParaRPr lang="en-US" dirty="0" smtClean="0"/>
          </a:p>
          <a:p>
            <a:pPr lvl="2"/>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3"/>
            <a:endParaRPr lang="en-US" sz="1600" dirty="0"/>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8915400" y="1143001"/>
            <a:ext cx="1085850" cy="1152525"/>
          </a:xfrm>
          <a:prstGeom prst="rect">
            <a:avLst/>
          </a:prstGeom>
          <a:noFill/>
          <a:ln w="9525">
            <a:noFill/>
            <a:miter lim="800000"/>
            <a:headEnd/>
            <a:tailEnd/>
          </a:ln>
        </p:spPr>
      </p:pic>
      <p:pic>
        <p:nvPicPr>
          <p:cNvPr id="7" name="Picture 6" descr="directory.jpg"/>
          <p:cNvPicPr>
            <a:picLocks noChangeAspect="1"/>
          </p:cNvPicPr>
          <p:nvPr/>
        </p:nvPicPr>
        <p:blipFill>
          <a:blip r:embed="rId4"/>
          <a:stretch>
            <a:fillRect/>
          </a:stretch>
        </p:blipFill>
        <p:spPr>
          <a:xfrm>
            <a:off x="3622484" y="2471550"/>
            <a:ext cx="3042032" cy="2100450"/>
          </a:xfrm>
          <a:prstGeom prst="rect">
            <a:avLst/>
          </a:prstGeom>
        </p:spPr>
      </p:pic>
    </p:spTree>
    <p:extLst>
      <p:ext uri="{BB962C8B-B14F-4D97-AF65-F5344CB8AC3E}">
        <p14:creationId xmlns:p14="http://schemas.microsoft.com/office/powerpoint/2010/main" val="4144801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9296400" y="990601"/>
            <a:ext cx="1085850" cy="1152525"/>
          </a:xfrm>
          <a:prstGeom prst="rect">
            <a:avLst/>
          </a:prstGeom>
          <a:noFill/>
          <a:ln w="9525">
            <a:noFill/>
            <a:miter lim="800000"/>
            <a:headEnd/>
            <a:tailEnd/>
          </a:ln>
        </p:spPr>
      </p:pic>
      <p:sp>
        <p:nvSpPr>
          <p:cNvPr id="7170" name="Rectangle 2"/>
          <p:cNvSpPr>
            <a:spLocks noGrp="1" noChangeArrowheads="1"/>
          </p:cNvSpPr>
          <p:nvPr>
            <p:ph type="title" idx="4294967295"/>
          </p:nvPr>
        </p:nvSpPr>
        <p:spPr>
          <a:xfrm>
            <a:off x="1828800" y="-228600"/>
            <a:ext cx="8229600" cy="1143000"/>
          </a:xfrm>
        </p:spPr>
        <p:txBody>
          <a:bodyPr/>
          <a:lstStyle/>
          <a:p>
            <a:pPr eaLnBrk="1" hangingPunct="1"/>
            <a:r>
              <a:rPr lang="en-US" dirty="0" smtClean="0"/>
              <a:t>Introduction To Servlets</a:t>
            </a:r>
          </a:p>
        </p:txBody>
      </p:sp>
      <p:sp>
        <p:nvSpPr>
          <p:cNvPr id="7171" name="Rectangle 3"/>
          <p:cNvSpPr>
            <a:spLocks noGrp="1" noChangeArrowheads="1"/>
          </p:cNvSpPr>
          <p:nvPr>
            <p:ph type="body" idx="4294967295"/>
          </p:nvPr>
        </p:nvSpPr>
        <p:spPr>
          <a:xfrm>
            <a:off x="1701800" y="990601"/>
            <a:ext cx="8585200" cy="5354637"/>
          </a:xfrm>
        </p:spPr>
        <p:txBody>
          <a:bodyPr/>
          <a:lstStyle/>
          <a:p>
            <a:r>
              <a:rPr lang="en-US" dirty="0" smtClean="0"/>
              <a:t>Deploying a Servlet :</a:t>
            </a:r>
          </a:p>
          <a:p>
            <a:pPr lvl="1" eaLnBrk="1" hangingPunct="1"/>
            <a:r>
              <a:rPr lang="en-US" dirty="0" smtClean="0"/>
              <a:t>Deployment Descriptor </a:t>
            </a:r>
          </a:p>
          <a:p>
            <a:pPr lvl="2" eaLnBrk="1" hangingPunct="1"/>
            <a:r>
              <a:rPr lang="en-US" sz="1800" dirty="0"/>
              <a:t>contains the basic and most important information that is required to deploy a web application (</a:t>
            </a:r>
            <a:r>
              <a:rPr lang="en-US" sz="1800" dirty="0" err="1"/>
              <a:t>Servlet</a:t>
            </a:r>
            <a:r>
              <a:rPr lang="en-US" sz="1800" dirty="0"/>
              <a:t>) .</a:t>
            </a:r>
          </a:p>
          <a:p>
            <a:pPr lvl="2" eaLnBrk="1" hangingPunct="1"/>
            <a:r>
              <a:rPr lang="en-US" sz="1800" dirty="0"/>
              <a:t>Without this, the web server would not know, which requests to consider as requests to access this </a:t>
            </a:r>
            <a:r>
              <a:rPr lang="en-US" sz="1800" dirty="0" err="1"/>
              <a:t>servlet</a:t>
            </a:r>
            <a:r>
              <a:rPr lang="en-US" sz="1800" dirty="0"/>
              <a:t>.</a:t>
            </a:r>
            <a:r>
              <a:rPr lang="en-US" dirty="0" smtClean="0"/>
              <a:t/>
            </a:r>
            <a:br>
              <a:rPr lang="en-US" dirty="0" smtClean="0"/>
            </a:br>
            <a:r>
              <a:rPr lang="en-US" dirty="0" smtClean="0"/>
              <a:t/>
            </a:r>
            <a:br>
              <a:rPr lang="en-US" dirty="0" smtClean="0"/>
            </a:br>
            <a:endParaRPr lang="en-US" dirty="0" smtClean="0"/>
          </a:p>
          <a:p>
            <a:pPr lvl="1"/>
            <a:endParaRPr lang="en-US" dirty="0" smtClean="0"/>
          </a:p>
          <a:p>
            <a:pPr lvl="2"/>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3"/>
            <a:endParaRPr lang="en-US" sz="1600" dirty="0"/>
          </a:p>
        </p:txBody>
      </p:sp>
      <p:sp>
        <p:nvSpPr>
          <p:cNvPr id="6" name="Rounded Rectangle 5"/>
          <p:cNvSpPr/>
          <p:nvPr/>
        </p:nvSpPr>
        <p:spPr bwMode="auto">
          <a:xfrm>
            <a:off x="2286000" y="3124200"/>
            <a:ext cx="8001000" cy="2895600"/>
          </a:xfrm>
          <a:prstGeom prst="round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ct val="80000"/>
              </a:lnSpc>
              <a:buFontTx/>
              <a:buNone/>
            </a:pPr>
            <a:r>
              <a:rPr lang="en-US" dirty="0">
                <a:solidFill>
                  <a:schemeClr val="bg1"/>
                </a:solidFill>
                <a:latin typeface="Courier New" pitchFamily="49" charset="0"/>
              </a:rPr>
              <a:t>&lt;servlet&gt; </a:t>
            </a:r>
          </a:p>
          <a:p>
            <a:pPr>
              <a:lnSpc>
                <a:spcPct val="80000"/>
              </a:lnSpc>
              <a:buFontTx/>
              <a:buNone/>
            </a:pPr>
            <a:r>
              <a:rPr lang="en-US" dirty="0">
                <a:solidFill>
                  <a:schemeClr val="bg1"/>
                </a:solidFill>
                <a:latin typeface="Courier New" pitchFamily="49" charset="0"/>
              </a:rPr>
              <a:t>       &lt;servlet-name&gt;</a:t>
            </a:r>
            <a:r>
              <a:rPr lang="en-US" dirty="0" err="1">
                <a:solidFill>
                  <a:schemeClr val="bg1"/>
                </a:solidFill>
                <a:latin typeface="Courier New" pitchFamily="49" charset="0"/>
              </a:rPr>
              <a:t>myServlet</a:t>
            </a:r>
            <a:r>
              <a:rPr lang="en-US" dirty="0">
                <a:solidFill>
                  <a:schemeClr val="bg1"/>
                </a:solidFill>
                <a:latin typeface="Courier New" pitchFamily="49" charset="0"/>
              </a:rPr>
              <a:t>&lt;/servlet-name&gt;   </a:t>
            </a:r>
          </a:p>
          <a:p>
            <a:pPr>
              <a:lnSpc>
                <a:spcPct val="80000"/>
              </a:lnSpc>
              <a:buFontTx/>
              <a:buNone/>
            </a:pPr>
            <a:r>
              <a:rPr lang="en-US" dirty="0">
                <a:solidFill>
                  <a:schemeClr val="bg1"/>
                </a:solidFill>
                <a:latin typeface="Courier New" pitchFamily="49" charset="0"/>
              </a:rPr>
              <a:t>       &lt;servlet-class&gt;</a:t>
            </a:r>
            <a:r>
              <a:rPr lang="en-US" dirty="0" err="1">
                <a:solidFill>
                  <a:schemeClr val="bg1"/>
                </a:solidFill>
                <a:latin typeface="Courier New" pitchFamily="49" charset="0"/>
              </a:rPr>
              <a:t>MyServlet</a:t>
            </a:r>
            <a:r>
              <a:rPr lang="en-US" dirty="0">
                <a:solidFill>
                  <a:schemeClr val="bg1"/>
                </a:solidFill>
                <a:latin typeface="Courier New" pitchFamily="49" charset="0"/>
              </a:rPr>
              <a:t>&lt;/servlet-class&gt; </a:t>
            </a:r>
          </a:p>
          <a:p>
            <a:pPr>
              <a:lnSpc>
                <a:spcPct val="80000"/>
              </a:lnSpc>
              <a:buFontTx/>
              <a:buNone/>
            </a:pPr>
            <a:r>
              <a:rPr lang="en-US" dirty="0">
                <a:solidFill>
                  <a:schemeClr val="bg1"/>
                </a:solidFill>
                <a:latin typeface="Courier New" pitchFamily="49" charset="0"/>
              </a:rPr>
              <a:t>&lt;/servlet&gt; </a:t>
            </a:r>
          </a:p>
          <a:p>
            <a:pPr>
              <a:lnSpc>
                <a:spcPct val="80000"/>
              </a:lnSpc>
              <a:buFontTx/>
              <a:buNone/>
            </a:pPr>
            <a:r>
              <a:rPr lang="en-US" dirty="0">
                <a:solidFill>
                  <a:schemeClr val="bg1"/>
                </a:solidFill>
                <a:latin typeface="Courier New" pitchFamily="49" charset="0"/>
              </a:rPr>
              <a:t>	</a:t>
            </a:r>
          </a:p>
          <a:p>
            <a:pPr>
              <a:lnSpc>
                <a:spcPct val="80000"/>
              </a:lnSpc>
              <a:buFontTx/>
              <a:buNone/>
            </a:pPr>
            <a:r>
              <a:rPr lang="en-US" dirty="0">
                <a:solidFill>
                  <a:schemeClr val="bg1"/>
                </a:solidFill>
                <a:latin typeface="Courier New" pitchFamily="49" charset="0"/>
              </a:rPr>
              <a:t>&lt;servlet-mapping&gt;</a:t>
            </a:r>
          </a:p>
          <a:p>
            <a:pPr>
              <a:lnSpc>
                <a:spcPct val="80000"/>
              </a:lnSpc>
              <a:buFontTx/>
              <a:buNone/>
            </a:pPr>
            <a:r>
              <a:rPr lang="en-US" dirty="0">
                <a:solidFill>
                  <a:schemeClr val="bg1"/>
                </a:solidFill>
                <a:latin typeface="Courier New" pitchFamily="49" charset="0"/>
              </a:rPr>
              <a:t>	&lt;servlet-name&gt;</a:t>
            </a:r>
            <a:r>
              <a:rPr lang="en-US" dirty="0" err="1">
                <a:solidFill>
                  <a:schemeClr val="bg1"/>
                </a:solidFill>
                <a:latin typeface="Courier New" pitchFamily="49" charset="0"/>
              </a:rPr>
              <a:t>myServlet</a:t>
            </a:r>
            <a:r>
              <a:rPr lang="en-US" dirty="0">
                <a:solidFill>
                  <a:schemeClr val="bg1"/>
                </a:solidFill>
                <a:latin typeface="Courier New" pitchFamily="49" charset="0"/>
              </a:rPr>
              <a:t>&lt;/servlet-name&gt;</a:t>
            </a:r>
          </a:p>
          <a:p>
            <a:pPr>
              <a:lnSpc>
                <a:spcPct val="80000"/>
              </a:lnSpc>
              <a:buFontTx/>
              <a:buNone/>
            </a:pPr>
            <a:r>
              <a:rPr lang="en-US" dirty="0">
                <a:solidFill>
                  <a:schemeClr val="bg1"/>
                </a:solidFill>
                <a:latin typeface="Courier New" pitchFamily="49" charset="0"/>
              </a:rPr>
              <a:t>	&lt;</a:t>
            </a:r>
            <a:r>
              <a:rPr lang="en-US" dirty="0" err="1">
                <a:solidFill>
                  <a:schemeClr val="bg1"/>
                </a:solidFill>
                <a:latin typeface="Courier New" pitchFamily="49" charset="0"/>
              </a:rPr>
              <a:t>url</a:t>
            </a:r>
            <a:r>
              <a:rPr lang="en-US" dirty="0">
                <a:solidFill>
                  <a:schemeClr val="bg1"/>
                </a:solidFill>
                <a:latin typeface="Courier New" pitchFamily="49" charset="0"/>
              </a:rPr>
              <a:t>-pattern&gt;/</a:t>
            </a:r>
            <a:r>
              <a:rPr lang="en-US" dirty="0" err="1">
                <a:solidFill>
                  <a:schemeClr val="bg1"/>
                </a:solidFill>
                <a:latin typeface="Courier New" pitchFamily="49" charset="0"/>
              </a:rPr>
              <a:t>MyServlet</a:t>
            </a:r>
            <a:r>
              <a:rPr lang="en-US" dirty="0">
                <a:solidFill>
                  <a:schemeClr val="bg1"/>
                </a:solidFill>
                <a:latin typeface="Courier New" pitchFamily="49" charset="0"/>
              </a:rPr>
              <a:t>&lt;/</a:t>
            </a:r>
            <a:r>
              <a:rPr lang="en-US" dirty="0" err="1">
                <a:solidFill>
                  <a:schemeClr val="bg1"/>
                </a:solidFill>
                <a:latin typeface="Courier New" pitchFamily="49" charset="0"/>
              </a:rPr>
              <a:t>url</a:t>
            </a:r>
            <a:r>
              <a:rPr lang="en-US" dirty="0">
                <a:solidFill>
                  <a:schemeClr val="bg1"/>
                </a:solidFill>
                <a:latin typeface="Courier New" pitchFamily="49" charset="0"/>
              </a:rPr>
              <a:t>-pattern&gt;</a:t>
            </a:r>
          </a:p>
          <a:p>
            <a:pPr>
              <a:lnSpc>
                <a:spcPct val="80000"/>
              </a:lnSpc>
              <a:buFontTx/>
              <a:buNone/>
            </a:pPr>
            <a:r>
              <a:rPr lang="en-US" dirty="0">
                <a:solidFill>
                  <a:schemeClr val="bg1"/>
                </a:solidFill>
                <a:latin typeface="Courier New" pitchFamily="49" charset="0"/>
              </a:rPr>
              <a:t>&lt;/servlet-mapping&gt;</a:t>
            </a:r>
          </a:p>
          <a:p>
            <a:pPr marL="179388" eaLnBrk="0" fontAlgn="base" hangingPunct="0">
              <a:spcBef>
                <a:spcPct val="0"/>
              </a:spcBef>
              <a:spcAft>
                <a:spcPct val="0"/>
              </a:spcAft>
            </a:pPr>
            <a:endParaRPr lang="en-US" dirty="0">
              <a:solidFill>
                <a:schemeClr val="bg1"/>
              </a:solidFill>
              <a:latin typeface="Times New Roman" pitchFamily="18" charset="0"/>
            </a:endParaRPr>
          </a:p>
        </p:txBody>
      </p:sp>
    </p:spTree>
    <p:extLst>
      <p:ext uri="{BB962C8B-B14F-4D97-AF65-F5344CB8AC3E}">
        <p14:creationId xmlns:p14="http://schemas.microsoft.com/office/powerpoint/2010/main" val="2010241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1828800" y="-228600"/>
            <a:ext cx="8229600" cy="1143000"/>
          </a:xfrm>
        </p:spPr>
        <p:txBody>
          <a:bodyPr/>
          <a:lstStyle/>
          <a:p>
            <a:pPr eaLnBrk="1" hangingPunct="1"/>
            <a:r>
              <a:rPr lang="en-US" dirty="0" smtClean="0"/>
              <a:t>Introduction To Servlets</a:t>
            </a:r>
          </a:p>
        </p:txBody>
      </p:sp>
      <p:sp>
        <p:nvSpPr>
          <p:cNvPr id="7171" name="Rectangle 3"/>
          <p:cNvSpPr>
            <a:spLocks noGrp="1" noChangeArrowheads="1"/>
          </p:cNvSpPr>
          <p:nvPr>
            <p:ph type="body" idx="4294967295"/>
          </p:nvPr>
        </p:nvSpPr>
        <p:spPr>
          <a:xfrm>
            <a:off x="1701800" y="990601"/>
            <a:ext cx="8585200" cy="5354637"/>
          </a:xfrm>
        </p:spPr>
        <p:txBody>
          <a:bodyPr/>
          <a:lstStyle/>
          <a:p>
            <a:r>
              <a:rPr lang="en-US" dirty="0" smtClean="0"/>
              <a:t>Deploying a Servlet :</a:t>
            </a:r>
          </a:p>
          <a:p>
            <a:pPr lvl="1" eaLnBrk="1" hangingPunct="1"/>
            <a:r>
              <a:rPr lang="en-US" dirty="0" smtClean="0"/>
              <a:t>Deployment Descriptor</a:t>
            </a:r>
          </a:p>
          <a:p>
            <a:pPr lvl="1"/>
            <a:endParaRPr lang="en-US" dirty="0" smtClean="0"/>
          </a:p>
          <a:p>
            <a:pPr lvl="2"/>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3"/>
            <a:endParaRPr lang="en-US" sz="1600" dirty="0"/>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8915400" y="1143001"/>
            <a:ext cx="1085850" cy="1152525"/>
          </a:xfrm>
          <a:prstGeom prst="rect">
            <a:avLst/>
          </a:prstGeom>
          <a:noFill/>
          <a:ln w="9525">
            <a:noFill/>
            <a:miter lim="800000"/>
            <a:headEnd/>
            <a:tailEnd/>
          </a:ln>
        </p:spPr>
      </p:pic>
      <p:sp>
        <p:nvSpPr>
          <p:cNvPr id="6" name="Rounded Rectangle 5"/>
          <p:cNvSpPr/>
          <p:nvPr/>
        </p:nvSpPr>
        <p:spPr bwMode="auto">
          <a:xfrm>
            <a:off x="2286000" y="2057400"/>
            <a:ext cx="7924800" cy="3352800"/>
          </a:xfrm>
          <a:prstGeom prst="round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ct val="80000"/>
              </a:lnSpc>
              <a:buFontTx/>
              <a:buNone/>
            </a:pPr>
            <a:r>
              <a:rPr lang="en-US" dirty="0">
                <a:solidFill>
                  <a:schemeClr val="bg1"/>
                </a:solidFill>
                <a:latin typeface="Courier New" pitchFamily="49" charset="0"/>
              </a:rPr>
              <a:t>&lt;web-app&gt;</a:t>
            </a:r>
          </a:p>
          <a:p>
            <a:pPr>
              <a:lnSpc>
                <a:spcPct val="80000"/>
              </a:lnSpc>
              <a:buFontTx/>
              <a:buNone/>
            </a:pPr>
            <a:r>
              <a:rPr lang="en-US" dirty="0">
                <a:solidFill>
                  <a:schemeClr val="bg1"/>
                </a:solidFill>
                <a:latin typeface="Courier New" pitchFamily="49" charset="0"/>
              </a:rPr>
              <a:t>	&lt;servlet&gt; </a:t>
            </a:r>
          </a:p>
          <a:p>
            <a:pPr>
              <a:lnSpc>
                <a:spcPct val="80000"/>
              </a:lnSpc>
              <a:buFontTx/>
              <a:buNone/>
            </a:pPr>
            <a:r>
              <a:rPr lang="en-US" dirty="0">
                <a:solidFill>
                  <a:schemeClr val="bg1"/>
                </a:solidFill>
                <a:latin typeface="Courier New" pitchFamily="49" charset="0"/>
              </a:rPr>
              <a:t>       	&lt;servlet-name&gt;</a:t>
            </a:r>
            <a:r>
              <a:rPr lang="en-US" dirty="0" err="1">
                <a:solidFill>
                  <a:schemeClr val="bg1"/>
                </a:solidFill>
                <a:latin typeface="Courier New" pitchFamily="49" charset="0"/>
              </a:rPr>
              <a:t>myServlet</a:t>
            </a:r>
            <a:r>
              <a:rPr lang="en-US" dirty="0">
                <a:solidFill>
                  <a:schemeClr val="bg1"/>
                </a:solidFill>
                <a:latin typeface="Courier New" pitchFamily="49" charset="0"/>
              </a:rPr>
              <a:t>&lt;/servlet-name&gt;   </a:t>
            </a:r>
          </a:p>
          <a:p>
            <a:pPr>
              <a:lnSpc>
                <a:spcPct val="80000"/>
              </a:lnSpc>
              <a:buFontTx/>
              <a:buNone/>
            </a:pPr>
            <a:r>
              <a:rPr lang="en-US" dirty="0">
                <a:solidFill>
                  <a:schemeClr val="bg1"/>
                </a:solidFill>
                <a:latin typeface="Courier New" pitchFamily="49" charset="0"/>
              </a:rPr>
              <a:t>	       &lt;servlet-class&gt;</a:t>
            </a:r>
            <a:r>
              <a:rPr lang="en-US" dirty="0" err="1">
                <a:solidFill>
                  <a:schemeClr val="bg1"/>
                </a:solidFill>
                <a:latin typeface="Courier New" pitchFamily="49" charset="0"/>
              </a:rPr>
              <a:t>MyServlet</a:t>
            </a:r>
            <a:r>
              <a:rPr lang="en-US" dirty="0">
                <a:solidFill>
                  <a:schemeClr val="bg1"/>
                </a:solidFill>
                <a:latin typeface="Courier New" pitchFamily="49" charset="0"/>
              </a:rPr>
              <a:t>&lt;/servlet-class&gt; </a:t>
            </a:r>
          </a:p>
          <a:p>
            <a:pPr>
              <a:lnSpc>
                <a:spcPct val="80000"/>
              </a:lnSpc>
              <a:buFontTx/>
              <a:buNone/>
            </a:pPr>
            <a:r>
              <a:rPr lang="en-US" dirty="0">
                <a:solidFill>
                  <a:schemeClr val="bg1"/>
                </a:solidFill>
                <a:latin typeface="Courier New" pitchFamily="49" charset="0"/>
              </a:rPr>
              <a:t>	&lt;/servlet&gt; </a:t>
            </a:r>
          </a:p>
          <a:p>
            <a:pPr>
              <a:lnSpc>
                <a:spcPct val="80000"/>
              </a:lnSpc>
              <a:buFontTx/>
              <a:buNone/>
            </a:pPr>
            <a:r>
              <a:rPr lang="en-US" dirty="0">
                <a:solidFill>
                  <a:schemeClr val="bg1"/>
                </a:solidFill>
                <a:latin typeface="Courier New" pitchFamily="49" charset="0"/>
              </a:rPr>
              <a:t>	</a:t>
            </a:r>
          </a:p>
          <a:p>
            <a:pPr>
              <a:lnSpc>
                <a:spcPct val="80000"/>
              </a:lnSpc>
              <a:buFontTx/>
              <a:buNone/>
            </a:pPr>
            <a:r>
              <a:rPr lang="en-US" dirty="0">
                <a:solidFill>
                  <a:schemeClr val="bg1"/>
                </a:solidFill>
                <a:latin typeface="Courier New" pitchFamily="49" charset="0"/>
              </a:rPr>
              <a:t>	&lt;servlet-mapping&gt;</a:t>
            </a:r>
          </a:p>
          <a:p>
            <a:pPr>
              <a:lnSpc>
                <a:spcPct val="80000"/>
              </a:lnSpc>
              <a:buFontTx/>
              <a:buNone/>
            </a:pPr>
            <a:r>
              <a:rPr lang="en-US" dirty="0">
                <a:solidFill>
                  <a:schemeClr val="bg1"/>
                </a:solidFill>
                <a:latin typeface="Courier New" pitchFamily="49" charset="0"/>
              </a:rPr>
              <a:t>		&lt;servlet-name&gt;</a:t>
            </a:r>
            <a:r>
              <a:rPr lang="en-US" dirty="0" err="1">
                <a:solidFill>
                  <a:schemeClr val="bg1"/>
                </a:solidFill>
                <a:latin typeface="Courier New" pitchFamily="49" charset="0"/>
              </a:rPr>
              <a:t>myServlet</a:t>
            </a:r>
            <a:r>
              <a:rPr lang="en-US" dirty="0">
                <a:solidFill>
                  <a:schemeClr val="bg1"/>
                </a:solidFill>
                <a:latin typeface="Courier New" pitchFamily="49" charset="0"/>
              </a:rPr>
              <a:t>&lt;/servlet-name&gt;</a:t>
            </a:r>
          </a:p>
          <a:p>
            <a:pPr>
              <a:lnSpc>
                <a:spcPct val="80000"/>
              </a:lnSpc>
              <a:buFontTx/>
              <a:buNone/>
            </a:pPr>
            <a:r>
              <a:rPr lang="en-US" dirty="0">
                <a:solidFill>
                  <a:schemeClr val="bg1"/>
                </a:solidFill>
                <a:latin typeface="Courier New" pitchFamily="49" charset="0"/>
              </a:rPr>
              <a:t>		&lt;</a:t>
            </a:r>
            <a:r>
              <a:rPr lang="en-US" dirty="0" err="1">
                <a:solidFill>
                  <a:schemeClr val="bg1"/>
                </a:solidFill>
                <a:latin typeface="Courier New" pitchFamily="49" charset="0"/>
              </a:rPr>
              <a:t>url</a:t>
            </a:r>
            <a:r>
              <a:rPr lang="en-US" dirty="0">
                <a:solidFill>
                  <a:schemeClr val="bg1"/>
                </a:solidFill>
                <a:latin typeface="Courier New" pitchFamily="49" charset="0"/>
              </a:rPr>
              <a:t>-pattern&gt;/</a:t>
            </a:r>
            <a:r>
              <a:rPr lang="en-US" dirty="0" err="1">
                <a:solidFill>
                  <a:schemeClr val="bg1"/>
                </a:solidFill>
                <a:latin typeface="Courier New" pitchFamily="49" charset="0"/>
              </a:rPr>
              <a:t>MyServlet</a:t>
            </a:r>
            <a:r>
              <a:rPr lang="en-US" dirty="0">
                <a:solidFill>
                  <a:schemeClr val="bg1"/>
                </a:solidFill>
                <a:latin typeface="Courier New" pitchFamily="49" charset="0"/>
              </a:rPr>
              <a:t>&lt;/</a:t>
            </a:r>
            <a:r>
              <a:rPr lang="en-US" dirty="0" err="1">
                <a:solidFill>
                  <a:schemeClr val="bg1"/>
                </a:solidFill>
                <a:latin typeface="Courier New" pitchFamily="49" charset="0"/>
              </a:rPr>
              <a:t>url</a:t>
            </a:r>
            <a:r>
              <a:rPr lang="en-US" dirty="0">
                <a:solidFill>
                  <a:schemeClr val="bg1"/>
                </a:solidFill>
                <a:latin typeface="Courier New" pitchFamily="49" charset="0"/>
              </a:rPr>
              <a:t>-pattern&gt;</a:t>
            </a:r>
          </a:p>
          <a:p>
            <a:pPr>
              <a:lnSpc>
                <a:spcPct val="80000"/>
              </a:lnSpc>
              <a:buFontTx/>
              <a:buNone/>
            </a:pPr>
            <a:r>
              <a:rPr lang="en-US" dirty="0">
                <a:solidFill>
                  <a:schemeClr val="bg1"/>
                </a:solidFill>
                <a:latin typeface="Courier New" pitchFamily="49" charset="0"/>
              </a:rPr>
              <a:t>	&lt;/</a:t>
            </a:r>
            <a:r>
              <a:rPr lang="en-US" dirty="0" err="1">
                <a:solidFill>
                  <a:schemeClr val="bg1"/>
                </a:solidFill>
                <a:latin typeface="Courier New" pitchFamily="49" charset="0"/>
              </a:rPr>
              <a:t>servlet</a:t>
            </a:r>
            <a:r>
              <a:rPr lang="en-US" dirty="0">
                <a:solidFill>
                  <a:schemeClr val="bg1"/>
                </a:solidFill>
                <a:latin typeface="Courier New" pitchFamily="49" charset="0"/>
              </a:rPr>
              <a:t>-mapping&gt;</a:t>
            </a:r>
          </a:p>
          <a:p>
            <a:pPr>
              <a:lnSpc>
                <a:spcPct val="80000"/>
              </a:lnSpc>
              <a:buFontTx/>
              <a:buNone/>
            </a:pPr>
            <a:endParaRPr lang="en-US" dirty="0">
              <a:solidFill>
                <a:schemeClr val="bg1"/>
              </a:solidFill>
              <a:latin typeface="Courier New" pitchFamily="49" charset="0"/>
            </a:endParaRPr>
          </a:p>
          <a:p>
            <a:pPr>
              <a:lnSpc>
                <a:spcPct val="80000"/>
              </a:lnSpc>
              <a:buFontTx/>
              <a:buNone/>
            </a:pPr>
            <a:r>
              <a:rPr lang="en-US">
                <a:solidFill>
                  <a:schemeClr val="bg1"/>
                </a:solidFill>
                <a:latin typeface="Courier New" pitchFamily="49" charset="0"/>
              </a:rPr>
              <a:t>&lt;/web-app&gt;</a:t>
            </a:r>
            <a:endParaRPr lang="en-US" dirty="0">
              <a:solidFill>
                <a:schemeClr val="bg1"/>
              </a:solidFill>
              <a:latin typeface="Courier New" pitchFamily="49" charset="0"/>
            </a:endParaRPr>
          </a:p>
          <a:p>
            <a:pPr marL="179388" eaLnBrk="0" fontAlgn="base" hangingPunct="0">
              <a:spcBef>
                <a:spcPct val="0"/>
              </a:spcBef>
              <a:spcAft>
                <a:spcPct val="0"/>
              </a:spcAft>
            </a:pPr>
            <a:endParaRPr lang="en-US" dirty="0">
              <a:solidFill>
                <a:schemeClr val="bg1"/>
              </a:solidFill>
              <a:latin typeface="Times New Roman" pitchFamily="18" charset="0"/>
            </a:endParaRPr>
          </a:p>
        </p:txBody>
      </p:sp>
    </p:spTree>
    <p:extLst>
      <p:ext uri="{BB962C8B-B14F-4D97-AF65-F5344CB8AC3E}">
        <p14:creationId xmlns:p14="http://schemas.microsoft.com/office/powerpoint/2010/main" val="343149240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1828800" y="-228600"/>
            <a:ext cx="8229600" cy="1143000"/>
          </a:xfrm>
        </p:spPr>
        <p:txBody>
          <a:bodyPr/>
          <a:lstStyle/>
          <a:p>
            <a:pPr eaLnBrk="1" hangingPunct="1"/>
            <a:r>
              <a:rPr lang="en-US" dirty="0" smtClean="0"/>
              <a:t>Introduction To Servlets</a:t>
            </a:r>
          </a:p>
        </p:txBody>
      </p:sp>
      <p:sp>
        <p:nvSpPr>
          <p:cNvPr id="7171" name="Rectangle 3"/>
          <p:cNvSpPr>
            <a:spLocks noGrp="1" noChangeArrowheads="1"/>
          </p:cNvSpPr>
          <p:nvPr>
            <p:ph type="body" idx="4294967295"/>
          </p:nvPr>
        </p:nvSpPr>
        <p:spPr>
          <a:xfrm>
            <a:off x="1701800" y="990601"/>
            <a:ext cx="8585200" cy="5354637"/>
          </a:xfrm>
        </p:spPr>
        <p:txBody>
          <a:bodyPr/>
          <a:lstStyle/>
          <a:p>
            <a:r>
              <a:rPr lang="en-US" dirty="0" smtClean="0"/>
              <a:t>Deploying a Servlet :</a:t>
            </a:r>
          </a:p>
          <a:p>
            <a:pPr lvl="1" eaLnBrk="1" hangingPunct="1"/>
            <a:r>
              <a:rPr lang="en-US" dirty="0" smtClean="0"/>
              <a:t>Deployment Descriptor</a:t>
            </a:r>
          </a:p>
          <a:p>
            <a:pPr lvl="2"/>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3"/>
            <a:endParaRPr lang="en-US" sz="1600" dirty="0"/>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8915400" y="1143001"/>
            <a:ext cx="1085850" cy="1152525"/>
          </a:xfrm>
          <a:prstGeom prst="rect">
            <a:avLst/>
          </a:prstGeom>
          <a:noFill/>
          <a:ln w="9525">
            <a:noFill/>
            <a:miter lim="800000"/>
            <a:headEnd/>
            <a:tailEnd/>
          </a:ln>
        </p:spPr>
      </p:pic>
      <p:sp>
        <p:nvSpPr>
          <p:cNvPr id="6" name="Rounded Rectangle 5"/>
          <p:cNvSpPr/>
          <p:nvPr/>
        </p:nvSpPr>
        <p:spPr bwMode="auto">
          <a:xfrm>
            <a:off x="2286000" y="2438400"/>
            <a:ext cx="7924800" cy="2362200"/>
          </a:xfrm>
          <a:prstGeom prst="round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ct val="80000"/>
              </a:lnSpc>
              <a:buFontTx/>
              <a:buNone/>
            </a:pPr>
            <a:r>
              <a:rPr lang="en-US" dirty="0">
                <a:solidFill>
                  <a:schemeClr val="bg1"/>
                </a:solidFill>
                <a:latin typeface="Courier New" pitchFamily="49" charset="0"/>
              </a:rPr>
              <a:t>&lt;servlet&gt; </a:t>
            </a:r>
          </a:p>
          <a:p>
            <a:pPr>
              <a:lnSpc>
                <a:spcPct val="80000"/>
              </a:lnSpc>
              <a:buFontTx/>
              <a:buNone/>
            </a:pPr>
            <a:r>
              <a:rPr lang="en-US" dirty="0">
                <a:solidFill>
                  <a:schemeClr val="bg1"/>
                </a:solidFill>
                <a:latin typeface="Courier New" pitchFamily="49" charset="0"/>
              </a:rPr>
              <a:t>       &lt;servlet-name&gt;</a:t>
            </a:r>
            <a:r>
              <a:rPr lang="en-US" dirty="0" err="1">
                <a:solidFill>
                  <a:schemeClr val="bg1"/>
                </a:solidFill>
                <a:latin typeface="Courier New" pitchFamily="49" charset="0"/>
              </a:rPr>
              <a:t>myServlet</a:t>
            </a:r>
            <a:r>
              <a:rPr lang="en-US" dirty="0">
                <a:solidFill>
                  <a:schemeClr val="bg1"/>
                </a:solidFill>
                <a:latin typeface="Courier New" pitchFamily="49" charset="0"/>
              </a:rPr>
              <a:t>&lt;/servlet-name&gt;   </a:t>
            </a:r>
          </a:p>
          <a:p>
            <a:pPr>
              <a:lnSpc>
                <a:spcPct val="80000"/>
              </a:lnSpc>
              <a:buFontTx/>
              <a:buNone/>
            </a:pPr>
            <a:r>
              <a:rPr lang="en-US" dirty="0">
                <a:solidFill>
                  <a:schemeClr val="bg1"/>
                </a:solidFill>
                <a:latin typeface="Courier New" pitchFamily="49" charset="0"/>
              </a:rPr>
              <a:t>       &lt;servlet-class&gt;</a:t>
            </a:r>
            <a:r>
              <a:rPr lang="en-US" dirty="0" err="1">
                <a:solidFill>
                  <a:schemeClr val="bg1"/>
                </a:solidFill>
                <a:latin typeface="Courier New" pitchFamily="49" charset="0"/>
              </a:rPr>
              <a:t>MyServlet</a:t>
            </a:r>
            <a:r>
              <a:rPr lang="en-US" dirty="0">
                <a:solidFill>
                  <a:schemeClr val="bg1"/>
                </a:solidFill>
                <a:latin typeface="Courier New" pitchFamily="49" charset="0"/>
              </a:rPr>
              <a:t>&lt;/servlet-class&gt; </a:t>
            </a:r>
          </a:p>
          <a:p>
            <a:pPr>
              <a:lnSpc>
                <a:spcPct val="80000"/>
              </a:lnSpc>
              <a:buFontTx/>
              <a:buNone/>
            </a:pPr>
            <a:r>
              <a:rPr lang="en-US" dirty="0">
                <a:solidFill>
                  <a:schemeClr val="bg1"/>
                </a:solidFill>
                <a:latin typeface="Courier New" pitchFamily="49" charset="0"/>
              </a:rPr>
              <a:t>&lt;/servlet&gt; </a:t>
            </a:r>
          </a:p>
          <a:p>
            <a:pPr>
              <a:lnSpc>
                <a:spcPct val="80000"/>
              </a:lnSpc>
              <a:buFontTx/>
              <a:buNone/>
            </a:pPr>
            <a:r>
              <a:rPr lang="en-US" dirty="0">
                <a:solidFill>
                  <a:schemeClr val="bg1"/>
                </a:solidFill>
                <a:latin typeface="Courier New" pitchFamily="49" charset="0"/>
              </a:rPr>
              <a:t>	</a:t>
            </a:r>
          </a:p>
          <a:p>
            <a:pPr>
              <a:lnSpc>
                <a:spcPct val="80000"/>
              </a:lnSpc>
              <a:buFontTx/>
              <a:buNone/>
            </a:pPr>
            <a:r>
              <a:rPr lang="en-US" dirty="0">
                <a:solidFill>
                  <a:schemeClr val="bg1"/>
                </a:solidFill>
                <a:latin typeface="Courier New" pitchFamily="49" charset="0"/>
              </a:rPr>
              <a:t>&lt;servlet-mapping&gt;</a:t>
            </a:r>
          </a:p>
          <a:p>
            <a:pPr>
              <a:lnSpc>
                <a:spcPct val="80000"/>
              </a:lnSpc>
              <a:buFontTx/>
              <a:buNone/>
            </a:pPr>
            <a:r>
              <a:rPr lang="en-US" dirty="0">
                <a:solidFill>
                  <a:schemeClr val="bg1"/>
                </a:solidFill>
                <a:latin typeface="Courier New" pitchFamily="49" charset="0"/>
              </a:rPr>
              <a:t>	&lt;servlet-name&gt;</a:t>
            </a:r>
            <a:r>
              <a:rPr lang="en-US" dirty="0" err="1">
                <a:solidFill>
                  <a:schemeClr val="bg1"/>
                </a:solidFill>
                <a:latin typeface="Courier New" pitchFamily="49" charset="0"/>
              </a:rPr>
              <a:t>myServlet</a:t>
            </a:r>
            <a:r>
              <a:rPr lang="en-US" dirty="0">
                <a:solidFill>
                  <a:schemeClr val="bg1"/>
                </a:solidFill>
                <a:latin typeface="Courier New" pitchFamily="49" charset="0"/>
              </a:rPr>
              <a:t>&lt;/servlet-name&gt;</a:t>
            </a:r>
          </a:p>
          <a:p>
            <a:pPr>
              <a:lnSpc>
                <a:spcPct val="80000"/>
              </a:lnSpc>
              <a:buFontTx/>
              <a:buNone/>
            </a:pPr>
            <a:r>
              <a:rPr lang="en-US" dirty="0">
                <a:solidFill>
                  <a:schemeClr val="bg1"/>
                </a:solidFill>
                <a:latin typeface="Courier New" pitchFamily="49" charset="0"/>
              </a:rPr>
              <a:t>	&lt;</a:t>
            </a:r>
            <a:r>
              <a:rPr lang="en-US" dirty="0" err="1">
                <a:solidFill>
                  <a:schemeClr val="bg1"/>
                </a:solidFill>
                <a:latin typeface="Courier New" pitchFamily="49" charset="0"/>
              </a:rPr>
              <a:t>url</a:t>
            </a:r>
            <a:r>
              <a:rPr lang="en-US" dirty="0">
                <a:solidFill>
                  <a:schemeClr val="bg1"/>
                </a:solidFill>
                <a:latin typeface="Courier New" pitchFamily="49" charset="0"/>
              </a:rPr>
              <a:t>-pattern&gt;/</a:t>
            </a:r>
            <a:r>
              <a:rPr lang="en-US" dirty="0" err="1">
                <a:solidFill>
                  <a:schemeClr val="bg1"/>
                </a:solidFill>
                <a:latin typeface="Courier New" pitchFamily="49" charset="0"/>
              </a:rPr>
              <a:t>MyServlet</a:t>
            </a:r>
            <a:r>
              <a:rPr lang="en-US" dirty="0">
                <a:solidFill>
                  <a:schemeClr val="bg1"/>
                </a:solidFill>
                <a:latin typeface="Courier New" pitchFamily="49" charset="0"/>
              </a:rPr>
              <a:t>&lt;/</a:t>
            </a:r>
            <a:r>
              <a:rPr lang="en-US" dirty="0" err="1">
                <a:solidFill>
                  <a:schemeClr val="bg1"/>
                </a:solidFill>
                <a:latin typeface="Courier New" pitchFamily="49" charset="0"/>
              </a:rPr>
              <a:t>url</a:t>
            </a:r>
            <a:r>
              <a:rPr lang="en-US" dirty="0">
                <a:solidFill>
                  <a:schemeClr val="bg1"/>
                </a:solidFill>
                <a:latin typeface="Courier New" pitchFamily="49" charset="0"/>
              </a:rPr>
              <a:t>-pattern&gt;</a:t>
            </a:r>
          </a:p>
          <a:p>
            <a:pPr>
              <a:lnSpc>
                <a:spcPct val="80000"/>
              </a:lnSpc>
              <a:buFontTx/>
              <a:buNone/>
            </a:pPr>
            <a:r>
              <a:rPr lang="en-US" dirty="0">
                <a:solidFill>
                  <a:schemeClr val="bg1"/>
                </a:solidFill>
                <a:latin typeface="Courier New" pitchFamily="49" charset="0"/>
              </a:rPr>
              <a:t>&lt;/servlet-mapping&gt;</a:t>
            </a:r>
          </a:p>
          <a:p>
            <a:pPr marL="179388" eaLnBrk="0" fontAlgn="base" hangingPunct="0">
              <a:spcBef>
                <a:spcPct val="0"/>
              </a:spcBef>
              <a:spcAft>
                <a:spcPct val="0"/>
              </a:spcAft>
            </a:pPr>
            <a:endParaRPr lang="en-US" dirty="0">
              <a:solidFill>
                <a:schemeClr val="bg1"/>
              </a:solidFill>
              <a:latin typeface="Times New Roman" pitchFamily="18" charset="0"/>
            </a:endParaRPr>
          </a:p>
        </p:txBody>
      </p:sp>
    </p:spTree>
    <p:extLst>
      <p:ext uri="{BB962C8B-B14F-4D97-AF65-F5344CB8AC3E}">
        <p14:creationId xmlns:p14="http://schemas.microsoft.com/office/powerpoint/2010/main" val="196299100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7364" y="1112839"/>
            <a:ext cx="6929437" cy="4960937"/>
          </a:xfrm>
        </p:spPr>
        <p:txBody>
          <a:bodyPr/>
          <a:lstStyle/>
          <a:p>
            <a:r>
              <a:rPr lang="en-US" sz="1800" dirty="0"/>
              <a:t>What is the difference between </a:t>
            </a:r>
            <a:r>
              <a:rPr lang="en-US" sz="1800" dirty="0" err="1"/>
              <a:t>doGet</a:t>
            </a:r>
            <a:r>
              <a:rPr lang="en-US" sz="1800" dirty="0"/>
              <a:t>() and </a:t>
            </a:r>
            <a:r>
              <a:rPr lang="en-US" sz="1800" dirty="0" err="1"/>
              <a:t>doPost</a:t>
            </a:r>
            <a:r>
              <a:rPr lang="en-US" sz="1800" dirty="0"/>
              <a:t>()? </a:t>
            </a:r>
          </a:p>
          <a:p>
            <a:pPr>
              <a:buNone/>
            </a:pPr>
            <a:r>
              <a:rPr lang="en-US" sz="1800" dirty="0"/>
              <a:t>		</a:t>
            </a:r>
          </a:p>
          <a:p>
            <a:endParaRPr lang="en-US" sz="1800" dirty="0"/>
          </a:p>
          <a:p>
            <a:endParaRPr lang="en-US" sz="1800" dirty="0"/>
          </a:p>
        </p:txBody>
      </p:sp>
      <p:pic>
        <p:nvPicPr>
          <p:cNvPr id="15363" name="Picture 10" descr="http://scmiddle.org/files/1813/2578/0516/think.jpg"/>
          <p:cNvPicPr>
            <a:picLocks noChangeAspect="1" noChangeArrowheads="1"/>
          </p:cNvPicPr>
          <p:nvPr/>
        </p:nvPicPr>
        <p:blipFill>
          <a:blip r:embed="rId3"/>
          <a:srcRect/>
          <a:stretch>
            <a:fillRect/>
          </a:stretch>
        </p:blipFill>
        <p:spPr bwMode="auto">
          <a:xfrm>
            <a:off x="8915400" y="1066800"/>
            <a:ext cx="1524000" cy="1447800"/>
          </a:xfrm>
          <a:prstGeom prst="rect">
            <a:avLst/>
          </a:prstGeom>
          <a:noFill/>
          <a:ln w="9525">
            <a:noFill/>
            <a:miter lim="800000"/>
            <a:headEnd/>
            <a:tailEnd/>
          </a:ln>
        </p:spPr>
      </p:pic>
      <p:sp>
        <p:nvSpPr>
          <p:cNvPr id="15364" name="Rectangle 2"/>
          <p:cNvSpPr>
            <a:spLocks noGrp="1" noChangeArrowheads="1"/>
          </p:cNvSpPr>
          <p:nvPr>
            <p:ph type="title"/>
          </p:nvPr>
        </p:nvSpPr>
        <p:spPr>
          <a:xfrm>
            <a:off x="1757364" y="28576"/>
            <a:ext cx="8910637" cy="828675"/>
          </a:xfrm>
        </p:spPr>
        <p:txBody>
          <a:bodyPr/>
          <a:lstStyle/>
          <a:p>
            <a:pPr eaLnBrk="1" hangingPunct="1"/>
            <a:r>
              <a:rPr lang="en-US" dirty="0" smtClean="0"/>
              <a:t>Introduction To </a:t>
            </a:r>
            <a:r>
              <a:rPr lang="en-US" dirty="0" err="1" smtClean="0"/>
              <a:t>Servlets</a:t>
            </a:r>
            <a:endParaRPr lang="en-US" dirty="0" smtClean="0"/>
          </a:p>
        </p:txBody>
      </p:sp>
      <p:sp>
        <p:nvSpPr>
          <p:cNvPr id="5" name="TextBox 4"/>
          <p:cNvSpPr txBox="1"/>
          <p:nvPr/>
        </p:nvSpPr>
        <p:spPr>
          <a:xfrm>
            <a:off x="2362200" y="2667001"/>
            <a:ext cx="6400800" cy="1200329"/>
          </a:xfrm>
          <a:prstGeom prst="rect">
            <a:avLst/>
          </a:prstGeom>
          <a:noFill/>
        </p:spPr>
        <p:txBody>
          <a:bodyPr wrap="square" rtlCol="0">
            <a:spAutoFit/>
          </a:bodyPr>
          <a:lstStyle/>
          <a:p>
            <a:r>
              <a:rPr lang="en-US" dirty="0">
                <a:latin typeface="+mj-lt"/>
              </a:rPr>
              <a:t>In </a:t>
            </a:r>
            <a:r>
              <a:rPr lang="en-US" dirty="0" err="1">
                <a:latin typeface="+mj-lt"/>
              </a:rPr>
              <a:t>doGet</a:t>
            </a:r>
            <a:r>
              <a:rPr lang="en-US" dirty="0">
                <a:latin typeface="+mj-lt"/>
              </a:rPr>
              <a:t>() the parameters are appended to the URL and sent along with header information. In </a:t>
            </a:r>
            <a:r>
              <a:rPr lang="en-US" dirty="0" err="1">
                <a:latin typeface="+mj-lt"/>
              </a:rPr>
              <a:t>doPost</a:t>
            </a:r>
            <a:r>
              <a:rPr lang="en-US" dirty="0">
                <a:latin typeface="+mj-lt"/>
              </a:rPr>
              <a:t>(), on the other hand will (typically) send the information through a socket back to the </a:t>
            </a:r>
            <a:r>
              <a:rPr lang="en-US" dirty="0" err="1">
                <a:latin typeface="+mj-lt"/>
              </a:rPr>
              <a:t>webserver</a:t>
            </a:r>
            <a:r>
              <a:rPr lang="en-US" dirty="0">
                <a:latin typeface="+mj-lt"/>
              </a:rPr>
              <a:t> and it won't show up in the URL bar.</a:t>
            </a:r>
          </a:p>
        </p:txBody>
      </p:sp>
    </p:spTree>
    <p:extLst>
      <p:ext uri="{BB962C8B-B14F-4D97-AF65-F5344CB8AC3E}">
        <p14:creationId xmlns:p14="http://schemas.microsoft.com/office/powerpoint/2010/main" val="3003408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1828800" y="-228600"/>
            <a:ext cx="8229600" cy="1143000"/>
          </a:xfrm>
        </p:spPr>
        <p:txBody>
          <a:bodyPr/>
          <a:lstStyle/>
          <a:p>
            <a:pPr eaLnBrk="1" hangingPunct="1"/>
            <a:r>
              <a:rPr lang="en-US" dirty="0" smtClean="0"/>
              <a:t>Introduction To Servlets</a:t>
            </a:r>
          </a:p>
        </p:txBody>
      </p:sp>
      <p:sp>
        <p:nvSpPr>
          <p:cNvPr id="7171" name="Rectangle 3"/>
          <p:cNvSpPr>
            <a:spLocks noGrp="1" noChangeArrowheads="1"/>
          </p:cNvSpPr>
          <p:nvPr>
            <p:ph type="body" idx="4294967295"/>
          </p:nvPr>
        </p:nvSpPr>
        <p:spPr>
          <a:xfrm>
            <a:off x="1701800" y="990601"/>
            <a:ext cx="8661400" cy="5354637"/>
          </a:xfrm>
        </p:spPr>
        <p:txBody>
          <a:bodyPr/>
          <a:lstStyle/>
          <a:p>
            <a:r>
              <a:rPr lang="en-US" dirty="0" smtClean="0"/>
              <a:t>Servlet API:</a:t>
            </a:r>
          </a:p>
          <a:p>
            <a:pPr lvl="1"/>
            <a:r>
              <a:rPr lang="en-US" dirty="0" smtClean="0"/>
              <a:t>Life – cycle of Servlet</a:t>
            </a:r>
            <a:endParaRPr lang="en-US" dirty="0" smtClean="0">
              <a:latin typeface="Courier New" pitchFamily="49" charset="0"/>
            </a:endParaRPr>
          </a:p>
          <a:p>
            <a:pPr lvl="1"/>
            <a:endParaRPr lang="en-US" dirty="0" smtClean="0"/>
          </a:p>
          <a:p>
            <a:pPr lvl="1"/>
            <a:endParaRPr lang="en-US" dirty="0" smtClean="0"/>
          </a:p>
          <a:p>
            <a:pPr lvl="1"/>
            <a:endParaRPr lang="en-US" dirty="0" smtClean="0"/>
          </a:p>
          <a:p>
            <a:pPr lvl="3"/>
            <a:endParaRPr lang="en-US" sz="1600" dirty="0"/>
          </a:p>
        </p:txBody>
      </p:sp>
      <p:pic>
        <p:nvPicPr>
          <p:cNvPr id="4" name="Picture 3" descr="servlet_life1.gif"/>
          <p:cNvPicPr>
            <a:picLocks noChangeAspect="1"/>
          </p:cNvPicPr>
          <p:nvPr/>
        </p:nvPicPr>
        <p:blipFill>
          <a:blip r:embed="rId3"/>
          <a:stretch>
            <a:fillRect/>
          </a:stretch>
        </p:blipFill>
        <p:spPr>
          <a:xfrm>
            <a:off x="2133600" y="1676401"/>
            <a:ext cx="7999764" cy="4623566"/>
          </a:xfrm>
          <a:prstGeom prst="rect">
            <a:avLst/>
          </a:prstGeom>
        </p:spPr>
      </p:pic>
    </p:spTree>
    <p:extLst>
      <p:ext uri="{BB962C8B-B14F-4D97-AF65-F5344CB8AC3E}">
        <p14:creationId xmlns:p14="http://schemas.microsoft.com/office/powerpoint/2010/main" val="10935095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1828800" y="-228600"/>
            <a:ext cx="8229600" cy="1143000"/>
          </a:xfrm>
        </p:spPr>
        <p:txBody>
          <a:bodyPr/>
          <a:lstStyle/>
          <a:p>
            <a:pPr eaLnBrk="1" hangingPunct="1"/>
            <a:r>
              <a:rPr lang="en-US" dirty="0" smtClean="0"/>
              <a:t>Introduction To Servlets</a:t>
            </a:r>
          </a:p>
        </p:txBody>
      </p:sp>
      <p:sp>
        <p:nvSpPr>
          <p:cNvPr id="7171" name="Rectangle 3"/>
          <p:cNvSpPr>
            <a:spLocks noGrp="1" noChangeArrowheads="1"/>
          </p:cNvSpPr>
          <p:nvPr>
            <p:ph type="body" idx="4294967295"/>
          </p:nvPr>
        </p:nvSpPr>
        <p:spPr>
          <a:xfrm>
            <a:off x="1701800" y="990601"/>
            <a:ext cx="8661400" cy="5354637"/>
          </a:xfrm>
        </p:spPr>
        <p:txBody>
          <a:bodyPr/>
          <a:lstStyle/>
          <a:p>
            <a:r>
              <a:rPr lang="en-US" dirty="0" smtClean="0"/>
              <a:t>Servlet API:</a:t>
            </a:r>
          </a:p>
          <a:p>
            <a:pPr lvl="1"/>
            <a:r>
              <a:rPr lang="en-US" dirty="0" smtClean="0"/>
              <a:t>Life – cycle of Servlet</a:t>
            </a:r>
            <a:endParaRPr lang="en-US" dirty="0" smtClean="0">
              <a:latin typeface="Courier New" pitchFamily="49" charset="0"/>
            </a:endParaRPr>
          </a:p>
          <a:p>
            <a:pPr lvl="1"/>
            <a:endParaRPr lang="en-US" dirty="0" smtClean="0"/>
          </a:p>
          <a:p>
            <a:pPr lvl="1"/>
            <a:endParaRPr lang="en-US" dirty="0" smtClean="0"/>
          </a:p>
          <a:p>
            <a:pPr lvl="1"/>
            <a:endParaRPr lang="en-US" dirty="0" smtClean="0"/>
          </a:p>
          <a:p>
            <a:pPr lvl="3"/>
            <a:endParaRPr lang="en-US" sz="1600" dirty="0"/>
          </a:p>
        </p:txBody>
      </p:sp>
      <p:pic>
        <p:nvPicPr>
          <p:cNvPr id="4" name="Picture 3" descr="servlet_life1.gif"/>
          <p:cNvPicPr>
            <a:picLocks noChangeAspect="1"/>
          </p:cNvPicPr>
          <p:nvPr/>
        </p:nvPicPr>
        <p:blipFill>
          <a:blip r:embed="rId3"/>
          <a:stretch>
            <a:fillRect/>
          </a:stretch>
        </p:blipFill>
        <p:spPr>
          <a:xfrm>
            <a:off x="2133600" y="1676401"/>
            <a:ext cx="7999764" cy="4623566"/>
          </a:xfrm>
          <a:prstGeom prst="rect">
            <a:avLst/>
          </a:prstGeom>
        </p:spPr>
      </p:pic>
    </p:spTree>
    <p:extLst>
      <p:ext uri="{BB962C8B-B14F-4D97-AF65-F5344CB8AC3E}">
        <p14:creationId xmlns:p14="http://schemas.microsoft.com/office/powerpoint/2010/main" val="254790105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1828800" y="-228600"/>
            <a:ext cx="8229600" cy="1143000"/>
          </a:xfrm>
        </p:spPr>
        <p:txBody>
          <a:bodyPr/>
          <a:lstStyle/>
          <a:p>
            <a:pPr eaLnBrk="1" hangingPunct="1"/>
            <a:r>
              <a:rPr lang="en-US" dirty="0" smtClean="0"/>
              <a:t>Objectives</a:t>
            </a:r>
          </a:p>
        </p:txBody>
      </p:sp>
      <p:sp>
        <p:nvSpPr>
          <p:cNvPr id="7171" name="Rectangle 3"/>
          <p:cNvSpPr>
            <a:spLocks noGrp="1" noChangeArrowheads="1"/>
          </p:cNvSpPr>
          <p:nvPr>
            <p:ph type="body" idx="4294967295"/>
          </p:nvPr>
        </p:nvSpPr>
        <p:spPr>
          <a:xfrm>
            <a:off x="1600200" y="893764"/>
            <a:ext cx="8737600" cy="5354637"/>
          </a:xfrm>
        </p:spPr>
        <p:txBody>
          <a:bodyPr/>
          <a:lstStyle/>
          <a:p>
            <a:pPr lvl="0"/>
            <a:r>
              <a:rPr lang="en-US" dirty="0" smtClean="0"/>
              <a:t>Introduction to Servlets</a:t>
            </a:r>
          </a:p>
          <a:p>
            <a:pPr lvl="1"/>
            <a:r>
              <a:rPr lang="en-US" dirty="0" smtClean="0"/>
              <a:t>Introduction</a:t>
            </a:r>
          </a:p>
          <a:p>
            <a:r>
              <a:rPr lang="en-US" dirty="0" smtClean="0"/>
              <a:t>HTTP Basics</a:t>
            </a:r>
          </a:p>
          <a:p>
            <a:r>
              <a:rPr lang="en-US" dirty="0" smtClean="0"/>
              <a:t>Servlets</a:t>
            </a:r>
          </a:p>
          <a:p>
            <a:pPr lvl="1"/>
            <a:r>
              <a:rPr lang="en-US" dirty="0" smtClean="0"/>
              <a:t>Servlet Architecture and Life-Cycle</a:t>
            </a:r>
            <a:endParaRPr lang="en-US" b="1" dirty="0" smtClean="0"/>
          </a:p>
          <a:p>
            <a:pPr lvl="1"/>
            <a:r>
              <a:rPr lang="en-US" dirty="0" smtClean="0"/>
              <a:t>HTTP Vs Generic Servlet</a:t>
            </a:r>
            <a:endParaRPr lang="en-US" b="1" dirty="0" smtClean="0"/>
          </a:p>
          <a:p>
            <a:pPr lvl="0"/>
            <a:r>
              <a:rPr lang="en-US" dirty="0" smtClean="0"/>
              <a:t>JEE Container</a:t>
            </a:r>
          </a:p>
          <a:p>
            <a:pPr lvl="0"/>
            <a:r>
              <a:rPr lang="en-US" dirty="0" smtClean="0"/>
              <a:t>Information from </a:t>
            </a:r>
            <a:r>
              <a:rPr lang="en-US" dirty="0" err="1" smtClean="0"/>
              <a:t>Servlets</a:t>
            </a:r>
            <a:endParaRPr lang="en-US" dirty="0" smtClean="0"/>
          </a:p>
          <a:p>
            <a:pPr lvl="1"/>
            <a:r>
              <a:rPr lang="en-US" dirty="0" smtClean="0"/>
              <a:t>Fetching Server Information</a:t>
            </a:r>
          </a:p>
          <a:p>
            <a:pPr lvl="1"/>
            <a:r>
              <a:rPr lang="en-US" dirty="0" smtClean="0"/>
              <a:t>Fetching Client Information</a:t>
            </a:r>
          </a:p>
          <a:p>
            <a:pPr lvl="1"/>
            <a:r>
              <a:rPr lang="en-US" dirty="0" smtClean="0"/>
              <a:t>Setting/Fetching Initial Parameters</a:t>
            </a:r>
          </a:p>
          <a:p>
            <a:pPr lvl="1"/>
            <a:r>
              <a:rPr lang="en-US" dirty="0" smtClean="0"/>
              <a:t>Setting/Fetching Application Parameters</a:t>
            </a:r>
          </a:p>
          <a:p>
            <a:pPr lvl="1"/>
            <a:endParaRPr lang="en-US" dirty="0" smtClean="0"/>
          </a:p>
          <a:p>
            <a:pPr lvl="0"/>
            <a:endParaRPr lang="en-US" b="1" dirty="0"/>
          </a:p>
        </p:txBody>
      </p:sp>
      <p:pic>
        <p:nvPicPr>
          <p:cNvPr id="7172" name="Picture 27" descr="http://2.bp.blogspot.com/_y9Y2xh431vE/S8-Td7OVW8I/AAAAAAAAACc/8iTFRetf6Ko/s1600/Target.jpg"/>
          <p:cNvPicPr>
            <a:picLocks noChangeAspect="1" noChangeArrowheads="1"/>
          </p:cNvPicPr>
          <p:nvPr/>
        </p:nvPicPr>
        <p:blipFill>
          <a:blip r:embed="rId3"/>
          <a:srcRect/>
          <a:stretch>
            <a:fillRect/>
          </a:stretch>
        </p:blipFill>
        <p:spPr bwMode="auto">
          <a:xfrm>
            <a:off x="8610600" y="2362200"/>
            <a:ext cx="1752600" cy="2819400"/>
          </a:xfrm>
          <a:prstGeom prst="rect">
            <a:avLst/>
          </a:prstGeom>
          <a:noFill/>
          <a:ln w="9525">
            <a:noFill/>
            <a:miter lim="800000"/>
            <a:headEnd/>
            <a:tailEnd/>
          </a:ln>
        </p:spPr>
      </p:pic>
    </p:spTree>
    <p:extLst>
      <p:ext uri="{BB962C8B-B14F-4D97-AF65-F5344CB8AC3E}">
        <p14:creationId xmlns:p14="http://schemas.microsoft.com/office/powerpoint/2010/main" val="5851164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1828800" y="-228600"/>
            <a:ext cx="8229600" cy="1143000"/>
          </a:xfrm>
        </p:spPr>
        <p:txBody>
          <a:bodyPr/>
          <a:lstStyle/>
          <a:p>
            <a:pPr eaLnBrk="1" hangingPunct="1"/>
            <a:r>
              <a:rPr lang="en-US" dirty="0" smtClean="0"/>
              <a:t>Introduction To Servlets</a:t>
            </a:r>
          </a:p>
        </p:txBody>
      </p:sp>
      <p:sp>
        <p:nvSpPr>
          <p:cNvPr id="7171" name="Rectangle 3"/>
          <p:cNvSpPr>
            <a:spLocks noGrp="1" noChangeArrowheads="1"/>
          </p:cNvSpPr>
          <p:nvPr>
            <p:ph type="body" idx="4294967295"/>
          </p:nvPr>
        </p:nvSpPr>
        <p:spPr>
          <a:xfrm>
            <a:off x="1625600" y="990601"/>
            <a:ext cx="8737600" cy="5354637"/>
          </a:xfrm>
        </p:spPr>
        <p:txBody>
          <a:bodyPr/>
          <a:lstStyle/>
          <a:p>
            <a:r>
              <a:rPr lang="en-US" dirty="0" smtClean="0"/>
              <a:t>Java EE containers :</a:t>
            </a:r>
          </a:p>
          <a:p>
            <a:pPr lvl="1"/>
            <a:r>
              <a:rPr lang="en-US" dirty="0" smtClean="0"/>
              <a:t>provide a runtime environment for components that include security, concurrency, life-cycle management, transaction, deployment, and other services. </a:t>
            </a:r>
          </a:p>
          <a:p>
            <a:pPr lvl="1"/>
            <a:r>
              <a:rPr lang="en-US" dirty="0" smtClean="0"/>
              <a:t>They can be classified as:</a:t>
            </a:r>
          </a:p>
          <a:p>
            <a:pPr lvl="2"/>
            <a:r>
              <a:rPr lang="en-US" sz="1800" b="1" dirty="0"/>
              <a:t>Web containers:</a:t>
            </a:r>
            <a:r>
              <a:rPr lang="en-US" sz="1800" dirty="0"/>
              <a:t> Host web components like Servlets and JSP</a:t>
            </a:r>
          </a:p>
          <a:p>
            <a:pPr lvl="3"/>
            <a:r>
              <a:rPr lang="en-US" sz="1600" dirty="0"/>
              <a:t>For example: Apache’s Tomcat Server, Sun’s Java Web Server</a:t>
            </a:r>
          </a:p>
          <a:p>
            <a:pPr lvl="3"/>
            <a:endParaRPr lang="en-US" sz="1600" dirty="0"/>
          </a:p>
        </p:txBody>
      </p:sp>
      <p:pic>
        <p:nvPicPr>
          <p:cNvPr id="5" name="Picture 4" descr="Web Container.png"/>
          <p:cNvPicPr>
            <a:picLocks noChangeAspect="1"/>
          </p:cNvPicPr>
          <p:nvPr/>
        </p:nvPicPr>
        <p:blipFill>
          <a:blip r:embed="rId3"/>
          <a:stretch>
            <a:fillRect/>
          </a:stretch>
        </p:blipFill>
        <p:spPr>
          <a:xfrm>
            <a:off x="3048000" y="3429001"/>
            <a:ext cx="5334000" cy="2859135"/>
          </a:xfrm>
          <a:prstGeom prst="rect">
            <a:avLst/>
          </a:prstGeom>
        </p:spPr>
      </p:pic>
    </p:spTree>
    <p:extLst>
      <p:ext uri="{BB962C8B-B14F-4D97-AF65-F5344CB8AC3E}">
        <p14:creationId xmlns:p14="http://schemas.microsoft.com/office/powerpoint/2010/main" val="3613529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1828800" y="-228600"/>
            <a:ext cx="8229600" cy="1143000"/>
          </a:xfrm>
        </p:spPr>
        <p:txBody>
          <a:bodyPr/>
          <a:lstStyle/>
          <a:p>
            <a:pPr eaLnBrk="1" hangingPunct="1"/>
            <a:r>
              <a:rPr lang="en-US" dirty="0" smtClean="0"/>
              <a:t>Introduction To Servlets</a:t>
            </a:r>
          </a:p>
        </p:txBody>
      </p:sp>
      <p:sp>
        <p:nvSpPr>
          <p:cNvPr id="7171" name="Rectangle 3"/>
          <p:cNvSpPr>
            <a:spLocks noGrp="1" noChangeArrowheads="1"/>
          </p:cNvSpPr>
          <p:nvPr>
            <p:ph type="body" idx="4294967295"/>
          </p:nvPr>
        </p:nvSpPr>
        <p:spPr>
          <a:xfrm>
            <a:off x="1625600" y="990601"/>
            <a:ext cx="8737600" cy="5354637"/>
          </a:xfrm>
        </p:spPr>
        <p:txBody>
          <a:bodyPr/>
          <a:lstStyle/>
          <a:p>
            <a:r>
              <a:rPr lang="en-US" dirty="0" smtClean="0"/>
              <a:t>Java EE containers(Contd..) :</a:t>
            </a:r>
          </a:p>
          <a:p>
            <a:pPr lvl="2"/>
            <a:r>
              <a:rPr lang="en-US" sz="1800" b="1" dirty="0"/>
              <a:t>Application containers: </a:t>
            </a:r>
            <a:r>
              <a:rPr lang="en-US" sz="1800" dirty="0"/>
              <a:t>Host business components for developing enterprise-based applications. </a:t>
            </a:r>
          </a:p>
          <a:p>
            <a:pPr lvl="3"/>
            <a:r>
              <a:rPr lang="en-US" sz="1600" dirty="0"/>
              <a:t>For example: BEA System’s </a:t>
            </a:r>
            <a:r>
              <a:rPr lang="en-US" sz="1600" dirty="0" err="1"/>
              <a:t>Weblogic</a:t>
            </a:r>
            <a:r>
              <a:rPr lang="en-US" sz="1600" dirty="0"/>
              <a:t>, IBM’s </a:t>
            </a:r>
            <a:r>
              <a:rPr lang="en-US" sz="1600" dirty="0" err="1"/>
              <a:t>Websphere</a:t>
            </a:r>
            <a:r>
              <a:rPr lang="en-US" sz="1600" dirty="0"/>
              <a:t> Application Server, </a:t>
            </a:r>
            <a:r>
              <a:rPr lang="en-US" sz="1600" dirty="0" err="1"/>
              <a:t>Redhat’s</a:t>
            </a:r>
            <a:r>
              <a:rPr lang="en-US" sz="1600" dirty="0"/>
              <a:t> </a:t>
            </a:r>
            <a:r>
              <a:rPr lang="en-US" sz="1600" dirty="0" err="1"/>
              <a:t>Jboss</a:t>
            </a:r>
            <a:r>
              <a:rPr lang="en-US" sz="1600" dirty="0"/>
              <a:t>.</a:t>
            </a:r>
          </a:p>
          <a:p>
            <a:pPr lvl="3"/>
            <a:endParaRPr lang="en-US" sz="1600" b="1" dirty="0"/>
          </a:p>
          <a:p>
            <a:pPr lvl="3"/>
            <a:endParaRPr lang="en-US" sz="1600" b="1" dirty="0"/>
          </a:p>
        </p:txBody>
      </p:sp>
      <p:pic>
        <p:nvPicPr>
          <p:cNvPr id="4" name="Picture 3" descr="Web Container and Application Container.jpg"/>
          <p:cNvPicPr>
            <a:picLocks noChangeAspect="1"/>
          </p:cNvPicPr>
          <p:nvPr/>
        </p:nvPicPr>
        <p:blipFill>
          <a:blip r:embed="rId3"/>
          <a:stretch>
            <a:fillRect/>
          </a:stretch>
        </p:blipFill>
        <p:spPr>
          <a:xfrm>
            <a:off x="3657600" y="2819401"/>
            <a:ext cx="5181600" cy="3479615"/>
          </a:xfrm>
          <a:prstGeom prst="rect">
            <a:avLst/>
          </a:prstGeom>
        </p:spPr>
      </p:pic>
    </p:spTree>
    <p:extLst>
      <p:ext uri="{BB962C8B-B14F-4D97-AF65-F5344CB8AC3E}">
        <p14:creationId xmlns:p14="http://schemas.microsoft.com/office/powerpoint/2010/main" val="8431013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1828800" y="-228600"/>
            <a:ext cx="8229600" cy="1143000"/>
          </a:xfrm>
        </p:spPr>
        <p:txBody>
          <a:bodyPr/>
          <a:lstStyle/>
          <a:p>
            <a:pPr eaLnBrk="1" hangingPunct="1"/>
            <a:r>
              <a:rPr lang="en-US" dirty="0" smtClean="0"/>
              <a:t>Introduction To Servlets</a:t>
            </a:r>
          </a:p>
        </p:txBody>
      </p:sp>
      <p:sp>
        <p:nvSpPr>
          <p:cNvPr id="7171" name="Rectangle 3"/>
          <p:cNvSpPr>
            <a:spLocks noGrp="1" noChangeArrowheads="1"/>
          </p:cNvSpPr>
          <p:nvPr>
            <p:ph type="body" idx="4294967295"/>
          </p:nvPr>
        </p:nvSpPr>
        <p:spPr>
          <a:xfrm>
            <a:off x="1625600" y="990601"/>
            <a:ext cx="8737600" cy="5354637"/>
          </a:xfrm>
        </p:spPr>
        <p:txBody>
          <a:bodyPr/>
          <a:lstStyle/>
          <a:p>
            <a:r>
              <a:rPr lang="en-US" dirty="0" smtClean="0"/>
              <a:t>Java EE containers(Contd..) :</a:t>
            </a:r>
          </a:p>
          <a:p>
            <a:pPr lvl="2"/>
            <a:r>
              <a:rPr lang="en-US" sz="1800" b="1" dirty="0"/>
              <a:t>Application containers: </a:t>
            </a:r>
            <a:r>
              <a:rPr lang="en-US" sz="1800" dirty="0"/>
              <a:t>Host business components for developing enterprise-based applications. </a:t>
            </a:r>
          </a:p>
          <a:p>
            <a:pPr lvl="3"/>
            <a:r>
              <a:rPr lang="en-US" sz="1600" dirty="0"/>
              <a:t>For example: BEA System’s </a:t>
            </a:r>
            <a:r>
              <a:rPr lang="en-US" sz="1600" dirty="0" err="1"/>
              <a:t>Weblogic</a:t>
            </a:r>
            <a:r>
              <a:rPr lang="en-US" sz="1600" dirty="0"/>
              <a:t>, IBM’s </a:t>
            </a:r>
            <a:r>
              <a:rPr lang="en-US" sz="1600" dirty="0" err="1"/>
              <a:t>Websphere</a:t>
            </a:r>
            <a:r>
              <a:rPr lang="en-US" sz="1600" dirty="0"/>
              <a:t> Application Server, </a:t>
            </a:r>
            <a:r>
              <a:rPr lang="en-US" sz="1600" dirty="0" err="1"/>
              <a:t>Redhat’s</a:t>
            </a:r>
            <a:r>
              <a:rPr lang="en-US" sz="1600" dirty="0"/>
              <a:t> </a:t>
            </a:r>
            <a:r>
              <a:rPr lang="en-US" sz="1600" dirty="0" err="1"/>
              <a:t>Jboss</a:t>
            </a:r>
            <a:r>
              <a:rPr lang="en-US" sz="1600" dirty="0"/>
              <a:t>.</a:t>
            </a:r>
          </a:p>
          <a:p>
            <a:pPr lvl="3"/>
            <a:endParaRPr lang="en-US" sz="1600" b="1" dirty="0"/>
          </a:p>
          <a:p>
            <a:pPr lvl="3"/>
            <a:endParaRPr lang="en-US" sz="1600" b="1" dirty="0"/>
          </a:p>
        </p:txBody>
      </p:sp>
      <p:pic>
        <p:nvPicPr>
          <p:cNvPr id="4" name="Picture 3" descr="Web Container and Application Container.jpg"/>
          <p:cNvPicPr>
            <a:picLocks noChangeAspect="1"/>
          </p:cNvPicPr>
          <p:nvPr/>
        </p:nvPicPr>
        <p:blipFill>
          <a:blip r:embed="rId3"/>
          <a:stretch>
            <a:fillRect/>
          </a:stretch>
        </p:blipFill>
        <p:spPr>
          <a:xfrm>
            <a:off x="3657600" y="2819400"/>
            <a:ext cx="5219699" cy="3505200"/>
          </a:xfrm>
          <a:prstGeom prst="rect">
            <a:avLst/>
          </a:prstGeom>
        </p:spPr>
      </p:pic>
    </p:spTree>
    <p:extLst>
      <p:ext uri="{BB962C8B-B14F-4D97-AF65-F5344CB8AC3E}">
        <p14:creationId xmlns:p14="http://schemas.microsoft.com/office/powerpoint/2010/main" val="3574915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7364" y="1112839"/>
            <a:ext cx="6929437" cy="4960937"/>
          </a:xfrm>
        </p:spPr>
        <p:txBody>
          <a:bodyPr/>
          <a:lstStyle/>
          <a:p>
            <a:r>
              <a:rPr lang="en-US" sz="1800" dirty="0" err="1"/>
              <a:t>Servlets</a:t>
            </a:r>
            <a:r>
              <a:rPr lang="en-US" sz="1800" dirty="0"/>
              <a:t> are simple classes. So is there any way to initialize a </a:t>
            </a:r>
            <a:r>
              <a:rPr lang="en-US" sz="1800" dirty="0" err="1"/>
              <a:t>Servlet</a:t>
            </a:r>
            <a:r>
              <a:rPr lang="en-US" sz="1800" dirty="0"/>
              <a:t>? Will </a:t>
            </a:r>
            <a:r>
              <a:rPr lang="en-US" sz="1800" dirty="0" err="1"/>
              <a:t>Servlet</a:t>
            </a:r>
            <a:r>
              <a:rPr lang="en-US" sz="1800" dirty="0"/>
              <a:t> Class constructors be helpful in initializing a </a:t>
            </a:r>
            <a:r>
              <a:rPr lang="en-US" sz="1800" dirty="0" err="1"/>
              <a:t>Servlet</a:t>
            </a:r>
            <a:r>
              <a:rPr lang="en-US" sz="1800" dirty="0"/>
              <a:t>?</a:t>
            </a:r>
          </a:p>
          <a:p>
            <a:pPr>
              <a:buNone/>
            </a:pPr>
            <a:r>
              <a:rPr lang="en-US" sz="1800" dirty="0"/>
              <a:t>		</a:t>
            </a:r>
          </a:p>
          <a:p>
            <a:endParaRPr lang="en-US" sz="1800" dirty="0"/>
          </a:p>
          <a:p>
            <a:endParaRPr lang="en-US" sz="1800" dirty="0"/>
          </a:p>
        </p:txBody>
      </p:sp>
      <p:pic>
        <p:nvPicPr>
          <p:cNvPr id="15363" name="Picture 10" descr="http://scmiddle.org/files/1813/2578/0516/think.jpg"/>
          <p:cNvPicPr>
            <a:picLocks noChangeAspect="1" noChangeArrowheads="1"/>
          </p:cNvPicPr>
          <p:nvPr/>
        </p:nvPicPr>
        <p:blipFill>
          <a:blip r:embed="rId3"/>
          <a:srcRect/>
          <a:stretch>
            <a:fillRect/>
          </a:stretch>
        </p:blipFill>
        <p:spPr bwMode="auto">
          <a:xfrm>
            <a:off x="8915400" y="1066800"/>
            <a:ext cx="1524000" cy="1447800"/>
          </a:xfrm>
          <a:prstGeom prst="rect">
            <a:avLst/>
          </a:prstGeom>
          <a:noFill/>
          <a:ln w="9525">
            <a:noFill/>
            <a:miter lim="800000"/>
            <a:headEnd/>
            <a:tailEnd/>
          </a:ln>
        </p:spPr>
      </p:pic>
      <p:sp>
        <p:nvSpPr>
          <p:cNvPr id="15364" name="Rectangle 2"/>
          <p:cNvSpPr>
            <a:spLocks noGrp="1" noChangeArrowheads="1"/>
          </p:cNvSpPr>
          <p:nvPr>
            <p:ph type="title"/>
          </p:nvPr>
        </p:nvSpPr>
        <p:spPr>
          <a:xfrm>
            <a:off x="1757364" y="28576"/>
            <a:ext cx="8910637" cy="828675"/>
          </a:xfrm>
        </p:spPr>
        <p:txBody>
          <a:bodyPr/>
          <a:lstStyle/>
          <a:p>
            <a:pPr eaLnBrk="1" hangingPunct="1"/>
            <a:r>
              <a:rPr lang="en-US" smtClean="0"/>
              <a:t>Test your Memory…</a:t>
            </a:r>
          </a:p>
        </p:txBody>
      </p:sp>
    </p:spTree>
    <p:extLst>
      <p:ext uri="{BB962C8B-B14F-4D97-AF65-F5344CB8AC3E}">
        <p14:creationId xmlns:p14="http://schemas.microsoft.com/office/powerpoint/2010/main" val="28543581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1828800" y="-228600"/>
            <a:ext cx="8229600" cy="1143000"/>
          </a:xfrm>
        </p:spPr>
        <p:txBody>
          <a:bodyPr/>
          <a:lstStyle/>
          <a:p>
            <a:pPr eaLnBrk="1" hangingPunct="1"/>
            <a:r>
              <a:rPr lang="en-US" dirty="0" smtClean="0"/>
              <a:t>Introduction To Servlets</a:t>
            </a:r>
          </a:p>
        </p:txBody>
      </p:sp>
      <p:sp>
        <p:nvSpPr>
          <p:cNvPr id="7171" name="Rectangle 3"/>
          <p:cNvSpPr>
            <a:spLocks noGrp="1" noChangeArrowheads="1"/>
          </p:cNvSpPr>
          <p:nvPr>
            <p:ph type="body" idx="4294967295"/>
          </p:nvPr>
        </p:nvSpPr>
        <p:spPr>
          <a:xfrm>
            <a:off x="1701800" y="990601"/>
            <a:ext cx="8661400" cy="5354637"/>
          </a:xfrm>
        </p:spPr>
        <p:txBody>
          <a:bodyPr/>
          <a:lstStyle/>
          <a:p>
            <a:r>
              <a:rPr lang="en-US" dirty="0" smtClean="0"/>
              <a:t>Initializing a </a:t>
            </a:r>
            <a:r>
              <a:rPr lang="en-US" dirty="0" err="1" smtClean="0"/>
              <a:t>Servlet</a:t>
            </a:r>
            <a:r>
              <a:rPr lang="en-US" dirty="0" smtClean="0"/>
              <a:t> :</a:t>
            </a:r>
          </a:p>
          <a:p>
            <a:pPr lvl="1" eaLnBrk="1" hangingPunct="1"/>
            <a:r>
              <a:rPr lang="en-US" b="1" dirty="0" smtClean="0"/>
              <a:t>Setting Initial Parameters:</a:t>
            </a:r>
          </a:p>
          <a:p>
            <a:pPr lvl="2" eaLnBrk="1" hangingPunct="1"/>
            <a:r>
              <a:rPr lang="en-US" sz="1800" dirty="0"/>
              <a:t>Setting parameters in &lt;init-</a:t>
            </a:r>
            <a:r>
              <a:rPr lang="en-US" sz="1800" dirty="0" err="1"/>
              <a:t>param</a:t>
            </a:r>
            <a:r>
              <a:rPr lang="en-US" sz="1800" dirty="0"/>
              <a:t>&gt; in web.xml</a:t>
            </a:r>
            <a:endParaRPr lang="en-US" dirty="0" smtClean="0"/>
          </a:p>
          <a:p>
            <a:pPr lvl="2"/>
            <a:endParaRPr lang="en-US" dirty="0" smtClean="0"/>
          </a:p>
          <a:p>
            <a:pPr lvl="1"/>
            <a:endParaRPr lang="en-US" dirty="0" smtClean="0"/>
          </a:p>
          <a:p>
            <a:pPr lvl="1"/>
            <a:endParaRPr lang="en-US" dirty="0" smtClean="0"/>
          </a:p>
          <a:p>
            <a:pPr lvl="1"/>
            <a:endParaRPr lang="en-US" dirty="0" smtClean="0"/>
          </a:p>
          <a:p>
            <a:pPr lvl="3"/>
            <a:endParaRPr lang="en-US" sz="1600" dirty="0"/>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9201150" y="914401"/>
            <a:ext cx="1085850" cy="1152525"/>
          </a:xfrm>
          <a:prstGeom prst="rect">
            <a:avLst/>
          </a:prstGeom>
          <a:noFill/>
          <a:ln w="9525">
            <a:noFill/>
            <a:miter lim="800000"/>
            <a:headEnd/>
            <a:tailEnd/>
          </a:ln>
        </p:spPr>
      </p:pic>
      <p:sp>
        <p:nvSpPr>
          <p:cNvPr id="7" name="Rounded Rectangle 6"/>
          <p:cNvSpPr/>
          <p:nvPr/>
        </p:nvSpPr>
        <p:spPr bwMode="auto">
          <a:xfrm>
            <a:off x="2667000" y="2286000"/>
            <a:ext cx="7696200" cy="2133600"/>
          </a:xfrm>
          <a:prstGeom prst="round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ct val="80000"/>
              </a:lnSpc>
            </a:pPr>
            <a:r>
              <a:rPr lang="en-US" dirty="0">
                <a:solidFill>
                  <a:schemeClr val="bg1"/>
                </a:solidFill>
              </a:rPr>
              <a:t>&lt;</a:t>
            </a:r>
            <a:r>
              <a:rPr lang="en-US" dirty="0" err="1">
                <a:solidFill>
                  <a:schemeClr val="bg1"/>
                </a:solidFill>
              </a:rPr>
              <a:t>servlet</a:t>
            </a:r>
            <a:r>
              <a:rPr lang="en-US" dirty="0">
                <a:solidFill>
                  <a:schemeClr val="bg1"/>
                </a:solidFill>
              </a:rPr>
              <a:t>&gt;</a:t>
            </a:r>
          </a:p>
          <a:p>
            <a:pPr>
              <a:lnSpc>
                <a:spcPct val="80000"/>
              </a:lnSpc>
            </a:pPr>
            <a:r>
              <a:rPr lang="en-US" dirty="0">
                <a:solidFill>
                  <a:schemeClr val="bg1"/>
                </a:solidFill>
              </a:rPr>
              <a:t>	 &lt;</a:t>
            </a:r>
            <a:r>
              <a:rPr lang="en-US" dirty="0" err="1">
                <a:solidFill>
                  <a:schemeClr val="bg1"/>
                </a:solidFill>
              </a:rPr>
              <a:t>servlet</a:t>
            </a:r>
            <a:r>
              <a:rPr lang="en-US" dirty="0">
                <a:solidFill>
                  <a:schemeClr val="bg1"/>
                </a:solidFill>
              </a:rPr>
              <a:t>-name&gt;</a:t>
            </a:r>
            <a:r>
              <a:rPr lang="en-US" dirty="0" err="1">
                <a:solidFill>
                  <a:schemeClr val="bg1"/>
                </a:solidFill>
              </a:rPr>
              <a:t>myServlet</a:t>
            </a:r>
            <a:r>
              <a:rPr lang="en-US" dirty="0">
                <a:solidFill>
                  <a:schemeClr val="bg1"/>
                </a:solidFill>
              </a:rPr>
              <a:t>&lt;/</a:t>
            </a:r>
            <a:r>
              <a:rPr lang="en-US" dirty="0" err="1">
                <a:solidFill>
                  <a:schemeClr val="bg1"/>
                </a:solidFill>
              </a:rPr>
              <a:t>servlet</a:t>
            </a:r>
            <a:r>
              <a:rPr lang="en-US" dirty="0">
                <a:solidFill>
                  <a:schemeClr val="bg1"/>
                </a:solidFill>
              </a:rPr>
              <a:t>-name&gt; </a:t>
            </a:r>
          </a:p>
          <a:p>
            <a:pPr>
              <a:lnSpc>
                <a:spcPct val="80000"/>
              </a:lnSpc>
            </a:pPr>
            <a:r>
              <a:rPr lang="en-US" dirty="0">
                <a:solidFill>
                  <a:schemeClr val="bg1"/>
                </a:solidFill>
              </a:rPr>
              <a:t>	&lt;</a:t>
            </a:r>
            <a:r>
              <a:rPr lang="en-US" dirty="0" err="1">
                <a:solidFill>
                  <a:schemeClr val="bg1"/>
                </a:solidFill>
              </a:rPr>
              <a:t>servlet</a:t>
            </a:r>
            <a:r>
              <a:rPr lang="en-US" dirty="0">
                <a:solidFill>
                  <a:schemeClr val="bg1"/>
                </a:solidFill>
              </a:rPr>
              <a:t>-class&gt;</a:t>
            </a:r>
            <a:r>
              <a:rPr lang="en-US" dirty="0" err="1">
                <a:solidFill>
                  <a:schemeClr val="bg1"/>
                </a:solidFill>
              </a:rPr>
              <a:t>ServletClass</a:t>
            </a:r>
            <a:r>
              <a:rPr lang="en-US" dirty="0">
                <a:solidFill>
                  <a:schemeClr val="bg1"/>
                </a:solidFill>
              </a:rPr>
              <a:t>&lt;/</a:t>
            </a:r>
            <a:r>
              <a:rPr lang="en-US" dirty="0" err="1">
                <a:solidFill>
                  <a:schemeClr val="bg1"/>
                </a:solidFill>
              </a:rPr>
              <a:t>servlet</a:t>
            </a:r>
            <a:r>
              <a:rPr lang="en-US" dirty="0">
                <a:solidFill>
                  <a:schemeClr val="bg1"/>
                </a:solidFill>
              </a:rPr>
              <a:t>-class&gt; </a:t>
            </a:r>
          </a:p>
          <a:p>
            <a:pPr>
              <a:lnSpc>
                <a:spcPct val="80000"/>
              </a:lnSpc>
            </a:pPr>
            <a:r>
              <a:rPr lang="en-US" dirty="0">
                <a:solidFill>
                  <a:schemeClr val="bg1"/>
                </a:solidFill>
              </a:rPr>
              <a:t>	&lt;init-</a:t>
            </a:r>
            <a:r>
              <a:rPr lang="en-US" dirty="0" err="1">
                <a:solidFill>
                  <a:schemeClr val="bg1"/>
                </a:solidFill>
              </a:rPr>
              <a:t>param</a:t>
            </a:r>
            <a:r>
              <a:rPr lang="en-US" dirty="0">
                <a:solidFill>
                  <a:schemeClr val="bg1"/>
                </a:solidFill>
              </a:rPr>
              <a:t>&gt; </a:t>
            </a:r>
          </a:p>
          <a:p>
            <a:pPr>
              <a:lnSpc>
                <a:spcPct val="80000"/>
              </a:lnSpc>
            </a:pPr>
            <a:r>
              <a:rPr lang="en-US" dirty="0">
                <a:solidFill>
                  <a:schemeClr val="bg1"/>
                </a:solidFill>
              </a:rPr>
              <a:t>		&lt;</a:t>
            </a:r>
            <a:r>
              <a:rPr lang="en-US" dirty="0" err="1">
                <a:solidFill>
                  <a:schemeClr val="bg1"/>
                </a:solidFill>
              </a:rPr>
              <a:t>param</a:t>
            </a:r>
            <a:r>
              <a:rPr lang="en-US" dirty="0">
                <a:solidFill>
                  <a:schemeClr val="bg1"/>
                </a:solidFill>
              </a:rPr>
              <a:t>-name&gt;organization&lt;/</a:t>
            </a:r>
            <a:r>
              <a:rPr lang="en-US" dirty="0" err="1">
                <a:solidFill>
                  <a:schemeClr val="bg1"/>
                </a:solidFill>
              </a:rPr>
              <a:t>param</a:t>
            </a:r>
            <a:r>
              <a:rPr lang="en-US" dirty="0">
                <a:solidFill>
                  <a:schemeClr val="bg1"/>
                </a:solidFill>
              </a:rPr>
              <a:t>-name&gt; 			&lt;</a:t>
            </a:r>
            <a:r>
              <a:rPr lang="en-US" dirty="0" err="1">
                <a:solidFill>
                  <a:schemeClr val="bg1"/>
                </a:solidFill>
              </a:rPr>
              <a:t>param</a:t>
            </a:r>
            <a:r>
              <a:rPr lang="en-US" dirty="0">
                <a:solidFill>
                  <a:schemeClr val="bg1"/>
                </a:solidFill>
              </a:rPr>
              <a:t>-value&gt;</a:t>
            </a:r>
            <a:r>
              <a:rPr lang="en-US" dirty="0" err="1">
                <a:solidFill>
                  <a:schemeClr val="bg1"/>
                </a:solidFill>
              </a:rPr>
              <a:t>paramValue</a:t>
            </a:r>
            <a:r>
              <a:rPr lang="en-US" dirty="0">
                <a:solidFill>
                  <a:schemeClr val="bg1"/>
                </a:solidFill>
              </a:rPr>
              <a:t>&lt;/</a:t>
            </a:r>
            <a:r>
              <a:rPr lang="en-US" dirty="0" err="1">
                <a:solidFill>
                  <a:schemeClr val="bg1"/>
                </a:solidFill>
              </a:rPr>
              <a:t>param</a:t>
            </a:r>
            <a:r>
              <a:rPr lang="en-US" dirty="0">
                <a:solidFill>
                  <a:schemeClr val="bg1"/>
                </a:solidFill>
              </a:rPr>
              <a:t>-value&gt; </a:t>
            </a:r>
          </a:p>
          <a:p>
            <a:pPr>
              <a:lnSpc>
                <a:spcPct val="80000"/>
              </a:lnSpc>
            </a:pPr>
            <a:r>
              <a:rPr lang="en-US" dirty="0">
                <a:solidFill>
                  <a:schemeClr val="bg1"/>
                </a:solidFill>
              </a:rPr>
              <a:t>	&lt;/init-</a:t>
            </a:r>
            <a:r>
              <a:rPr lang="en-US" dirty="0" err="1">
                <a:solidFill>
                  <a:schemeClr val="bg1"/>
                </a:solidFill>
              </a:rPr>
              <a:t>param</a:t>
            </a:r>
            <a:r>
              <a:rPr lang="en-US" dirty="0">
                <a:solidFill>
                  <a:schemeClr val="bg1"/>
                </a:solidFill>
              </a:rPr>
              <a:t>&gt;</a:t>
            </a:r>
          </a:p>
          <a:p>
            <a:pPr>
              <a:lnSpc>
                <a:spcPct val="80000"/>
              </a:lnSpc>
            </a:pPr>
            <a:r>
              <a:rPr lang="en-US" dirty="0">
                <a:solidFill>
                  <a:schemeClr val="bg1"/>
                </a:solidFill>
              </a:rPr>
              <a:t> &lt;/</a:t>
            </a:r>
            <a:r>
              <a:rPr lang="en-US" dirty="0" err="1">
                <a:solidFill>
                  <a:schemeClr val="bg1"/>
                </a:solidFill>
              </a:rPr>
              <a:t>servlet</a:t>
            </a:r>
            <a:r>
              <a:rPr lang="en-US" dirty="0">
                <a:solidFill>
                  <a:schemeClr val="bg1"/>
                </a:solidFill>
              </a:rPr>
              <a:t>&gt; </a:t>
            </a:r>
          </a:p>
        </p:txBody>
      </p:sp>
    </p:spTree>
    <p:extLst>
      <p:ext uri="{BB962C8B-B14F-4D97-AF65-F5344CB8AC3E}">
        <p14:creationId xmlns:p14="http://schemas.microsoft.com/office/powerpoint/2010/main" val="37771263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9201150" y="914401"/>
            <a:ext cx="1085850" cy="1152525"/>
          </a:xfrm>
          <a:prstGeom prst="rect">
            <a:avLst/>
          </a:prstGeom>
          <a:noFill/>
          <a:ln w="9525">
            <a:noFill/>
            <a:miter lim="800000"/>
            <a:headEnd/>
            <a:tailEnd/>
          </a:ln>
        </p:spPr>
      </p:pic>
      <p:sp>
        <p:nvSpPr>
          <p:cNvPr id="7170" name="Rectangle 2"/>
          <p:cNvSpPr>
            <a:spLocks noGrp="1" noChangeArrowheads="1"/>
          </p:cNvSpPr>
          <p:nvPr>
            <p:ph type="title" idx="4294967295"/>
          </p:nvPr>
        </p:nvSpPr>
        <p:spPr>
          <a:xfrm>
            <a:off x="1828800" y="-228600"/>
            <a:ext cx="8229600" cy="1143000"/>
          </a:xfrm>
        </p:spPr>
        <p:txBody>
          <a:bodyPr/>
          <a:lstStyle/>
          <a:p>
            <a:pPr eaLnBrk="1" hangingPunct="1"/>
            <a:r>
              <a:rPr lang="en-US" dirty="0" smtClean="0"/>
              <a:t>Introduction To Servlets</a:t>
            </a:r>
          </a:p>
        </p:txBody>
      </p:sp>
      <p:sp>
        <p:nvSpPr>
          <p:cNvPr id="7171" name="Rectangle 3"/>
          <p:cNvSpPr>
            <a:spLocks noGrp="1" noChangeArrowheads="1"/>
          </p:cNvSpPr>
          <p:nvPr>
            <p:ph type="body" idx="4294967295"/>
          </p:nvPr>
        </p:nvSpPr>
        <p:spPr>
          <a:xfrm>
            <a:off x="1701800" y="990600"/>
            <a:ext cx="8661400" cy="5410200"/>
          </a:xfrm>
        </p:spPr>
        <p:txBody>
          <a:bodyPr/>
          <a:lstStyle/>
          <a:p>
            <a:r>
              <a:rPr lang="en-US" dirty="0" smtClean="0"/>
              <a:t>Initializing a </a:t>
            </a:r>
            <a:r>
              <a:rPr lang="en-US" dirty="0" err="1" smtClean="0"/>
              <a:t>Servlet</a:t>
            </a:r>
            <a:r>
              <a:rPr lang="en-US" dirty="0" smtClean="0"/>
              <a:t> :</a:t>
            </a:r>
          </a:p>
          <a:p>
            <a:pPr lvl="1" eaLnBrk="1" hangingPunct="1"/>
            <a:r>
              <a:rPr lang="en-US" b="1" dirty="0" smtClean="0"/>
              <a:t>Accessing Initial Parameters</a:t>
            </a:r>
          </a:p>
          <a:p>
            <a:pPr lvl="2" eaLnBrk="1" hangingPunct="1"/>
            <a:r>
              <a:rPr lang="en-US" sz="1800" b="1" dirty="0"/>
              <a:t>String </a:t>
            </a:r>
            <a:r>
              <a:rPr lang="en-US" sz="1800" b="1" dirty="0" err="1"/>
              <a:t>ServletConfig.getInitParameter</a:t>
            </a:r>
            <a:r>
              <a:rPr lang="en-US" sz="1800" b="1" dirty="0"/>
              <a:t>()</a:t>
            </a:r>
            <a:r>
              <a:rPr lang="en-US" sz="1800" dirty="0"/>
              <a:t>: It is used to get access to </a:t>
            </a:r>
            <a:r>
              <a:rPr lang="en-US" sz="1800" dirty="0" err="1"/>
              <a:t>servlet’s</a:t>
            </a:r>
            <a:r>
              <a:rPr lang="en-US" sz="1800" dirty="0"/>
              <a:t> init parameters:</a:t>
            </a:r>
          </a:p>
          <a:p>
            <a:pPr lvl="1" eaLnBrk="1" hangingPunct="1"/>
            <a:endParaRPr lang="en-US" b="1" dirty="0" smtClean="0"/>
          </a:p>
          <a:p>
            <a:pPr lvl="1" eaLnBrk="1" hangingPunct="1"/>
            <a:endParaRPr lang="en-US" b="1" dirty="0" smtClean="0"/>
          </a:p>
          <a:p>
            <a:pPr lvl="1" eaLnBrk="1" hangingPunct="1"/>
            <a:endParaRPr lang="en-US" b="1" dirty="0" smtClean="0"/>
          </a:p>
          <a:p>
            <a:pPr lvl="1" eaLnBrk="1" hangingPunct="1"/>
            <a:endParaRPr lang="en-US" b="1" dirty="0" smtClean="0"/>
          </a:p>
          <a:p>
            <a:pPr marL="1101726" lvl="2" indent="-296863">
              <a:lnSpc>
                <a:spcPct val="120000"/>
              </a:lnSpc>
              <a:buClr>
                <a:srgbClr val="A11133"/>
              </a:buClr>
            </a:pPr>
            <a:r>
              <a:rPr lang="en-US" sz="1800" b="1" dirty="0">
                <a:solidFill>
                  <a:srgbClr val="3F3F3F"/>
                </a:solidFill>
              </a:rPr>
              <a:t>Enumeration </a:t>
            </a:r>
            <a:r>
              <a:rPr lang="en-US" sz="1800" b="1" dirty="0" err="1">
                <a:solidFill>
                  <a:srgbClr val="3F3F3F"/>
                </a:solidFill>
              </a:rPr>
              <a:t>getInitParameterNames</a:t>
            </a:r>
            <a:r>
              <a:rPr lang="en-US" sz="1800" b="1" dirty="0">
                <a:solidFill>
                  <a:srgbClr val="3F3F3F"/>
                </a:solidFill>
              </a:rPr>
              <a:t> ():</a:t>
            </a:r>
            <a:r>
              <a:rPr lang="en-US" sz="1800" dirty="0">
                <a:solidFill>
                  <a:srgbClr val="3F3F3F"/>
                </a:solidFill>
              </a:rPr>
              <a:t> It is used to examine </a:t>
            </a:r>
            <a:r>
              <a:rPr lang="en-US" sz="1800" b="1" dirty="0">
                <a:solidFill>
                  <a:srgbClr val="3F3F3F"/>
                </a:solidFill>
              </a:rPr>
              <a:t>all</a:t>
            </a:r>
            <a:r>
              <a:rPr lang="en-US" sz="1800" dirty="0">
                <a:solidFill>
                  <a:srgbClr val="3F3F3F"/>
                </a:solidFill>
              </a:rPr>
              <a:t> init parameters.</a:t>
            </a:r>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3"/>
            <a:endParaRPr lang="en-US" sz="1600" dirty="0"/>
          </a:p>
        </p:txBody>
      </p:sp>
      <p:sp>
        <p:nvSpPr>
          <p:cNvPr id="6" name="Rounded Rectangle 5"/>
          <p:cNvSpPr/>
          <p:nvPr/>
        </p:nvSpPr>
        <p:spPr bwMode="auto">
          <a:xfrm>
            <a:off x="2514600" y="4724400"/>
            <a:ext cx="7620000" cy="1600200"/>
          </a:xfrm>
          <a:prstGeom prst="round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ct val="120000"/>
              </a:lnSpc>
            </a:pPr>
            <a:r>
              <a:rPr lang="en-US" dirty="0">
                <a:solidFill>
                  <a:schemeClr val="bg1"/>
                </a:solidFill>
              </a:rPr>
              <a:t>Enumeration </a:t>
            </a:r>
            <a:r>
              <a:rPr lang="en-US" dirty="0" err="1">
                <a:solidFill>
                  <a:schemeClr val="bg1"/>
                </a:solidFill>
              </a:rPr>
              <a:t>params</a:t>
            </a:r>
            <a:r>
              <a:rPr lang="en-US" dirty="0">
                <a:solidFill>
                  <a:schemeClr val="bg1"/>
                </a:solidFill>
              </a:rPr>
              <a:t> = </a:t>
            </a:r>
            <a:r>
              <a:rPr lang="en-US" dirty="0" err="1">
                <a:solidFill>
                  <a:schemeClr val="bg1"/>
                </a:solidFill>
              </a:rPr>
              <a:t>getInitParameterNames</a:t>
            </a:r>
            <a:r>
              <a:rPr lang="en-US" dirty="0">
                <a:solidFill>
                  <a:schemeClr val="bg1"/>
                </a:solidFill>
              </a:rPr>
              <a:t>();</a:t>
            </a:r>
          </a:p>
          <a:p>
            <a:pPr>
              <a:lnSpc>
                <a:spcPct val="120000"/>
              </a:lnSpc>
            </a:pPr>
            <a:r>
              <a:rPr lang="en-US" dirty="0">
                <a:solidFill>
                  <a:schemeClr val="bg1"/>
                </a:solidFill>
              </a:rPr>
              <a:t>while (</a:t>
            </a:r>
            <a:r>
              <a:rPr lang="en-US" dirty="0" err="1">
                <a:solidFill>
                  <a:schemeClr val="bg1"/>
                </a:solidFill>
              </a:rPr>
              <a:t>params.hasMoreElements</a:t>
            </a:r>
            <a:r>
              <a:rPr lang="en-US" dirty="0">
                <a:solidFill>
                  <a:schemeClr val="bg1"/>
                </a:solidFill>
              </a:rPr>
              <a:t>()) {</a:t>
            </a:r>
          </a:p>
          <a:p>
            <a:pPr>
              <a:lnSpc>
                <a:spcPct val="120000"/>
              </a:lnSpc>
            </a:pPr>
            <a:r>
              <a:rPr lang="en-US" dirty="0">
                <a:solidFill>
                  <a:schemeClr val="bg1"/>
                </a:solidFill>
              </a:rPr>
              <a:t>	String name = (String) </a:t>
            </a:r>
            <a:r>
              <a:rPr lang="en-US" dirty="0" err="1">
                <a:solidFill>
                  <a:schemeClr val="bg1"/>
                </a:solidFill>
              </a:rPr>
              <a:t>params.nextElement</a:t>
            </a:r>
            <a:r>
              <a:rPr lang="en-US" dirty="0">
                <a:solidFill>
                  <a:schemeClr val="bg1"/>
                </a:solidFill>
              </a:rPr>
              <a:t>();</a:t>
            </a:r>
          </a:p>
          <a:p>
            <a:pPr>
              <a:lnSpc>
                <a:spcPct val="120000"/>
              </a:lnSpc>
            </a:pPr>
            <a:r>
              <a:rPr lang="en-US" dirty="0">
                <a:solidFill>
                  <a:schemeClr val="bg1"/>
                </a:solidFill>
              </a:rPr>
              <a:t>	</a:t>
            </a:r>
            <a:r>
              <a:rPr lang="en-US" dirty="0" err="1">
                <a:solidFill>
                  <a:schemeClr val="bg1"/>
                </a:solidFill>
              </a:rPr>
              <a:t>out.println</a:t>
            </a:r>
            <a:r>
              <a:rPr lang="en-US" dirty="0">
                <a:solidFill>
                  <a:schemeClr val="bg1"/>
                </a:solidFill>
              </a:rPr>
              <a:t>(name + ": " + </a:t>
            </a:r>
            <a:r>
              <a:rPr lang="en-US" dirty="0" err="1">
                <a:solidFill>
                  <a:schemeClr val="bg1"/>
                </a:solidFill>
              </a:rPr>
              <a:t>getInitParameter</a:t>
            </a:r>
            <a:r>
              <a:rPr lang="en-US" dirty="0">
                <a:solidFill>
                  <a:schemeClr val="bg1"/>
                </a:solidFill>
              </a:rPr>
              <a:t>(name)); }</a:t>
            </a:r>
          </a:p>
          <a:p>
            <a:pPr marL="179388" eaLnBrk="0" fontAlgn="base" hangingPunct="0">
              <a:spcBef>
                <a:spcPct val="0"/>
              </a:spcBef>
              <a:spcAft>
                <a:spcPct val="0"/>
              </a:spcAft>
            </a:pPr>
            <a:endParaRPr lang="en-US" dirty="0">
              <a:solidFill>
                <a:schemeClr val="bg1"/>
              </a:solidFill>
            </a:endParaRPr>
          </a:p>
        </p:txBody>
      </p:sp>
      <p:sp>
        <p:nvSpPr>
          <p:cNvPr id="7" name="Rounded Rectangle 6"/>
          <p:cNvSpPr/>
          <p:nvPr/>
        </p:nvSpPr>
        <p:spPr bwMode="auto">
          <a:xfrm>
            <a:off x="2514600" y="2438400"/>
            <a:ext cx="7620000" cy="1143000"/>
          </a:xfrm>
          <a:prstGeom prst="round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ct val="80000"/>
              </a:lnSpc>
            </a:pPr>
            <a:r>
              <a:rPr lang="en-US" dirty="0">
                <a:solidFill>
                  <a:schemeClr val="bg1"/>
                </a:solidFill>
              </a:rPr>
              <a:t>public  void  init(</a:t>
            </a:r>
            <a:r>
              <a:rPr lang="en-US" dirty="0" err="1">
                <a:solidFill>
                  <a:schemeClr val="bg1"/>
                </a:solidFill>
              </a:rPr>
              <a:t>ServletConfig</a:t>
            </a:r>
            <a:r>
              <a:rPr lang="en-US" dirty="0">
                <a:solidFill>
                  <a:schemeClr val="bg1"/>
                </a:solidFill>
              </a:rPr>
              <a:t> </a:t>
            </a:r>
            <a:r>
              <a:rPr lang="en-US" dirty="0" err="1">
                <a:solidFill>
                  <a:schemeClr val="bg1"/>
                </a:solidFill>
              </a:rPr>
              <a:t>config</a:t>
            </a:r>
            <a:r>
              <a:rPr lang="en-US" dirty="0">
                <a:solidFill>
                  <a:schemeClr val="bg1"/>
                </a:solidFill>
              </a:rPr>
              <a:t> ) throws </a:t>
            </a:r>
            <a:r>
              <a:rPr lang="en-US" dirty="0" err="1">
                <a:solidFill>
                  <a:schemeClr val="bg1"/>
                </a:solidFill>
              </a:rPr>
              <a:t>ServletException</a:t>
            </a:r>
            <a:r>
              <a:rPr lang="en-US" dirty="0">
                <a:solidFill>
                  <a:schemeClr val="bg1"/>
                </a:solidFill>
              </a:rPr>
              <a:t> {</a:t>
            </a:r>
          </a:p>
          <a:p>
            <a:pPr>
              <a:lnSpc>
                <a:spcPct val="80000"/>
              </a:lnSpc>
            </a:pPr>
            <a:r>
              <a:rPr lang="en-US" dirty="0">
                <a:solidFill>
                  <a:schemeClr val="bg1"/>
                </a:solidFill>
              </a:rPr>
              <a:t>           </a:t>
            </a:r>
            <a:r>
              <a:rPr lang="en-US" dirty="0" err="1">
                <a:solidFill>
                  <a:schemeClr val="bg1"/>
                </a:solidFill>
              </a:rPr>
              <a:t>super.init</a:t>
            </a:r>
            <a:r>
              <a:rPr lang="en-US" dirty="0">
                <a:solidFill>
                  <a:schemeClr val="bg1"/>
                </a:solidFill>
              </a:rPr>
              <a:t>(</a:t>
            </a:r>
            <a:r>
              <a:rPr lang="en-US" dirty="0" err="1">
                <a:solidFill>
                  <a:schemeClr val="bg1"/>
                </a:solidFill>
              </a:rPr>
              <a:t>config</a:t>
            </a:r>
            <a:r>
              <a:rPr lang="en-US" dirty="0">
                <a:solidFill>
                  <a:schemeClr val="bg1"/>
                </a:solidFill>
              </a:rPr>
              <a:t>);</a:t>
            </a:r>
          </a:p>
          <a:p>
            <a:pPr>
              <a:lnSpc>
                <a:spcPct val="80000"/>
              </a:lnSpc>
            </a:pPr>
            <a:r>
              <a:rPr lang="en-US" dirty="0">
                <a:solidFill>
                  <a:schemeClr val="bg1"/>
                </a:solidFill>
              </a:rPr>
              <a:t>           String greet =</a:t>
            </a:r>
            <a:r>
              <a:rPr lang="en-US" dirty="0" err="1">
                <a:solidFill>
                  <a:schemeClr val="bg1"/>
                </a:solidFill>
              </a:rPr>
              <a:t>getInitParameter</a:t>
            </a:r>
            <a:r>
              <a:rPr lang="en-US" dirty="0">
                <a:solidFill>
                  <a:schemeClr val="bg1"/>
                </a:solidFill>
              </a:rPr>
              <a:t>(“</a:t>
            </a:r>
            <a:r>
              <a:rPr lang="en-US" dirty="0" err="1">
                <a:solidFill>
                  <a:schemeClr val="bg1"/>
                </a:solidFill>
              </a:rPr>
              <a:t>userName</a:t>
            </a:r>
            <a:r>
              <a:rPr lang="en-US" dirty="0">
                <a:solidFill>
                  <a:schemeClr val="bg1"/>
                </a:solidFill>
              </a:rPr>
              <a:t>”);</a:t>
            </a:r>
          </a:p>
          <a:p>
            <a:pPr>
              <a:lnSpc>
                <a:spcPct val="80000"/>
              </a:lnSpc>
            </a:pPr>
            <a:r>
              <a:rPr lang="en-US" dirty="0">
                <a:solidFill>
                  <a:schemeClr val="bg1"/>
                </a:solidFill>
              </a:rPr>
              <a:t>  }</a:t>
            </a:r>
          </a:p>
          <a:p>
            <a:pPr marL="179388" eaLnBrk="0" fontAlgn="base" hangingPunct="0">
              <a:spcBef>
                <a:spcPct val="0"/>
              </a:spcBef>
              <a:spcAft>
                <a:spcPct val="0"/>
              </a:spcAft>
            </a:pPr>
            <a:endParaRPr lang="en-US" dirty="0">
              <a:solidFill>
                <a:schemeClr val="bg1"/>
              </a:solidFill>
            </a:endParaRPr>
          </a:p>
        </p:txBody>
      </p:sp>
    </p:spTree>
    <p:extLst>
      <p:ext uri="{BB962C8B-B14F-4D97-AF65-F5344CB8AC3E}">
        <p14:creationId xmlns:p14="http://schemas.microsoft.com/office/powerpoint/2010/main" val="37975127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smtClean="0"/>
              <a:t>Lunch Break</a:t>
            </a:r>
          </a:p>
        </p:txBody>
      </p:sp>
      <p:pic>
        <p:nvPicPr>
          <p:cNvPr id="27651" name="Picture 19" descr="http://www.personal.psu.edu/afr3/blogs/SIOW/coffee-1.jpg"/>
          <p:cNvPicPr>
            <a:picLocks noChangeAspect="1" noChangeArrowheads="1"/>
          </p:cNvPicPr>
          <p:nvPr/>
        </p:nvPicPr>
        <p:blipFill>
          <a:blip r:embed="rId3"/>
          <a:srcRect/>
          <a:stretch>
            <a:fillRect/>
          </a:stretch>
        </p:blipFill>
        <p:spPr bwMode="auto">
          <a:xfrm>
            <a:off x="4800600" y="1857376"/>
            <a:ext cx="2286000" cy="2714625"/>
          </a:xfrm>
          <a:prstGeom prst="rect">
            <a:avLst/>
          </a:prstGeom>
          <a:noFill/>
          <a:ln w="9525">
            <a:noFill/>
            <a:miter lim="800000"/>
            <a:headEnd/>
            <a:tailEnd/>
          </a:ln>
        </p:spPr>
      </p:pic>
    </p:spTree>
    <p:extLst>
      <p:ext uri="{BB962C8B-B14F-4D97-AF65-F5344CB8AC3E}">
        <p14:creationId xmlns:p14="http://schemas.microsoft.com/office/powerpoint/2010/main" val="10880137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9201150" y="914401"/>
            <a:ext cx="1085850" cy="1152525"/>
          </a:xfrm>
          <a:prstGeom prst="rect">
            <a:avLst/>
          </a:prstGeom>
          <a:noFill/>
          <a:ln w="9525">
            <a:noFill/>
            <a:miter lim="800000"/>
            <a:headEnd/>
            <a:tailEnd/>
          </a:ln>
        </p:spPr>
      </p:pic>
      <p:sp>
        <p:nvSpPr>
          <p:cNvPr id="7170" name="Rectangle 2"/>
          <p:cNvSpPr>
            <a:spLocks noGrp="1" noChangeArrowheads="1"/>
          </p:cNvSpPr>
          <p:nvPr>
            <p:ph type="title" idx="4294967295"/>
          </p:nvPr>
        </p:nvSpPr>
        <p:spPr>
          <a:xfrm>
            <a:off x="1828800" y="-228600"/>
            <a:ext cx="8229600" cy="1143000"/>
          </a:xfrm>
        </p:spPr>
        <p:txBody>
          <a:bodyPr/>
          <a:lstStyle/>
          <a:p>
            <a:pPr eaLnBrk="1" hangingPunct="1"/>
            <a:r>
              <a:rPr lang="en-US" dirty="0" smtClean="0"/>
              <a:t>Introduction To Servlets</a:t>
            </a:r>
          </a:p>
        </p:txBody>
      </p:sp>
      <p:sp>
        <p:nvSpPr>
          <p:cNvPr id="7171" name="Rectangle 3"/>
          <p:cNvSpPr>
            <a:spLocks noGrp="1" noChangeArrowheads="1"/>
          </p:cNvSpPr>
          <p:nvPr>
            <p:ph type="body" idx="4294967295"/>
          </p:nvPr>
        </p:nvSpPr>
        <p:spPr>
          <a:xfrm>
            <a:off x="1701800" y="990600"/>
            <a:ext cx="8661400" cy="5410200"/>
          </a:xfrm>
        </p:spPr>
        <p:txBody>
          <a:bodyPr>
            <a:normAutofit fontScale="85000" lnSpcReduction="20000"/>
          </a:bodyPr>
          <a:lstStyle/>
          <a:p>
            <a:r>
              <a:rPr lang="en-US" dirty="0" smtClean="0"/>
              <a:t>Information about </a:t>
            </a:r>
            <a:r>
              <a:rPr lang="en-US" dirty="0" err="1" smtClean="0"/>
              <a:t>Servler</a:t>
            </a:r>
            <a:r>
              <a:rPr lang="en-US" dirty="0" smtClean="0"/>
              <a:t> :</a:t>
            </a:r>
          </a:p>
          <a:p>
            <a:pPr lvl="1" eaLnBrk="1" hangingPunct="1"/>
            <a:r>
              <a:rPr lang="en-US" b="1" dirty="0" smtClean="0"/>
              <a:t>4 Methods to access the information</a:t>
            </a:r>
          </a:p>
          <a:p>
            <a:pPr lvl="1" eaLnBrk="1" hangingPunct="1"/>
            <a:endParaRPr lang="en-US" b="1" dirty="0" smtClean="0"/>
          </a:p>
          <a:p>
            <a:pPr lvl="2" eaLnBrk="1" hangingPunct="1"/>
            <a:r>
              <a:rPr lang="en-US" sz="1800" b="1" dirty="0"/>
              <a:t>public String </a:t>
            </a:r>
            <a:r>
              <a:rPr lang="en-US" sz="1800" b="1" dirty="0" err="1"/>
              <a:t>ServletRequest.getServerName</a:t>
            </a:r>
            <a:r>
              <a:rPr lang="en-US" sz="1800" b="1" dirty="0"/>
              <a:t>() : </a:t>
            </a:r>
            <a:r>
              <a:rPr lang="en-US" sz="1800" dirty="0"/>
              <a:t>returns the host name of the server to which the request was sent.</a:t>
            </a:r>
            <a:endParaRPr lang="en-US" sz="1800" b="1" dirty="0"/>
          </a:p>
          <a:p>
            <a:pPr lvl="2" eaLnBrk="1" hangingPunct="1"/>
            <a:endParaRPr lang="en-US" sz="1800" b="1" dirty="0"/>
          </a:p>
          <a:p>
            <a:pPr lvl="2" eaLnBrk="1" hangingPunct="1"/>
            <a:r>
              <a:rPr lang="en-US" sz="1800" b="1" dirty="0"/>
              <a:t>public String </a:t>
            </a:r>
            <a:r>
              <a:rPr lang="en-US" sz="1800" b="1" dirty="0" err="1"/>
              <a:t>ServletRequest.getServerPort</a:t>
            </a:r>
            <a:r>
              <a:rPr lang="en-US" sz="1800" b="1" dirty="0"/>
              <a:t>() : </a:t>
            </a:r>
            <a:r>
              <a:rPr lang="en-US" sz="1800" dirty="0"/>
              <a:t>returns the port number to which the request was sent</a:t>
            </a:r>
            <a:endParaRPr lang="en-US" sz="1800" b="1" dirty="0"/>
          </a:p>
          <a:p>
            <a:pPr lvl="2" eaLnBrk="1" hangingPunct="1"/>
            <a:endParaRPr lang="en-US" sz="1800" b="1" dirty="0"/>
          </a:p>
          <a:p>
            <a:pPr lvl="2" eaLnBrk="1" hangingPunct="1"/>
            <a:r>
              <a:rPr lang="en-US" sz="1800" b="1" dirty="0"/>
              <a:t>public String </a:t>
            </a:r>
            <a:r>
              <a:rPr lang="en-US" sz="1800" b="1" dirty="0" err="1"/>
              <a:t>ServletContext.getServerInfo</a:t>
            </a:r>
            <a:r>
              <a:rPr lang="en-US" sz="1800" b="1" dirty="0"/>
              <a:t>() : </a:t>
            </a:r>
            <a:r>
              <a:rPr lang="en-US" sz="1800" dirty="0"/>
              <a:t>returns the name and version of the server software as: </a:t>
            </a:r>
            <a:r>
              <a:rPr lang="en-US" sz="1800" dirty="0" err="1"/>
              <a:t>JBossWeb</a:t>
            </a:r>
            <a:r>
              <a:rPr lang="en-US" sz="1800" dirty="0"/>
              <a:t>/2.0.1.GA. </a:t>
            </a:r>
          </a:p>
          <a:p>
            <a:pPr lvl="2" eaLnBrk="1" hangingPunct="1"/>
            <a:endParaRPr lang="en-US" sz="1800" b="1" dirty="0"/>
          </a:p>
          <a:p>
            <a:pPr lvl="2" eaLnBrk="1" hangingPunct="1"/>
            <a:r>
              <a:rPr lang="en-US" sz="1800" b="1" dirty="0"/>
              <a:t>public String </a:t>
            </a:r>
            <a:r>
              <a:rPr lang="en-US" sz="1800" b="1" dirty="0" err="1"/>
              <a:t>ServletRequest.getAttribute</a:t>
            </a:r>
            <a:r>
              <a:rPr lang="en-US" sz="1800" b="1" dirty="0"/>
              <a:t>( String name) : </a:t>
            </a:r>
            <a:r>
              <a:rPr lang="en-US" sz="1800" dirty="0"/>
              <a:t>returns the value of the named server attribute as an Object or null if the attribute does not exist. The attributes are server dependent.</a:t>
            </a:r>
            <a:endParaRPr lang="en-US" sz="1800" b="1" dirty="0"/>
          </a:p>
          <a:p>
            <a:pPr lvl="2" eaLnBrk="1" hangingPunct="1"/>
            <a:endParaRPr lang="en-US" sz="1800" b="1" dirty="0"/>
          </a:p>
          <a:p>
            <a:pPr lvl="1" eaLnBrk="1" hangingPunct="1"/>
            <a:endParaRPr lang="en-US" b="1" dirty="0" smtClean="0"/>
          </a:p>
          <a:p>
            <a:pPr lvl="1" eaLnBrk="1" hangingPunct="1"/>
            <a:endParaRPr lang="en-US" b="1" dirty="0" smtClean="0"/>
          </a:p>
          <a:p>
            <a:pPr lvl="1" eaLnBrk="1" hangingPunct="1"/>
            <a:endParaRPr lang="en-US" b="1" dirty="0" smtClean="0"/>
          </a:p>
          <a:p>
            <a:pPr lvl="1" eaLnBrk="1" hangingPunct="1"/>
            <a:endParaRPr lang="en-US" b="1" dirty="0" smtClean="0"/>
          </a:p>
          <a:p>
            <a:pPr marL="1101726" lvl="2" indent="-296863">
              <a:lnSpc>
                <a:spcPct val="120000"/>
              </a:lnSpc>
              <a:buClr>
                <a:srgbClr val="A11133"/>
              </a:buClr>
            </a:pPr>
            <a:r>
              <a:rPr lang="en-US" sz="1800" b="1" dirty="0">
                <a:solidFill>
                  <a:srgbClr val="3F3F3F"/>
                </a:solidFill>
              </a:rPr>
              <a:t>Enumeration </a:t>
            </a:r>
            <a:r>
              <a:rPr lang="en-US" sz="1800" b="1" dirty="0" err="1">
                <a:solidFill>
                  <a:srgbClr val="3F3F3F"/>
                </a:solidFill>
              </a:rPr>
              <a:t>getInitParameterNames</a:t>
            </a:r>
            <a:r>
              <a:rPr lang="en-US" sz="1800" b="1" dirty="0">
                <a:solidFill>
                  <a:srgbClr val="3F3F3F"/>
                </a:solidFill>
              </a:rPr>
              <a:t> ():</a:t>
            </a:r>
            <a:r>
              <a:rPr lang="en-US" sz="1800" dirty="0">
                <a:solidFill>
                  <a:srgbClr val="3F3F3F"/>
                </a:solidFill>
              </a:rPr>
              <a:t> It is used to examine </a:t>
            </a:r>
            <a:r>
              <a:rPr lang="en-US" sz="1800" b="1" dirty="0">
                <a:solidFill>
                  <a:srgbClr val="3F3F3F"/>
                </a:solidFill>
              </a:rPr>
              <a:t>all</a:t>
            </a:r>
            <a:r>
              <a:rPr lang="en-US" sz="1800" dirty="0">
                <a:solidFill>
                  <a:srgbClr val="3F3F3F"/>
                </a:solidFill>
              </a:rPr>
              <a:t> init parameters.</a:t>
            </a:r>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3"/>
            <a:endParaRPr lang="en-US" sz="1600" dirty="0"/>
          </a:p>
        </p:txBody>
      </p:sp>
    </p:spTree>
    <p:extLst>
      <p:ext uri="{BB962C8B-B14F-4D97-AF65-F5344CB8AC3E}">
        <p14:creationId xmlns:p14="http://schemas.microsoft.com/office/powerpoint/2010/main" val="19549217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9201150" y="914401"/>
            <a:ext cx="1085850" cy="1152525"/>
          </a:xfrm>
          <a:prstGeom prst="rect">
            <a:avLst/>
          </a:prstGeom>
          <a:noFill/>
          <a:ln w="9525">
            <a:noFill/>
            <a:miter lim="800000"/>
            <a:headEnd/>
            <a:tailEnd/>
          </a:ln>
        </p:spPr>
      </p:pic>
      <p:sp>
        <p:nvSpPr>
          <p:cNvPr id="7170" name="Rectangle 2"/>
          <p:cNvSpPr>
            <a:spLocks noGrp="1" noChangeArrowheads="1"/>
          </p:cNvSpPr>
          <p:nvPr>
            <p:ph type="title" idx="4294967295"/>
          </p:nvPr>
        </p:nvSpPr>
        <p:spPr>
          <a:xfrm>
            <a:off x="1828800" y="-228600"/>
            <a:ext cx="8229600" cy="1143000"/>
          </a:xfrm>
        </p:spPr>
        <p:txBody>
          <a:bodyPr/>
          <a:lstStyle/>
          <a:p>
            <a:pPr eaLnBrk="1" hangingPunct="1"/>
            <a:r>
              <a:rPr lang="en-US" dirty="0" smtClean="0"/>
              <a:t>Introduction To Servlets</a:t>
            </a:r>
          </a:p>
        </p:txBody>
      </p:sp>
      <p:sp>
        <p:nvSpPr>
          <p:cNvPr id="7171" name="Rectangle 3"/>
          <p:cNvSpPr>
            <a:spLocks noGrp="1" noChangeArrowheads="1"/>
          </p:cNvSpPr>
          <p:nvPr>
            <p:ph type="body" idx="4294967295"/>
          </p:nvPr>
        </p:nvSpPr>
        <p:spPr>
          <a:xfrm>
            <a:off x="1701800" y="990600"/>
            <a:ext cx="8661400" cy="5410200"/>
          </a:xfrm>
        </p:spPr>
        <p:txBody>
          <a:bodyPr>
            <a:normAutofit fontScale="92500" lnSpcReduction="10000"/>
          </a:bodyPr>
          <a:lstStyle/>
          <a:p>
            <a:r>
              <a:rPr lang="en-US" dirty="0" smtClean="0"/>
              <a:t>Information about Client :</a:t>
            </a:r>
          </a:p>
          <a:p>
            <a:pPr lvl="1" eaLnBrk="1" hangingPunct="1"/>
            <a:r>
              <a:rPr lang="en-US" dirty="0" smtClean="0"/>
              <a:t>A </a:t>
            </a:r>
            <a:r>
              <a:rPr lang="en-US" dirty="0" err="1" smtClean="0"/>
              <a:t>servlet</a:t>
            </a:r>
            <a:r>
              <a:rPr lang="en-US" dirty="0" smtClean="0"/>
              <a:t> has the ability to find out about the client machine and for pages requiring authentication, about the actual user.</a:t>
            </a:r>
          </a:p>
          <a:p>
            <a:pPr lvl="1" eaLnBrk="1" hangingPunct="1"/>
            <a:r>
              <a:rPr lang="en-US" dirty="0" smtClean="0"/>
              <a:t>This information can be used for logging access data, associating information with individual users, or restricting access to certain clients.</a:t>
            </a:r>
            <a:endParaRPr lang="en-US" b="1" dirty="0" smtClean="0"/>
          </a:p>
          <a:p>
            <a:pPr lvl="1" eaLnBrk="1" hangingPunct="1"/>
            <a:r>
              <a:rPr lang="en-US" dirty="0" smtClean="0"/>
              <a:t>Methods are:</a:t>
            </a:r>
          </a:p>
          <a:p>
            <a:pPr lvl="2" eaLnBrk="1" hangingPunct="1"/>
            <a:r>
              <a:rPr lang="en-US" sz="1800" dirty="0"/>
              <a:t>Information about client machine:</a:t>
            </a:r>
          </a:p>
          <a:p>
            <a:pPr lvl="3" eaLnBrk="1" hangingPunct="1"/>
            <a:r>
              <a:rPr lang="en-US" b="1" dirty="0"/>
              <a:t>public String </a:t>
            </a:r>
            <a:r>
              <a:rPr lang="en-US" b="1" dirty="0" err="1"/>
              <a:t>ServletRequest.getRemoteAddr</a:t>
            </a:r>
            <a:r>
              <a:rPr lang="en-US" b="1" dirty="0"/>
              <a:t>():</a:t>
            </a:r>
            <a:r>
              <a:rPr lang="en-US" dirty="0"/>
              <a:t> </a:t>
            </a:r>
            <a:r>
              <a:rPr lang="en-US" sz="1600" dirty="0"/>
              <a:t>retrieves the IP</a:t>
            </a:r>
          </a:p>
          <a:p>
            <a:pPr lvl="3" eaLnBrk="1" hangingPunct="1"/>
            <a:r>
              <a:rPr lang="en-US" b="1" dirty="0"/>
              <a:t>public String </a:t>
            </a:r>
            <a:r>
              <a:rPr lang="en-US" b="1" dirty="0" err="1"/>
              <a:t>ServletRequest.getRemoteHost</a:t>
            </a:r>
            <a:r>
              <a:rPr lang="en-US" b="1" dirty="0"/>
              <a:t>():</a:t>
            </a:r>
            <a:r>
              <a:rPr lang="en-US" dirty="0"/>
              <a:t> </a:t>
            </a:r>
            <a:r>
              <a:rPr lang="en-US" sz="1600" dirty="0"/>
              <a:t>retrieves the hostname</a:t>
            </a:r>
          </a:p>
          <a:p>
            <a:pPr lvl="2" eaLnBrk="1" hangingPunct="1"/>
            <a:r>
              <a:rPr lang="en-US" sz="1800" dirty="0"/>
              <a:t>Information about User:</a:t>
            </a:r>
          </a:p>
          <a:p>
            <a:pPr lvl="3" eaLnBrk="1" hangingPunct="1"/>
            <a:r>
              <a:rPr lang="en-US" b="1" dirty="0"/>
              <a:t>public String </a:t>
            </a:r>
            <a:r>
              <a:rPr lang="en-US" b="1" dirty="0" err="1"/>
              <a:t>HttpServletRequest.getRemoteUser</a:t>
            </a:r>
            <a:r>
              <a:rPr lang="en-US" b="1" dirty="0"/>
              <a:t>(): </a:t>
            </a:r>
            <a:r>
              <a:rPr lang="en-US" sz="1600" dirty="0"/>
              <a:t>It returns the login of the user, if the user has been authenticated, or null if not.</a:t>
            </a:r>
          </a:p>
          <a:p>
            <a:pPr lvl="1" eaLnBrk="1" hangingPunct="1"/>
            <a:endParaRPr lang="en-US" b="1" dirty="0" smtClean="0"/>
          </a:p>
          <a:p>
            <a:pPr lvl="1" eaLnBrk="1" hangingPunct="1"/>
            <a:endParaRPr lang="en-US" b="1" dirty="0" smtClean="0"/>
          </a:p>
          <a:p>
            <a:pPr lvl="1" eaLnBrk="1" hangingPunct="1"/>
            <a:endParaRPr lang="en-US" b="1" dirty="0" smtClean="0"/>
          </a:p>
          <a:p>
            <a:pPr lvl="1" eaLnBrk="1" hangingPunct="1"/>
            <a:endParaRPr lang="en-US" b="1" dirty="0" smtClean="0"/>
          </a:p>
          <a:p>
            <a:pPr marL="1101726" lvl="2" indent="-296863">
              <a:lnSpc>
                <a:spcPct val="120000"/>
              </a:lnSpc>
              <a:buClr>
                <a:srgbClr val="A11133"/>
              </a:buClr>
            </a:pPr>
            <a:r>
              <a:rPr lang="en-US" sz="1800" b="1" dirty="0">
                <a:solidFill>
                  <a:srgbClr val="3F3F3F"/>
                </a:solidFill>
              </a:rPr>
              <a:t>Enumeration </a:t>
            </a:r>
            <a:r>
              <a:rPr lang="en-US" sz="1800" b="1" dirty="0" err="1">
                <a:solidFill>
                  <a:srgbClr val="3F3F3F"/>
                </a:solidFill>
              </a:rPr>
              <a:t>getInitParameterNames</a:t>
            </a:r>
            <a:r>
              <a:rPr lang="en-US" sz="1800" b="1" dirty="0">
                <a:solidFill>
                  <a:srgbClr val="3F3F3F"/>
                </a:solidFill>
              </a:rPr>
              <a:t> ():</a:t>
            </a:r>
            <a:r>
              <a:rPr lang="en-US" sz="1800" dirty="0">
                <a:solidFill>
                  <a:srgbClr val="3F3F3F"/>
                </a:solidFill>
              </a:rPr>
              <a:t> It is used to examine </a:t>
            </a:r>
            <a:r>
              <a:rPr lang="en-US" sz="1800" b="1" dirty="0">
                <a:solidFill>
                  <a:srgbClr val="3F3F3F"/>
                </a:solidFill>
              </a:rPr>
              <a:t>all</a:t>
            </a:r>
            <a:r>
              <a:rPr lang="en-US" sz="1800" dirty="0">
                <a:solidFill>
                  <a:srgbClr val="3F3F3F"/>
                </a:solidFill>
              </a:rPr>
              <a:t> init parameters.</a:t>
            </a:r>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3"/>
            <a:endParaRPr lang="en-US" sz="1600" dirty="0"/>
          </a:p>
        </p:txBody>
      </p:sp>
    </p:spTree>
    <p:extLst>
      <p:ext uri="{BB962C8B-B14F-4D97-AF65-F5344CB8AC3E}">
        <p14:creationId xmlns:p14="http://schemas.microsoft.com/office/powerpoint/2010/main" val="16066456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7364" y="1112839"/>
            <a:ext cx="6929437" cy="4960937"/>
          </a:xfrm>
        </p:spPr>
        <p:txBody>
          <a:bodyPr/>
          <a:lstStyle/>
          <a:p>
            <a:r>
              <a:rPr lang="en-US" sz="1800" dirty="0"/>
              <a:t>Can you share some information across all the </a:t>
            </a:r>
            <a:r>
              <a:rPr lang="en-US" sz="1800" dirty="0" err="1"/>
              <a:t>Servlets</a:t>
            </a:r>
            <a:r>
              <a:rPr lang="en-US" sz="1800" dirty="0"/>
              <a:t> in your application?</a:t>
            </a:r>
          </a:p>
          <a:p>
            <a:pPr>
              <a:buNone/>
            </a:pPr>
            <a:r>
              <a:rPr lang="en-US" sz="1800" dirty="0"/>
              <a:t>		</a:t>
            </a:r>
          </a:p>
          <a:p>
            <a:endParaRPr lang="en-US" sz="1800" dirty="0"/>
          </a:p>
          <a:p>
            <a:endParaRPr lang="en-US" sz="1800" dirty="0"/>
          </a:p>
        </p:txBody>
      </p:sp>
      <p:pic>
        <p:nvPicPr>
          <p:cNvPr id="15363" name="Picture 10" descr="http://scmiddle.org/files/1813/2578/0516/think.jpg"/>
          <p:cNvPicPr>
            <a:picLocks noChangeAspect="1" noChangeArrowheads="1"/>
          </p:cNvPicPr>
          <p:nvPr/>
        </p:nvPicPr>
        <p:blipFill>
          <a:blip r:embed="rId3"/>
          <a:srcRect/>
          <a:stretch>
            <a:fillRect/>
          </a:stretch>
        </p:blipFill>
        <p:spPr bwMode="auto">
          <a:xfrm>
            <a:off x="8915400" y="1066800"/>
            <a:ext cx="1524000" cy="1447800"/>
          </a:xfrm>
          <a:prstGeom prst="rect">
            <a:avLst/>
          </a:prstGeom>
          <a:noFill/>
          <a:ln w="9525">
            <a:noFill/>
            <a:miter lim="800000"/>
            <a:headEnd/>
            <a:tailEnd/>
          </a:ln>
        </p:spPr>
      </p:pic>
      <p:sp>
        <p:nvSpPr>
          <p:cNvPr id="15364" name="Rectangle 2"/>
          <p:cNvSpPr>
            <a:spLocks noGrp="1" noChangeArrowheads="1"/>
          </p:cNvSpPr>
          <p:nvPr>
            <p:ph type="title"/>
          </p:nvPr>
        </p:nvSpPr>
        <p:spPr>
          <a:xfrm>
            <a:off x="1757364" y="28576"/>
            <a:ext cx="8910637" cy="828675"/>
          </a:xfrm>
        </p:spPr>
        <p:txBody>
          <a:bodyPr/>
          <a:lstStyle/>
          <a:p>
            <a:pPr eaLnBrk="1" hangingPunct="1"/>
            <a:r>
              <a:rPr lang="en-US" smtClean="0"/>
              <a:t>Test your Memory…</a:t>
            </a:r>
          </a:p>
        </p:txBody>
      </p:sp>
    </p:spTree>
    <p:extLst>
      <p:ext uri="{BB962C8B-B14F-4D97-AF65-F5344CB8AC3E}">
        <p14:creationId xmlns:p14="http://schemas.microsoft.com/office/powerpoint/2010/main" val="29134678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1828800" y="-228600"/>
            <a:ext cx="8229600" cy="1143000"/>
          </a:xfrm>
        </p:spPr>
        <p:txBody>
          <a:bodyPr/>
          <a:lstStyle/>
          <a:p>
            <a:pPr eaLnBrk="1" hangingPunct="1"/>
            <a:r>
              <a:rPr lang="en-US" dirty="0" smtClean="0"/>
              <a:t>Introduction To Servlets</a:t>
            </a:r>
          </a:p>
        </p:txBody>
      </p:sp>
      <p:sp>
        <p:nvSpPr>
          <p:cNvPr id="7171" name="Rectangle 3"/>
          <p:cNvSpPr>
            <a:spLocks noGrp="1" noChangeArrowheads="1"/>
          </p:cNvSpPr>
          <p:nvPr>
            <p:ph type="body" idx="4294967295"/>
          </p:nvPr>
        </p:nvSpPr>
        <p:spPr>
          <a:xfrm>
            <a:off x="1625600" y="990601"/>
            <a:ext cx="8737600" cy="5354637"/>
          </a:xfrm>
        </p:spPr>
        <p:txBody>
          <a:bodyPr/>
          <a:lstStyle/>
          <a:p>
            <a:r>
              <a:rPr lang="en-US" dirty="0" smtClean="0"/>
              <a:t>Introduction:</a:t>
            </a:r>
          </a:p>
          <a:p>
            <a:pPr lvl="1">
              <a:lnSpc>
                <a:spcPct val="90000"/>
              </a:lnSpc>
            </a:pPr>
            <a:r>
              <a:rPr lang="en-US" dirty="0" smtClean="0"/>
              <a:t>Web has undergone rapid changes</a:t>
            </a:r>
          </a:p>
          <a:p>
            <a:pPr lvl="1">
              <a:lnSpc>
                <a:spcPct val="90000"/>
              </a:lnSpc>
            </a:pPr>
            <a:r>
              <a:rPr lang="en-US" dirty="0" smtClean="0"/>
              <a:t>E-Commerce</a:t>
            </a:r>
          </a:p>
          <a:p>
            <a:pPr lvl="2">
              <a:lnSpc>
                <a:spcPct val="90000"/>
              </a:lnSpc>
            </a:pPr>
            <a:r>
              <a:rPr lang="en-US" sz="1800" dirty="0"/>
              <a:t>Transition from static to dynamic environment</a:t>
            </a:r>
          </a:p>
          <a:p>
            <a:pPr lvl="2" eaLnBrk="1" hangingPunct="1"/>
            <a:r>
              <a:rPr lang="en-US" sz="1800" dirty="0"/>
              <a:t>The combination of  HTML, JavaScript, DOM is sometimes referred to as </a:t>
            </a:r>
            <a:r>
              <a:rPr lang="en-US" sz="1800" dirty="0">
                <a:solidFill>
                  <a:schemeClr val="hlink"/>
                </a:solidFill>
              </a:rPr>
              <a:t>Dynamic HTML</a:t>
            </a:r>
            <a:r>
              <a:rPr lang="en-US" sz="1800" dirty="0"/>
              <a:t> (DHTML).Web pages that include scripting are often called </a:t>
            </a:r>
            <a:r>
              <a:rPr lang="en-US" sz="1800" dirty="0">
                <a:solidFill>
                  <a:schemeClr val="hlink"/>
                </a:solidFill>
              </a:rPr>
              <a:t>dynamic</a:t>
            </a:r>
            <a:r>
              <a:rPr lang="en-US" sz="1800" dirty="0"/>
              <a:t> pages (vs. </a:t>
            </a:r>
            <a:r>
              <a:rPr lang="en-US" sz="1800" dirty="0">
                <a:solidFill>
                  <a:schemeClr val="hlink"/>
                </a:solidFill>
              </a:rPr>
              <a:t>static</a:t>
            </a:r>
            <a:r>
              <a:rPr lang="en-US" sz="1800" dirty="0"/>
              <a:t>)</a:t>
            </a:r>
          </a:p>
          <a:p>
            <a:pPr lvl="1" eaLnBrk="1" hangingPunct="1">
              <a:lnSpc>
                <a:spcPct val="90000"/>
              </a:lnSpc>
            </a:pPr>
            <a:r>
              <a:rPr lang="en-US" dirty="0" smtClean="0"/>
              <a:t>Similarly, web server response can be static or dynamic</a:t>
            </a:r>
          </a:p>
          <a:p>
            <a:pPr lvl="2" eaLnBrk="1" hangingPunct="1">
              <a:lnSpc>
                <a:spcPct val="90000"/>
              </a:lnSpc>
            </a:pPr>
            <a:r>
              <a:rPr lang="en-US" sz="1800" dirty="0">
                <a:solidFill>
                  <a:schemeClr val="hlink"/>
                </a:solidFill>
              </a:rPr>
              <a:t>Static</a:t>
            </a:r>
            <a:r>
              <a:rPr lang="en-US" sz="1800" dirty="0"/>
              <a:t>: HTML document is retrieved from the file system and returned to the client</a:t>
            </a:r>
          </a:p>
          <a:p>
            <a:pPr lvl="2" eaLnBrk="1" hangingPunct="1">
              <a:lnSpc>
                <a:spcPct val="90000"/>
              </a:lnSpc>
            </a:pPr>
            <a:r>
              <a:rPr lang="en-US" sz="1800" dirty="0">
                <a:solidFill>
                  <a:schemeClr val="hlink"/>
                </a:solidFill>
              </a:rPr>
              <a:t>Dynamic</a:t>
            </a:r>
            <a:r>
              <a:rPr lang="en-US" sz="1800" dirty="0"/>
              <a:t>: HTML document is generated by a program in response to an HTTP request</a:t>
            </a:r>
          </a:p>
          <a:p>
            <a:pPr lvl="2" eaLnBrk="1" hangingPunct="1"/>
            <a:endParaRPr lang="en-US" sz="1800" dirty="0"/>
          </a:p>
          <a:p>
            <a:pPr lvl="2" eaLnBrk="1" hangingPunct="1"/>
            <a:endParaRPr lang="en-US" dirty="0" smtClean="0"/>
          </a:p>
          <a:p>
            <a:pPr lvl="2">
              <a:lnSpc>
                <a:spcPct val="90000"/>
              </a:lnSpc>
            </a:pPr>
            <a:endParaRPr lang="en-US" sz="1800" dirty="0"/>
          </a:p>
          <a:p>
            <a:pPr>
              <a:lnSpc>
                <a:spcPct val="90000"/>
              </a:lnSpc>
            </a:pPr>
            <a:endParaRPr lang="en-US" sz="2600" dirty="0"/>
          </a:p>
          <a:p>
            <a:pPr>
              <a:lnSpc>
                <a:spcPct val="90000"/>
              </a:lnSpc>
            </a:pPr>
            <a:endParaRPr lang="en-US" sz="2600" dirty="0"/>
          </a:p>
          <a:p>
            <a:pPr lvl="1"/>
            <a:endParaRPr lang="en-US" dirty="0" smtClean="0"/>
          </a:p>
          <a:p>
            <a:pPr lvl="1"/>
            <a:endParaRPr lang="en-US" dirty="0" smtClean="0"/>
          </a:p>
          <a:p>
            <a:pPr lvl="3"/>
            <a:endParaRPr lang="en-US" sz="1600" dirty="0"/>
          </a:p>
        </p:txBody>
      </p:sp>
    </p:spTree>
    <p:extLst>
      <p:ext uri="{BB962C8B-B14F-4D97-AF65-F5344CB8AC3E}">
        <p14:creationId xmlns:p14="http://schemas.microsoft.com/office/powerpoint/2010/main" val="30897756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9201150" y="914401"/>
            <a:ext cx="1085850" cy="1152525"/>
          </a:xfrm>
          <a:prstGeom prst="rect">
            <a:avLst/>
          </a:prstGeom>
          <a:noFill/>
          <a:ln w="9525">
            <a:noFill/>
            <a:miter lim="800000"/>
            <a:headEnd/>
            <a:tailEnd/>
          </a:ln>
        </p:spPr>
      </p:pic>
      <p:sp>
        <p:nvSpPr>
          <p:cNvPr id="7170" name="Rectangle 2"/>
          <p:cNvSpPr>
            <a:spLocks noGrp="1" noChangeArrowheads="1"/>
          </p:cNvSpPr>
          <p:nvPr>
            <p:ph type="title" idx="4294967295"/>
          </p:nvPr>
        </p:nvSpPr>
        <p:spPr>
          <a:xfrm>
            <a:off x="1828800" y="-228600"/>
            <a:ext cx="8229600" cy="1143000"/>
          </a:xfrm>
        </p:spPr>
        <p:txBody>
          <a:bodyPr/>
          <a:lstStyle/>
          <a:p>
            <a:pPr eaLnBrk="1" hangingPunct="1"/>
            <a:r>
              <a:rPr lang="en-US" dirty="0" smtClean="0"/>
              <a:t>Introduction To Servlets</a:t>
            </a:r>
          </a:p>
        </p:txBody>
      </p:sp>
      <p:sp>
        <p:nvSpPr>
          <p:cNvPr id="7171" name="Rectangle 3"/>
          <p:cNvSpPr>
            <a:spLocks noGrp="1" noChangeArrowheads="1"/>
          </p:cNvSpPr>
          <p:nvPr>
            <p:ph type="body" idx="4294967295"/>
          </p:nvPr>
        </p:nvSpPr>
        <p:spPr>
          <a:xfrm>
            <a:off x="1701800" y="990600"/>
            <a:ext cx="8661400" cy="5410200"/>
          </a:xfrm>
        </p:spPr>
        <p:txBody>
          <a:bodyPr/>
          <a:lstStyle/>
          <a:p>
            <a:r>
              <a:rPr lang="en-US" dirty="0" err="1" smtClean="0"/>
              <a:t>Servlet</a:t>
            </a:r>
            <a:r>
              <a:rPr lang="en-US" dirty="0" smtClean="0"/>
              <a:t> Context:</a:t>
            </a:r>
          </a:p>
          <a:p>
            <a:pPr lvl="1"/>
            <a:r>
              <a:rPr lang="en-US" dirty="0" smtClean="0"/>
              <a:t>Implemented by the </a:t>
            </a:r>
            <a:r>
              <a:rPr lang="en-US" dirty="0" err="1" smtClean="0"/>
              <a:t>servlet</a:t>
            </a:r>
            <a:r>
              <a:rPr lang="en-US" dirty="0" smtClean="0"/>
              <a:t> container </a:t>
            </a:r>
            <a:r>
              <a:rPr lang="en-US" b="1" dirty="0" smtClean="0"/>
              <a:t>for all </a:t>
            </a:r>
            <a:r>
              <a:rPr lang="en-US" b="1" dirty="0" err="1" smtClean="0"/>
              <a:t>servlet</a:t>
            </a:r>
            <a:r>
              <a:rPr lang="en-US" dirty="0" smtClean="0"/>
              <a:t> to communicate with its </a:t>
            </a:r>
            <a:r>
              <a:rPr lang="en-US" dirty="0" err="1" smtClean="0"/>
              <a:t>servlet</a:t>
            </a:r>
            <a:r>
              <a:rPr lang="en-US" dirty="0" smtClean="0"/>
              <a:t> container</a:t>
            </a:r>
          </a:p>
          <a:p>
            <a:pPr lvl="1"/>
            <a:r>
              <a:rPr lang="en-US" dirty="0" smtClean="0"/>
              <a:t>It returns the current context of a web application running in a particular JVM.</a:t>
            </a:r>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3"/>
            <a:endParaRPr lang="en-US" sz="1600" dirty="0"/>
          </a:p>
        </p:txBody>
      </p:sp>
      <p:pic>
        <p:nvPicPr>
          <p:cNvPr id="6" name="Picture 5" descr="servletContext.jpg"/>
          <p:cNvPicPr>
            <a:picLocks noChangeAspect="1"/>
          </p:cNvPicPr>
          <p:nvPr/>
        </p:nvPicPr>
        <p:blipFill>
          <a:blip r:embed="rId4"/>
          <a:stretch>
            <a:fillRect/>
          </a:stretch>
        </p:blipFill>
        <p:spPr>
          <a:xfrm>
            <a:off x="3276601" y="3352801"/>
            <a:ext cx="6235851" cy="2547037"/>
          </a:xfrm>
          <a:prstGeom prst="rect">
            <a:avLst/>
          </a:prstGeom>
        </p:spPr>
      </p:pic>
    </p:spTree>
    <p:extLst>
      <p:ext uri="{BB962C8B-B14F-4D97-AF65-F5344CB8AC3E}">
        <p14:creationId xmlns:p14="http://schemas.microsoft.com/office/powerpoint/2010/main" val="39874917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9201150" y="914401"/>
            <a:ext cx="1085850" cy="1152525"/>
          </a:xfrm>
          <a:prstGeom prst="rect">
            <a:avLst/>
          </a:prstGeom>
          <a:noFill/>
          <a:ln w="9525">
            <a:noFill/>
            <a:miter lim="800000"/>
            <a:headEnd/>
            <a:tailEnd/>
          </a:ln>
        </p:spPr>
      </p:pic>
      <p:sp>
        <p:nvSpPr>
          <p:cNvPr id="7170" name="Rectangle 2"/>
          <p:cNvSpPr>
            <a:spLocks noGrp="1" noChangeArrowheads="1"/>
          </p:cNvSpPr>
          <p:nvPr>
            <p:ph type="title" idx="4294967295"/>
          </p:nvPr>
        </p:nvSpPr>
        <p:spPr>
          <a:xfrm>
            <a:off x="1828800" y="-228600"/>
            <a:ext cx="8229600" cy="1143000"/>
          </a:xfrm>
        </p:spPr>
        <p:txBody>
          <a:bodyPr/>
          <a:lstStyle/>
          <a:p>
            <a:pPr eaLnBrk="1" hangingPunct="1"/>
            <a:r>
              <a:rPr lang="en-US" dirty="0" smtClean="0"/>
              <a:t>Introduction To Servlets</a:t>
            </a:r>
          </a:p>
        </p:txBody>
      </p:sp>
      <p:sp>
        <p:nvSpPr>
          <p:cNvPr id="7171" name="Rectangle 3"/>
          <p:cNvSpPr>
            <a:spLocks noGrp="1" noChangeArrowheads="1"/>
          </p:cNvSpPr>
          <p:nvPr>
            <p:ph type="body" idx="4294967295"/>
          </p:nvPr>
        </p:nvSpPr>
        <p:spPr>
          <a:xfrm>
            <a:off x="1701800" y="990600"/>
            <a:ext cx="8661400" cy="5410200"/>
          </a:xfrm>
        </p:spPr>
        <p:txBody>
          <a:bodyPr/>
          <a:lstStyle/>
          <a:p>
            <a:r>
              <a:rPr lang="en-US" dirty="0" err="1" smtClean="0"/>
              <a:t>Servlet</a:t>
            </a:r>
            <a:r>
              <a:rPr lang="en-US" dirty="0" smtClean="0"/>
              <a:t> Context:</a:t>
            </a:r>
          </a:p>
          <a:p>
            <a:pPr lvl="1"/>
            <a:r>
              <a:rPr lang="en-US" dirty="0" smtClean="0"/>
              <a:t>Implemented by the </a:t>
            </a:r>
            <a:r>
              <a:rPr lang="en-US" dirty="0" err="1" smtClean="0"/>
              <a:t>servlet</a:t>
            </a:r>
            <a:r>
              <a:rPr lang="en-US" dirty="0" smtClean="0"/>
              <a:t> container </a:t>
            </a:r>
            <a:r>
              <a:rPr lang="en-US" b="1" dirty="0" smtClean="0"/>
              <a:t>for all </a:t>
            </a:r>
            <a:r>
              <a:rPr lang="en-US" b="1" dirty="0" err="1" smtClean="0"/>
              <a:t>servlet</a:t>
            </a:r>
            <a:r>
              <a:rPr lang="en-US" dirty="0" smtClean="0"/>
              <a:t> to communicate with its </a:t>
            </a:r>
            <a:r>
              <a:rPr lang="en-US" dirty="0" err="1" smtClean="0"/>
              <a:t>servlet</a:t>
            </a:r>
            <a:r>
              <a:rPr lang="en-US" dirty="0" smtClean="0"/>
              <a:t> container</a:t>
            </a:r>
          </a:p>
          <a:p>
            <a:pPr lvl="1"/>
            <a:r>
              <a:rPr lang="en-US" dirty="0" smtClean="0"/>
              <a:t>It returns the current context of a web application running in a particular JVM.</a:t>
            </a:r>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3"/>
            <a:endParaRPr lang="en-US" sz="1600" dirty="0"/>
          </a:p>
        </p:txBody>
      </p:sp>
      <p:pic>
        <p:nvPicPr>
          <p:cNvPr id="6" name="Picture 5" descr="servletContext.jpg"/>
          <p:cNvPicPr>
            <a:picLocks noChangeAspect="1"/>
          </p:cNvPicPr>
          <p:nvPr/>
        </p:nvPicPr>
        <p:blipFill>
          <a:blip r:embed="rId4"/>
          <a:stretch>
            <a:fillRect/>
          </a:stretch>
        </p:blipFill>
        <p:spPr>
          <a:xfrm>
            <a:off x="3276601" y="3352801"/>
            <a:ext cx="6235851" cy="2547037"/>
          </a:xfrm>
          <a:prstGeom prst="rect">
            <a:avLst/>
          </a:prstGeom>
        </p:spPr>
      </p:pic>
    </p:spTree>
    <p:extLst>
      <p:ext uri="{BB962C8B-B14F-4D97-AF65-F5344CB8AC3E}">
        <p14:creationId xmlns:p14="http://schemas.microsoft.com/office/powerpoint/2010/main" val="274023981"/>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1828800" y="-228600"/>
            <a:ext cx="8229600" cy="1143000"/>
          </a:xfrm>
        </p:spPr>
        <p:txBody>
          <a:bodyPr/>
          <a:lstStyle/>
          <a:p>
            <a:pPr eaLnBrk="1" hangingPunct="1"/>
            <a:r>
              <a:rPr lang="en-US" dirty="0" smtClean="0"/>
              <a:t>Introduction To Servlets</a:t>
            </a:r>
          </a:p>
        </p:txBody>
      </p:sp>
      <p:sp>
        <p:nvSpPr>
          <p:cNvPr id="7171" name="Rectangle 3"/>
          <p:cNvSpPr>
            <a:spLocks noGrp="1" noChangeArrowheads="1"/>
          </p:cNvSpPr>
          <p:nvPr>
            <p:ph type="body" idx="4294967295"/>
          </p:nvPr>
        </p:nvSpPr>
        <p:spPr>
          <a:xfrm>
            <a:off x="1701800" y="990601"/>
            <a:ext cx="8661400" cy="5354637"/>
          </a:xfrm>
        </p:spPr>
        <p:txBody>
          <a:bodyPr/>
          <a:lstStyle/>
          <a:p>
            <a:r>
              <a:rPr lang="en-US" dirty="0" smtClean="0"/>
              <a:t>Application Level Parameters:</a:t>
            </a:r>
          </a:p>
          <a:p>
            <a:pPr lvl="1" eaLnBrk="1" hangingPunct="1"/>
            <a:r>
              <a:rPr lang="en-US" b="1" dirty="0" smtClean="0"/>
              <a:t>Setting Parameters:</a:t>
            </a:r>
          </a:p>
          <a:p>
            <a:pPr lvl="2" eaLnBrk="1" hangingPunct="1"/>
            <a:r>
              <a:rPr lang="en-US" sz="1800" dirty="0"/>
              <a:t>Setting parameters in &lt;context-</a:t>
            </a:r>
            <a:r>
              <a:rPr lang="en-US" sz="1800" dirty="0" err="1"/>
              <a:t>param</a:t>
            </a:r>
            <a:r>
              <a:rPr lang="en-US" sz="1800" dirty="0"/>
              <a:t>&gt; in web.xml</a:t>
            </a:r>
          </a:p>
          <a:p>
            <a:pPr lvl="2" eaLnBrk="1" hangingPunct="1"/>
            <a:endParaRPr lang="en-US" sz="1800" dirty="0"/>
          </a:p>
          <a:p>
            <a:pPr lvl="2" eaLnBrk="1" hangingPunct="1"/>
            <a:endParaRPr lang="en-US" sz="1800" dirty="0"/>
          </a:p>
          <a:p>
            <a:pPr lvl="2" eaLnBrk="1" hangingPunct="1"/>
            <a:endParaRPr lang="en-US" sz="1800" dirty="0"/>
          </a:p>
          <a:p>
            <a:pPr lvl="2" eaLnBrk="1" hangingPunct="1"/>
            <a:endParaRPr lang="en-US" sz="1800" dirty="0"/>
          </a:p>
          <a:p>
            <a:pPr lvl="2" eaLnBrk="1" hangingPunct="1"/>
            <a:endParaRPr lang="en-US" sz="1800" dirty="0"/>
          </a:p>
          <a:p>
            <a:pPr lvl="2" eaLnBrk="1" hangingPunct="1"/>
            <a:endParaRPr lang="en-US" sz="1800" dirty="0"/>
          </a:p>
          <a:p>
            <a:pPr lvl="2" eaLnBrk="1" hangingPunct="1"/>
            <a:endParaRPr lang="en-US" sz="1800" dirty="0"/>
          </a:p>
          <a:p>
            <a:pPr lvl="2" eaLnBrk="1" hangingPunct="1"/>
            <a:endParaRPr lang="en-US" sz="1800" dirty="0"/>
          </a:p>
          <a:p>
            <a:pPr lvl="2" eaLnBrk="1" hangingPunct="1"/>
            <a:endParaRPr lang="en-US" sz="1800" dirty="0"/>
          </a:p>
          <a:p>
            <a:pPr lvl="2" eaLnBrk="1" hangingPunct="1"/>
            <a:endParaRPr lang="en-US" sz="1800" dirty="0"/>
          </a:p>
          <a:p>
            <a:pPr lvl="2" eaLnBrk="1" hangingPunct="1"/>
            <a:r>
              <a:rPr lang="en-US" sz="1800" dirty="0"/>
              <a:t>These parameters will be available to all the </a:t>
            </a:r>
            <a:r>
              <a:rPr lang="en-US" sz="1800" dirty="0" err="1"/>
              <a:t>servlets</a:t>
            </a:r>
            <a:r>
              <a:rPr lang="en-US" sz="1800" dirty="0"/>
              <a:t> within the applications</a:t>
            </a:r>
            <a:endParaRPr lang="en-US" dirty="0" smtClean="0"/>
          </a:p>
          <a:p>
            <a:pPr lvl="2"/>
            <a:endParaRPr lang="en-US" dirty="0" smtClean="0"/>
          </a:p>
          <a:p>
            <a:pPr lvl="1"/>
            <a:endParaRPr lang="en-US" dirty="0" smtClean="0"/>
          </a:p>
          <a:p>
            <a:pPr lvl="1"/>
            <a:endParaRPr lang="en-US" dirty="0" smtClean="0"/>
          </a:p>
          <a:p>
            <a:pPr lvl="1"/>
            <a:endParaRPr lang="en-US" dirty="0" smtClean="0"/>
          </a:p>
          <a:p>
            <a:pPr lvl="3"/>
            <a:endParaRPr lang="en-US" sz="1600" dirty="0"/>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9201150" y="914401"/>
            <a:ext cx="1085850" cy="1152525"/>
          </a:xfrm>
          <a:prstGeom prst="rect">
            <a:avLst/>
          </a:prstGeom>
          <a:noFill/>
          <a:ln w="9525">
            <a:noFill/>
            <a:miter lim="800000"/>
            <a:headEnd/>
            <a:tailEnd/>
          </a:ln>
        </p:spPr>
      </p:pic>
      <p:sp>
        <p:nvSpPr>
          <p:cNvPr id="7" name="Rounded Rectangle 6"/>
          <p:cNvSpPr/>
          <p:nvPr/>
        </p:nvSpPr>
        <p:spPr bwMode="auto">
          <a:xfrm>
            <a:off x="2667000" y="2286000"/>
            <a:ext cx="7696200" cy="2743200"/>
          </a:xfrm>
          <a:prstGeom prst="round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ct val="80000"/>
              </a:lnSpc>
            </a:pPr>
            <a:r>
              <a:rPr lang="en-US" dirty="0">
                <a:solidFill>
                  <a:schemeClr val="bg1"/>
                </a:solidFill>
              </a:rPr>
              <a:t>&lt;web-app&gt;</a:t>
            </a:r>
          </a:p>
          <a:p>
            <a:pPr>
              <a:lnSpc>
                <a:spcPct val="80000"/>
              </a:lnSpc>
            </a:pPr>
            <a:r>
              <a:rPr lang="en-US" dirty="0">
                <a:solidFill>
                  <a:schemeClr val="bg1"/>
                </a:solidFill>
              </a:rPr>
              <a:t>	&lt;context-</a:t>
            </a:r>
            <a:r>
              <a:rPr lang="en-US" dirty="0" err="1">
                <a:solidFill>
                  <a:schemeClr val="bg1"/>
                </a:solidFill>
              </a:rPr>
              <a:t>param</a:t>
            </a:r>
            <a:r>
              <a:rPr lang="en-US" dirty="0">
                <a:solidFill>
                  <a:schemeClr val="bg1"/>
                </a:solidFill>
              </a:rPr>
              <a:t>&gt; </a:t>
            </a:r>
          </a:p>
          <a:p>
            <a:pPr>
              <a:lnSpc>
                <a:spcPct val="80000"/>
              </a:lnSpc>
            </a:pPr>
            <a:r>
              <a:rPr lang="en-US" dirty="0">
                <a:solidFill>
                  <a:schemeClr val="bg1"/>
                </a:solidFill>
              </a:rPr>
              <a:t>		&lt;</a:t>
            </a:r>
            <a:r>
              <a:rPr lang="en-US" dirty="0" err="1">
                <a:solidFill>
                  <a:schemeClr val="bg1"/>
                </a:solidFill>
              </a:rPr>
              <a:t>param</a:t>
            </a:r>
            <a:r>
              <a:rPr lang="en-US" dirty="0">
                <a:solidFill>
                  <a:schemeClr val="bg1"/>
                </a:solidFill>
              </a:rPr>
              <a:t>-name&gt;</a:t>
            </a:r>
            <a:r>
              <a:rPr lang="en-US" dirty="0" err="1">
                <a:solidFill>
                  <a:schemeClr val="bg1"/>
                </a:solidFill>
              </a:rPr>
              <a:t>dbString</a:t>
            </a:r>
            <a:r>
              <a:rPr lang="en-US" dirty="0">
                <a:solidFill>
                  <a:schemeClr val="bg1"/>
                </a:solidFill>
              </a:rPr>
              <a:t>&lt;/</a:t>
            </a:r>
            <a:r>
              <a:rPr lang="en-US" dirty="0" err="1">
                <a:solidFill>
                  <a:schemeClr val="bg1"/>
                </a:solidFill>
              </a:rPr>
              <a:t>param</a:t>
            </a:r>
            <a:r>
              <a:rPr lang="en-US" dirty="0">
                <a:solidFill>
                  <a:schemeClr val="bg1"/>
                </a:solidFill>
              </a:rPr>
              <a:t>-name&gt; </a:t>
            </a:r>
          </a:p>
          <a:p>
            <a:pPr>
              <a:lnSpc>
                <a:spcPct val="80000"/>
              </a:lnSpc>
            </a:pPr>
            <a:r>
              <a:rPr lang="en-US" dirty="0">
                <a:solidFill>
                  <a:schemeClr val="bg1"/>
                </a:solidFill>
              </a:rPr>
              <a:t>		&lt;</a:t>
            </a:r>
            <a:r>
              <a:rPr lang="en-US" dirty="0" err="1">
                <a:solidFill>
                  <a:schemeClr val="bg1"/>
                </a:solidFill>
              </a:rPr>
              <a:t>param</a:t>
            </a:r>
            <a:r>
              <a:rPr lang="en-US" dirty="0">
                <a:solidFill>
                  <a:schemeClr val="bg1"/>
                </a:solidFill>
              </a:rPr>
              <a:t>-value&gt;Data Source=</a:t>
            </a:r>
            <a:r>
              <a:rPr lang="en-US" dirty="0" err="1">
                <a:solidFill>
                  <a:schemeClr val="bg1"/>
                </a:solidFill>
              </a:rPr>
              <a:t>xxx;User</a:t>
            </a:r>
            <a:r>
              <a:rPr lang="en-US" dirty="0">
                <a:solidFill>
                  <a:schemeClr val="bg1"/>
                </a:solidFill>
              </a:rPr>
              <a:t>=user1; Password=user1;</a:t>
            </a:r>
          </a:p>
          <a:p>
            <a:pPr>
              <a:lnSpc>
                <a:spcPct val="80000"/>
              </a:lnSpc>
            </a:pPr>
            <a:r>
              <a:rPr lang="en-US" dirty="0">
                <a:solidFill>
                  <a:schemeClr val="bg1"/>
                </a:solidFill>
              </a:rPr>
              <a:t>		&lt;/</a:t>
            </a:r>
            <a:r>
              <a:rPr lang="en-US" dirty="0" err="1">
                <a:solidFill>
                  <a:schemeClr val="bg1"/>
                </a:solidFill>
              </a:rPr>
              <a:t>param</a:t>
            </a:r>
            <a:r>
              <a:rPr lang="en-US" dirty="0">
                <a:solidFill>
                  <a:schemeClr val="bg1"/>
                </a:solidFill>
              </a:rPr>
              <a:t>-value&gt; </a:t>
            </a:r>
          </a:p>
          <a:p>
            <a:pPr>
              <a:lnSpc>
                <a:spcPct val="80000"/>
              </a:lnSpc>
            </a:pPr>
            <a:r>
              <a:rPr lang="en-US" dirty="0">
                <a:solidFill>
                  <a:schemeClr val="bg1"/>
                </a:solidFill>
              </a:rPr>
              <a:t>	&lt;/context-</a:t>
            </a:r>
            <a:r>
              <a:rPr lang="en-US" dirty="0" err="1">
                <a:solidFill>
                  <a:schemeClr val="bg1"/>
                </a:solidFill>
              </a:rPr>
              <a:t>param</a:t>
            </a:r>
            <a:r>
              <a:rPr lang="en-US" dirty="0">
                <a:solidFill>
                  <a:schemeClr val="bg1"/>
                </a:solidFill>
              </a:rPr>
              <a:t>&gt;</a:t>
            </a:r>
          </a:p>
          <a:p>
            <a:pPr>
              <a:lnSpc>
                <a:spcPct val="80000"/>
              </a:lnSpc>
            </a:pPr>
            <a:endParaRPr lang="en-US" dirty="0">
              <a:solidFill>
                <a:schemeClr val="bg1"/>
              </a:solidFill>
            </a:endParaRPr>
          </a:p>
          <a:p>
            <a:pPr>
              <a:lnSpc>
                <a:spcPct val="80000"/>
              </a:lnSpc>
            </a:pPr>
            <a:r>
              <a:rPr lang="en-US" dirty="0">
                <a:solidFill>
                  <a:schemeClr val="bg1"/>
                </a:solidFill>
              </a:rPr>
              <a:t>	…………………</a:t>
            </a:r>
          </a:p>
          <a:p>
            <a:pPr>
              <a:lnSpc>
                <a:spcPct val="80000"/>
              </a:lnSpc>
            </a:pPr>
            <a:endParaRPr lang="en-US" dirty="0">
              <a:solidFill>
                <a:schemeClr val="bg1"/>
              </a:solidFill>
            </a:endParaRPr>
          </a:p>
          <a:p>
            <a:pPr>
              <a:lnSpc>
                <a:spcPct val="80000"/>
              </a:lnSpc>
            </a:pPr>
            <a:r>
              <a:rPr lang="en-US" dirty="0">
                <a:solidFill>
                  <a:schemeClr val="bg1"/>
                </a:solidFill>
              </a:rPr>
              <a:t>&lt;/web-app&gt;</a:t>
            </a:r>
          </a:p>
        </p:txBody>
      </p:sp>
    </p:spTree>
    <p:extLst>
      <p:ext uri="{BB962C8B-B14F-4D97-AF65-F5344CB8AC3E}">
        <p14:creationId xmlns:p14="http://schemas.microsoft.com/office/powerpoint/2010/main" val="26715625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9201150" y="914401"/>
            <a:ext cx="1085850" cy="1152525"/>
          </a:xfrm>
          <a:prstGeom prst="rect">
            <a:avLst/>
          </a:prstGeom>
          <a:noFill/>
          <a:ln w="9525">
            <a:noFill/>
            <a:miter lim="800000"/>
            <a:headEnd/>
            <a:tailEnd/>
          </a:ln>
        </p:spPr>
      </p:pic>
      <p:sp>
        <p:nvSpPr>
          <p:cNvPr id="7170" name="Rectangle 2"/>
          <p:cNvSpPr>
            <a:spLocks noGrp="1" noChangeArrowheads="1"/>
          </p:cNvSpPr>
          <p:nvPr>
            <p:ph type="title" idx="4294967295"/>
          </p:nvPr>
        </p:nvSpPr>
        <p:spPr>
          <a:xfrm>
            <a:off x="1828800" y="-228600"/>
            <a:ext cx="8229600" cy="1143000"/>
          </a:xfrm>
        </p:spPr>
        <p:txBody>
          <a:bodyPr/>
          <a:lstStyle/>
          <a:p>
            <a:pPr eaLnBrk="1" hangingPunct="1"/>
            <a:r>
              <a:rPr lang="en-US" dirty="0" smtClean="0"/>
              <a:t>Introduction To Servlets</a:t>
            </a:r>
          </a:p>
        </p:txBody>
      </p:sp>
      <p:sp>
        <p:nvSpPr>
          <p:cNvPr id="7171" name="Rectangle 3"/>
          <p:cNvSpPr>
            <a:spLocks noGrp="1" noChangeArrowheads="1"/>
          </p:cNvSpPr>
          <p:nvPr>
            <p:ph type="body" idx="4294967295"/>
          </p:nvPr>
        </p:nvSpPr>
        <p:spPr>
          <a:xfrm>
            <a:off x="1701800" y="990600"/>
            <a:ext cx="8661400" cy="5410200"/>
          </a:xfrm>
        </p:spPr>
        <p:txBody>
          <a:bodyPr/>
          <a:lstStyle/>
          <a:p>
            <a:r>
              <a:rPr lang="en-US" dirty="0" smtClean="0"/>
              <a:t>Application Level Parameters:</a:t>
            </a:r>
          </a:p>
          <a:p>
            <a:pPr lvl="1" eaLnBrk="1" hangingPunct="1"/>
            <a:r>
              <a:rPr lang="en-US" b="1" dirty="0" smtClean="0"/>
              <a:t>Accessing Parameters</a:t>
            </a:r>
          </a:p>
          <a:p>
            <a:pPr lvl="2" eaLnBrk="1" hangingPunct="1"/>
            <a:r>
              <a:rPr lang="en-US" sz="1800" b="1" dirty="0"/>
              <a:t>String </a:t>
            </a:r>
            <a:r>
              <a:rPr lang="en-US" sz="1800" b="1" dirty="0" err="1"/>
              <a:t>ServletConfig.getInitParameter</a:t>
            </a:r>
            <a:r>
              <a:rPr lang="en-US" sz="1800" b="1" dirty="0"/>
              <a:t>()</a:t>
            </a:r>
            <a:r>
              <a:rPr lang="en-US" sz="1800" dirty="0"/>
              <a:t>: It is used to get access to </a:t>
            </a:r>
            <a:r>
              <a:rPr lang="en-US" sz="1800" dirty="0" err="1"/>
              <a:t>servlet’s</a:t>
            </a:r>
            <a:r>
              <a:rPr lang="en-US" sz="1800" dirty="0"/>
              <a:t> init parameters:</a:t>
            </a:r>
          </a:p>
          <a:p>
            <a:pPr lvl="1" eaLnBrk="1" hangingPunct="1"/>
            <a:endParaRPr lang="en-US" b="1" dirty="0" smtClean="0"/>
          </a:p>
          <a:p>
            <a:pPr lvl="1" eaLnBrk="1" hangingPunct="1"/>
            <a:endParaRPr lang="en-US" b="1" dirty="0" smtClean="0"/>
          </a:p>
          <a:p>
            <a:pPr lvl="1" eaLnBrk="1" hangingPunct="1"/>
            <a:endParaRPr lang="en-US" b="1" dirty="0" smtClean="0"/>
          </a:p>
          <a:p>
            <a:pPr lvl="1" eaLnBrk="1" hangingPunct="1"/>
            <a:endParaRPr lang="en-US" b="1"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3"/>
            <a:endParaRPr lang="en-US" sz="1600" dirty="0"/>
          </a:p>
        </p:txBody>
      </p:sp>
      <p:sp>
        <p:nvSpPr>
          <p:cNvPr id="7" name="Rounded Rectangle 6"/>
          <p:cNvSpPr/>
          <p:nvPr/>
        </p:nvSpPr>
        <p:spPr bwMode="auto">
          <a:xfrm>
            <a:off x="2362200" y="2514600"/>
            <a:ext cx="8153400" cy="2362200"/>
          </a:xfrm>
          <a:prstGeom prst="round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ct val="80000"/>
              </a:lnSpc>
            </a:pPr>
            <a:r>
              <a:rPr lang="en-US" dirty="0">
                <a:solidFill>
                  <a:schemeClr val="bg1"/>
                </a:solidFill>
                <a:latin typeface="+mj-lt"/>
              </a:rPr>
              <a:t>public void </a:t>
            </a:r>
            <a:r>
              <a:rPr lang="en-US" dirty="0" err="1">
                <a:solidFill>
                  <a:schemeClr val="bg1"/>
                </a:solidFill>
                <a:latin typeface="+mj-lt"/>
              </a:rPr>
              <a:t>doGet</a:t>
            </a:r>
            <a:r>
              <a:rPr lang="en-US" dirty="0">
                <a:solidFill>
                  <a:schemeClr val="bg1"/>
                </a:solidFill>
                <a:latin typeface="+mj-lt"/>
              </a:rPr>
              <a:t>(</a:t>
            </a:r>
            <a:r>
              <a:rPr lang="en-US" dirty="0" err="1">
                <a:solidFill>
                  <a:schemeClr val="bg1"/>
                </a:solidFill>
                <a:latin typeface="+mj-lt"/>
              </a:rPr>
              <a:t>HttpServletRequest</a:t>
            </a:r>
            <a:r>
              <a:rPr lang="en-US" dirty="0">
                <a:solidFill>
                  <a:schemeClr val="bg1"/>
                </a:solidFill>
                <a:latin typeface="+mj-lt"/>
              </a:rPr>
              <a:t> request, </a:t>
            </a:r>
            <a:r>
              <a:rPr lang="en-US" dirty="0" err="1">
                <a:solidFill>
                  <a:schemeClr val="bg1"/>
                </a:solidFill>
                <a:latin typeface="+mj-lt"/>
              </a:rPr>
              <a:t>HttpServletResponse</a:t>
            </a:r>
            <a:r>
              <a:rPr lang="en-US" dirty="0">
                <a:solidFill>
                  <a:schemeClr val="bg1"/>
                </a:solidFill>
                <a:latin typeface="+mj-lt"/>
              </a:rPr>
              <a:t> response) throws </a:t>
            </a:r>
            <a:r>
              <a:rPr lang="en-US" dirty="0" err="1">
                <a:solidFill>
                  <a:schemeClr val="bg1"/>
                </a:solidFill>
                <a:latin typeface="+mj-lt"/>
              </a:rPr>
              <a:t>ServletException</a:t>
            </a:r>
            <a:r>
              <a:rPr lang="en-US" dirty="0">
                <a:solidFill>
                  <a:schemeClr val="bg1"/>
                </a:solidFill>
                <a:latin typeface="+mj-lt"/>
              </a:rPr>
              <a:t> , </a:t>
            </a:r>
            <a:r>
              <a:rPr lang="en-US" dirty="0" err="1">
                <a:solidFill>
                  <a:schemeClr val="bg1"/>
                </a:solidFill>
                <a:latin typeface="+mj-lt"/>
              </a:rPr>
              <a:t>IOException</a:t>
            </a:r>
            <a:r>
              <a:rPr lang="en-US" dirty="0">
                <a:solidFill>
                  <a:schemeClr val="bg1"/>
                </a:solidFill>
                <a:latin typeface="+mj-lt"/>
              </a:rPr>
              <a:t> {</a:t>
            </a:r>
            <a:br>
              <a:rPr lang="en-US" dirty="0">
                <a:solidFill>
                  <a:schemeClr val="bg1"/>
                </a:solidFill>
                <a:latin typeface="+mj-lt"/>
              </a:rPr>
            </a:br>
            <a:r>
              <a:rPr lang="en-US" dirty="0">
                <a:solidFill>
                  <a:schemeClr val="bg1"/>
                </a:solidFill>
                <a:latin typeface="+mj-lt"/>
              </a:rPr>
              <a:t>    try {</a:t>
            </a:r>
            <a:br>
              <a:rPr lang="en-US" dirty="0">
                <a:solidFill>
                  <a:schemeClr val="bg1"/>
                </a:solidFill>
                <a:latin typeface="+mj-lt"/>
              </a:rPr>
            </a:br>
            <a:r>
              <a:rPr lang="en-US" dirty="0">
                <a:solidFill>
                  <a:schemeClr val="bg1"/>
                </a:solidFill>
                <a:latin typeface="+mj-lt"/>
              </a:rPr>
              <a:t>	      </a:t>
            </a:r>
            <a:r>
              <a:rPr lang="en-US" dirty="0" err="1">
                <a:solidFill>
                  <a:schemeClr val="bg1"/>
                </a:solidFill>
                <a:latin typeface="+mj-lt"/>
              </a:rPr>
              <a:t>response.setContentType</a:t>
            </a:r>
            <a:r>
              <a:rPr lang="en-US" dirty="0">
                <a:solidFill>
                  <a:schemeClr val="bg1"/>
                </a:solidFill>
                <a:latin typeface="+mj-lt"/>
              </a:rPr>
              <a:t>("text/plain");</a:t>
            </a:r>
            <a:br>
              <a:rPr lang="en-US" dirty="0">
                <a:solidFill>
                  <a:schemeClr val="bg1"/>
                </a:solidFill>
                <a:latin typeface="+mj-lt"/>
              </a:rPr>
            </a:br>
            <a:r>
              <a:rPr lang="en-US" dirty="0">
                <a:solidFill>
                  <a:schemeClr val="bg1"/>
                </a:solidFill>
                <a:latin typeface="+mj-lt"/>
              </a:rPr>
              <a:t>	      </a:t>
            </a:r>
            <a:r>
              <a:rPr lang="en-US" dirty="0" err="1">
                <a:solidFill>
                  <a:schemeClr val="bg1"/>
                </a:solidFill>
                <a:latin typeface="+mj-lt"/>
              </a:rPr>
              <a:t>PrintWriter</a:t>
            </a:r>
            <a:r>
              <a:rPr lang="en-US" dirty="0">
                <a:solidFill>
                  <a:schemeClr val="bg1"/>
                </a:solidFill>
                <a:latin typeface="+mj-lt"/>
              </a:rPr>
              <a:t> out = </a:t>
            </a:r>
            <a:r>
              <a:rPr lang="en-US" dirty="0" err="1">
                <a:solidFill>
                  <a:schemeClr val="bg1"/>
                </a:solidFill>
                <a:latin typeface="+mj-lt"/>
              </a:rPr>
              <a:t>response.getWriter</a:t>
            </a:r>
            <a:r>
              <a:rPr lang="en-US" dirty="0">
                <a:solidFill>
                  <a:schemeClr val="bg1"/>
                </a:solidFill>
                <a:latin typeface="+mj-lt"/>
              </a:rPr>
              <a:t>();</a:t>
            </a:r>
            <a:br>
              <a:rPr lang="en-US" dirty="0">
                <a:solidFill>
                  <a:schemeClr val="bg1"/>
                </a:solidFill>
                <a:latin typeface="+mj-lt"/>
              </a:rPr>
            </a:br>
            <a:r>
              <a:rPr lang="en-US" dirty="0">
                <a:solidFill>
                  <a:schemeClr val="bg1"/>
                </a:solidFill>
                <a:latin typeface="+mj-lt"/>
              </a:rPr>
              <a:t>	      </a:t>
            </a:r>
            <a:r>
              <a:rPr lang="en-US" dirty="0" err="1">
                <a:solidFill>
                  <a:schemeClr val="bg1"/>
                </a:solidFill>
                <a:latin typeface="+mj-lt"/>
              </a:rPr>
              <a:t>ServletContext</a:t>
            </a:r>
            <a:r>
              <a:rPr lang="en-US" dirty="0">
                <a:solidFill>
                  <a:schemeClr val="bg1"/>
                </a:solidFill>
                <a:latin typeface="+mj-lt"/>
              </a:rPr>
              <a:t> application = </a:t>
            </a:r>
            <a:r>
              <a:rPr lang="en-US" dirty="0" err="1">
                <a:solidFill>
                  <a:schemeClr val="bg1"/>
                </a:solidFill>
                <a:latin typeface="+mj-lt"/>
              </a:rPr>
              <a:t>config.getServletContext</a:t>
            </a:r>
            <a:r>
              <a:rPr lang="en-US" dirty="0">
                <a:solidFill>
                  <a:schemeClr val="bg1"/>
                </a:solidFill>
                <a:latin typeface="+mj-lt"/>
              </a:rPr>
              <a:t>();</a:t>
            </a:r>
            <a:br>
              <a:rPr lang="en-US" dirty="0">
                <a:solidFill>
                  <a:schemeClr val="bg1"/>
                </a:solidFill>
                <a:latin typeface="+mj-lt"/>
              </a:rPr>
            </a:br>
            <a:r>
              <a:rPr lang="en-US" dirty="0">
                <a:solidFill>
                  <a:schemeClr val="bg1"/>
                </a:solidFill>
                <a:latin typeface="+mj-lt"/>
              </a:rPr>
              <a:t>	      String attribute = </a:t>
            </a:r>
            <a:r>
              <a:rPr lang="en-US" dirty="0" err="1">
                <a:solidFill>
                  <a:schemeClr val="bg1"/>
                </a:solidFill>
                <a:latin typeface="+mj-lt"/>
              </a:rPr>
              <a:t>application.getAttribute</a:t>
            </a:r>
            <a:r>
              <a:rPr lang="en-US" dirty="0">
                <a:solidFill>
                  <a:schemeClr val="bg1"/>
                </a:solidFill>
                <a:latin typeface="+mj-lt"/>
              </a:rPr>
              <a:t>(“</a:t>
            </a:r>
            <a:r>
              <a:rPr lang="en-US" dirty="0" err="1">
                <a:solidFill>
                  <a:schemeClr val="bg1"/>
                </a:solidFill>
                <a:latin typeface="+mj-lt"/>
              </a:rPr>
              <a:t>dbString</a:t>
            </a:r>
            <a:r>
              <a:rPr lang="en-US" dirty="0">
                <a:solidFill>
                  <a:schemeClr val="bg1"/>
                </a:solidFill>
                <a:latin typeface="+mj-lt"/>
              </a:rPr>
              <a:t>"); </a:t>
            </a:r>
          </a:p>
          <a:p>
            <a:pPr>
              <a:lnSpc>
                <a:spcPct val="80000"/>
              </a:lnSpc>
            </a:pPr>
            <a:r>
              <a:rPr lang="en-US" dirty="0">
                <a:solidFill>
                  <a:schemeClr val="bg1"/>
                </a:solidFill>
                <a:latin typeface="+mj-lt"/>
              </a:rPr>
              <a:t>  }</a:t>
            </a:r>
          </a:p>
          <a:p>
            <a:pPr marL="179388" eaLnBrk="0" fontAlgn="base" hangingPunct="0">
              <a:spcBef>
                <a:spcPct val="0"/>
              </a:spcBef>
              <a:spcAft>
                <a:spcPct val="0"/>
              </a:spcAft>
            </a:pPr>
            <a:endParaRPr lang="en-US" dirty="0">
              <a:solidFill>
                <a:schemeClr val="bg1"/>
              </a:solidFill>
              <a:latin typeface="+mj-lt"/>
            </a:endParaRPr>
          </a:p>
        </p:txBody>
      </p:sp>
    </p:spTree>
    <p:extLst>
      <p:ext uri="{BB962C8B-B14F-4D97-AF65-F5344CB8AC3E}">
        <p14:creationId xmlns:p14="http://schemas.microsoft.com/office/powerpoint/2010/main" val="3909394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5"/>
          <p:cNvPicPr>
            <a:picLocks noChangeAspect="1" noChangeArrowheads="1"/>
          </p:cNvPicPr>
          <p:nvPr/>
        </p:nvPicPr>
        <p:blipFill>
          <a:blip r:embed="rId3"/>
          <a:srcRect/>
          <a:stretch>
            <a:fillRect/>
          </a:stretch>
        </p:blipFill>
        <p:spPr bwMode="auto">
          <a:xfrm>
            <a:off x="5105401" y="2286000"/>
            <a:ext cx="2187575" cy="2514600"/>
          </a:xfrm>
          <a:prstGeom prst="rect">
            <a:avLst/>
          </a:prstGeom>
          <a:noFill/>
          <a:ln w="12700">
            <a:noFill/>
            <a:miter lim="800000"/>
            <a:headEnd/>
            <a:tailEnd/>
          </a:ln>
        </p:spPr>
      </p:pic>
      <p:sp>
        <p:nvSpPr>
          <p:cNvPr id="28675" name="Rectangle 2"/>
          <p:cNvSpPr>
            <a:spLocks noGrp="1" noChangeArrowheads="1"/>
          </p:cNvSpPr>
          <p:nvPr>
            <p:ph type="title"/>
          </p:nvPr>
        </p:nvSpPr>
        <p:spPr>
          <a:xfrm>
            <a:off x="1757364" y="28576"/>
            <a:ext cx="8910637" cy="828675"/>
          </a:xfrm>
        </p:spPr>
        <p:txBody>
          <a:bodyPr/>
          <a:lstStyle/>
          <a:p>
            <a:pPr eaLnBrk="1" hangingPunct="1"/>
            <a:r>
              <a:rPr lang="en-US" altLang="ja-JP" smtClean="0">
                <a:ea typeface="ＭＳ Ｐゴシック" pitchFamily="34" charset="-128"/>
              </a:rPr>
              <a:t>Brainstorm</a:t>
            </a:r>
            <a:endParaRPr lang="en-US" smtClean="0"/>
          </a:p>
        </p:txBody>
      </p:sp>
    </p:spTree>
    <p:extLst>
      <p:ext uri="{BB962C8B-B14F-4D97-AF65-F5344CB8AC3E}">
        <p14:creationId xmlns:p14="http://schemas.microsoft.com/office/powerpoint/2010/main" val="42478071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12" descr="http://orlandocomputersolutions.com/wp-content/uploads/2011/10/fusion-confused-icon.gif"/>
          <p:cNvPicPr>
            <a:picLocks noChangeAspect="1" noChangeArrowheads="1"/>
          </p:cNvPicPr>
          <p:nvPr/>
        </p:nvPicPr>
        <p:blipFill>
          <a:blip r:embed="rId3"/>
          <a:srcRect/>
          <a:stretch>
            <a:fillRect/>
          </a:stretch>
        </p:blipFill>
        <p:spPr bwMode="auto">
          <a:xfrm>
            <a:off x="5410200" y="1676401"/>
            <a:ext cx="1676400" cy="2614613"/>
          </a:xfrm>
          <a:prstGeom prst="rect">
            <a:avLst/>
          </a:prstGeom>
          <a:noFill/>
          <a:ln w="9525">
            <a:noFill/>
            <a:miter lim="800000"/>
            <a:headEnd/>
            <a:tailEnd/>
          </a:ln>
        </p:spPr>
      </p:pic>
      <p:sp>
        <p:nvSpPr>
          <p:cNvPr id="44035" name="Rectangle 2"/>
          <p:cNvSpPr>
            <a:spLocks noGrp="1" noChangeArrowheads="1"/>
          </p:cNvSpPr>
          <p:nvPr>
            <p:ph type="title"/>
          </p:nvPr>
        </p:nvSpPr>
        <p:spPr/>
        <p:txBody>
          <a:bodyPr/>
          <a:lstStyle/>
          <a:p>
            <a:pPr eaLnBrk="1" hangingPunct="1"/>
            <a:r>
              <a:rPr lang="en-US" smtClean="0">
                <a:cs typeface="Times New Roman" pitchFamily="18" charset="0"/>
              </a:rPr>
              <a:t>Queries</a:t>
            </a:r>
          </a:p>
        </p:txBody>
      </p:sp>
    </p:spTree>
    <p:extLst>
      <p:ext uri="{BB962C8B-B14F-4D97-AF65-F5344CB8AC3E}">
        <p14:creationId xmlns:p14="http://schemas.microsoft.com/office/powerpoint/2010/main" val="33829320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7218" name="Rectangle 2"/>
          <p:cNvSpPr>
            <a:spLocks noGrp="1" noChangeArrowheads="1"/>
          </p:cNvSpPr>
          <p:nvPr>
            <p:ph type="title"/>
          </p:nvPr>
        </p:nvSpPr>
        <p:spPr/>
        <p:txBody>
          <a:bodyPr/>
          <a:lstStyle/>
          <a:p>
            <a:pPr eaLnBrk="1" hangingPunct="1">
              <a:defRPr/>
            </a:pPr>
            <a:r>
              <a:rPr lang="en-US" sz="4000" dirty="0">
                <a:latin typeface="+mn-lt"/>
              </a:rPr>
              <a:t>Recap</a:t>
            </a:r>
            <a:endParaRPr lang="en-US" sz="4000" dirty="0">
              <a:latin typeface="+mn-lt"/>
            </a:endParaRPr>
          </a:p>
        </p:txBody>
      </p:sp>
      <p:sp>
        <p:nvSpPr>
          <p:cNvPr id="45059" name="Rectangle 3"/>
          <p:cNvSpPr>
            <a:spLocks noGrp="1" noChangeArrowheads="1"/>
          </p:cNvSpPr>
          <p:nvPr>
            <p:ph idx="1"/>
          </p:nvPr>
        </p:nvSpPr>
        <p:spPr>
          <a:xfrm>
            <a:off x="1757364" y="1112839"/>
            <a:ext cx="7081837" cy="4960937"/>
          </a:xfrm>
        </p:spPr>
        <p:txBody>
          <a:bodyPr/>
          <a:lstStyle/>
          <a:p>
            <a:pPr eaLnBrk="1" hangingPunct="1"/>
            <a:r>
              <a:rPr lang="en-US" dirty="0" smtClean="0"/>
              <a:t>We have learnt about :</a:t>
            </a:r>
          </a:p>
          <a:p>
            <a:pPr lvl="1" eaLnBrk="1" hangingPunct="1"/>
            <a:r>
              <a:rPr lang="en-US" dirty="0" smtClean="0"/>
              <a:t>Role of </a:t>
            </a:r>
            <a:r>
              <a:rPr lang="en-US" dirty="0" err="1" smtClean="0"/>
              <a:t>Servlets</a:t>
            </a:r>
            <a:r>
              <a:rPr lang="en-US" dirty="0" smtClean="0"/>
              <a:t> in web application design</a:t>
            </a:r>
          </a:p>
          <a:p>
            <a:pPr lvl="1" eaLnBrk="1" hangingPunct="1"/>
            <a:r>
              <a:rPr lang="en-US" dirty="0" smtClean="0"/>
              <a:t>Basic </a:t>
            </a:r>
            <a:r>
              <a:rPr lang="en-US" dirty="0" err="1" smtClean="0"/>
              <a:t>Servlet</a:t>
            </a:r>
            <a:r>
              <a:rPr lang="en-US" dirty="0" smtClean="0"/>
              <a:t> Architecture	</a:t>
            </a:r>
          </a:p>
          <a:p>
            <a:pPr lvl="2" eaLnBrk="1" hangingPunct="1"/>
            <a:r>
              <a:rPr lang="en-US" sz="1800" dirty="0"/>
              <a:t>HTTP Basics		</a:t>
            </a:r>
          </a:p>
          <a:p>
            <a:pPr lvl="2" eaLnBrk="1" hangingPunct="1"/>
            <a:r>
              <a:rPr lang="en-US" sz="1800" dirty="0" err="1"/>
              <a:t>Servlet</a:t>
            </a:r>
            <a:r>
              <a:rPr lang="en-US" sz="1800" dirty="0"/>
              <a:t> </a:t>
            </a:r>
            <a:r>
              <a:rPr lang="en-US" sz="1800" dirty="0" err="1"/>
              <a:t>LifeCycle</a:t>
            </a:r>
            <a:r>
              <a:rPr lang="en-US" sz="1800" dirty="0"/>
              <a:t>	</a:t>
            </a:r>
          </a:p>
          <a:p>
            <a:pPr lvl="1" eaLnBrk="1" hangingPunct="1"/>
            <a:r>
              <a:rPr lang="en-US" dirty="0" smtClean="0"/>
              <a:t>Elements of a Web Application	</a:t>
            </a:r>
          </a:p>
          <a:p>
            <a:pPr lvl="1" eaLnBrk="1" hangingPunct="1"/>
            <a:r>
              <a:rPr lang="en-US" dirty="0" smtClean="0"/>
              <a:t>Developing </a:t>
            </a:r>
            <a:r>
              <a:rPr lang="en-US" dirty="0" err="1" smtClean="0"/>
              <a:t>Servlets</a:t>
            </a:r>
            <a:endParaRPr lang="en-US" dirty="0" smtClean="0"/>
          </a:p>
          <a:p>
            <a:pPr lvl="1" eaLnBrk="1" hangingPunct="1"/>
            <a:r>
              <a:rPr lang="en-US" dirty="0" smtClean="0"/>
              <a:t>Initializing </a:t>
            </a:r>
            <a:r>
              <a:rPr lang="en-US" dirty="0" err="1" smtClean="0"/>
              <a:t>Servlets</a:t>
            </a:r>
            <a:r>
              <a:rPr lang="en-US" dirty="0" smtClean="0"/>
              <a:t>	</a:t>
            </a:r>
          </a:p>
          <a:p>
            <a:pPr lvl="1" eaLnBrk="1" hangingPunct="1"/>
            <a:r>
              <a:rPr lang="en-US" dirty="0" smtClean="0"/>
              <a:t>Getting Information about the Server, Client and User</a:t>
            </a:r>
          </a:p>
          <a:p>
            <a:pPr eaLnBrk="1" hangingPunct="1"/>
            <a:endParaRPr lang="en-US" sz="1800" dirty="0"/>
          </a:p>
        </p:txBody>
      </p:sp>
      <p:pic>
        <p:nvPicPr>
          <p:cNvPr id="45060" name="Picture 11" descr="http://appworkbench.com/Content/products/geeknotes/images/help/GeekNotesIcon.png"/>
          <p:cNvPicPr>
            <a:picLocks noChangeAspect="1" noChangeArrowheads="1"/>
          </p:cNvPicPr>
          <p:nvPr/>
        </p:nvPicPr>
        <p:blipFill>
          <a:blip r:embed="rId3"/>
          <a:srcRect/>
          <a:stretch>
            <a:fillRect/>
          </a:stretch>
        </p:blipFill>
        <p:spPr bwMode="auto">
          <a:xfrm>
            <a:off x="9372600" y="2667000"/>
            <a:ext cx="914400" cy="1600200"/>
          </a:xfrm>
          <a:prstGeom prst="rect">
            <a:avLst/>
          </a:prstGeom>
          <a:noFill/>
          <a:ln w="9525">
            <a:noFill/>
            <a:miter lim="800000"/>
            <a:headEnd/>
            <a:tailEnd/>
          </a:ln>
        </p:spPr>
      </p:pic>
    </p:spTree>
    <p:extLst>
      <p:ext uri="{BB962C8B-B14F-4D97-AF65-F5344CB8AC3E}">
        <p14:creationId xmlns:p14="http://schemas.microsoft.com/office/powerpoint/2010/main" val="135877953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7364" y="1112839"/>
            <a:ext cx="6929437" cy="4960937"/>
          </a:xfrm>
        </p:spPr>
        <p:txBody>
          <a:bodyPr/>
          <a:lstStyle/>
          <a:p>
            <a:r>
              <a:rPr lang="en-US" sz="1800" dirty="0"/>
              <a:t>Is the </a:t>
            </a:r>
            <a:r>
              <a:rPr lang="en-US" sz="1800" dirty="0" err="1"/>
              <a:t>servlet</a:t>
            </a:r>
            <a:r>
              <a:rPr lang="en-US" sz="1800" dirty="0"/>
              <a:t> automatically unloaded when the server shuts down ? </a:t>
            </a:r>
          </a:p>
          <a:p>
            <a:pPr>
              <a:buNone/>
            </a:pPr>
            <a:r>
              <a:rPr lang="en-US" sz="1800" dirty="0"/>
              <a:t>		</a:t>
            </a:r>
          </a:p>
          <a:p>
            <a:endParaRPr lang="en-US" sz="1800" dirty="0"/>
          </a:p>
          <a:p>
            <a:endParaRPr lang="en-US" sz="1800" dirty="0"/>
          </a:p>
        </p:txBody>
      </p:sp>
      <p:pic>
        <p:nvPicPr>
          <p:cNvPr id="15363" name="Picture 10" descr="http://scmiddle.org/files/1813/2578/0516/think.jpg"/>
          <p:cNvPicPr>
            <a:picLocks noChangeAspect="1" noChangeArrowheads="1"/>
          </p:cNvPicPr>
          <p:nvPr/>
        </p:nvPicPr>
        <p:blipFill>
          <a:blip r:embed="rId3"/>
          <a:srcRect/>
          <a:stretch>
            <a:fillRect/>
          </a:stretch>
        </p:blipFill>
        <p:spPr bwMode="auto">
          <a:xfrm>
            <a:off x="8915400" y="1066800"/>
            <a:ext cx="1524000" cy="1447800"/>
          </a:xfrm>
          <a:prstGeom prst="rect">
            <a:avLst/>
          </a:prstGeom>
          <a:noFill/>
          <a:ln w="9525">
            <a:noFill/>
            <a:miter lim="800000"/>
            <a:headEnd/>
            <a:tailEnd/>
          </a:ln>
        </p:spPr>
      </p:pic>
      <p:sp>
        <p:nvSpPr>
          <p:cNvPr id="15364" name="Rectangle 2"/>
          <p:cNvSpPr>
            <a:spLocks noGrp="1" noChangeArrowheads="1"/>
          </p:cNvSpPr>
          <p:nvPr>
            <p:ph type="title"/>
          </p:nvPr>
        </p:nvSpPr>
        <p:spPr>
          <a:xfrm>
            <a:off x="1757364" y="28576"/>
            <a:ext cx="8910637" cy="828675"/>
          </a:xfrm>
        </p:spPr>
        <p:txBody>
          <a:bodyPr/>
          <a:lstStyle/>
          <a:p>
            <a:pPr eaLnBrk="1" hangingPunct="1"/>
            <a:r>
              <a:rPr lang="en-US" dirty="0" smtClean="0"/>
              <a:t>Introduction To </a:t>
            </a:r>
            <a:r>
              <a:rPr lang="en-US" dirty="0" err="1" smtClean="0"/>
              <a:t>Servlets</a:t>
            </a:r>
            <a:endParaRPr lang="en-US" dirty="0" smtClean="0"/>
          </a:p>
        </p:txBody>
      </p:sp>
      <p:sp>
        <p:nvSpPr>
          <p:cNvPr id="5" name="TextBox 4"/>
          <p:cNvSpPr txBox="1"/>
          <p:nvPr/>
        </p:nvSpPr>
        <p:spPr>
          <a:xfrm>
            <a:off x="2362200" y="2667001"/>
            <a:ext cx="6400800" cy="646331"/>
          </a:xfrm>
          <a:prstGeom prst="rect">
            <a:avLst/>
          </a:prstGeom>
          <a:noFill/>
        </p:spPr>
        <p:txBody>
          <a:bodyPr wrap="square" rtlCol="0">
            <a:spAutoFit/>
          </a:bodyPr>
          <a:lstStyle/>
          <a:p>
            <a:r>
              <a:rPr lang="en-US" dirty="0"/>
              <a:t>Yes when the server shuts down all the </a:t>
            </a:r>
            <a:r>
              <a:rPr lang="en-US" dirty="0" err="1"/>
              <a:t>servlets</a:t>
            </a:r>
            <a:r>
              <a:rPr lang="en-US" dirty="0"/>
              <a:t> are unloaded.</a:t>
            </a:r>
          </a:p>
        </p:txBody>
      </p:sp>
    </p:spTree>
    <p:extLst>
      <p:ext uri="{BB962C8B-B14F-4D97-AF65-F5344CB8AC3E}">
        <p14:creationId xmlns:p14="http://schemas.microsoft.com/office/powerpoint/2010/main" val="260740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7364" y="1112839"/>
            <a:ext cx="6929437" cy="4960937"/>
          </a:xfrm>
        </p:spPr>
        <p:txBody>
          <a:bodyPr/>
          <a:lstStyle/>
          <a:p>
            <a:r>
              <a:rPr lang="en-US" sz="1800" dirty="0"/>
              <a:t>Which protocols are supported by </a:t>
            </a:r>
            <a:r>
              <a:rPr lang="en-US" sz="1800" dirty="0" err="1"/>
              <a:t>HttpServlet</a:t>
            </a:r>
            <a:r>
              <a:rPr lang="en-US" sz="1800" dirty="0"/>
              <a:t>? </a:t>
            </a:r>
          </a:p>
          <a:p>
            <a:pPr>
              <a:buNone/>
            </a:pPr>
            <a:r>
              <a:rPr lang="en-US" sz="1800" dirty="0"/>
              <a:t>		</a:t>
            </a:r>
          </a:p>
          <a:p>
            <a:endParaRPr lang="en-US" sz="1800" dirty="0"/>
          </a:p>
          <a:p>
            <a:endParaRPr lang="en-US" sz="1800" dirty="0"/>
          </a:p>
        </p:txBody>
      </p:sp>
      <p:pic>
        <p:nvPicPr>
          <p:cNvPr id="15363" name="Picture 10" descr="http://scmiddle.org/files/1813/2578/0516/think.jpg"/>
          <p:cNvPicPr>
            <a:picLocks noChangeAspect="1" noChangeArrowheads="1"/>
          </p:cNvPicPr>
          <p:nvPr/>
        </p:nvPicPr>
        <p:blipFill>
          <a:blip r:embed="rId3"/>
          <a:srcRect/>
          <a:stretch>
            <a:fillRect/>
          </a:stretch>
        </p:blipFill>
        <p:spPr bwMode="auto">
          <a:xfrm>
            <a:off x="8915400" y="1066800"/>
            <a:ext cx="1524000" cy="1447800"/>
          </a:xfrm>
          <a:prstGeom prst="rect">
            <a:avLst/>
          </a:prstGeom>
          <a:noFill/>
          <a:ln w="9525">
            <a:noFill/>
            <a:miter lim="800000"/>
            <a:headEnd/>
            <a:tailEnd/>
          </a:ln>
        </p:spPr>
      </p:pic>
      <p:sp>
        <p:nvSpPr>
          <p:cNvPr id="15364" name="Rectangle 2"/>
          <p:cNvSpPr>
            <a:spLocks noGrp="1" noChangeArrowheads="1"/>
          </p:cNvSpPr>
          <p:nvPr>
            <p:ph type="title"/>
          </p:nvPr>
        </p:nvSpPr>
        <p:spPr>
          <a:xfrm>
            <a:off x="1757364" y="28576"/>
            <a:ext cx="8910637" cy="828675"/>
          </a:xfrm>
        </p:spPr>
        <p:txBody>
          <a:bodyPr/>
          <a:lstStyle/>
          <a:p>
            <a:pPr eaLnBrk="1" hangingPunct="1"/>
            <a:r>
              <a:rPr lang="en-US" dirty="0" smtClean="0"/>
              <a:t>Introduction To </a:t>
            </a:r>
            <a:r>
              <a:rPr lang="en-US" dirty="0" err="1" smtClean="0"/>
              <a:t>Servlets</a:t>
            </a:r>
            <a:endParaRPr lang="en-US" dirty="0" smtClean="0"/>
          </a:p>
        </p:txBody>
      </p:sp>
      <p:sp>
        <p:nvSpPr>
          <p:cNvPr id="5" name="TextBox 4"/>
          <p:cNvSpPr txBox="1"/>
          <p:nvPr/>
        </p:nvSpPr>
        <p:spPr>
          <a:xfrm>
            <a:off x="2362200" y="2667001"/>
            <a:ext cx="6400800" cy="646331"/>
          </a:xfrm>
          <a:prstGeom prst="rect">
            <a:avLst/>
          </a:prstGeom>
          <a:noFill/>
        </p:spPr>
        <p:txBody>
          <a:bodyPr wrap="square" rtlCol="0">
            <a:spAutoFit/>
          </a:bodyPr>
          <a:lstStyle/>
          <a:p>
            <a:r>
              <a:rPr lang="en-US" dirty="0">
                <a:latin typeface="+mj-lt"/>
              </a:rPr>
              <a:t>Supports HTTP and HTTPS protocol.</a:t>
            </a:r>
          </a:p>
          <a:p>
            <a:endParaRPr lang="en-US" dirty="0"/>
          </a:p>
        </p:txBody>
      </p:sp>
    </p:spTree>
    <p:extLst>
      <p:ext uri="{BB962C8B-B14F-4D97-AF65-F5344CB8AC3E}">
        <p14:creationId xmlns:p14="http://schemas.microsoft.com/office/powerpoint/2010/main" val="199043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7364" y="1112839"/>
            <a:ext cx="6929437" cy="4960937"/>
          </a:xfrm>
        </p:spPr>
        <p:txBody>
          <a:bodyPr/>
          <a:lstStyle/>
          <a:p>
            <a:pPr eaLnBrk="1" hangingPunct="1"/>
            <a:r>
              <a:rPr lang="en-US" sz="1800" dirty="0"/>
              <a:t>Which of the following methods in a </a:t>
            </a:r>
            <a:r>
              <a:rPr lang="en-US" sz="1800" dirty="0" err="1"/>
              <a:t>HttpServlet</a:t>
            </a:r>
            <a:r>
              <a:rPr lang="en-US" sz="1800" dirty="0"/>
              <a:t> is not recommended to be overridden?   </a:t>
            </a:r>
          </a:p>
          <a:p>
            <a:pPr lvl="1" eaLnBrk="1" hangingPunct="1"/>
            <a:r>
              <a:rPr lang="en-US" dirty="0"/>
              <a:t>Option 1: init</a:t>
            </a:r>
          </a:p>
          <a:p>
            <a:pPr lvl="1" eaLnBrk="1" hangingPunct="1"/>
            <a:r>
              <a:rPr lang="en-US" dirty="0"/>
              <a:t>Option 2: destroy</a:t>
            </a:r>
          </a:p>
          <a:p>
            <a:pPr lvl="1" eaLnBrk="1" hangingPunct="1"/>
            <a:r>
              <a:rPr lang="en-US" dirty="0"/>
              <a:t>Option 3: service</a:t>
            </a:r>
          </a:p>
          <a:p>
            <a:pPr lvl="1" eaLnBrk="1" hangingPunct="1"/>
            <a:r>
              <a:rPr lang="en-US" dirty="0"/>
              <a:t>Option 4: </a:t>
            </a:r>
            <a:r>
              <a:rPr lang="en-US" dirty="0" err="1"/>
              <a:t>doGet</a:t>
            </a:r>
            <a:endParaRPr lang="en-US" dirty="0"/>
          </a:p>
          <a:p>
            <a:pPr lvl="1" eaLnBrk="1" hangingPunct="1"/>
            <a:r>
              <a:rPr lang="en-US" dirty="0"/>
              <a:t>Option 5: </a:t>
            </a:r>
            <a:r>
              <a:rPr lang="en-US" dirty="0" err="1"/>
              <a:t>doPost</a:t>
            </a:r>
            <a:endParaRPr lang="en-US" dirty="0"/>
          </a:p>
          <a:p>
            <a:pPr>
              <a:buNone/>
            </a:pPr>
            <a:r>
              <a:rPr lang="en-US" sz="1800" dirty="0"/>
              <a:t>		</a:t>
            </a:r>
          </a:p>
          <a:p>
            <a:endParaRPr lang="en-US" sz="1800" dirty="0"/>
          </a:p>
          <a:p>
            <a:endParaRPr lang="en-US" sz="1800" dirty="0"/>
          </a:p>
        </p:txBody>
      </p:sp>
      <p:pic>
        <p:nvPicPr>
          <p:cNvPr id="15363" name="Picture 10" descr="http://scmiddle.org/files/1813/2578/0516/think.jpg"/>
          <p:cNvPicPr>
            <a:picLocks noChangeAspect="1" noChangeArrowheads="1"/>
          </p:cNvPicPr>
          <p:nvPr/>
        </p:nvPicPr>
        <p:blipFill>
          <a:blip r:embed="rId3"/>
          <a:srcRect/>
          <a:stretch>
            <a:fillRect/>
          </a:stretch>
        </p:blipFill>
        <p:spPr bwMode="auto">
          <a:xfrm>
            <a:off x="8915400" y="1066800"/>
            <a:ext cx="1524000" cy="1447800"/>
          </a:xfrm>
          <a:prstGeom prst="rect">
            <a:avLst/>
          </a:prstGeom>
          <a:noFill/>
          <a:ln w="9525">
            <a:noFill/>
            <a:miter lim="800000"/>
            <a:headEnd/>
            <a:tailEnd/>
          </a:ln>
        </p:spPr>
      </p:pic>
      <p:sp>
        <p:nvSpPr>
          <p:cNvPr id="15364" name="Rectangle 2"/>
          <p:cNvSpPr>
            <a:spLocks noGrp="1" noChangeArrowheads="1"/>
          </p:cNvSpPr>
          <p:nvPr>
            <p:ph type="title"/>
          </p:nvPr>
        </p:nvSpPr>
        <p:spPr>
          <a:xfrm>
            <a:off x="1757364" y="28576"/>
            <a:ext cx="8910637" cy="828675"/>
          </a:xfrm>
        </p:spPr>
        <p:txBody>
          <a:bodyPr/>
          <a:lstStyle/>
          <a:p>
            <a:pPr eaLnBrk="1" hangingPunct="1"/>
            <a:r>
              <a:rPr lang="en-US" dirty="0" smtClean="0"/>
              <a:t>Introduction To </a:t>
            </a:r>
            <a:r>
              <a:rPr lang="en-US" dirty="0" err="1" smtClean="0"/>
              <a:t>Servlets</a:t>
            </a:r>
            <a:endParaRPr lang="en-US" dirty="0" smtClean="0"/>
          </a:p>
        </p:txBody>
      </p:sp>
      <p:sp>
        <p:nvSpPr>
          <p:cNvPr id="5" name="TextBox 4"/>
          <p:cNvSpPr txBox="1"/>
          <p:nvPr/>
        </p:nvSpPr>
        <p:spPr>
          <a:xfrm>
            <a:off x="2362200" y="4343400"/>
            <a:ext cx="6400800" cy="923330"/>
          </a:xfrm>
          <a:prstGeom prst="rect">
            <a:avLst/>
          </a:prstGeom>
          <a:noFill/>
        </p:spPr>
        <p:txBody>
          <a:bodyPr wrap="square" rtlCol="0">
            <a:spAutoFit/>
          </a:bodyPr>
          <a:lstStyle/>
          <a:p>
            <a:r>
              <a:rPr lang="en-US" dirty="0">
                <a:latin typeface="+mj-lt"/>
              </a:rPr>
              <a:t>Service.</a:t>
            </a:r>
          </a:p>
          <a:p>
            <a:r>
              <a:rPr lang="en-US" dirty="0"/>
              <a:t/>
            </a:r>
            <a:br>
              <a:rPr lang="en-US" dirty="0"/>
            </a:br>
            <a:r>
              <a:rPr lang="en-US" dirty="0"/>
              <a:t>.</a:t>
            </a:r>
          </a:p>
        </p:txBody>
      </p:sp>
    </p:spTree>
    <p:extLst>
      <p:ext uri="{BB962C8B-B14F-4D97-AF65-F5344CB8AC3E}">
        <p14:creationId xmlns:p14="http://schemas.microsoft.com/office/powerpoint/2010/main" val="1175425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erver-side scripting.htm"/>
          <p:cNvPicPr>
            <a:picLocks noChangeAspect="1"/>
          </p:cNvPicPr>
          <p:nvPr/>
        </p:nvPicPr>
        <p:blipFill>
          <a:blip r:embed="rId3"/>
          <a:stretch>
            <a:fillRect/>
          </a:stretch>
        </p:blipFill>
        <p:spPr>
          <a:xfrm>
            <a:off x="3231044" y="3352800"/>
            <a:ext cx="6141556" cy="3048000"/>
          </a:xfrm>
          <a:prstGeom prst="rect">
            <a:avLst/>
          </a:prstGeom>
        </p:spPr>
      </p:pic>
      <p:sp>
        <p:nvSpPr>
          <p:cNvPr id="7170" name="Rectangle 2"/>
          <p:cNvSpPr>
            <a:spLocks noGrp="1" noChangeArrowheads="1"/>
          </p:cNvSpPr>
          <p:nvPr>
            <p:ph type="title" idx="4294967295"/>
          </p:nvPr>
        </p:nvSpPr>
        <p:spPr>
          <a:xfrm>
            <a:off x="1828800" y="-228600"/>
            <a:ext cx="8229600" cy="1143000"/>
          </a:xfrm>
        </p:spPr>
        <p:txBody>
          <a:bodyPr/>
          <a:lstStyle/>
          <a:p>
            <a:pPr eaLnBrk="1" hangingPunct="1"/>
            <a:r>
              <a:rPr lang="en-US" dirty="0" smtClean="0"/>
              <a:t>Introduction To Servlets</a:t>
            </a:r>
          </a:p>
        </p:txBody>
      </p:sp>
      <p:sp>
        <p:nvSpPr>
          <p:cNvPr id="7171" name="Rectangle 3"/>
          <p:cNvSpPr>
            <a:spLocks noGrp="1" noChangeArrowheads="1"/>
          </p:cNvSpPr>
          <p:nvPr>
            <p:ph type="body" idx="4294967295"/>
          </p:nvPr>
        </p:nvSpPr>
        <p:spPr>
          <a:xfrm>
            <a:off x="1625600" y="990601"/>
            <a:ext cx="8737600" cy="5354637"/>
          </a:xfrm>
        </p:spPr>
        <p:txBody>
          <a:bodyPr/>
          <a:lstStyle/>
          <a:p>
            <a:r>
              <a:rPr lang="en-US" dirty="0" smtClean="0"/>
              <a:t>Introduction:</a:t>
            </a:r>
          </a:p>
          <a:p>
            <a:pPr lvl="1"/>
            <a:r>
              <a:rPr lang="en-US" dirty="0" smtClean="0"/>
              <a:t>The server – side technologies for generating dynamic pages are:</a:t>
            </a:r>
          </a:p>
          <a:p>
            <a:pPr lvl="2">
              <a:lnSpc>
                <a:spcPct val="90000"/>
              </a:lnSpc>
            </a:pPr>
            <a:r>
              <a:rPr lang="en-US" sz="1800" dirty="0"/>
              <a:t>Common Gateway Interface (CGI)</a:t>
            </a:r>
          </a:p>
          <a:p>
            <a:pPr lvl="2">
              <a:lnSpc>
                <a:spcPct val="90000"/>
              </a:lnSpc>
            </a:pPr>
            <a:r>
              <a:rPr lang="en-US" sz="1800" dirty="0"/>
              <a:t>Active Server Pages (ASP)</a:t>
            </a:r>
          </a:p>
          <a:p>
            <a:pPr lvl="2">
              <a:lnSpc>
                <a:spcPct val="90000"/>
              </a:lnSpc>
            </a:pPr>
            <a:r>
              <a:rPr lang="en-US" sz="1800" dirty="0"/>
              <a:t>Java Servlets</a:t>
            </a:r>
          </a:p>
          <a:p>
            <a:pPr lvl="2">
              <a:lnSpc>
                <a:spcPct val="90000"/>
              </a:lnSpc>
            </a:pPr>
            <a:r>
              <a:rPr lang="en-US" sz="1800" dirty="0"/>
              <a:t>Java Server Pages (JSP)</a:t>
            </a:r>
          </a:p>
          <a:p>
            <a:pPr lvl="2">
              <a:lnSpc>
                <a:spcPct val="90000"/>
              </a:lnSpc>
            </a:pPr>
            <a:r>
              <a:rPr lang="en-US" sz="1800" dirty="0"/>
              <a:t>Distributed Components-Based Technology    ( CORBA, DCOM, EJB, RMI, … )</a:t>
            </a:r>
          </a:p>
          <a:p>
            <a:pPr lvl="2">
              <a:lnSpc>
                <a:spcPct val="90000"/>
              </a:lnSpc>
            </a:pPr>
            <a:endParaRPr lang="en-US" dirty="0" smtClean="0"/>
          </a:p>
          <a:p>
            <a:pPr lvl="1">
              <a:lnSpc>
                <a:spcPct val="90000"/>
              </a:lnSpc>
            </a:pPr>
            <a:endParaRPr lang="en-US" dirty="0"/>
          </a:p>
          <a:p>
            <a:pPr lvl="2" eaLnBrk="1" hangingPunct="1"/>
            <a:endParaRPr lang="en-US" sz="1800" dirty="0"/>
          </a:p>
          <a:p>
            <a:pPr lvl="2" eaLnBrk="1" hangingPunct="1"/>
            <a:endParaRPr lang="en-US" dirty="0" smtClean="0"/>
          </a:p>
          <a:p>
            <a:pPr lvl="2">
              <a:lnSpc>
                <a:spcPct val="90000"/>
              </a:lnSpc>
            </a:pPr>
            <a:endParaRPr lang="en-US" sz="1800" dirty="0"/>
          </a:p>
          <a:p>
            <a:pPr>
              <a:lnSpc>
                <a:spcPct val="90000"/>
              </a:lnSpc>
            </a:pPr>
            <a:endParaRPr lang="en-US" sz="2600" dirty="0"/>
          </a:p>
          <a:p>
            <a:pPr>
              <a:lnSpc>
                <a:spcPct val="90000"/>
              </a:lnSpc>
            </a:pPr>
            <a:endParaRPr lang="en-US" sz="2600" dirty="0"/>
          </a:p>
          <a:p>
            <a:pPr lvl="1"/>
            <a:endParaRPr lang="en-US" dirty="0" smtClean="0"/>
          </a:p>
          <a:p>
            <a:pPr lvl="1"/>
            <a:endParaRPr lang="en-US" dirty="0" smtClean="0"/>
          </a:p>
          <a:p>
            <a:pPr lvl="3"/>
            <a:endParaRPr lang="en-US" sz="1600" dirty="0"/>
          </a:p>
        </p:txBody>
      </p:sp>
    </p:spTree>
    <p:extLst>
      <p:ext uri="{BB962C8B-B14F-4D97-AF65-F5344CB8AC3E}">
        <p14:creationId xmlns:p14="http://schemas.microsoft.com/office/powerpoint/2010/main" val="185957681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7364" y="1112839"/>
            <a:ext cx="6929437" cy="4960937"/>
          </a:xfrm>
        </p:spPr>
        <p:txBody>
          <a:bodyPr/>
          <a:lstStyle/>
          <a:p>
            <a:pPr eaLnBrk="1" hangingPunct="1"/>
            <a:r>
              <a:rPr lang="en-US" sz="1800" dirty="0"/>
              <a:t>Who loads the init</a:t>
            </a:r>
            <a:r>
              <a:rPr lang="en-US" sz="1800" dirty="0"/>
              <a:t>() of </a:t>
            </a:r>
            <a:r>
              <a:rPr lang="en-US" sz="1800" dirty="0" smtClean="0"/>
              <a:t>Servlet</a:t>
            </a:r>
            <a:r>
              <a:rPr lang="en-US" sz="1800" dirty="0"/>
              <a:t>?   </a:t>
            </a:r>
          </a:p>
          <a:p>
            <a:pPr>
              <a:buNone/>
            </a:pPr>
            <a:r>
              <a:rPr lang="en-US" sz="1800" dirty="0"/>
              <a:t>	</a:t>
            </a:r>
          </a:p>
          <a:p>
            <a:endParaRPr lang="en-US" sz="1800" dirty="0"/>
          </a:p>
          <a:p>
            <a:endParaRPr lang="en-US" sz="1800" dirty="0"/>
          </a:p>
        </p:txBody>
      </p:sp>
      <p:pic>
        <p:nvPicPr>
          <p:cNvPr id="15363" name="Picture 10" descr="http://scmiddle.org/files/1813/2578/0516/think.jpg"/>
          <p:cNvPicPr>
            <a:picLocks noChangeAspect="1" noChangeArrowheads="1"/>
          </p:cNvPicPr>
          <p:nvPr/>
        </p:nvPicPr>
        <p:blipFill>
          <a:blip r:embed="rId3"/>
          <a:srcRect/>
          <a:stretch>
            <a:fillRect/>
          </a:stretch>
        </p:blipFill>
        <p:spPr bwMode="auto">
          <a:xfrm>
            <a:off x="8915400" y="1066800"/>
            <a:ext cx="1524000" cy="1447800"/>
          </a:xfrm>
          <a:prstGeom prst="rect">
            <a:avLst/>
          </a:prstGeom>
          <a:noFill/>
          <a:ln w="9525">
            <a:noFill/>
            <a:miter lim="800000"/>
            <a:headEnd/>
            <a:tailEnd/>
          </a:ln>
        </p:spPr>
      </p:pic>
      <p:sp>
        <p:nvSpPr>
          <p:cNvPr id="15364" name="Rectangle 2"/>
          <p:cNvSpPr>
            <a:spLocks noGrp="1" noChangeArrowheads="1"/>
          </p:cNvSpPr>
          <p:nvPr>
            <p:ph type="title"/>
          </p:nvPr>
        </p:nvSpPr>
        <p:spPr>
          <a:xfrm>
            <a:off x="1757364" y="28576"/>
            <a:ext cx="8910637" cy="828675"/>
          </a:xfrm>
        </p:spPr>
        <p:txBody>
          <a:bodyPr/>
          <a:lstStyle/>
          <a:p>
            <a:pPr eaLnBrk="1" hangingPunct="1"/>
            <a:r>
              <a:rPr lang="en-US" dirty="0" smtClean="0"/>
              <a:t>Introduction To </a:t>
            </a:r>
            <a:r>
              <a:rPr lang="en-US" dirty="0" err="1" smtClean="0"/>
              <a:t>Servlets</a:t>
            </a:r>
            <a:endParaRPr lang="en-US" dirty="0" smtClean="0"/>
          </a:p>
        </p:txBody>
      </p:sp>
      <p:sp>
        <p:nvSpPr>
          <p:cNvPr id="5" name="TextBox 4"/>
          <p:cNvSpPr txBox="1"/>
          <p:nvPr/>
        </p:nvSpPr>
        <p:spPr>
          <a:xfrm>
            <a:off x="2362200" y="2133600"/>
            <a:ext cx="6400800" cy="923330"/>
          </a:xfrm>
          <a:prstGeom prst="rect">
            <a:avLst/>
          </a:prstGeom>
          <a:noFill/>
        </p:spPr>
        <p:txBody>
          <a:bodyPr wrap="square" rtlCol="0">
            <a:spAutoFit/>
          </a:bodyPr>
          <a:lstStyle/>
          <a:p>
            <a:r>
              <a:rPr lang="en-US" dirty="0">
                <a:latin typeface="+mj-lt"/>
              </a:rPr>
              <a:t>Web server</a:t>
            </a:r>
          </a:p>
          <a:p>
            <a:r>
              <a:rPr lang="en-US" dirty="0"/>
              <a:t/>
            </a:r>
            <a:br>
              <a:rPr lang="en-US" dirty="0"/>
            </a:br>
            <a:endParaRPr lang="en-US" dirty="0"/>
          </a:p>
        </p:txBody>
      </p:sp>
    </p:spTree>
    <p:extLst>
      <p:ext uri="{BB962C8B-B14F-4D97-AF65-F5344CB8AC3E}">
        <p14:creationId xmlns:p14="http://schemas.microsoft.com/office/powerpoint/2010/main" val="259327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62241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7364" y="1112839"/>
            <a:ext cx="6929437" cy="4960937"/>
          </a:xfrm>
        </p:spPr>
        <p:txBody>
          <a:bodyPr/>
          <a:lstStyle/>
          <a:p>
            <a:r>
              <a:rPr lang="en-US" sz="1800" dirty="0"/>
              <a:t>Can I use Applets to do server-side programming ? </a:t>
            </a:r>
          </a:p>
          <a:p>
            <a:pPr>
              <a:buNone/>
            </a:pPr>
            <a:r>
              <a:rPr lang="en-US" sz="1800" dirty="0"/>
              <a:t>		</a:t>
            </a:r>
          </a:p>
          <a:p>
            <a:endParaRPr lang="en-US" sz="1800" dirty="0"/>
          </a:p>
          <a:p>
            <a:endParaRPr lang="en-US" sz="1800" dirty="0"/>
          </a:p>
        </p:txBody>
      </p:sp>
      <p:pic>
        <p:nvPicPr>
          <p:cNvPr id="15363" name="Picture 10" descr="http://scmiddle.org/files/1813/2578/0516/think.jpg"/>
          <p:cNvPicPr>
            <a:picLocks noChangeAspect="1" noChangeArrowheads="1"/>
          </p:cNvPicPr>
          <p:nvPr/>
        </p:nvPicPr>
        <p:blipFill>
          <a:blip r:embed="rId3"/>
          <a:srcRect/>
          <a:stretch>
            <a:fillRect/>
          </a:stretch>
        </p:blipFill>
        <p:spPr bwMode="auto">
          <a:xfrm>
            <a:off x="8915400" y="1066800"/>
            <a:ext cx="1524000" cy="1447800"/>
          </a:xfrm>
          <a:prstGeom prst="rect">
            <a:avLst/>
          </a:prstGeom>
          <a:noFill/>
          <a:ln w="9525">
            <a:noFill/>
            <a:miter lim="800000"/>
            <a:headEnd/>
            <a:tailEnd/>
          </a:ln>
        </p:spPr>
      </p:pic>
      <p:sp>
        <p:nvSpPr>
          <p:cNvPr id="15364" name="Rectangle 2"/>
          <p:cNvSpPr>
            <a:spLocks noGrp="1" noChangeArrowheads="1"/>
          </p:cNvSpPr>
          <p:nvPr>
            <p:ph type="title"/>
          </p:nvPr>
        </p:nvSpPr>
        <p:spPr>
          <a:xfrm>
            <a:off x="1757364" y="28576"/>
            <a:ext cx="8910637" cy="828675"/>
          </a:xfrm>
        </p:spPr>
        <p:txBody>
          <a:bodyPr/>
          <a:lstStyle/>
          <a:p>
            <a:pPr eaLnBrk="1" hangingPunct="1"/>
            <a:r>
              <a:rPr lang="en-US" dirty="0" smtClean="0"/>
              <a:t>Introduction To </a:t>
            </a:r>
            <a:r>
              <a:rPr lang="en-US" dirty="0" err="1" smtClean="0"/>
              <a:t>Servlets</a:t>
            </a:r>
            <a:endParaRPr lang="en-US" dirty="0" smtClean="0"/>
          </a:p>
        </p:txBody>
      </p:sp>
      <p:sp>
        <p:nvSpPr>
          <p:cNvPr id="5" name="TextBox 4"/>
          <p:cNvSpPr txBox="1"/>
          <p:nvPr/>
        </p:nvSpPr>
        <p:spPr>
          <a:xfrm>
            <a:off x="2514600" y="1828801"/>
            <a:ext cx="6400800" cy="2585323"/>
          </a:xfrm>
          <a:prstGeom prst="rect">
            <a:avLst/>
          </a:prstGeom>
          <a:noFill/>
        </p:spPr>
        <p:txBody>
          <a:bodyPr wrap="square" rtlCol="0">
            <a:spAutoFit/>
          </a:bodyPr>
          <a:lstStyle/>
          <a:p>
            <a:pPr lvl="1">
              <a:buFont typeface="Arial" pitchFamily="34" charset="0"/>
              <a:buChar char="•"/>
            </a:pPr>
            <a:r>
              <a:rPr lang="en-US" dirty="0"/>
              <a:t>Applets run on client-side (on the client's JVM (via a Browser Plug-in)). </a:t>
            </a:r>
          </a:p>
          <a:p>
            <a:pPr lvl="1">
              <a:buFont typeface="Arial" pitchFamily="34" charset="0"/>
              <a:buChar char="•"/>
            </a:pPr>
            <a:r>
              <a:rPr lang="en-US" dirty="0"/>
              <a:t>Big applets require long download time</a:t>
            </a:r>
          </a:p>
          <a:p>
            <a:pPr lvl="1">
              <a:buFont typeface="Arial" pitchFamily="34" charset="0"/>
              <a:buChar char="•"/>
            </a:pPr>
            <a:r>
              <a:rPr lang="en-US" dirty="0"/>
              <a:t>Applets do not have access to all the system resources</a:t>
            </a:r>
          </a:p>
          <a:p>
            <a:pPr lvl="1">
              <a:buFont typeface="Arial" pitchFamily="34" charset="0"/>
              <a:buChar char="•"/>
            </a:pPr>
            <a:r>
              <a:rPr lang="en-US" dirty="0"/>
              <a:t>Server-side Java solves problems that applets face</a:t>
            </a:r>
          </a:p>
          <a:p>
            <a:pPr lvl="2">
              <a:buFont typeface="Arial" pitchFamily="34" charset="0"/>
              <a:buChar char="•"/>
            </a:pPr>
            <a:r>
              <a:rPr lang="en-US" dirty="0"/>
              <a:t>Code executed on the server side and only the results sent to client</a:t>
            </a:r>
          </a:p>
          <a:p>
            <a:pPr lvl="2">
              <a:buFont typeface="Arial" pitchFamily="34" charset="0"/>
              <a:buChar char="•"/>
            </a:pPr>
            <a:r>
              <a:rPr lang="en-US" dirty="0" err="1"/>
              <a:t>Servlets</a:t>
            </a:r>
            <a:r>
              <a:rPr lang="en-US" dirty="0"/>
              <a:t> can access legacy applications and data sources</a:t>
            </a:r>
          </a:p>
        </p:txBody>
      </p:sp>
    </p:spTree>
    <p:extLst>
      <p:ext uri="{BB962C8B-B14F-4D97-AF65-F5344CB8AC3E}">
        <p14:creationId xmlns:p14="http://schemas.microsoft.com/office/powerpoint/2010/main" val="2128847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5"/>
          <p:cNvGrpSpPr>
            <a:grpSpLocks/>
          </p:cNvGrpSpPr>
          <p:nvPr/>
        </p:nvGrpSpPr>
        <p:grpSpPr bwMode="auto">
          <a:xfrm>
            <a:off x="3048000" y="4038600"/>
            <a:ext cx="5105400" cy="2133600"/>
            <a:chOff x="2976" y="1008"/>
            <a:chExt cx="2640" cy="1056"/>
          </a:xfrm>
        </p:grpSpPr>
        <p:sp>
          <p:nvSpPr>
            <p:cNvPr id="5" name="Rectangle 6"/>
            <p:cNvSpPr>
              <a:spLocks noChangeArrowheads="1"/>
            </p:cNvSpPr>
            <p:nvPr/>
          </p:nvSpPr>
          <p:spPr bwMode="auto">
            <a:xfrm>
              <a:off x="2976" y="1288"/>
              <a:ext cx="616" cy="148"/>
            </a:xfrm>
            <a:prstGeom prst="rect">
              <a:avLst/>
            </a:prstGeom>
            <a:solidFill>
              <a:srgbClr val="008000"/>
            </a:solidFill>
            <a:ln w="9525">
              <a:solidFill>
                <a:srgbClr val="333300"/>
              </a:solidFill>
              <a:miter lim="800000"/>
              <a:headEnd/>
              <a:tailEnd/>
            </a:ln>
            <a:effectLst/>
          </p:spPr>
          <p:txBody>
            <a:bodyPr wrap="none" anchor="ctr"/>
            <a:lstStyle/>
            <a:p>
              <a:pPr algn="ctr"/>
              <a:r>
                <a:rPr lang="en-US" sz="1200" b="1">
                  <a:solidFill>
                    <a:schemeClr val="bg1"/>
                  </a:solidFill>
                </a:rPr>
                <a:t>Browser 1</a:t>
              </a:r>
            </a:p>
          </p:txBody>
        </p:sp>
        <p:sp>
          <p:nvSpPr>
            <p:cNvPr id="6" name="Rectangle 7"/>
            <p:cNvSpPr>
              <a:spLocks noChangeArrowheads="1"/>
            </p:cNvSpPr>
            <p:nvPr/>
          </p:nvSpPr>
          <p:spPr bwMode="auto">
            <a:xfrm>
              <a:off x="3800" y="1352"/>
              <a:ext cx="616" cy="422"/>
            </a:xfrm>
            <a:prstGeom prst="rect">
              <a:avLst/>
            </a:prstGeom>
            <a:solidFill>
              <a:srgbClr val="808000"/>
            </a:solidFill>
            <a:ln w="9525">
              <a:solidFill>
                <a:srgbClr val="333300"/>
              </a:solidFill>
              <a:miter lim="800000"/>
              <a:headEnd/>
              <a:tailEnd/>
            </a:ln>
            <a:effectLst/>
          </p:spPr>
          <p:txBody>
            <a:bodyPr wrap="none" anchor="ctr"/>
            <a:lstStyle/>
            <a:p>
              <a:pPr algn="ctr"/>
              <a:r>
                <a:rPr lang="en-US" sz="1200" b="1">
                  <a:solidFill>
                    <a:schemeClr val="bg1"/>
                  </a:solidFill>
                </a:rPr>
                <a:t>Web</a:t>
              </a:r>
            </a:p>
            <a:p>
              <a:pPr algn="ctr"/>
              <a:r>
                <a:rPr lang="en-US" sz="1200" b="1">
                  <a:solidFill>
                    <a:schemeClr val="bg1"/>
                  </a:solidFill>
                </a:rPr>
                <a:t>Server</a:t>
              </a:r>
            </a:p>
          </p:txBody>
        </p:sp>
        <p:sp>
          <p:nvSpPr>
            <p:cNvPr id="7" name="Rectangle 8"/>
            <p:cNvSpPr>
              <a:spLocks noChangeArrowheads="1"/>
            </p:cNvSpPr>
            <p:nvPr/>
          </p:nvSpPr>
          <p:spPr bwMode="auto">
            <a:xfrm>
              <a:off x="2976" y="1457"/>
              <a:ext cx="616" cy="148"/>
            </a:xfrm>
            <a:prstGeom prst="rect">
              <a:avLst/>
            </a:prstGeom>
            <a:solidFill>
              <a:srgbClr val="008000"/>
            </a:solidFill>
            <a:ln w="9525">
              <a:solidFill>
                <a:srgbClr val="333300"/>
              </a:solidFill>
              <a:miter lim="800000"/>
              <a:headEnd/>
              <a:tailEnd/>
            </a:ln>
            <a:effectLst/>
          </p:spPr>
          <p:txBody>
            <a:bodyPr wrap="none" anchor="ctr"/>
            <a:lstStyle/>
            <a:p>
              <a:pPr algn="ctr"/>
              <a:r>
                <a:rPr lang="en-US" sz="1200" b="1">
                  <a:solidFill>
                    <a:schemeClr val="bg1"/>
                  </a:solidFill>
                </a:rPr>
                <a:t>Browser 2</a:t>
              </a:r>
            </a:p>
          </p:txBody>
        </p:sp>
        <p:sp>
          <p:nvSpPr>
            <p:cNvPr id="8" name="Rectangle 9"/>
            <p:cNvSpPr>
              <a:spLocks noChangeArrowheads="1"/>
            </p:cNvSpPr>
            <p:nvPr/>
          </p:nvSpPr>
          <p:spPr bwMode="auto">
            <a:xfrm>
              <a:off x="2976" y="1647"/>
              <a:ext cx="616" cy="148"/>
            </a:xfrm>
            <a:prstGeom prst="rect">
              <a:avLst/>
            </a:prstGeom>
            <a:solidFill>
              <a:srgbClr val="008000"/>
            </a:solidFill>
            <a:ln w="9525">
              <a:solidFill>
                <a:srgbClr val="333300"/>
              </a:solidFill>
              <a:miter lim="800000"/>
              <a:headEnd/>
              <a:tailEnd/>
            </a:ln>
            <a:effectLst/>
          </p:spPr>
          <p:txBody>
            <a:bodyPr wrap="none" anchor="ctr"/>
            <a:lstStyle/>
            <a:p>
              <a:pPr algn="ctr"/>
              <a:r>
                <a:rPr lang="en-US" sz="1200" b="1" dirty="0">
                  <a:solidFill>
                    <a:schemeClr val="bg1"/>
                  </a:solidFill>
                </a:rPr>
                <a:t>Browser N</a:t>
              </a:r>
            </a:p>
          </p:txBody>
        </p:sp>
        <p:sp>
          <p:nvSpPr>
            <p:cNvPr id="9" name="Line 10"/>
            <p:cNvSpPr>
              <a:spLocks noChangeShapeType="1"/>
            </p:cNvSpPr>
            <p:nvPr/>
          </p:nvSpPr>
          <p:spPr bwMode="auto">
            <a:xfrm>
              <a:off x="3589" y="1563"/>
              <a:ext cx="251" cy="0"/>
            </a:xfrm>
            <a:prstGeom prst="line">
              <a:avLst/>
            </a:prstGeom>
            <a:noFill/>
            <a:ln w="28575">
              <a:solidFill>
                <a:srgbClr val="FFCC00"/>
              </a:solidFill>
              <a:miter lim="800000"/>
              <a:headEnd/>
              <a:tailEnd type="triangle" w="lg" len="lg"/>
            </a:ln>
            <a:effectLst/>
          </p:spPr>
          <p:txBody>
            <a:bodyPr wrap="none"/>
            <a:lstStyle/>
            <a:p>
              <a:endParaRPr lang="en-US"/>
            </a:p>
          </p:txBody>
        </p:sp>
        <p:sp>
          <p:nvSpPr>
            <p:cNvPr id="10" name="Line 11"/>
            <p:cNvSpPr>
              <a:spLocks noChangeShapeType="1"/>
            </p:cNvSpPr>
            <p:nvPr/>
          </p:nvSpPr>
          <p:spPr bwMode="auto">
            <a:xfrm flipV="1">
              <a:off x="4416" y="1536"/>
              <a:ext cx="240" cy="6"/>
            </a:xfrm>
            <a:prstGeom prst="line">
              <a:avLst/>
            </a:prstGeom>
            <a:noFill/>
            <a:ln w="38100">
              <a:solidFill>
                <a:srgbClr val="FFCC00"/>
              </a:solidFill>
              <a:miter lim="800000"/>
              <a:headEnd/>
              <a:tailEnd type="triangle" w="lg" len="lg"/>
            </a:ln>
            <a:effectLst/>
          </p:spPr>
          <p:txBody>
            <a:bodyPr wrap="none"/>
            <a:lstStyle/>
            <a:p>
              <a:endParaRPr lang="en-US"/>
            </a:p>
          </p:txBody>
        </p:sp>
        <p:sp>
          <p:nvSpPr>
            <p:cNvPr id="11" name="Line 12"/>
            <p:cNvSpPr>
              <a:spLocks noChangeShapeType="1"/>
            </p:cNvSpPr>
            <p:nvPr/>
          </p:nvSpPr>
          <p:spPr bwMode="auto">
            <a:xfrm flipV="1">
              <a:off x="4416" y="1248"/>
              <a:ext cx="192" cy="252"/>
            </a:xfrm>
            <a:prstGeom prst="line">
              <a:avLst/>
            </a:prstGeom>
            <a:noFill/>
            <a:ln w="38100">
              <a:solidFill>
                <a:schemeClr val="accent2"/>
              </a:solidFill>
              <a:miter lim="800000"/>
              <a:headEnd/>
              <a:tailEnd type="triangle" w="lg" len="lg"/>
            </a:ln>
            <a:effectLst/>
          </p:spPr>
          <p:txBody>
            <a:bodyPr wrap="none"/>
            <a:lstStyle/>
            <a:p>
              <a:endParaRPr lang="en-US"/>
            </a:p>
          </p:txBody>
        </p:sp>
        <p:sp>
          <p:nvSpPr>
            <p:cNvPr id="12" name="Line 13"/>
            <p:cNvSpPr>
              <a:spLocks noChangeShapeType="1"/>
            </p:cNvSpPr>
            <p:nvPr/>
          </p:nvSpPr>
          <p:spPr bwMode="auto">
            <a:xfrm>
              <a:off x="4416" y="1584"/>
              <a:ext cx="192" cy="240"/>
            </a:xfrm>
            <a:prstGeom prst="line">
              <a:avLst/>
            </a:prstGeom>
            <a:noFill/>
            <a:ln w="38100">
              <a:solidFill>
                <a:srgbClr val="339966"/>
              </a:solidFill>
              <a:miter lim="800000"/>
              <a:headEnd/>
              <a:tailEnd type="triangle" w="lg" len="lg"/>
            </a:ln>
            <a:effectLst/>
          </p:spPr>
          <p:txBody>
            <a:bodyPr wrap="none"/>
            <a:lstStyle/>
            <a:p>
              <a:endParaRPr lang="en-US"/>
            </a:p>
          </p:txBody>
        </p:sp>
        <p:sp>
          <p:nvSpPr>
            <p:cNvPr id="13" name="Line 14"/>
            <p:cNvSpPr>
              <a:spLocks noChangeShapeType="1"/>
            </p:cNvSpPr>
            <p:nvPr/>
          </p:nvSpPr>
          <p:spPr bwMode="auto">
            <a:xfrm>
              <a:off x="3589" y="1352"/>
              <a:ext cx="223" cy="126"/>
            </a:xfrm>
            <a:prstGeom prst="line">
              <a:avLst/>
            </a:prstGeom>
            <a:noFill/>
            <a:ln w="28575">
              <a:solidFill>
                <a:schemeClr val="accent2"/>
              </a:solidFill>
              <a:miter lim="800000"/>
              <a:headEnd/>
              <a:tailEnd type="triangle" w="lg" len="lg"/>
            </a:ln>
            <a:effectLst/>
          </p:spPr>
          <p:txBody>
            <a:bodyPr wrap="none"/>
            <a:lstStyle/>
            <a:p>
              <a:endParaRPr lang="en-US"/>
            </a:p>
          </p:txBody>
        </p:sp>
        <p:sp>
          <p:nvSpPr>
            <p:cNvPr id="14" name="Line 15"/>
            <p:cNvSpPr>
              <a:spLocks noChangeShapeType="1"/>
            </p:cNvSpPr>
            <p:nvPr/>
          </p:nvSpPr>
          <p:spPr bwMode="auto">
            <a:xfrm flipV="1">
              <a:off x="3589" y="1626"/>
              <a:ext cx="223" cy="106"/>
            </a:xfrm>
            <a:prstGeom prst="line">
              <a:avLst/>
            </a:prstGeom>
            <a:noFill/>
            <a:ln w="28575">
              <a:solidFill>
                <a:srgbClr val="339966"/>
              </a:solidFill>
              <a:miter lim="800000"/>
              <a:headEnd/>
              <a:tailEnd type="triangle" w="lg" len="lg"/>
            </a:ln>
            <a:effectLst/>
          </p:spPr>
          <p:txBody>
            <a:bodyPr wrap="none"/>
            <a:lstStyle/>
            <a:p>
              <a:endParaRPr lang="en-US"/>
            </a:p>
          </p:txBody>
        </p:sp>
        <p:sp>
          <p:nvSpPr>
            <p:cNvPr id="15" name="Oval 16"/>
            <p:cNvSpPr>
              <a:spLocks noChangeArrowheads="1"/>
            </p:cNvSpPr>
            <p:nvPr/>
          </p:nvSpPr>
          <p:spPr bwMode="auto">
            <a:xfrm>
              <a:off x="4610" y="1008"/>
              <a:ext cx="391" cy="317"/>
            </a:xfrm>
            <a:prstGeom prst="ellipse">
              <a:avLst/>
            </a:prstGeom>
            <a:solidFill>
              <a:srgbClr val="FF6600"/>
            </a:solidFill>
            <a:ln w="9525">
              <a:solidFill>
                <a:srgbClr val="333300"/>
              </a:solidFill>
              <a:miter lim="800000"/>
              <a:headEnd/>
              <a:tailEnd/>
            </a:ln>
            <a:effectLst/>
          </p:spPr>
          <p:txBody>
            <a:bodyPr wrap="none" anchor="ctr"/>
            <a:lstStyle/>
            <a:p>
              <a:pPr algn="ctr"/>
              <a:r>
                <a:rPr lang="en-US" sz="1200" b="1">
                  <a:solidFill>
                    <a:schemeClr val="bg1"/>
                  </a:solidFill>
                </a:rPr>
                <a:t>Perl 1</a:t>
              </a:r>
            </a:p>
          </p:txBody>
        </p:sp>
        <p:sp>
          <p:nvSpPr>
            <p:cNvPr id="16" name="Oval 17"/>
            <p:cNvSpPr>
              <a:spLocks noChangeArrowheads="1"/>
            </p:cNvSpPr>
            <p:nvPr/>
          </p:nvSpPr>
          <p:spPr bwMode="auto">
            <a:xfrm>
              <a:off x="4608" y="1367"/>
              <a:ext cx="391" cy="317"/>
            </a:xfrm>
            <a:prstGeom prst="ellipse">
              <a:avLst/>
            </a:prstGeom>
            <a:solidFill>
              <a:srgbClr val="FF6600"/>
            </a:solidFill>
            <a:ln w="9525">
              <a:solidFill>
                <a:srgbClr val="333300"/>
              </a:solidFill>
              <a:miter lim="800000"/>
              <a:headEnd/>
              <a:tailEnd/>
            </a:ln>
            <a:effectLst/>
          </p:spPr>
          <p:txBody>
            <a:bodyPr wrap="none" anchor="ctr"/>
            <a:lstStyle/>
            <a:p>
              <a:pPr algn="ctr"/>
              <a:r>
                <a:rPr lang="en-US" sz="1200" b="1">
                  <a:solidFill>
                    <a:schemeClr val="bg1"/>
                  </a:solidFill>
                </a:rPr>
                <a:t>Perl 2</a:t>
              </a:r>
            </a:p>
          </p:txBody>
        </p:sp>
        <p:sp>
          <p:nvSpPr>
            <p:cNvPr id="17" name="Oval 18"/>
            <p:cNvSpPr>
              <a:spLocks noChangeArrowheads="1"/>
            </p:cNvSpPr>
            <p:nvPr/>
          </p:nvSpPr>
          <p:spPr bwMode="auto">
            <a:xfrm>
              <a:off x="4608" y="1747"/>
              <a:ext cx="391" cy="317"/>
            </a:xfrm>
            <a:prstGeom prst="ellipse">
              <a:avLst/>
            </a:prstGeom>
            <a:solidFill>
              <a:srgbClr val="FF6600"/>
            </a:solidFill>
            <a:ln w="9525">
              <a:solidFill>
                <a:srgbClr val="333300"/>
              </a:solidFill>
              <a:miter lim="800000"/>
              <a:headEnd/>
              <a:tailEnd/>
            </a:ln>
            <a:effectLst/>
          </p:spPr>
          <p:txBody>
            <a:bodyPr wrap="none" anchor="ctr"/>
            <a:lstStyle/>
            <a:p>
              <a:pPr algn="ctr"/>
              <a:r>
                <a:rPr lang="en-US" sz="1200" b="1">
                  <a:solidFill>
                    <a:schemeClr val="bg1"/>
                  </a:solidFill>
                </a:rPr>
                <a:t>Perl N</a:t>
              </a:r>
            </a:p>
          </p:txBody>
        </p:sp>
        <p:sp>
          <p:nvSpPr>
            <p:cNvPr id="18" name="AutoShape 19"/>
            <p:cNvSpPr>
              <a:spLocks noChangeArrowheads="1"/>
            </p:cNvSpPr>
            <p:nvPr/>
          </p:nvSpPr>
          <p:spPr bwMode="auto">
            <a:xfrm>
              <a:off x="5280" y="1056"/>
              <a:ext cx="336" cy="240"/>
            </a:xfrm>
            <a:prstGeom prst="flowChartMagneticDisk">
              <a:avLst/>
            </a:prstGeom>
            <a:solidFill>
              <a:srgbClr val="CCFFFF">
                <a:alpha val="50000"/>
              </a:srgbClr>
            </a:solidFill>
            <a:ln w="9525">
              <a:solidFill>
                <a:srgbClr val="00FF00"/>
              </a:solidFill>
              <a:round/>
              <a:headEnd/>
              <a:tailEnd/>
            </a:ln>
            <a:effectLst/>
          </p:spPr>
          <p:txBody>
            <a:bodyPr wrap="none" anchor="ctr"/>
            <a:lstStyle/>
            <a:p>
              <a:endParaRPr lang="en-US"/>
            </a:p>
          </p:txBody>
        </p:sp>
        <p:sp>
          <p:nvSpPr>
            <p:cNvPr id="19" name="AutoShape 20"/>
            <p:cNvSpPr>
              <a:spLocks noChangeArrowheads="1"/>
            </p:cNvSpPr>
            <p:nvPr/>
          </p:nvSpPr>
          <p:spPr bwMode="auto">
            <a:xfrm>
              <a:off x="5280" y="1440"/>
              <a:ext cx="336" cy="240"/>
            </a:xfrm>
            <a:prstGeom prst="flowChartMagneticDisk">
              <a:avLst/>
            </a:prstGeom>
            <a:solidFill>
              <a:srgbClr val="CCFFFF">
                <a:alpha val="50000"/>
              </a:srgbClr>
            </a:solidFill>
            <a:ln w="9525">
              <a:solidFill>
                <a:srgbClr val="00FF00"/>
              </a:solidFill>
              <a:round/>
              <a:headEnd/>
              <a:tailEnd/>
            </a:ln>
            <a:effectLst/>
          </p:spPr>
          <p:txBody>
            <a:bodyPr wrap="none" anchor="ctr"/>
            <a:lstStyle/>
            <a:p>
              <a:endParaRPr lang="en-US"/>
            </a:p>
          </p:txBody>
        </p:sp>
        <p:sp>
          <p:nvSpPr>
            <p:cNvPr id="20" name="AutoShape 21"/>
            <p:cNvSpPr>
              <a:spLocks noChangeArrowheads="1"/>
            </p:cNvSpPr>
            <p:nvPr/>
          </p:nvSpPr>
          <p:spPr bwMode="auto">
            <a:xfrm>
              <a:off x="5280" y="1824"/>
              <a:ext cx="336" cy="240"/>
            </a:xfrm>
            <a:prstGeom prst="flowChartMagneticDisk">
              <a:avLst/>
            </a:prstGeom>
            <a:solidFill>
              <a:srgbClr val="CCFFFF">
                <a:alpha val="50000"/>
              </a:srgbClr>
            </a:solidFill>
            <a:ln w="9525">
              <a:solidFill>
                <a:srgbClr val="00FF00"/>
              </a:solidFill>
              <a:round/>
              <a:headEnd/>
              <a:tailEnd/>
            </a:ln>
            <a:effectLst/>
          </p:spPr>
          <p:txBody>
            <a:bodyPr wrap="none" anchor="ctr"/>
            <a:lstStyle/>
            <a:p>
              <a:endParaRPr lang="en-US"/>
            </a:p>
          </p:txBody>
        </p:sp>
        <p:sp>
          <p:nvSpPr>
            <p:cNvPr id="21" name="Line 22"/>
            <p:cNvSpPr>
              <a:spLocks noChangeShapeType="1"/>
            </p:cNvSpPr>
            <p:nvPr/>
          </p:nvSpPr>
          <p:spPr bwMode="auto">
            <a:xfrm flipV="1">
              <a:off x="4992" y="1536"/>
              <a:ext cx="288" cy="6"/>
            </a:xfrm>
            <a:prstGeom prst="line">
              <a:avLst/>
            </a:prstGeom>
            <a:noFill/>
            <a:ln w="38100">
              <a:solidFill>
                <a:srgbClr val="FFCC00"/>
              </a:solidFill>
              <a:miter lim="800000"/>
              <a:headEnd/>
              <a:tailEnd type="triangle" w="lg" len="lg"/>
            </a:ln>
            <a:effectLst/>
          </p:spPr>
          <p:txBody>
            <a:bodyPr wrap="none"/>
            <a:lstStyle/>
            <a:p>
              <a:endParaRPr lang="en-US"/>
            </a:p>
          </p:txBody>
        </p:sp>
        <p:sp>
          <p:nvSpPr>
            <p:cNvPr id="22" name="Line 23"/>
            <p:cNvSpPr>
              <a:spLocks noChangeShapeType="1"/>
            </p:cNvSpPr>
            <p:nvPr/>
          </p:nvSpPr>
          <p:spPr bwMode="auto">
            <a:xfrm>
              <a:off x="4992" y="1152"/>
              <a:ext cx="288" cy="0"/>
            </a:xfrm>
            <a:prstGeom prst="line">
              <a:avLst/>
            </a:prstGeom>
            <a:noFill/>
            <a:ln w="38100">
              <a:solidFill>
                <a:schemeClr val="accent2"/>
              </a:solidFill>
              <a:miter lim="800000"/>
              <a:headEnd/>
              <a:tailEnd type="triangle" w="lg" len="lg"/>
            </a:ln>
            <a:effectLst/>
          </p:spPr>
          <p:txBody>
            <a:bodyPr wrap="none"/>
            <a:lstStyle/>
            <a:p>
              <a:endParaRPr lang="en-US"/>
            </a:p>
          </p:txBody>
        </p:sp>
        <p:sp>
          <p:nvSpPr>
            <p:cNvPr id="23" name="Line 24"/>
            <p:cNvSpPr>
              <a:spLocks noChangeShapeType="1"/>
            </p:cNvSpPr>
            <p:nvPr/>
          </p:nvSpPr>
          <p:spPr bwMode="auto">
            <a:xfrm>
              <a:off x="4992" y="1920"/>
              <a:ext cx="288" cy="0"/>
            </a:xfrm>
            <a:prstGeom prst="line">
              <a:avLst/>
            </a:prstGeom>
            <a:noFill/>
            <a:ln w="38100">
              <a:solidFill>
                <a:srgbClr val="339966"/>
              </a:solidFill>
              <a:miter lim="800000"/>
              <a:headEnd/>
              <a:tailEnd type="triangle" w="lg" len="lg"/>
            </a:ln>
            <a:effectLst/>
          </p:spPr>
          <p:txBody>
            <a:bodyPr wrap="none"/>
            <a:lstStyle/>
            <a:p>
              <a:endParaRPr lang="en-US"/>
            </a:p>
          </p:txBody>
        </p:sp>
      </p:grpSp>
      <p:sp>
        <p:nvSpPr>
          <p:cNvPr id="7170" name="Rectangle 2"/>
          <p:cNvSpPr>
            <a:spLocks noGrp="1" noChangeArrowheads="1"/>
          </p:cNvSpPr>
          <p:nvPr>
            <p:ph type="title" idx="4294967295"/>
          </p:nvPr>
        </p:nvSpPr>
        <p:spPr>
          <a:xfrm>
            <a:off x="1828800" y="-228600"/>
            <a:ext cx="8229600" cy="1143000"/>
          </a:xfrm>
        </p:spPr>
        <p:txBody>
          <a:bodyPr/>
          <a:lstStyle/>
          <a:p>
            <a:pPr eaLnBrk="1" hangingPunct="1"/>
            <a:r>
              <a:rPr lang="en-US" dirty="0" smtClean="0"/>
              <a:t>Introduction To Servlets</a:t>
            </a:r>
          </a:p>
        </p:txBody>
      </p:sp>
      <p:sp>
        <p:nvSpPr>
          <p:cNvPr id="7171" name="Rectangle 3"/>
          <p:cNvSpPr>
            <a:spLocks noGrp="1" noChangeArrowheads="1"/>
          </p:cNvSpPr>
          <p:nvPr>
            <p:ph type="body" idx="4294967295"/>
          </p:nvPr>
        </p:nvSpPr>
        <p:spPr>
          <a:xfrm>
            <a:off x="1625600" y="990601"/>
            <a:ext cx="8737600" cy="5354637"/>
          </a:xfrm>
        </p:spPr>
        <p:txBody>
          <a:bodyPr/>
          <a:lstStyle/>
          <a:p>
            <a:r>
              <a:rPr lang="en-US" dirty="0" smtClean="0">
                <a:cs typeface="Times New Roman" pitchFamily="18" charset="0"/>
              </a:rPr>
              <a:t>Common Gateway Interface (CGI) </a:t>
            </a:r>
          </a:p>
          <a:p>
            <a:pPr lvl="1"/>
            <a:r>
              <a:rPr lang="en-US" dirty="0" smtClean="0">
                <a:cs typeface="Times New Roman" pitchFamily="18" charset="0"/>
              </a:rPr>
              <a:t>Provides the ability to generate HTML pages dynamically.</a:t>
            </a:r>
          </a:p>
          <a:p>
            <a:pPr lvl="1"/>
            <a:r>
              <a:rPr lang="en-US" dirty="0" smtClean="0">
                <a:cs typeface="Times New Roman" pitchFamily="18" charset="0"/>
              </a:rPr>
              <a:t>Limitations with CGI:</a:t>
            </a:r>
          </a:p>
          <a:p>
            <a:pPr lvl="2"/>
            <a:r>
              <a:rPr lang="en-US" sz="1800" dirty="0"/>
              <a:t>Response time is high, the creation of an OS Shell is an heavy weight activity</a:t>
            </a:r>
          </a:p>
          <a:p>
            <a:pPr lvl="2"/>
            <a:r>
              <a:rPr lang="en-US" sz="1800" dirty="0"/>
              <a:t>CGI is not scalable</a:t>
            </a:r>
          </a:p>
          <a:p>
            <a:pPr lvl="2"/>
            <a:r>
              <a:rPr lang="en-US" sz="1800" dirty="0"/>
              <a:t>Not always secure or object-oriented</a:t>
            </a:r>
          </a:p>
          <a:p>
            <a:pPr lvl="2"/>
            <a:r>
              <a:rPr lang="en-US" sz="1800" dirty="0"/>
              <a:t>No separation of presentation and business logic</a:t>
            </a:r>
          </a:p>
          <a:p>
            <a:pPr lvl="2"/>
            <a:r>
              <a:rPr lang="en-US" sz="1800" dirty="0"/>
              <a:t>Scripting languages are often platform-dependent</a:t>
            </a:r>
            <a:r>
              <a:rPr lang="en-US" dirty="0" smtClean="0"/>
              <a:t/>
            </a:r>
            <a:br>
              <a:rPr lang="en-US" dirty="0" smtClean="0"/>
            </a:br>
            <a:r>
              <a:rPr lang="en-US" dirty="0" smtClean="0"/>
              <a:t/>
            </a:r>
            <a:br>
              <a:rPr lang="en-US" dirty="0" smtClean="0"/>
            </a:br>
            <a:endParaRPr lang="en-US" dirty="0" smtClean="0">
              <a:cs typeface="Times New Roman" pitchFamily="18" charset="0"/>
            </a:endParaRPr>
          </a:p>
          <a:p>
            <a:pPr lvl="1"/>
            <a:endParaRPr lang="en-US" dirty="0" smtClean="0"/>
          </a:p>
          <a:p>
            <a:pPr lvl="2" eaLnBrk="1" hangingPunct="1"/>
            <a:endParaRPr lang="en-US" sz="1800" dirty="0"/>
          </a:p>
          <a:p>
            <a:pPr lvl="2" eaLnBrk="1" hangingPunct="1"/>
            <a:endParaRPr lang="en-US" dirty="0" smtClean="0"/>
          </a:p>
          <a:p>
            <a:pPr lvl="2">
              <a:lnSpc>
                <a:spcPct val="90000"/>
              </a:lnSpc>
            </a:pPr>
            <a:endParaRPr lang="en-US" sz="1800" dirty="0"/>
          </a:p>
          <a:p>
            <a:pPr>
              <a:lnSpc>
                <a:spcPct val="90000"/>
              </a:lnSpc>
            </a:pPr>
            <a:endParaRPr lang="en-US" sz="2600" dirty="0"/>
          </a:p>
          <a:p>
            <a:pPr>
              <a:lnSpc>
                <a:spcPct val="90000"/>
              </a:lnSpc>
            </a:pPr>
            <a:endParaRPr lang="en-US" sz="2600" dirty="0"/>
          </a:p>
          <a:p>
            <a:pPr lvl="1"/>
            <a:endParaRPr lang="en-US" dirty="0" smtClean="0"/>
          </a:p>
          <a:p>
            <a:pPr lvl="1"/>
            <a:endParaRPr lang="en-US" dirty="0" smtClean="0"/>
          </a:p>
          <a:p>
            <a:pPr lvl="3"/>
            <a:endParaRPr lang="en-US" sz="1600" dirty="0"/>
          </a:p>
        </p:txBody>
      </p:sp>
    </p:spTree>
    <p:extLst>
      <p:ext uri="{BB962C8B-B14F-4D97-AF65-F5344CB8AC3E}">
        <p14:creationId xmlns:p14="http://schemas.microsoft.com/office/powerpoint/2010/main" val="32666892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1828800" y="-228600"/>
            <a:ext cx="8229600" cy="1143000"/>
          </a:xfrm>
        </p:spPr>
        <p:txBody>
          <a:bodyPr/>
          <a:lstStyle/>
          <a:p>
            <a:pPr eaLnBrk="1" hangingPunct="1"/>
            <a:r>
              <a:rPr lang="en-US" dirty="0" smtClean="0"/>
              <a:t>Introduction To Servlets</a:t>
            </a:r>
          </a:p>
        </p:txBody>
      </p:sp>
      <p:sp>
        <p:nvSpPr>
          <p:cNvPr id="7171" name="Rectangle 3"/>
          <p:cNvSpPr>
            <a:spLocks noGrp="1" noChangeArrowheads="1"/>
          </p:cNvSpPr>
          <p:nvPr>
            <p:ph type="body" idx="4294967295"/>
          </p:nvPr>
        </p:nvSpPr>
        <p:spPr>
          <a:xfrm>
            <a:off x="1625600" y="990601"/>
            <a:ext cx="8737600" cy="5354637"/>
          </a:xfrm>
        </p:spPr>
        <p:txBody>
          <a:bodyPr/>
          <a:lstStyle/>
          <a:p>
            <a:r>
              <a:rPr lang="en-US" dirty="0" smtClean="0"/>
              <a:t>Servlet:</a:t>
            </a:r>
          </a:p>
          <a:p>
            <a:pPr lvl="1">
              <a:lnSpc>
                <a:spcPct val="90000"/>
              </a:lnSpc>
            </a:pPr>
            <a:r>
              <a:rPr lang="en-US" dirty="0" smtClean="0"/>
              <a:t>A servlet is a java program that extends an application hosted on a web server.</a:t>
            </a:r>
          </a:p>
          <a:p>
            <a:pPr lvl="1">
              <a:lnSpc>
                <a:spcPct val="90000"/>
              </a:lnSpc>
            </a:pPr>
            <a:r>
              <a:rPr lang="en-US" dirty="0" smtClean="0"/>
              <a:t>Handles the HTTP request-response process.</a:t>
            </a:r>
          </a:p>
          <a:p>
            <a:pPr lvl="2">
              <a:lnSpc>
                <a:spcPct val="90000"/>
              </a:lnSpc>
            </a:pPr>
            <a:r>
              <a:rPr lang="en-US" sz="1800" dirty="0">
                <a:cs typeface="Times New Roman" pitchFamily="18" charset="0"/>
              </a:rPr>
              <a:t>Dynamically generate html pages in response to requests</a:t>
            </a:r>
          </a:p>
          <a:p>
            <a:pPr lvl="2">
              <a:lnSpc>
                <a:spcPct val="90000"/>
              </a:lnSpc>
            </a:pPr>
            <a:r>
              <a:rPr lang="en-US" sz="1800" dirty="0">
                <a:cs typeface="Times New Roman" pitchFamily="18" charset="0"/>
              </a:rPr>
              <a:t>May also send data in other forms like XML or serialized Java objects</a:t>
            </a:r>
          </a:p>
          <a:p>
            <a:pPr lvl="2">
              <a:lnSpc>
                <a:spcPct val="90000"/>
              </a:lnSpc>
            </a:pPr>
            <a:r>
              <a:rPr lang="en-US" sz="1800" dirty="0">
                <a:cs typeface="Times New Roman" pitchFamily="18" charset="0"/>
              </a:rPr>
              <a:t>Run in a servlet container and have access to services that the container provides</a:t>
            </a:r>
          </a:p>
          <a:p>
            <a:pPr lvl="2">
              <a:lnSpc>
                <a:spcPct val="90000"/>
              </a:lnSpc>
              <a:buNone/>
            </a:pPr>
            <a:endParaRPr lang="en-US" sz="1800" dirty="0">
              <a:cs typeface="Times New Roman" pitchFamily="18" charset="0"/>
            </a:endParaRPr>
          </a:p>
          <a:p>
            <a:pPr lvl="1">
              <a:lnSpc>
                <a:spcPct val="90000"/>
              </a:lnSpc>
            </a:pPr>
            <a:r>
              <a:rPr lang="en-US" dirty="0" smtClean="0">
                <a:cs typeface="Times New Roman" pitchFamily="18" charset="0"/>
              </a:rPr>
              <a:t>Client of the servlet can be: </a:t>
            </a:r>
            <a:r>
              <a:rPr lang="en-US" dirty="0" err="1" smtClean="0">
                <a:cs typeface="Times New Roman" pitchFamily="18" charset="0"/>
              </a:rPr>
              <a:t>Browser,Applet,Java</a:t>
            </a:r>
            <a:r>
              <a:rPr lang="en-US" dirty="0" smtClean="0">
                <a:cs typeface="Times New Roman" pitchFamily="18" charset="0"/>
              </a:rPr>
              <a:t> </a:t>
            </a:r>
            <a:r>
              <a:rPr lang="en-US" dirty="0" err="1" smtClean="0">
                <a:cs typeface="Times New Roman" pitchFamily="18" charset="0"/>
              </a:rPr>
              <a:t>Application,etc</a:t>
            </a:r>
            <a:r>
              <a:rPr lang="en-US" dirty="0" smtClean="0">
                <a:cs typeface="Times New Roman" pitchFamily="18" charset="0"/>
              </a:rPr>
              <a:t>….</a:t>
            </a:r>
          </a:p>
          <a:p>
            <a:pPr lvl="1">
              <a:lnSpc>
                <a:spcPct val="90000"/>
              </a:lnSpc>
            </a:pPr>
            <a:r>
              <a:rPr lang="en-US" dirty="0" smtClean="0"/>
              <a:t>It is available and runs on all major web and application servers.</a:t>
            </a:r>
          </a:p>
          <a:p>
            <a:pPr lvl="1">
              <a:lnSpc>
                <a:spcPct val="90000"/>
              </a:lnSpc>
            </a:pPr>
            <a:endParaRPr lang="en-US" dirty="0" smtClean="0"/>
          </a:p>
          <a:p>
            <a:pPr lvl="1"/>
            <a:endParaRPr lang="en-US" dirty="0" smtClean="0"/>
          </a:p>
          <a:p>
            <a:pPr lvl="3"/>
            <a:endParaRPr lang="en-US" sz="1600" dirty="0"/>
          </a:p>
        </p:txBody>
      </p:sp>
      <p:grpSp>
        <p:nvGrpSpPr>
          <p:cNvPr id="4" name="Group 3"/>
          <p:cNvGrpSpPr/>
          <p:nvPr/>
        </p:nvGrpSpPr>
        <p:grpSpPr>
          <a:xfrm>
            <a:off x="1905000" y="4724400"/>
            <a:ext cx="8534400" cy="1447800"/>
            <a:chOff x="381000" y="2819400"/>
            <a:chExt cx="8534400" cy="1447800"/>
          </a:xfrm>
        </p:grpSpPr>
        <p:sp>
          <p:nvSpPr>
            <p:cNvPr id="5" name="Rectangle 18"/>
            <p:cNvSpPr>
              <a:spLocks noChangeArrowheads="1"/>
            </p:cNvSpPr>
            <p:nvPr/>
          </p:nvSpPr>
          <p:spPr bwMode="auto">
            <a:xfrm>
              <a:off x="381000" y="3124200"/>
              <a:ext cx="1219200" cy="533400"/>
            </a:xfrm>
            <a:prstGeom prst="rect">
              <a:avLst/>
            </a:prstGeom>
            <a:solidFill>
              <a:srgbClr val="0000FF"/>
            </a:solidFill>
            <a:ln w="9525">
              <a:solidFill>
                <a:schemeClr val="tx1"/>
              </a:solidFill>
              <a:miter lim="800000"/>
              <a:headEnd/>
              <a:tailEnd/>
            </a:ln>
            <a:effectLst/>
          </p:spPr>
          <p:txBody>
            <a:bodyPr wrap="none" anchor="ctr"/>
            <a:lstStyle/>
            <a:p>
              <a:pPr algn="ctr"/>
              <a:r>
                <a:rPr lang="en-US">
                  <a:solidFill>
                    <a:schemeClr val="bg1"/>
                  </a:solidFill>
                </a:rPr>
                <a:t>Browser</a:t>
              </a:r>
            </a:p>
          </p:txBody>
        </p:sp>
        <p:sp>
          <p:nvSpPr>
            <p:cNvPr id="6" name="Rectangle 19"/>
            <p:cNvSpPr>
              <a:spLocks noChangeArrowheads="1"/>
            </p:cNvSpPr>
            <p:nvPr/>
          </p:nvSpPr>
          <p:spPr bwMode="auto">
            <a:xfrm>
              <a:off x="3657600" y="3124200"/>
              <a:ext cx="14478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t>HTTP </a:t>
              </a:r>
            </a:p>
            <a:p>
              <a:pPr algn="ctr"/>
              <a:r>
                <a:rPr lang="en-US"/>
                <a:t>Server</a:t>
              </a:r>
            </a:p>
          </p:txBody>
        </p:sp>
        <p:sp>
          <p:nvSpPr>
            <p:cNvPr id="7" name="Rectangle 20"/>
            <p:cNvSpPr>
              <a:spLocks noChangeArrowheads="1"/>
            </p:cNvSpPr>
            <p:nvPr/>
          </p:nvSpPr>
          <p:spPr bwMode="auto">
            <a:xfrm>
              <a:off x="6019800" y="3657600"/>
              <a:ext cx="1447800" cy="609600"/>
            </a:xfrm>
            <a:prstGeom prst="rect">
              <a:avLst/>
            </a:prstGeom>
            <a:noFill/>
            <a:ln w="9525">
              <a:solidFill>
                <a:schemeClr val="tx1"/>
              </a:solidFill>
              <a:miter lim="800000"/>
              <a:headEnd/>
              <a:tailEnd/>
            </a:ln>
            <a:effectLst/>
          </p:spPr>
          <p:txBody>
            <a:bodyPr wrap="none" anchor="ctr"/>
            <a:lstStyle/>
            <a:p>
              <a:pPr algn="ctr"/>
              <a:r>
                <a:rPr lang="en-US"/>
                <a:t>Static </a:t>
              </a:r>
            </a:p>
            <a:p>
              <a:pPr algn="ctr"/>
              <a:r>
                <a:rPr lang="en-US"/>
                <a:t>Content</a:t>
              </a:r>
            </a:p>
          </p:txBody>
        </p:sp>
        <p:sp>
          <p:nvSpPr>
            <p:cNvPr id="8" name="Rectangle 21"/>
            <p:cNvSpPr>
              <a:spLocks noChangeArrowheads="1"/>
            </p:cNvSpPr>
            <p:nvPr/>
          </p:nvSpPr>
          <p:spPr bwMode="auto">
            <a:xfrm>
              <a:off x="6019800" y="2819400"/>
              <a:ext cx="1219200" cy="685800"/>
            </a:xfrm>
            <a:prstGeom prst="rect">
              <a:avLst/>
            </a:prstGeom>
            <a:solidFill>
              <a:schemeClr val="accent1"/>
            </a:solidFill>
            <a:ln w="9525">
              <a:solidFill>
                <a:schemeClr val="tx1"/>
              </a:solidFill>
              <a:miter lim="800000"/>
              <a:headEnd/>
              <a:tailEnd/>
            </a:ln>
            <a:effectLst/>
          </p:spPr>
          <p:txBody>
            <a:bodyPr wrap="none" anchor="ctr"/>
            <a:lstStyle/>
            <a:p>
              <a:pPr algn="ctr"/>
              <a:r>
                <a:rPr lang="en-US" dirty="0"/>
                <a:t>Servlet</a:t>
              </a:r>
            </a:p>
            <a:p>
              <a:pPr algn="ctr"/>
              <a:r>
                <a:rPr lang="en-US" dirty="0"/>
                <a:t>Container</a:t>
              </a:r>
            </a:p>
          </p:txBody>
        </p:sp>
        <p:sp>
          <p:nvSpPr>
            <p:cNvPr id="9" name="Line 22"/>
            <p:cNvSpPr>
              <a:spLocks noChangeShapeType="1"/>
            </p:cNvSpPr>
            <p:nvPr/>
          </p:nvSpPr>
          <p:spPr bwMode="auto">
            <a:xfrm>
              <a:off x="1600200" y="3200400"/>
              <a:ext cx="2057400" cy="0"/>
            </a:xfrm>
            <a:prstGeom prst="line">
              <a:avLst/>
            </a:prstGeom>
            <a:noFill/>
            <a:ln w="9525">
              <a:solidFill>
                <a:schemeClr val="tx1"/>
              </a:solidFill>
              <a:round/>
              <a:headEnd/>
              <a:tailEnd type="triangle" w="med" len="med"/>
            </a:ln>
            <a:effectLst/>
          </p:spPr>
          <p:txBody>
            <a:bodyPr/>
            <a:lstStyle/>
            <a:p>
              <a:endParaRPr lang="en-US"/>
            </a:p>
          </p:txBody>
        </p:sp>
        <p:sp>
          <p:nvSpPr>
            <p:cNvPr id="10" name="Line 23"/>
            <p:cNvSpPr>
              <a:spLocks noChangeShapeType="1"/>
            </p:cNvSpPr>
            <p:nvPr/>
          </p:nvSpPr>
          <p:spPr bwMode="auto">
            <a:xfrm flipH="1">
              <a:off x="1600200" y="3581400"/>
              <a:ext cx="2057400" cy="0"/>
            </a:xfrm>
            <a:prstGeom prst="line">
              <a:avLst/>
            </a:prstGeom>
            <a:noFill/>
            <a:ln w="9525">
              <a:solidFill>
                <a:schemeClr val="tx1"/>
              </a:solidFill>
              <a:round/>
              <a:headEnd/>
              <a:tailEnd type="triangle" w="med" len="med"/>
            </a:ln>
            <a:effectLst/>
          </p:spPr>
          <p:txBody>
            <a:bodyPr/>
            <a:lstStyle/>
            <a:p>
              <a:endParaRPr lang="en-US"/>
            </a:p>
          </p:txBody>
        </p:sp>
        <p:sp>
          <p:nvSpPr>
            <p:cNvPr id="11" name="Text Box 24"/>
            <p:cNvSpPr txBox="1">
              <a:spLocks noChangeArrowheads="1"/>
            </p:cNvSpPr>
            <p:nvPr/>
          </p:nvSpPr>
          <p:spPr bwMode="auto">
            <a:xfrm>
              <a:off x="1733550" y="2909888"/>
              <a:ext cx="1757854" cy="369332"/>
            </a:xfrm>
            <a:prstGeom prst="rect">
              <a:avLst/>
            </a:prstGeom>
            <a:noFill/>
            <a:ln w="9525">
              <a:noFill/>
              <a:miter lim="800000"/>
              <a:headEnd/>
              <a:tailEnd/>
            </a:ln>
            <a:effectLst/>
          </p:spPr>
          <p:txBody>
            <a:bodyPr wrap="none">
              <a:spAutoFit/>
            </a:bodyPr>
            <a:lstStyle/>
            <a:p>
              <a:r>
                <a:rPr lang="en-US"/>
                <a:t>HTTP Request</a:t>
              </a:r>
            </a:p>
          </p:txBody>
        </p:sp>
        <p:sp>
          <p:nvSpPr>
            <p:cNvPr id="12" name="Text Box 25"/>
            <p:cNvSpPr txBox="1">
              <a:spLocks noChangeArrowheads="1"/>
            </p:cNvSpPr>
            <p:nvPr/>
          </p:nvSpPr>
          <p:spPr bwMode="auto">
            <a:xfrm>
              <a:off x="1676400" y="3276600"/>
              <a:ext cx="1950214" cy="369332"/>
            </a:xfrm>
            <a:prstGeom prst="rect">
              <a:avLst/>
            </a:prstGeom>
            <a:noFill/>
            <a:ln w="9525">
              <a:noFill/>
              <a:miter lim="800000"/>
              <a:headEnd/>
              <a:tailEnd/>
            </a:ln>
            <a:effectLst/>
          </p:spPr>
          <p:txBody>
            <a:bodyPr wrap="none">
              <a:spAutoFit/>
            </a:bodyPr>
            <a:lstStyle/>
            <a:p>
              <a:r>
                <a:rPr lang="en-US"/>
                <a:t>HTTP Response</a:t>
              </a:r>
            </a:p>
          </p:txBody>
        </p:sp>
        <p:sp>
          <p:nvSpPr>
            <p:cNvPr id="13" name="Line 26"/>
            <p:cNvSpPr>
              <a:spLocks noChangeShapeType="1"/>
            </p:cNvSpPr>
            <p:nvPr/>
          </p:nvSpPr>
          <p:spPr bwMode="auto">
            <a:xfrm flipV="1">
              <a:off x="5105400" y="2971800"/>
              <a:ext cx="914400" cy="304800"/>
            </a:xfrm>
            <a:prstGeom prst="line">
              <a:avLst/>
            </a:prstGeom>
            <a:noFill/>
            <a:ln w="9525">
              <a:solidFill>
                <a:schemeClr val="tx1"/>
              </a:solidFill>
              <a:round/>
              <a:headEnd/>
              <a:tailEnd type="triangle" w="med" len="med"/>
            </a:ln>
            <a:effectLst/>
          </p:spPr>
          <p:txBody>
            <a:bodyPr/>
            <a:lstStyle/>
            <a:p>
              <a:endParaRPr lang="en-US"/>
            </a:p>
          </p:txBody>
        </p:sp>
        <p:sp>
          <p:nvSpPr>
            <p:cNvPr id="14" name="Line 27"/>
            <p:cNvSpPr>
              <a:spLocks noChangeShapeType="1"/>
            </p:cNvSpPr>
            <p:nvPr/>
          </p:nvSpPr>
          <p:spPr bwMode="auto">
            <a:xfrm flipH="1">
              <a:off x="5105400" y="3124200"/>
              <a:ext cx="914400" cy="304800"/>
            </a:xfrm>
            <a:prstGeom prst="line">
              <a:avLst/>
            </a:prstGeom>
            <a:noFill/>
            <a:ln w="9525">
              <a:solidFill>
                <a:schemeClr val="tx1"/>
              </a:solidFill>
              <a:round/>
              <a:headEnd/>
              <a:tailEnd type="triangle" w="med" len="med"/>
            </a:ln>
            <a:effectLst/>
          </p:spPr>
          <p:txBody>
            <a:bodyPr/>
            <a:lstStyle/>
            <a:p>
              <a:endParaRPr lang="en-US"/>
            </a:p>
          </p:txBody>
        </p:sp>
        <p:sp>
          <p:nvSpPr>
            <p:cNvPr id="15" name="Line 28"/>
            <p:cNvSpPr>
              <a:spLocks noChangeShapeType="1"/>
            </p:cNvSpPr>
            <p:nvPr/>
          </p:nvSpPr>
          <p:spPr bwMode="auto">
            <a:xfrm>
              <a:off x="5105400" y="3505200"/>
              <a:ext cx="914400" cy="304800"/>
            </a:xfrm>
            <a:prstGeom prst="line">
              <a:avLst/>
            </a:prstGeom>
            <a:noFill/>
            <a:ln w="9525">
              <a:solidFill>
                <a:schemeClr val="tx1"/>
              </a:solidFill>
              <a:round/>
              <a:headEnd/>
              <a:tailEnd type="triangle" w="med" len="med"/>
            </a:ln>
            <a:effectLst/>
          </p:spPr>
          <p:txBody>
            <a:bodyPr/>
            <a:lstStyle/>
            <a:p>
              <a:endParaRPr lang="en-US"/>
            </a:p>
          </p:txBody>
        </p:sp>
        <p:sp>
          <p:nvSpPr>
            <p:cNvPr id="16" name="Line 29"/>
            <p:cNvSpPr>
              <a:spLocks noChangeShapeType="1"/>
            </p:cNvSpPr>
            <p:nvPr/>
          </p:nvSpPr>
          <p:spPr bwMode="auto">
            <a:xfrm flipH="1" flipV="1">
              <a:off x="5105400" y="3657600"/>
              <a:ext cx="914400" cy="381000"/>
            </a:xfrm>
            <a:prstGeom prst="line">
              <a:avLst/>
            </a:prstGeom>
            <a:noFill/>
            <a:ln w="9525">
              <a:solidFill>
                <a:schemeClr val="tx1"/>
              </a:solidFill>
              <a:round/>
              <a:headEnd/>
              <a:tailEnd type="triangle" w="med" len="med"/>
            </a:ln>
            <a:effectLst/>
          </p:spPr>
          <p:txBody>
            <a:bodyPr/>
            <a:lstStyle/>
            <a:p>
              <a:endParaRPr lang="en-US"/>
            </a:p>
          </p:txBody>
        </p:sp>
        <p:sp>
          <p:nvSpPr>
            <p:cNvPr id="17" name="Rectangle 30"/>
            <p:cNvSpPr>
              <a:spLocks noChangeArrowheads="1"/>
            </p:cNvSpPr>
            <p:nvPr/>
          </p:nvSpPr>
          <p:spPr bwMode="auto">
            <a:xfrm>
              <a:off x="7696200" y="2971800"/>
              <a:ext cx="1219200" cy="381000"/>
            </a:xfrm>
            <a:prstGeom prst="rect">
              <a:avLst/>
            </a:prstGeom>
            <a:noFill/>
            <a:ln w="9525">
              <a:solidFill>
                <a:schemeClr val="tx1"/>
              </a:solidFill>
              <a:miter lim="800000"/>
              <a:headEnd/>
              <a:tailEnd/>
            </a:ln>
            <a:effectLst/>
          </p:spPr>
          <p:txBody>
            <a:bodyPr wrap="none" anchor="ctr"/>
            <a:lstStyle/>
            <a:p>
              <a:pPr algn="ctr"/>
              <a:r>
                <a:rPr lang="en-US" dirty="0"/>
                <a:t>Servlet</a:t>
              </a:r>
            </a:p>
          </p:txBody>
        </p:sp>
        <p:sp>
          <p:nvSpPr>
            <p:cNvPr id="18" name="Line 31"/>
            <p:cNvSpPr>
              <a:spLocks noChangeShapeType="1"/>
            </p:cNvSpPr>
            <p:nvPr/>
          </p:nvSpPr>
          <p:spPr bwMode="auto">
            <a:xfrm>
              <a:off x="7239000" y="3048000"/>
              <a:ext cx="457200" cy="0"/>
            </a:xfrm>
            <a:prstGeom prst="line">
              <a:avLst/>
            </a:prstGeom>
            <a:noFill/>
            <a:ln w="9525">
              <a:solidFill>
                <a:schemeClr val="tx1"/>
              </a:solidFill>
              <a:round/>
              <a:headEnd/>
              <a:tailEnd type="triangle" w="med" len="med"/>
            </a:ln>
            <a:effectLst/>
          </p:spPr>
          <p:txBody>
            <a:bodyPr/>
            <a:lstStyle/>
            <a:p>
              <a:endParaRPr lang="en-US"/>
            </a:p>
          </p:txBody>
        </p:sp>
        <p:sp>
          <p:nvSpPr>
            <p:cNvPr id="19" name="Line 32"/>
            <p:cNvSpPr>
              <a:spLocks noChangeShapeType="1"/>
            </p:cNvSpPr>
            <p:nvPr/>
          </p:nvSpPr>
          <p:spPr bwMode="auto">
            <a:xfrm flipH="1">
              <a:off x="7239000" y="3200400"/>
              <a:ext cx="457200" cy="0"/>
            </a:xfrm>
            <a:prstGeom prst="line">
              <a:avLst/>
            </a:prstGeom>
            <a:noFill/>
            <a:ln w="9525">
              <a:solidFill>
                <a:schemeClr val="tx1"/>
              </a:solidFill>
              <a:round/>
              <a:headEnd/>
              <a:tailEnd type="triangle" w="med" len="med"/>
            </a:ln>
            <a:effectLst/>
          </p:spPr>
          <p:txBody>
            <a:bodyPr/>
            <a:lstStyle/>
            <a:p>
              <a:endParaRPr lang="en-US"/>
            </a:p>
          </p:txBody>
        </p:sp>
      </p:grpSp>
    </p:spTree>
    <p:extLst>
      <p:ext uri="{BB962C8B-B14F-4D97-AF65-F5344CB8AC3E}">
        <p14:creationId xmlns:p14="http://schemas.microsoft.com/office/powerpoint/2010/main" val="378909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1828800" y="-228600"/>
            <a:ext cx="8229600" cy="1143000"/>
          </a:xfrm>
        </p:spPr>
        <p:txBody>
          <a:bodyPr/>
          <a:lstStyle/>
          <a:p>
            <a:pPr eaLnBrk="1" hangingPunct="1"/>
            <a:r>
              <a:rPr lang="en-US" dirty="0" smtClean="0"/>
              <a:t>Introduction To Servlets</a:t>
            </a:r>
          </a:p>
        </p:txBody>
      </p:sp>
      <p:sp>
        <p:nvSpPr>
          <p:cNvPr id="7171" name="Rectangle 3"/>
          <p:cNvSpPr>
            <a:spLocks noGrp="1" noChangeArrowheads="1"/>
          </p:cNvSpPr>
          <p:nvPr>
            <p:ph type="body" idx="4294967295"/>
          </p:nvPr>
        </p:nvSpPr>
        <p:spPr>
          <a:xfrm>
            <a:off x="1625600" y="990601"/>
            <a:ext cx="8737600" cy="5354637"/>
          </a:xfrm>
        </p:spPr>
        <p:txBody>
          <a:bodyPr/>
          <a:lstStyle/>
          <a:p>
            <a:r>
              <a:rPr lang="en-US" dirty="0" err="1" smtClean="0"/>
              <a:t>Servlets</a:t>
            </a:r>
            <a:r>
              <a:rPr lang="en-US" dirty="0" smtClean="0"/>
              <a:t> over CGI:</a:t>
            </a:r>
          </a:p>
          <a:p>
            <a:pPr lvl="1">
              <a:spcBef>
                <a:spcPts val="0"/>
              </a:spcBef>
            </a:pPr>
            <a:r>
              <a:rPr lang="en-US" dirty="0" smtClean="0"/>
              <a:t>Request is run in a separate </a:t>
            </a:r>
            <a:r>
              <a:rPr lang="en-US" dirty="0" err="1" smtClean="0"/>
              <a:t>thread,so</a:t>
            </a:r>
            <a:r>
              <a:rPr lang="en-US" dirty="0" smtClean="0"/>
              <a:t> faster than CGIs</a:t>
            </a:r>
          </a:p>
          <a:p>
            <a:pPr lvl="1">
              <a:spcBef>
                <a:spcPts val="0"/>
              </a:spcBef>
            </a:pPr>
            <a:r>
              <a:rPr lang="en-US" dirty="0" err="1" smtClean="0"/>
              <a:t>Scalable,can</a:t>
            </a:r>
            <a:r>
              <a:rPr lang="en-US" dirty="0" smtClean="0"/>
              <a:t> serve many more requests, </a:t>
            </a:r>
          </a:p>
          <a:p>
            <a:pPr lvl="1">
              <a:spcBef>
                <a:spcPts val="0"/>
              </a:spcBef>
            </a:pPr>
            <a:r>
              <a:rPr lang="en-US" dirty="0" smtClean="0"/>
              <a:t>Robust and Object Oriented.</a:t>
            </a:r>
          </a:p>
          <a:p>
            <a:pPr lvl="1">
              <a:spcBef>
                <a:spcPts val="0"/>
              </a:spcBef>
            </a:pPr>
            <a:r>
              <a:rPr lang="en-US" dirty="0" smtClean="0"/>
              <a:t>Can be written in Java Programming language.</a:t>
            </a:r>
          </a:p>
          <a:p>
            <a:pPr lvl="1">
              <a:spcBef>
                <a:spcPts val="0"/>
              </a:spcBef>
            </a:pPr>
            <a:r>
              <a:rPr lang="en-US" dirty="0" smtClean="0"/>
              <a:t>Platform independent.</a:t>
            </a:r>
          </a:p>
          <a:p>
            <a:pPr lvl="1">
              <a:spcBef>
                <a:spcPts val="0"/>
              </a:spcBef>
            </a:pPr>
            <a:r>
              <a:rPr lang="en-US" dirty="0" smtClean="0"/>
              <a:t>Access to Logging Capabilities.</a:t>
            </a:r>
          </a:p>
          <a:p>
            <a:pPr lvl="1">
              <a:spcBef>
                <a:spcPts val="0"/>
              </a:spcBef>
            </a:pPr>
            <a:r>
              <a:rPr lang="en-US" dirty="0" smtClean="0"/>
              <a:t>Error handling and Security.</a:t>
            </a:r>
          </a:p>
          <a:p>
            <a:pPr lvl="1"/>
            <a:endParaRPr lang="en-US" dirty="0" smtClean="0"/>
          </a:p>
          <a:p>
            <a:pPr lvl="1"/>
            <a:endParaRPr lang="en-US" dirty="0" smtClean="0"/>
          </a:p>
          <a:p>
            <a:pPr lvl="3"/>
            <a:endParaRPr lang="en-US" sz="1600" dirty="0"/>
          </a:p>
        </p:txBody>
      </p:sp>
      <p:grpSp>
        <p:nvGrpSpPr>
          <p:cNvPr id="4" name="Group 25"/>
          <p:cNvGrpSpPr>
            <a:grpSpLocks/>
          </p:cNvGrpSpPr>
          <p:nvPr/>
        </p:nvGrpSpPr>
        <p:grpSpPr bwMode="auto">
          <a:xfrm>
            <a:off x="3124200" y="3733800"/>
            <a:ext cx="5562600" cy="2667000"/>
            <a:chOff x="96" y="2736"/>
            <a:chExt cx="2592" cy="1056"/>
          </a:xfrm>
        </p:grpSpPr>
        <p:sp>
          <p:nvSpPr>
            <p:cNvPr id="5" name="Rectangle 26"/>
            <p:cNvSpPr>
              <a:spLocks noChangeArrowheads="1"/>
            </p:cNvSpPr>
            <p:nvPr/>
          </p:nvSpPr>
          <p:spPr bwMode="auto">
            <a:xfrm>
              <a:off x="96" y="3016"/>
              <a:ext cx="616" cy="148"/>
            </a:xfrm>
            <a:prstGeom prst="rect">
              <a:avLst/>
            </a:prstGeom>
            <a:solidFill>
              <a:srgbClr val="008000"/>
            </a:solidFill>
            <a:ln w="9525">
              <a:solidFill>
                <a:srgbClr val="333300"/>
              </a:solidFill>
              <a:miter lim="800000"/>
              <a:headEnd/>
              <a:tailEnd/>
            </a:ln>
            <a:effectLst/>
          </p:spPr>
          <p:txBody>
            <a:bodyPr wrap="none" anchor="ctr"/>
            <a:lstStyle/>
            <a:p>
              <a:pPr algn="ctr"/>
              <a:r>
                <a:rPr lang="en-US" sz="1200" b="1">
                  <a:solidFill>
                    <a:schemeClr val="bg1"/>
                  </a:solidFill>
                </a:rPr>
                <a:t>Browser 1</a:t>
              </a:r>
            </a:p>
          </p:txBody>
        </p:sp>
        <p:sp>
          <p:nvSpPr>
            <p:cNvPr id="6" name="Rectangle 27"/>
            <p:cNvSpPr>
              <a:spLocks noChangeArrowheads="1"/>
            </p:cNvSpPr>
            <p:nvPr/>
          </p:nvSpPr>
          <p:spPr bwMode="auto">
            <a:xfrm>
              <a:off x="960" y="3072"/>
              <a:ext cx="616" cy="422"/>
            </a:xfrm>
            <a:prstGeom prst="rect">
              <a:avLst/>
            </a:prstGeom>
            <a:solidFill>
              <a:srgbClr val="808000"/>
            </a:solidFill>
            <a:ln w="9525">
              <a:solidFill>
                <a:srgbClr val="333300"/>
              </a:solidFill>
              <a:miter lim="800000"/>
              <a:headEnd/>
              <a:tailEnd/>
            </a:ln>
            <a:effectLst/>
          </p:spPr>
          <p:txBody>
            <a:bodyPr wrap="none" anchor="ctr"/>
            <a:lstStyle/>
            <a:p>
              <a:pPr algn="ctr"/>
              <a:r>
                <a:rPr lang="en-US" sz="1200" b="1" dirty="0">
                  <a:solidFill>
                    <a:schemeClr val="bg1"/>
                  </a:solidFill>
                </a:rPr>
                <a:t>Web</a:t>
              </a:r>
            </a:p>
            <a:p>
              <a:pPr algn="ctr"/>
              <a:r>
                <a:rPr lang="en-US" sz="1200" b="1" dirty="0">
                  <a:solidFill>
                    <a:schemeClr val="bg1"/>
                  </a:solidFill>
                </a:rPr>
                <a:t>Server</a:t>
              </a:r>
            </a:p>
          </p:txBody>
        </p:sp>
        <p:sp>
          <p:nvSpPr>
            <p:cNvPr id="7" name="Rectangle 28"/>
            <p:cNvSpPr>
              <a:spLocks noChangeArrowheads="1"/>
            </p:cNvSpPr>
            <p:nvPr/>
          </p:nvSpPr>
          <p:spPr bwMode="auto">
            <a:xfrm>
              <a:off x="96" y="3185"/>
              <a:ext cx="616" cy="148"/>
            </a:xfrm>
            <a:prstGeom prst="rect">
              <a:avLst/>
            </a:prstGeom>
            <a:solidFill>
              <a:srgbClr val="008000"/>
            </a:solidFill>
            <a:ln w="9525">
              <a:solidFill>
                <a:srgbClr val="333300"/>
              </a:solidFill>
              <a:miter lim="800000"/>
              <a:headEnd/>
              <a:tailEnd/>
            </a:ln>
            <a:effectLst/>
          </p:spPr>
          <p:txBody>
            <a:bodyPr wrap="none" anchor="ctr"/>
            <a:lstStyle/>
            <a:p>
              <a:pPr algn="ctr"/>
              <a:r>
                <a:rPr lang="en-US" sz="1200" b="1">
                  <a:solidFill>
                    <a:schemeClr val="bg1"/>
                  </a:solidFill>
                </a:rPr>
                <a:t>Browser 2</a:t>
              </a:r>
            </a:p>
          </p:txBody>
        </p:sp>
        <p:sp>
          <p:nvSpPr>
            <p:cNvPr id="8" name="Rectangle 29"/>
            <p:cNvSpPr>
              <a:spLocks noChangeArrowheads="1"/>
            </p:cNvSpPr>
            <p:nvPr/>
          </p:nvSpPr>
          <p:spPr bwMode="auto">
            <a:xfrm>
              <a:off x="96" y="3375"/>
              <a:ext cx="616" cy="148"/>
            </a:xfrm>
            <a:prstGeom prst="rect">
              <a:avLst/>
            </a:prstGeom>
            <a:solidFill>
              <a:srgbClr val="008000"/>
            </a:solidFill>
            <a:ln w="9525">
              <a:solidFill>
                <a:srgbClr val="333300"/>
              </a:solidFill>
              <a:miter lim="800000"/>
              <a:headEnd/>
              <a:tailEnd/>
            </a:ln>
            <a:effectLst/>
          </p:spPr>
          <p:txBody>
            <a:bodyPr wrap="none" anchor="ctr"/>
            <a:lstStyle/>
            <a:p>
              <a:pPr algn="ctr"/>
              <a:r>
                <a:rPr lang="en-US" sz="1200" b="1">
                  <a:solidFill>
                    <a:schemeClr val="bg1"/>
                  </a:solidFill>
                </a:rPr>
                <a:t>Browser N</a:t>
              </a:r>
            </a:p>
          </p:txBody>
        </p:sp>
        <p:sp>
          <p:nvSpPr>
            <p:cNvPr id="9" name="Line 30"/>
            <p:cNvSpPr>
              <a:spLocks noChangeShapeType="1"/>
            </p:cNvSpPr>
            <p:nvPr/>
          </p:nvSpPr>
          <p:spPr bwMode="auto">
            <a:xfrm>
              <a:off x="720" y="3291"/>
              <a:ext cx="251" cy="0"/>
            </a:xfrm>
            <a:prstGeom prst="line">
              <a:avLst/>
            </a:prstGeom>
            <a:noFill/>
            <a:ln w="28575">
              <a:solidFill>
                <a:srgbClr val="FFCC00"/>
              </a:solidFill>
              <a:miter lim="800000"/>
              <a:headEnd/>
              <a:tailEnd type="triangle" w="lg" len="lg"/>
            </a:ln>
            <a:effectLst/>
          </p:spPr>
          <p:txBody>
            <a:bodyPr wrap="none"/>
            <a:lstStyle/>
            <a:p>
              <a:endParaRPr lang="en-US"/>
            </a:p>
          </p:txBody>
        </p:sp>
        <p:sp>
          <p:nvSpPr>
            <p:cNvPr id="10" name="Line 31"/>
            <p:cNvSpPr>
              <a:spLocks noChangeShapeType="1"/>
            </p:cNvSpPr>
            <p:nvPr/>
          </p:nvSpPr>
          <p:spPr bwMode="auto">
            <a:xfrm flipV="1">
              <a:off x="1587" y="3264"/>
              <a:ext cx="189" cy="6"/>
            </a:xfrm>
            <a:prstGeom prst="line">
              <a:avLst/>
            </a:prstGeom>
            <a:noFill/>
            <a:ln w="38100">
              <a:solidFill>
                <a:srgbClr val="FFCC00"/>
              </a:solidFill>
              <a:miter lim="800000"/>
              <a:headEnd/>
              <a:tailEnd type="triangle" w="lg" len="lg"/>
            </a:ln>
            <a:effectLst/>
          </p:spPr>
          <p:txBody>
            <a:bodyPr wrap="none"/>
            <a:lstStyle/>
            <a:p>
              <a:endParaRPr lang="en-US"/>
            </a:p>
          </p:txBody>
        </p:sp>
        <p:sp>
          <p:nvSpPr>
            <p:cNvPr id="11" name="Line 32"/>
            <p:cNvSpPr>
              <a:spLocks noChangeShapeType="1"/>
            </p:cNvSpPr>
            <p:nvPr/>
          </p:nvSpPr>
          <p:spPr bwMode="auto">
            <a:xfrm flipV="1">
              <a:off x="1587" y="3168"/>
              <a:ext cx="189" cy="12"/>
            </a:xfrm>
            <a:prstGeom prst="line">
              <a:avLst/>
            </a:prstGeom>
            <a:noFill/>
            <a:ln w="38100">
              <a:solidFill>
                <a:schemeClr val="accent2"/>
              </a:solidFill>
              <a:miter lim="800000"/>
              <a:headEnd/>
              <a:tailEnd type="triangle" w="lg" len="lg"/>
            </a:ln>
            <a:effectLst/>
          </p:spPr>
          <p:txBody>
            <a:bodyPr wrap="none"/>
            <a:lstStyle/>
            <a:p>
              <a:endParaRPr lang="en-US"/>
            </a:p>
          </p:txBody>
        </p:sp>
        <p:sp>
          <p:nvSpPr>
            <p:cNvPr id="12" name="Line 33"/>
            <p:cNvSpPr>
              <a:spLocks noChangeShapeType="1"/>
            </p:cNvSpPr>
            <p:nvPr/>
          </p:nvSpPr>
          <p:spPr bwMode="auto">
            <a:xfrm>
              <a:off x="1587" y="3360"/>
              <a:ext cx="189" cy="0"/>
            </a:xfrm>
            <a:prstGeom prst="line">
              <a:avLst/>
            </a:prstGeom>
            <a:noFill/>
            <a:ln w="38100">
              <a:solidFill>
                <a:srgbClr val="339966"/>
              </a:solidFill>
              <a:miter lim="800000"/>
              <a:headEnd/>
              <a:tailEnd type="triangle" w="lg" len="lg"/>
            </a:ln>
            <a:effectLst/>
          </p:spPr>
          <p:txBody>
            <a:bodyPr wrap="none"/>
            <a:lstStyle/>
            <a:p>
              <a:endParaRPr lang="en-US"/>
            </a:p>
          </p:txBody>
        </p:sp>
        <p:sp>
          <p:nvSpPr>
            <p:cNvPr id="13" name="Line 34"/>
            <p:cNvSpPr>
              <a:spLocks noChangeShapeType="1"/>
            </p:cNvSpPr>
            <p:nvPr/>
          </p:nvSpPr>
          <p:spPr bwMode="auto">
            <a:xfrm>
              <a:off x="720" y="3080"/>
              <a:ext cx="223" cy="126"/>
            </a:xfrm>
            <a:prstGeom prst="line">
              <a:avLst/>
            </a:prstGeom>
            <a:noFill/>
            <a:ln w="28575">
              <a:solidFill>
                <a:schemeClr val="accent2"/>
              </a:solidFill>
              <a:miter lim="800000"/>
              <a:headEnd/>
              <a:tailEnd type="triangle" w="lg" len="lg"/>
            </a:ln>
            <a:effectLst/>
          </p:spPr>
          <p:txBody>
            <a:bodyPr wrap="none"/>
            <a:lstStyle/>
            <a:p>
              <a:endParaRPr lang="en-US"/>
            </a:p>
          </p:txBody>
        </p:sp>
        <p:sp>
          <p:nvSpPr>
            <p:cNvPr id="14" name="Line 35"/>
            <p:cNvSpPr>
              <a:spLocks noChangeShapeType="1"/>
            </p:cNvSpPr>
            <p:nvPr/>
          </p:nvSpPr>
          <p:spPr bwMode="auto">
            <a:xfrm flipV="1">
              <a:off x="720" y="3354"/>
              <a:ext cx="223" cy="106"/>
            </a:xfrm>
            <a:prstGeom prst="line">
              <a:avLst/>
            </a:prstGeom>
            <a:noFill/>
            <a:ln w="28575">
              <a:solidFill>
                <a:srgbClr val="339966"/>
              </a:solidFill>
              <a:miter lim="800000"/>
              <a:headEnd/>
              <a:tailEnd type="triangle" w="lg" len="lg"/>
            </a:ln>
            <a:effectLst/>
          </p:spPr>
          <p:txBody>
            <a:bodyPr wrap="none"/>
            <a:lstStyle/>
            <a:p>
              <a:endParaRPr lang="en-US"/>
            </a:p>
          </p:txBody>
        </p:sp>
        <p:sp>
          <p:nvSpPr>
            <p:cNvPr id="15" name="Oval 36"/>
            <p:cNvSpPr>
              <a:spLocks noChangeArrowheads="1"/>
            </p:cNvSpPr>
            <p:nvPr/>
          </p:nvSpPr>
          <p:spPr bwMode="auto">
            <a:xfrm>
              <a:off x="1728" y="2736"/>
              <a:ext cx="391" cy="1056"/>
            </a:xfrm>
            <a:prstGeom prst="ellipse">
              <a:avLst/>
            </a:prstGeom>
            <a:solidFill>
              <a:srgbClr val="993300"/>
            </a:solidFill>
            <a:ln w="9525">
              <a:solidFill>
                <a:srgbClr val="993300"/>
              </a:solidFill>
              <a:miter lim="800000"/>
              <a:headEnd/>
              <a:tailEnd/>
            </a:ln>
            <a:effectLst/>
          </p:spPr>
          <p:txBody>
            <a:bodyPr wrap="none" anchor="ctr"/>
            <a:lstStyle/>
            <a:p>
              <a:pPr algn="ctr"/>
              <a:r>
                <a:rPr lang="en-US" sz="1200" b="1" dirty="0" err="1">
                  <a:solidFill>
                    <a:schemeClr val="bg1"/>
                  </a:solidFill>
                </a:rPr>
                <a:t>Servlet</a:t>
              </a:r>
              <a:endParaRPr lang="en-US" sz="1200" b="1" dirty="0">
                <a:solidFill>
                  <a:schemeClr val="bg1"/>
                </a:solidFill>
              </a:endParaRPr>
            </a:p>
          </p:txBody>
        </p:sp>
        <p:sp>
          <p:nvSpPr>
            <p:cNvPr id="16" name="AutoShape 37"/>
            <p:cNvSpPr>
              <a:spLocks noChangeArrowheads="1"/>
            </p:cNvSpPr>
            <p:nvPr/>
          </p:nvSpPr>
          <p:spPr bwMode="auto">
            <a:xfrm>
              <a:off x="2352" y="2784"/>
              <a:ext cx="336" cy="240"/>
            </a:xfrm>
            <a:prstGeom prst="flowChartMagneticDisk">
              <a:avLst/>
            </a:prstGeom>
            <a:solidFill>
              <a:srgbClr val="CCFFFF">
                <a:alpha val="50000"/>
              </a:srgbClr>
            </a:solidFill>
            <a:ln w="9525">
              <a:solidFill>
                <a:srgbClr val="00FF00"/>
              </a:solidFill>
              <a:round/>
              <a:headEnd/>
              <a:tailEnd/>
            </a:ln>
            <a:effectLst/>
          </p:spPr>
          <p:txBody>
            <a:bodyPr wrap="none" anchor="ctr"/>
            <a:lstStyle/>
            <a:p>
              <a:endParaRPr lang="en-US"/>
            </a:p>
          </p:txBody>
        </p:sp>
        <p:sp>
          <p:nvSpPr>
            <p:cNvPr id="17" name="AutoShape 38"/>
            <p:cNvSpPr>
              <a:spLocks noChangeArrowheads="1"/>
            </p:cNvSpPr>
            <p:nvPr/>
          </p:nvSpPr>
          <p:spPr bwMode="auto">
            <a:xfrm>
              <a:off x="2352" y="3168"/>
              <a:ext cx="336" cy="240"/>
            </a:xfrm>
            <a:prstGeom prst="flowChartMagneticDisk">
              <a:avLst/>
            </a:prstGeom>
            <a:solidFill>
              <a:srgbClr val="CCFFFF">
                <a:alpha val="50000"/>
              </a:srgbClr>
            </a:solidFill>
            <a:ln w="9525">
              <a:solidFill>
                <a:srgbClr val="00FF00"/>
              </a:solidFill>
              <a:round/>
              <a:headEnd/>
              <a:tailEnd/>
            </a:ln>
            <a:effectLst/>
          </p:spPr>
          <p:txBody>
            <a:bodyPr wrap="none" anchor="ctr"/>
            <a:lstStyle/>
            <a:p>
              <a:endParaRPr lang="en-US"/>
            </a:p>
          </p:txBody>
        </p:sp>
        <p:sp>
          <p:nvSpPr>
            <p:cNvPr id="18" name="AutoShape 39"/>
            <p:cNvSpPr>
              <a:spLocks noChangeArrowheads="1"/>
            </p:cNvSpPr>
            <p:nvPr/>
          </p:nvSpPr>
          <p:spPr bwMode="auto">
            <a:xfrm>
              <a:off x="2352" y="3552"/>
              <a:ext cx="336" cy="240"/>
            </a:xfrm>
            <a:prstGeom prst="flowChartMagneticDisk">
              <a:avLst/>
            </a:prstGeom>
            <a:solidFill>
              <a:srgbClr val="CCFFFF">
                <a:alpha val="50000"/>
              </a:srgbClr>
            </a:solidFill>
            <a:ln w="9525">
              <a:solidFill>
                <a:srgbClr val="00FF00"/>
              </a:solidFill>
              <a:round/>
              <a:headEnd/>
              <a:tailEnd/>
            </a:ln>
            <a:effectLst/>
          </p:spPr>
          <p:txBody>
            <a:bodyPr wrap="none" anchor="ctr"/>
            <a:lstStyle/>
            <a:p>
              <a:endParaRPr lang="en-US"/>
            </a:p>
          </p:txBody>
        </p:sp>
        <p:sp>
          <p:nvSpPr>
            <p:cNvPr id="19" name="Line 40"/>
            <p:cNvSpPr>
              <a:spLocks noChangeShapeType="1"/>
            </p:cNvSpPr>
            <p:nvPr/>
          </p:nvSpPr>
          <p:spPr bwMode="auto">
            <a:xfrm flipV="1">
              <a:off x="2112" y="3264"/>
              <a:ext cx="240" cy="0"/>
            </a:xfrm>
            <a:prstGeom prst="line">
              <a:avLst/>
            </a:prstGeom>
            <a:noFill/>
            <a:ln w="38100">
              <a:solidFill>
                <a:srgbClr val="800080"/>
              </a:solidFill>
              <a:miter lim="800000"/>
              <a:headEnd/>
              <a:tailEnd type="triangle" w="lg" len="lg"/>
            </a:ln>
            <a:effectLst/>
          </p:spPr>
          <p:txBody>
            <a:bodyPr wrap="none"/>
            <a:lstStyle/>
            <a:p>
              <a:endParaRPr lang="en-US"/>
            </a:p>
          </p:txBody>
        </p:sp>
        <p:sp>
          <p:nvSpPr>
            <p:cNvPr id="20" name="Line 41"/>
            <p:cNvSpPr>
              <a:spLocks noChangeShapeType="1"/>
            </p:cNvSpPr>
            <p:nvPr/>
          </p:nvSpPr>
          <p:spPr bwMode="auto">
            <a:xfrm>
              <a:off x="2064" y="2880"/>
              <a:ext cx="288" cy="0"/>
            </a:xfrm>
            <a:prstGeom prst="line">
              <a:avLst/>
            </a:prstGeom>
            <a:noFill/>
            <a:ln w="38100">
              <a:solidFill>
                <a:srgbClr val="800080"/>
              </a:solidFill>
              <a:miter lim="800000"/>
              <a:headEnd/>
              <a:tailEnd type="triangle" w="lg" len="lg"/>
            </a:ln>
            <a:effectLst/>
          </p:spPr>
          <p:txBody>
            <a:bodyPr wrap="none"/>
            <a:lstStyle/>
            <a:p>
              <a:endParaRPr lang="en-US"/>
            </a:p>
          </p:txBody>
        </p:sp>
        <p:sp>
          <p:nvSpPr>
            <p:cNvPr id="21" name="Line 42"/>
            <p:cNvSpPr>
              <a:spLocks noChangeShapeType="1"/>
            </p:cNvSpPr>
            <p:nvPr/>
          </p:nvSpPr>
          <p:spPr bwMode="auto">
            <a:xfrm>
              <a:off x="2064" y="3648"/>
              <a:ext cx="288" cy="0"/>
            </a:xfrm>
            <a:prstGeom prst="line">
              <a:avLst/>
            </a:prstGeom>
            <a:noFill/>
            <a:ln w="38100">
              <a:solidFill>
                <a:srgbClr val="800080"/>
              </a:solidFill>
              <a:miter lim="800000"/>
              <a:headEnd/>
              <a:tailEnd type="triangle" w="lg" len="lg"/>
            </a:ln>
            <a:effectLst/>
          </p:spPr>
          <p:txBody>
            <a:bodyPr wrap="none"/>
            <a:lstStyle/>
            <a:p>
              <a:endParaRPr lang="en-US"/>
            </a:p>
          </p:txBody>
        </p:sp>
      </p:grpSp>
    </p:spTree>
    <p:extLst>
      <p:ext uri="{BB962C8B-B14F-4D97-AF65-F5344CB8AC3E}">
        <p14:creationId xmlns:p14="http://schemas.microsoft.com/office/powerpoint/2010/main" val="341745521"/>
      </p:ext>
    </p:extLst>
  </p:cSld>
  <p:clrMapOvr>
    <a:masterClrMapping/>
  </p:clrMapOvr>
  <p:timing>
    <p:tnLst>
      <p:par>
        <p:cTn id="1" dur="indefinite" restart="never" nodeType="tmRoot"/>
      </p:par>
    </p:tnLst>
  </p:timing>
</p:sld>
</file>

<file path=ppt/theme/theme1.xml><?xml version="1.0" encoding="utf-8"?>
<a:theme xmlns:a="http://schemas.openxmlformats.org/drawingml/2006/main" name="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bal_Widescreen [Read-Only]" id="{6399141C-D257-4F00-B50B-2F18604F6777}" vid="{EC7B36C2-099E-485F-9AE1-CEEE791AFD05}"/>
    </a:ext>
  </a:extLst>
</a:theme>
</file>

<file path=ppt/theme/theme2.xml><?xml version="1.0" encoding="utf-8"?>
<a:theme xmlns:a="http://schemas.openxmlformats.org/drawingml/2006/main" name="1_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bal_Widescreen [Read-Only]" id="{6399141C-D257-4F00-B50B-2F18604F6777}" vid="{EC7B36C2-099E-485F-9AE1-CEEE791AFD0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VB Scripting.pptx</Template>
  <TotalTime>41</TotalTime>
  <Words>8427</Words>
  <Application>Microsoft Office PowerPoint</Application>
  <PresentationFormat>Widescreen</PresentationFormat>
  <Paragraphs>969</Paragraphs>
  <Slides>51</Slides>
  <Notes>49</Notes>
  <HiddenSlides>9</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51</vt:i4>
      </vt:variant>
    </vt:vector>
  </HeadingPairs>
  <TitlesOfParts>
    <vt:vector size="62" baseType="lpstr">
      <vt:lpstr>Arial Unicode MS</vt:lpstr>
      <vt:lpstr>ＭＳ Ｐゴシック</vt:lpstr>
      <vt:lpstr>Arial</vt:lpstr>
      <vt:lpstr>Calibri</vt:lpstr>
      <vt:lpstr>Courier New</vt:lpstr>
      <vt:lpstr>DejaVu Sans</vt:lpstr>
      <vt:lpstr>Papyrus</vt:lpstr>
      <vt:lpstr>Times New Roman</vt:lpstr>
      <vt:lpstr>Wingdings</vt:lpstr>
      <vt:lpstr>Global</vt:lpstr>
      <vt:lpstr>1_Global</vt:lpstr>
      <vt:lpstr>Servlets</vt:lpstr>
      <vt:lpstr>Iconic Representations.......</vt:lpstr>
      <vt:lpstr>Objectives</vt:lpstr>
      <vt:lpstr>Introduction To Servlets</vt:lpstr>
      <vt:lpstr>Introduction To Servlets</vt:lpstr>
      <vt:lpstr>Introduction To Servlets</vt:lpstr>
      <vt:lpstr>Introduction To Servlets</vt:lpstr>
      <vt:lpstr>Introduction To Servlets</vt:lpstr>
      <vt:lpstr>Introduction To Servlets</vt:lpstr>
      <vt:lpstr>Introduction To Servlets</vt:lpstr>
      <vt:lpstr>Introduction To Servlets</vt:lpstr>
      <vt:lpstr>Introduction To Servlets</vt:lpstr>
      <vt:lpstr>Introduction To Servlets</vt:lpstr>
      <vt:lpstr>Introduction To Servlets</vt:lpstr>
      <vt:lpstr>Introduction To Servlets</vt:lpstr>
      <vt:lpstr>Introduction To Servlets</vt:lpstr>
      <vt:lpstr>Introduction To Servlets</vt:lpstr>
      <vt:lpstr>Introduction To Servlets</vt:lpstr>
      <vt:lpstr>Introduction To Servlets</vt:lpstr>
      <vt:lpstr>Introduction To Servlets</vt:lpstr>
      <vt:lpstr>Coffee Break</vt:lpstr>
      <vt:lpstr>Introduction To Servlets</vt:lpstr>
      <vt:lpstr>Introduction To Servlets</vt:lpstr>
      <vt:lpstr>Introduction To Servlets</vt:lpstr>
      <vt:lpstr>Introduction To Servlets</vt:lpstr>
      <vt:lpstr>Introduction To Servlets</vt:lpstr>
      <vt:lpstr>Introduction To Servlets</vt:lpstr>
      <vt:lpstr>Introduction To Servlets</vt:lpstr>
      <vt:lpstr>Introduction To Servlets</vt:lpstr>
      <vt:lpstr>Introduction To Servlets</vt:lpstr>
      <vt:lpstr>Introduction To Servlets</vt:lpstr>
      <vt:lpstr>Introduction To Servlets</vt:lpstr>
      <vt:lpstr>Test your Memory…</vt:lpstr>
      <vt:lpstr>Introduction To Servlets</vt:lpstr>
      <vt:lpstr>Introduction To Servlets</vt:lpstr>
      <vt:lpstr>Lunch Break</vt:lpstr>
      <vt:lpstr>Introduction To Servlets</vt:lpstr>
      <vt:lpstr>Introduction To Servlets</vt:lpstr>
      <vt:lpstr>Test your Memory…</vt:lpstr>
      <vt:lpstr>Introduction To Servlets</vt:lpstr>
      <vt:lpstr>Introduction To Servlets</vt:lpstr>
      <vt:lpstr>Introduction To Servlets</vt:lpstr>
      <vt:lpstr>Introduction To Servlets</vt:lpstr>
      <vt:lpstr>Brainstorm</vt:lpstr>
      <vt:lpstr>Queries</vt:lpstr>
      <vt:lpstr>Recap</vt:lpstr>
      <vt:lpstr>Introduction To Servlets</vt:lpstr>
      <vt:lpstr>Introduction To Servlets</vt:lpstr>
      <vt:lpstr>Introduction To Servlets</vt:lpstr>
      <vt:lpstr>Introduction To Servlets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VB Scripting</dc:title>
  <dc:creator>Kumar, Sneha</dc:creator>
  <cp:lastModifiedBy>Chinchole, Pradeep</cp:lastModifiedBy>
  <cp:revision>12</cp:revision>
  <dcterms:created xsi:type="dcterms:W3CDTF">2017-03-10T12:39:37Z</dcterms:created>
  <dcterms:modified xsi:type="dcterms:W3CDTF">2017-04-03T09:58:49Z</dcterms:modified>
</cp:coreProperties>
</file>