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1"/>
  </p:notesMasterIdLst>
  <p:sldIdLst>
    <p:sldId id="256"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8" r:id="rId17"/>
    <p:sldId id="359" r:id="rId18"/>
    <p:sldId id="360"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showGuides="1">
      <p:cViewPr varScale="1">
        <p:scale>
          <a:sx n="77" d="100"/>
          <a:sy n="77" d="100"/>
        </p:scale>
        <p:origin x="84" y="774"/>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9/11/2017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5854A7A-0055-474C-9F51-F78E90A89EC5}" type="slidenum">
              <a:rPr lang="en-US" smtClean="0"/>
              <a:pPr/>
              <a:t>2</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endParaRPr lang="en-US" dirty="0" smtClean="0"/>
          </a:p>
        </p:txBody>
      </p:sp>
    </p:spTree>
    <p:extLst>
      <p:ext uri="{BB962C8B-B14F-4D97-AF65-F5344CB8AC3E}">
        <p14:creationId xmlns:p14="http://schemas.microsoft.com/office/powerpoint/2010/main" val="418132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Example:</a:t>
            </a:r>
          </a:p>
          <a:p>
            <a:r>
              <a:rPr lang="en-US" dirty="0" smtClean="0"/>
              <a:t>// </a:t>
            </a:r>
            <a:r>
              <a:rPr lang="en-US" dirty="0" err="1" smtClean="0"/>
              <a:t>req</a:t>
            </a:r>
            <a:r>
              <a:rPr lang="en-US" dirty="0" smtClean="0"/>
              <a:t> is </a:t>
            </a:r>
            <a:r>
              <a:rPr lang="en-US" dirty="0" err="1" smtClean="0"/>
              <a:t>HttpServletRequest</a:t>
            </a:r>
            <a:r>
              <a:rPr lang="en-US" dirty="0" smtClean="0"/>
              <a:t> object </a:t>
            </a:r>
          </a:p>
          <a:p>
            <a:r>
              <a:rPr lang="en-US" dirty="0" smtClean="0"/>
              <a:t>RequestDispatcher rd; rd = </a:t>
            </a:r>
            <a:r>
              <a:rPr lang="en-US" dirty="0" err="1" smtClean="0"/>
              <a:t>req.getRequestDispatcher</a:t>
            </a:r>
            <a:r>
              <a:rPr lang="en-US" dirty="0" smtClean="0"/>
              <a:t>("</a:t>
            </a:r>
            <a:r>
              <a:rPr lang="en-US" dirty="0" err="1" smtClean="0"/>
              <a:t>pathToServlet</a:t>
            </a:r>
            <a:r>
              <a:rPr lang="en-US" dirty="0" smtClean="0"/>
              <a:t>"); </a:t>
            </a:r>
          </a:p>
          <a:p>
            <a:r>
              <a:rPr lang="en-US" dirty="0" err="1" smtClean="0"/>
              <a:t>rd.forward</a:t>
            </a:r>
            <a:r>
              <a:rPr lang="en-US" dirty="0" smtClean="0"/>
              <a:t>(</a:t>
            </a:r>
            <a:r>
              <a:rPr lang="en-US" dirty="0" err="1" smtClean="0"/>
              <a:t>req</a:t>
            </a:r>
            <a:r>
              <a:rPr lang="en-US" dirty="0" smtClean="0"/>
              <a:t>, res); </a:t>
            </a:r>
          </a:p>
          <a:p>
            <a:endParaRPr lang="en-US" dirty="0" smtClean="0"/>
          </a:p>
          <a:p>
            <a:r>
              <a:rPr lang="en-US" dirty="0" smtClean="0"/>
              <a:t>Or you can use </a:t>
            </a:r>
            <a:r>
              <a:rPr lang="en-US" dirty="0" err="1" smtClean="0"/>
              <a:t>ServletContext's</a:t>
            </a:r>
            <a:r>
              <a:rPr lang="en-US" dirty="0" smtClean="0"/>
              <a:t> </a:t>
            </a:r>
            <a:r>
              <a:rPr lang="en-US" dirty="0" err="1" smtClean="0"/>
              <a:t>getRequestDispatcher</a:t>
            </a:r>
            <a:r>
              <a:rPr lang="en-US" dirty="0" smtClean="0"/>
              <a:t>(String resource) to do the same.</a:t>
            </a:r>
          </a:p>
          <a:p>
            <a:endParaRPr lang="en-US" dirty="0" smtClean="0"/>
          </a:p>
          <a:p>
            <a:r>
              <a:rPr lang="en-US" dirty="0" smtClean="0"/>
              <a:t>RequestDispatcher rd;</a:t>
            </a:r>
          </a:p>
          <a:p>
            <a:r>
              <a:rPr lang="en-US" dirty="0" smtClean="0"/>
              <a:t>rd = </a:t>
            </a:r>
            <a:r>
              <a:rPr lang="en-US" dirty="0" err="1" smtClean="0"/>
              <a:t>getServletContext</a:t>
            </a:r>
            <a:r>
              <a:rPr lang="en-US" dirty="0" smtClean="0"/>
              <a:t>().</a:t>
            </a:r>
            <a:r>
              <a:rPr lang="en-US" dirty="0" err="1" smtClean="0"/>
              <a:t>getRequestDispatcher</a:t>
            </a:r>
            <a:r>
              <a:rPr lang="en-US" dirty="0" smtClean="0"/>
              <a:t>(“/</a:t>
            </a:r>
            <a:r>
              <a:rPr lang="en-US" dirty="0" err="1" smtClean="0"/>
              <a:t>pathToServlet</a:t>
            </a:r>
            <a:r>
              <a:rPr lang="en-US" dirty="0" smtClean="0"/>
              <a:t>"); </a:t>
            </a:r>
          </a:p>
          <a:p>
            <a:r>
              <a:rPr lang="en-US" dirty="0" err="1" smtClean="0"/>
              <a:t>rd.forward</a:t>
            </a:r>
            <a:r>
              <a:rPr lang="en-US" dirty="0" smtClean="0"/>
              <a:t>(</a:t>
            </a:r>
            <a:r>
              <a:rPr lang="en-US" dirty="0" err="1" smtClean="0"/>
              <a:t>req</a:t>
            </a:r>
            <a:r>
              <a:rPr lang="en-US" dirty="0" smtClean="0"/>
              <a:t>, res);</a:t>
            </a:r>
          </a:p>
          <a:p>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11</a:t>
            </a:fld>
            <a:endParaRPr lang="en-US"/>
          </a:p>
        </p:txBody>
      </p:sp>
    </p:spTree>
    <p:extLst>
      <p:ext uri="{BB962C8B-B14F-4D97-AF65-F5344CB8AC3E}">
        <p14:creationId xmlns:p14="http://schemas.microsoft.com/office/powerpoint/2010/main" val="352869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dirty="0" smtClean="0"/>
              <a:t>Including</a:t>
            </a:r>
            <a:r>
              <a:rPr lang="en-US" b="1" u="sng" baseline="0" dirty="0" smtClean="0"/>
              <a:t> a Response:</a:t>
            </a:r>
          </a:p>
          <a:p>
            <a:r>
              <a:rPr lang="en-US" dirty="0" smtClean="0"/>
              <a:t>	This is a process to provide response to the user by including response of other pages into the response of first </a:t>
            </a:r>
            <a:r>
              <a:rPr lang="en-US" dirty="0" err="1" smtClean="0"/>
              <a:t>servlet</a:t>
            </a:r>
            <a:r>
              <a:rPr lang="en-US" dirty="0" smtClean="0"/>
              <a:t>. The user provides request of first </a:t>
            </a:r>
            <a:r>
              <a:rPr lang="en-US" dirty="0" err="1" smtClean="0"/>
              <a:t>servlet</a:t>
            </a:r>
            <a:r>
              <a:rPr lang="en-US" dirty="0" smtClean="0"/>
              <a:t>, the first </a:t>
            </a:r>
            <a:r>
              <a:rPr lang="en-US" dirty="0" err="1" smtClean="0"/>
              <a:t>servlet</a:t>
            </a:r>
            <a:r>
              <a:rPr lang="en-US" dirty="0" smtClean="0"/>
              <a:t> can transfer the request with execution control to another </a:t>
            </a:r>
            <a:r>
              <a:rPr lang="en-US" dirty="0" err="1" smtClean="0"/>
              <a:t>servlet</a:t>
            </a:r>
            <a:r>
              <a:rPr lang="en-US" dirty="0" smtClean="0"/>
              <a:t> or page. The second </a:t>
            </a:r>
            <a:r>
              <a:rPr lang="en-US" dirty="0" err="1" smtClean="0"/>
              <a:t>servlet</a:t>
            </a:r>
            <a:r>
              <a:rPr lang="en-US" dirty="0" smtClean="0"/>
              <a:t> or page can use the request available from the first </a:t>
            </a:r>
            <a:r>
              <a:rPr lang="en-US" dirty="0" err="1" smtClean="0"/>
              <a:t>servlet</a:t>
            </a:r>
            <a:r>
              <a:rPr lang="en-US" dirty="0" smtClean="0"/>
              <a:t>. The second </a:t>
            </a:r>
            <a:r>
              <a:rPr lang="en-US" dirty="0" err="1" smtClean="0"/>
              <a:t>servlet</a:t>
            </a:r>
            <a:r>
              <a:rPr lang="en-US" dirty="0" smtClean="0"/>
              <a:t> provides response and execution control to the first </a:t>
            </a:r>
            <a:r>
              <a:rPr lang="en-US" dirty="0" err="1" smtClean="0"/>
              <a:t>servlet</a:t>
            </a:r>
            <a:r>
              <a:rPr lang="en-US" dirty="0" smtClean="0"/>
              <a:t>. The first </a:t>
            </a:r>
            <a:r>
              <a:rPr lang="en-US" dirty="0" err="1" smtClean="0"/>
              <a:t>servlet</a:t>
            </a:r>
            <a:r>
              <a:rPr lang="en-US" dirty="0" smtClean="0"/>
              <a:t> provides response to the user by including response of the second page or </a:t>
            </a:r>
            <a:r>
              <a:rPr lang="en-US" dirty="0" err="1" smtClean="0"/>
              <a:t>servlet</a:t>
            </a:r>
            <a:r>
              <a:rPr lang="en-US" dirty="0" smtClean="0"/>
              <a:t>. This process can be repeated for any number of </a:t>
            </a:r>
            <a:r>
              <a:rPr lang="en-US" dirty="0" err="1" smtClean="0"/>
              <a:t>servlet</a:t>
            </a:r>
            <a:r>
              <a:rPr lang="en-US" dirty="0" smtClean="0"/>
              <a:t>. The user fills like getting response of only one page.</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12</a:t>
            </a:fld>
            <a:endParaRPr lang="en-US"/>
          </a:p>
        </p:txBody>
      </p:sp>
    </p:spTree>
    <p:extLst>
      <p:ext uri="{BB962C8B-B14F-4D97-AF65-F5344CB8AC3E}">
        <p14:creationId xmlns:p14="http://schemas.microsoft.com/office/powerpoint/2010/main" val="1901852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13</a:t>
            </a:fld>
            <a:endParaRPr lang="en-US"/>
          </a:p>
        </p:txBody>
      </p:sp>
    </p:spTree>
    <p:extLst>
      <p:ext uri="{BB962C8B-B14F-4D97-AF65-F5344CB8AC3E}">
        <p14:creationId xmlns:p14="http://schemas.microsoft.com/office/powerpoint/2010/main" val="3600396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4400" y="4343400"/>
            <a:ext cx="5562600" cy="4114800"/>
          </a:xfrm>
        </p:spPr>
        <p:txBody>
          <a:bodyPr>
            <a:noAutofit/>
          </a:bodyPr>
          <a:lstStyle/>
          <a:p>
            <a:r>
              <a:rPr lang="en-US" b="1" u="sng" dirty="0" smtClean="0"/>
              <a:t>HTTP </a:t>
            </a:r>
            <a:r>
              <a:rPr lang="en-US" b="1" u="sng" dirty="0" err="1" smtClean="0"/>
              <a:t>Redirect</a:t>
            </a:r>
            <a:r>
              <a:rPr lang="en-US" b="0" dirty="0" err="1" smtClean="0"/>
              <a:t>HTTP</a:t>
            </a:r>
            <a:r>
              <a:rPr lang="en-US" b="0" dirty="0" smtClean="0"/>
              <a:t> allows servers to redirect a client request to a different location. Although, this will usually result in</a:t>
            </a:r>
            <a:r>
              <a:rPr lang="en-US" b="0" baseline="0" dirty="0" smtClean="0"/>
              <a:t> </a:t>
            </a:r>
            <a:r>
              <a:rPr lang="en-US" b="0" dirty="0" smtClean="0"/>
              <a:t>another network round trip, it has some useful applications:</a:t>
            </a:r>
          </a:p>
          <a:p>
            <a:pPr>
              <a:buFont typeface="Arial" pitchFamily="34" charset="0"/>
              <a:buChar char="•"/>
            </a:pPr>
            <a:r>
              <a:rPr lang="en-US" dirty="0" smtClean="0"/>
              <a:t>A web application may use redirection to navigate between parts of the application.</a:t>
            </a:r>
          </a:p>
          <a:p>
            <a:pPr>
              <a:buFont typeface="Arial" pitchFamily="34" charset="0"/>
              <a:buChar char="•"/>
            </a:pPr>
            <a:r>
              <a:rPr lang="en-US" dirty="0" smtClean="0"/>
              <a:t>If content has moved to a different URL or domain name, redirection can be used to avoid breaking old URLs or bookmarks.</a:t>
            </a:r>
          </a:p>
          <a:p>
            <a:pPr>
              <a:buFont typeface="Arial" pitchFamily="34" charset="0"/>
              <a:buChar char="•"/>
            </a:pPr>
            <a:r>
              <a:rPr lang="en-US" dirty="0" smtClean="0"/>
              <a:t>It is possible to convert a POST request to a GET request using redirection.</a:t>
            </a:r>
          </a:p>
          <a:p>
            <a:pPr>
              <a:buFont typeface="Arial" pitchFamily="34" charset="0"/>
              <a:buChar char="•"/>
            </a:pPr>
            <a:r>
              <a:rPr lang="en-US" dirty="0" smtClean="0"/>
              <a:t>A client can be directed to use its local cache for content that has not changed.</a:t>
            </a:r>
          </a:p>
          <a:p>
            <a:endParaRPr lang="en-US" b="1" u="sng" dirty="0" smtClean="0"/>
          </a:p>
          <a:p>
            <a:r>
              <a:rPr lang="en-US" b="1" u="sng" dirty="0" smtClean="0"/>
              <a:t>Too use </a:t>
            </a:r>
            <a:r>
              <a:rPr lang="en-US" b="1" u="sng" dirty="0" err="1" smtClean="0"/>
              <a:t>sendRedirect</a:t>
            </a:r>
            <a:r>
              <a:rPr lang="en-US" b="1" u="sng" baseline="0" dirty="0" smtClean="0"/>
              <a:t> or </a:t>
            </a:r>
            <a:r>
              <a:rPr lang="en-US" b="1" u="sng" baseline="0" dirty="0" err="1" smtClean="0"/>
              <a:t>getRequestDispatcher</a:t>
            </a:r>
            <a:r>
              <a:rPr lang="en-US" b="1" u="sng" baseline="0" dirty="0" smtClean="0"/>
              <a:t>()</a:t>
            </a:r>
          </a:p>
          <a:p>
            <a:endParaRPr lang="en-US" baseline="0" dirty="0" smtClean="0"/>
          </a:p>
          <a:p>
            <a:r>
              <a:rPr lang="en-US" dirty="0" smtClean="0"/>
              <a:t>When you want to preserve the current request/response objects and transfer them to another resource WITHIN the context, you must use </a:t>
            </a:r>
            <a:r>
              <a:rPr lang="en-US" dirty="0" err="1" smtClean="0"/>
              <a:t>getRequestDispatcher</a:t>
            </a:r>
            <a:r>
              <a:rPr lang="en-US" dirty="0" smtClean="0"/>
              <a:t> or </a:t>
            </a:r>
            <a:r>
              <a:rPr lang="en-US" dirty="0" err="1" smtClean="0"/>
              <a:t>getNamedDispatcher</a:t>
            </a:r>
            <a:r>
              <a:rPr lang="en-US" dirty="0" smtClean="0"/>
              <a:t>. </a:t>
            </a:r>
          </a:p>
          <a:p>
            <a:r>
              <a:rPr lang="en-US" dirty="0" smtClean="0"/>
              <a:t>If you want to dispatch to resources OUTSIDE the context, then you must use </a:t>
            </a:r>
            <a:r>
              <a:rPr lang="en-US" dirty="0" err="1" smtClean="0"/>
              <a:t>sendRedirect</a:t>
            </a:r>
            <a:r>
              <a:rPr lang="en-US" dirty="0" smtClean="0"/>
              <a:t>. In this case you won't be sending the original request/response objects, but you will be sending a header asking to the browser to issue a request to the new URL. </a:t>
            </a:r>
          </a:p>
          <a:p>
            <a:r>
              <a:rPr lang="en-US" dirty="0" smtClean="0"/>
              <a:t>If you don't need to preserve the request/response objects, you can use either.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14</a:t>
            </a:fld>
            <a:endParaRPr lang="en-US" dirty="0"/>
          </a:p>
        </p:txBody>
      </p:sp>
    </p:spTree>
    <p:extLst>
      <p:ext uri="{BB962C8B-B14F-4D97-AF65-F5344CB8AC3E}">
        <p14:creationId xmlns:p14="http://schemas.microsoft.com/office/powerpoint/2010/main" val="2890157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15</a:t>
            </a:fld>
            <a:endParaRPr lang="en-US"/>
          </a:p>
        </p:txBody>
      </p:sp>
    </p:spTree>
    <p:extLst>
      <p:ext uri="{BB962C8B-B14F-4D97-AF65-F5344CB8AC3E}">
        <p14:creationId xmlns:p14="http://schemas.microsoft.com/office/powerpoint/2010/main" val="2128921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16</a:t>
            </a:fld>
            <a:endParaRPr lang="en-US"/>
          </a:p>
        </p:txBody>
      </p:sp>
    </p:spTree>
    <p:extLst>
      <p:ext uri="{BB962C8B-B14F-4D97-AF65-F5344CB8AC3E}">
        <p14:creationId xmlns:p14="http://schemas.microsoft.com/office/powerpoint/2010/main" val="388120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17</a:t>
            </a:fld>
            <a:endParaRPr lang="en-US" dirty="0"/>
          </a:p>
        </p:txBody>
      </p:sp>
    </p:spTree>
    <p:extLst>
      <p:ext uri="{BB962C8B-B14F-4D97-AF65-F5344CB8AC3E}">
        <p14:creationId xmlns:p14="http://schemas.microsoft.com/office/powerpoint/2010/main" val="317913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7FF3AFB-6484-4139-85FA-3C0C7FD3914B}" type="slidenum">
              <a:rPr lang="en-US" smtClean="0"/>
              <a:pPr/>
              <a:t>3</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algn="just" eaLnBrk="1" hangingPunct="1"/>
            <a:endParaRPr lang="en-US" dirty="0" smtClean="0"/>
          </a:p>
        </p:txBody>
      </p:sp>
    </p:spTree>
    <p:extLst>
      <p:ext uri="{BB962C8B-B14F-4D97-AF65-F5344CB8AC3E}">
        <p14:creationId xmlns:p14="http://schemas.microsoft.com/office/powerpoint/2010/main" val="162427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4</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dirty="0" smtClean="0"/>
              <a:t>Inter-</a:t>
            </a:r>
            <a:r>
              <a:rPr lang="en-US" dirty="0" err="1" smtClean="0"/>
              <a:t>servlet</a:t>
            </a:r>
            <a:r>
              <a:rPr lang="en-US" dirty="0" smtClean="0"/>
              <a:t> </a:t>
            </a:r>
            <a:r>
              <a:rPr lang="en-US" sz="1200" u="none" strike="noStrike" kern="1200" dirty="0" smtClean="0">
                <a:solidFill>
                  <a:schemeClr val="tx1"/>
                </a:solidFill>
                <a:latin typeface="Times New Roman" pitchFamily="18" charset="0"/>
                <a:ea typeface="+mn-ea"/>
                <a:cs typeface="Arial" charset="0"/>
                <a:hlinkClick r:id="" action="ppaction://hlinkfile"/>
              </a:rPr>
              <a:t>communication</a:t>
            </a:r>
            <a:r>
              <a:rPr lang="en-US" dirty="0" smtClean="0"/>
              <a:t> can happen in the following ways:</a:t>
            </a:r>
            <a:br>
              <a:rPr lang="en-US" dirty="0" smtClean="0"/>
            </a:br>
            <a:r>
              <a:rPr lang="en-US" dirty="0" smtClean="0"/>
              <a:t>1. By storing &amp; retrieving data from shared scopes like session and application(</a:t>
            </a:r>
            <a:r>
              <a:rPr lang="en-US" dirty="0" err="1" smtClean="0"/>
              <a:t>servlet</a:t>
            </a:r>
            <a:r>
              <a:rPr lang="en-US" dirty="0" smtClean="0"/>
              <a:t> context).</a:t>
            </a:r>
            <a:br>
              <a:rPr lang="en-US" dirty="0" smtClean="0"/>
            </a:br>
            <a:r>
              <a:rPr lang="en-US" dirty="0" smtClean="0"/>
              <a:t>2. By Request Dispatching: using forwards &amp; redirects.</a:t>
            </a:r>
          </a:p>
          <a:p>
            <a:r>
              <a:rPr lang="en-US" dirty="0" smtClean="0"/>
              <a:t>3. HTTP Redirect</a:t>
            </a:r>
          </a:p>
          <a:p>
            <a:r>
              <a:rPr lang="en-US" dirty="0" smtClean="0"/>
              <a:t>4. </a:t>
            </a:r>
            <a:r>
              <a:rPr lang="en-US" dirty="0" err="1" smtClean="0"/>
              <a:t>Servlet</a:t>
            </a:r>
            <a:r>
              <a:rPr lang="en-US" dirty="0" smtClean="0"/>
              <a:t> Chaining</a:t>
            </a:r>
          </a:p>
          <a:p>
            <a:endParaRPr lang="en-US" dirty="0" smtClean="0"/>
          </a:p>
          <a:p>
            <a:r>
              <a:rPr lang="en-US" dirty="0" smtClean="0"/>
              <a:t>Method 1:</a:t>
            </a:r>
          </a:p>
          <a:p>
            <a:r>
              <a:rPr lang="en-US" dirty="0" smtClean="0"/>
              <a:t> If you have 2 </a:t>
            </a:r>
            <a:r>
              <a:rPr lang="en-US" dirty="0" err="1" smtClean="0"/>
              <a:t>servlets</a:t>
            </a:r>
            <a:r>
              <a:rPr lang="en-US" dirty="0" smtClean="0"/>
              <a:t>. In one </a:t>
            </a:r>
            <a:r>
              <a:rPr lang="en-US" dirty="0" err="1" smtClean="0"/>
              <a:t>servlet</a:t>
            </a:r>
            <a:r>
              <a:rPr lang="en-US" dirty="0" smtClean="0"/>
              <a:t> you do some calculation and store the data in session scope, for example bill for all the items in the user's shopping cart. Then you forward the request to another </a:t>
            </a:r>
            <a:r>
              <a:rPr lang="en-US" dirty="0" err="1" smtClean="0"/>
              <a:t>servlet</a:t>
            </a:r>
            <a:r>
              <a:rPr lang="en-US" dirty="0" smtClean="0"/>
              <a:t> which takes care of presenting the data to the user for confirmation before completing the order. This is just one scenario. There could be many more examples where you would need to store data in a shared scope in one </a:t>
            </a:r>
            <a:r>
              <a:rPr lang="en-US" dirty="0" err="1" smtClean="0"/>
              <a:t>servlet</a:t>
            </a:r>
            <a:r>
              <a:rPr lang="en-US" dirty="0" smtClean="0"/>
              <a:t> and retrieve it in another </a:t>
            </a:r>
            <a:r>
              <a:rPr lang="en-US" dirty="0" err="1" smtClean="0"/>
              <a:t>servlet</a:t>
            </a:r>
            <a:r>
              <a:rPr lang="en-US" dirty="0" smtClean="0"/>
              <a:t>.</a:t>
            </a:r>
          </a:p>
          <a:p>
            <a:endParaRPr lang="en-US" dirty="0" smtClean="0"/>
          </a:p>
          <a:p>
            <a:r>
              <a:rPr lang="en-US" dirty="0" smtClean="0"/>
              <a:t>Method 2:</a:t>
            </a:r>
          </a:p>
          <a:p>
            <a:r>
              <a:rPr lang="en-US" dirty="0" smtClean="0"/>
              <a:t> You would use this method, for example when you have a decision making </a:t>
            </a:r>
            <a:r>
              <a:rPr lang="en-US" dirty="0" err="1" smtClean="0"/>
              <a:t>servlet</a:t>
            </a:r>
            <a:r>
              <a:rPr lang="en-US" dirty="0" smtClean="0"/>
              <a:t> which forwards/redirects you to some other </a:t>
            </a:r>
            <a:r>
              <a:rPr lang="en-US" dirty="0" err="1" smtClean="0"/>
              <a:t>servlets</a:t>
            </a:r>
            <a:r>
              <a:rPr lang="en-US" dirty="0" smtClean="0"/>
              <a:t> depending on various conditions. For example, in the case of a shopping cart </a:t>
            </a:r>
            <a:r>
              <a:rPr lang="en-US" dirty="0" err="1" smtClean="0"/>
              <a:t>servlet</a:t>
            </a:r>
            <a:r>
              <a:rPr lang="en-US" dirty="0" smtClean="0"/>
              <a:t>, after the user confirms the order, if the order is successfully saved in the database, you redirect to a success page, otherwise to a failure page that shows the appropriate status.</a:t>
            </a:r>
            <a:br>
              <a:rPr lang="en-US" dirty="0" smtClean="0"/>
            </a:br>
            <a:endParaRPr lang="en-US" dirty="0" smtClean="0"/>
          </a:p>
          <a:p>
            <a:pPr eaLnBrk="1" hangingPunct="1"/>
            <a:endParaRPr lang="en-US" b="1" u="sng" dirty="0" smtClean="0"/>
          </a:p>
        </p:txBody>
      </p:sp>
    </p:spTree>
    <p:extLst>
      <p:ext uri="{BB962C8B-B14F-4D97-AF65-F5344CB8AC3E}">
        <p14:creationId xmlns:p14="http://schemas.microsoft.com/office/powerpoint/2010/main" val="134486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u="sng" dirty="0" smtClean="0"/>
              <a:t>Why </a:t>
            </a:r>
            <a:r>
              <a:rPr lang="en-US" b="1" u="sng" dirty="0" err="1" smtClean="0"/>
              <a:t>Servlets</a:t>
            </a:r>
            <a:r>
              <a:rPr lang="en-US" b="1" u="sng" dirty="0" smtClean="0"/>
              <a:t> Need to Communicate?</a:t>
            </a:r>
          </a:p>
          <a:p>
            <a:pPr eaLnBrk="1" hangingPunct="1"/>
            <a:endParaRPr lang="en-US" b="1" u="sng" dirty="0" smtClean="0"/>
          </a:p>
          <a:p>
            <a:r>
              <a:rPr lang="en-US" dirty="0" smtClean="0"/>
              <a:t>There are three major reasons to use </a:t>
            </a:r>
            <a:r>
              <a:rPr lang="en-US" dirty="0" err="1" smtClean="0"/>
              <a:t>interservlet</a:t>
            </a:r>
            <a:r>
              <a:rPr lang="en-US" dirty="0" smtClean="0"/>
              <a:t> communication:</a:t>
            </a:r>
          </a:p>
          <a:p>
            <a:r>
              <a:rPr lang="en-US" dirty="0" smtClean="0"/>
              <a:t/>
            </a:r>
            <a:br>
              <a:rPr lang="en-US" dirty="0" smtClean="0"/>
            </a:br>
            <a:r>
              <a:rPr lang="en-US" b="1" dirty="0" smtClean="0"/>
              <a:t>1.) Direct </a:t>
            </a:r>
            <a:r>
              <a:rPr lang="en-US" b="1" dirty="0" err="1" smtClean="0"/>
              <a:t>servlet</a:t>
            </a:r>
            <a:r>
              <a:rPr lang="en-US" b="1" dirty="0" smtClean="0"/>
              <a:t> manipulation :</a:t>
            </a:r>
          </a:p>
          <a:p>
            <a:r>
              <a:rPr lang="en-US" dirty="0" smtClean="0"/>
              <a:t>	A </a:t>
            </a:r>
            <a:r>
              <a:rPr lang="en-US" dirty="0" err="1" smtClean="0"/>
              <a:t>servlet</a:t>
            </a:r>
            <a:r>
              <a:rPr lang="en-US" dirty="0" smtClean="0"/>
              <a:t> can gain access to the other currently loaded </a:t>
            </a:r>
            <a:r>
              <a:rPr lang="en-US" dirty="0" err="1" smtClean="0"/>
              <a:t>servlets</a:t>
            </a:r>
            <a:r>
              <a:rPr lang="en-US" dirty="0" smtClean="0"/>
              <a:t> and perform some task on each. The </a:t>
            </a:r>
            <a:r>
              <a:rPr lang="en-US" dirty="0" err="1" smtClean="0"/>
              <a:t>servlet</a:t>
            </a:r>
            <a:r>
              <a:rPr lang="en-US" dirty="0" smtClean="0"/>
              <a:t> could, for example, periodically ask every </a:t>
            </a:r>
            <a:r>
              <a:rPr lang="en-US" dirty="0" err="1" smtClean="0"/>
              <a:t>servlet</a:t>
            </a:r>
            <a:r>
              <a:rPr lang="en-US" dirty="0" smtClean="0"/>
              <a:t> to write its state to disk to protect against server crashes.</a:t>
            </a:r>
          </a:p>
          <a:p>
            <a:r>
              <a:rPr lang="en-US" dirty="0" smtClean="0"/>
              <a:t/>
            </a:r>
            <a:br>
              <a:rPr lang="en-US" dirty="0" smtClean="0"/>
            </a:br>
            <a:r>
              <a:rPr lang="en-US" b="1" dirty="0" smtClean="0"/>
              <a:t>2.) Servlet reuse :</a:t>
            </a:r>
          </a:p>
          <a:p>
            <a:r>
              <a:rPr lang="en-US" dirty="0" smtClean="0"/>
              <a:t>	One </a:t>
            </a:r>
            <a:r>
              <a:rPr lang="en-US" dirty="0" err="1" smtClean="0"/>
              <a:t>servlet</a:t>
            </a:r>
            <a:r>
              <a:rPr lang="en-US" dirty="0" smtClean="0"/>
              <a:t> can use another's abilities to perform a task. </a:t>
            </a:r>
          </a:p>
          <a:p>
            <a:r>
              <a:rPr lang="en-US" dirty="0" smtClean="0"/>
              <a:t/>
            </a:r>
            <a:br>
              <a:rPr lang="en-US" dirty="0" smtClean="0"/>
            </a:br>
            <a:r>
              <a:rPr lang="en-US" b="1" dirty="0" smtClean="0"/>
              <a:t>3.)</a:t>
            </a:r>
            <a:r>
              <a:rPr lang="en-US" b="1" baseline="0" dirty="0" smtClean="0"/>
              <a:t> </a:t>
            </a:r>
            <a:r>
              <a:rPr lang="en-US" b="1" dirty="0" smtClean="0"/>
              <a:t>Servlet collaboration</a:t>
            </a:r>
          </a:p>
          <a:p>
            <a:r>
              <a:rPr lang="en-US" dirty="0" smtClean="0"/>
              <a:t>	The most common, situation involves two or more </a:t>
            </a:r>
            <a:r>
              <a:rPr lang="en-US" dirty="0" err="1" smtClean="0"/>
              <a:t>servlets</a:t>
            </a:r>
            <a:r>
              <a:rPr lang="en-US" dirty="0" smtClean="0"/>
              <a:t> sharing state information. For example, a set of </a:t>
            </a:r>
            <a:r>
              <a:rPr lang="en-US" dirty="0" err="1" smtClean="0"/>
              <a:t>servlets</a:t>
            </a:r>
            <a:r>
              <a:rPr lang="en-US" dirty="0" smtClean="0"/>
              <a:t> managing an online store could share the store's product inventory count. Session tracking is a special case of </a:t>
            </a:r>
            <a:r>
              <a:rPr lang="en-US" dirty="0" err="1" smtClean="0"/>
              <a:t>servlet</a:t>
            </a:r>
            <a:r>
              <a:rPr lang="en-US" dirty="0" smtClean="0"/>
              <a:t> collaboration.</a:t>
            </a:r>
          </a:p>
          <a:p>
            <a:pPr eaLnBrk="1" hangingPunct="1"/>
            <a:endParaRPr lang="en-US" b="0" i="0" u="none" dirty="0" smtClean="0"/>
          </a:p>
          <a:p>
            <a:pPr eaLnBrk="1" hangingPunct="1"/>
            <a:endParaRPr lang="en-US" b="1" u="sng" dirty="0" smtClean="0"/>
          </a:p>
        </p:txBody>
      </p:sp>
    </p:spTree>
    <p:extLst>
      <p:ext uri="{BB962C8B-B14F-4D97-AF65-F5344CB8AC3E}">
        <p14:creationId xmlns:p14="http://schemas.microsoft.com/office/powerpoint/2010/main" val="3567991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6</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b="1" u="sng" dirty="0" smtClean="0"/>
              <a:t>What is Servlet Context?</a:t>
            </a:r>
          </a:p>
          <a:p>
            <a:pPr eaLnBrk="1" hangingPunct="1"/>
            <a:endParaRPr lang="en-US" dirty="0" smtClean="0"/>
          </a:p>
          <a:p>
            <a:pPr eaLnBrk="1" hangingPunct="1"/>
            <a:r>
              <a:rPr lang="en-US" dirty="0" smtClean="0"/>
              <a:t>Each </a:t>
            </a:r>
            <a:r>
              <a:rPr lang="en-US" dirty="0" err="1" smtClean="0"/>
              <a:t>servlet</a:t>
            </a:r>
            <a:r>
              <a:rPr lang="en-US" dirty="0" smtClean="0"/>
              <a:t> runs within some sort of environment. This environment describes various parameters associated with the </a:t>
            </a:r>
            <a:r>
              <a:rPr lang="en-US" dirty="0" err="1" smtClean="0"/>
              <a:t>servlet</a:t>
            </a:r>
            <a:r>
              <a:rPr lang="en-US" dirty="0" smtClean="0"/>
              <a:t> environment, such as the document root and any mappings that may exist. This is known as the </a:t>
            </a:r>
            <a:r>
              <a:rPr lang="en-US" dirty="0" err="1" smtClean="0"/>
              <a:t>ServletContext</a:t>
            </a:r>
            <a:r>
              <a:rPr lang="en-US" dirty="0" smtClean="0"/>
              <a:t>.</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 </a:t>
            </a:r>
            <a:r>
              <a:rPr lang="en-US" dirty="0" err="1" smtClean="0"/>
              <a:t>servlet</a:t>
            </a:r>
            <a:r>
              <a:rPr lang="en-US" dirty="0" smtClean="0"/>
              <a:t> belongs to only one </a:t>
            </a:r>
            <a:r>
              <a:rPr lang="en-US" dirty="0" err="1" smtClean="0"/>
              <a:t>ServletContext</a:t>
            </a:r>
            <a:r>
              <a:rPr lang="en-US" dirty="0" smtClean="0"/>
              <a:t> and the server's Web administrator controls this.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A Web application includes many parts. It is more than just one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or JSP. Numerous JSPs and one or more </a:t>
            </a:r>
            <a:r>
              <a:rPr lang="en-US" sz="1200" kern="1200" dirty="0" err="1" smtClean="0">
                <a:solidFill>
                  <a:schemeClr val="tx1"/>
                </a:solidFill>
                <a:latin typeface="Times New Roman" pitchFamily="18" charset="0"/>
                <a:ea typeface="+mn-ea"/>
                <a:cs typeface="Arial" charset="0"/>
              </a:rPr>
              <a:t>Servlets</a:t>
            </a:r>
            <a:r>
              <a:rPr lang="en-US" sz="1200" kern="1200" dirty="0" smtClean="0">
                <a:solidFill>
                  <a:schemeClr val="tx1"/>
                </a:solidFill>
                <a:latin typeface="Times New Roman" pitchFamily="18" charset="0"/>
                <a:ea typeface="+mn-ea"/>
                <a:cs typeface="Arial" charset="0"/>
              </a:rPr>
              <a:t> and other supporting java classes together form the web application. To help manage an application, you will sometimes need to set and get information that all of the </a:t>
            </a:r>
            <a:r>
              <a:rPr lang="en-US" sz="1200" kern="1200" dirty="0" err="1" smtClean="0">
                <a:solidFill>
                  <a:schemeClr val="tx1"/>
                </a:solidFill>
                <a:latin typeface="Times New Roman" pitchFamily="18" charset="0"/>
                <a:ea typeface="+mn-ea"/>
                <a:cs typeface="Arial" charset="0"/>
              </a:rPr>
              <a:t>servlets</a:t>
            </a:r>
            <a:r>
              <a:rPr lang="en-US" sz="1200" kern="1200" dirty="0" smtClean="0">
                <a:solidFill>
                  <a:schemeClr val="tx1"/>
                </a:solidFill>
                <a:latin typeface="Times New Roman" pitchFamily="18" charset="0"/>
                <a:ea typeface="+mn-ea"/>
                <a:cs typeface="Arial" charset="0"/>
              </a:rPr>
              <a:t> share together, which we will refer to as context-wide. </a:t>
            </a:r>
            <a:br>
              <a:rPr lang="en-US" sz="1200" kern="1200" dirty="0" smtClean="0">
                <a:solidFill>
                  <a:schemeClr val="tx1"/>
                </a:solidFill>
                <a:latin typeface="Times New Roman" pitchFamily="18" charset="0"/>
                <a:ea typeface="+mn-ea"/>
                <a:cs typeface="Arial" charset="0"/>
              </a:rPr>
            </a:b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a:t>
            </a:r>
            <a:r>
              <a:rPr lang="en-US" dirty="0" err="1" smtClean="0"/>
              <a:t>ServletContext</a:t>
            </a:r>
            <a:r>
              <a:rPr lang="en-US" dirty="0" smtClean="0"/>
              <a:t> can store objects on behalf of </a:t>
            </a:r>
            <a:r>
              <a:rPr lang="en-US" dirty="0" err="1" smtClean="0"/>
              <a:t>servlets</a:t>
            </a:r>
            <a:r>
              <a:rPr lang="en-US" dirty="0" smtClean="0"/>
              <a:t> running within its context. There are methods that allow a </a:t>
            </a:r>
            <a:r>
              <a:rPr lang="en-US" dirty="0" err="1" smtClean="0"/>
              <a:t>servlet</a:t>
            </a:r>
            <a:r>
              <a:rPr lang="en-US" dirty="0" smtClean="0"/>
              <a:t> to add and remove objects and to determine what the objects are that are stored. These objects can be retrieved and modified by other </a:t>
            </a:r>
            <a:r>
              <a:rPr lang="en-US" dirty="0" err="1" smtClean="0"/>
              <a:t>servlets</a:t>
            </a:r>
            <a:r>
              <a:rPr lang="en-US" dirty="0" smtClean="0"/>
              <a:t> running within the context. </a:t>
            </a:r>
          </a:p>
          <a:p>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endParaRPr lang="en-US" dirty="0" smtClean="0"/>
          </a:p>
        </p:txBody>
      </p:sp>
    </p:spTree>
    <p:extLst>
      <p:ext uri="{BB962C8B-B14F-4D97-AF65-F5344CB8AC3E}">
        <p14:creationId xmlns:p14="http://schemas.microsoft.com/office/powerpoint/2010/main" val="3018989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7</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334000" cy="4114800"/>
          </a:xfrm>
          <a:noFill/>
          <a:ln/>
        </p:spPr>
        <p:txBody>
          <a:bodyPr/>
          <a:lstStyle/>
          <a:p>
            <a:r>
              <a:rPr lang="en-US" sz="1200" kern="1200" dirty="0" smtClean="0">
                <a:solidFill>
                  <a:schemeClr val="tx1"/>
                </a:solidFill>
                <a:latin typeface="Times New Roman" pitchFamily="18" charset="0"/>
                <a:ea typeface="+mn-ea"/>
                <a:cs typeface="Arial" charset="0"/>
              </a:rPr>
              <a:t>For E.g., if you want a single name using which you can refer to the application, you can set it in the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context and have it shared across all instances that use the application.</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r>
              <a:rPr lang="en-US" sz="1200" b="1" kern="1200" dirty="0" smtClean="0">
                <a:solidFill>
                  <a:schemeClr val="tx1"/>
                </a:solidFill>
                <a:latin typeface="Times New Roman" pitchFamily="18" charset="0"/>
                <a:ea typeface="+mn-ea"/>
                <a:cs typeface="Arial" charset="0"/>
              </a:rPr>
              <a:t>Methods in the Servlet Context  :</a:t>
            </a:r>
            <a:r>
              <a:rPr lang="en-US" sz="1200" kern="1200" dirty="0" smtClean="0">
                <a:solidFill>
                  <a:schemeClr val="tx1"/>
                </a:solidFill>
                <a:latin typeface="Times New Roman" pitchFamily="18" charset="0"/>
                <a:ea typeface="+mn-ea"/>
                <a:cs typeface="Arial" charset="0"/>
              </a:rPr>
              <a:t>Apart from setting and getting custom attributes used for our application, the context also contains various methods that we can use to retrieve specific information about the application and other aspects. They are: </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getAttributeNames</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an Enumeration object containing the attribute names available within this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context.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getContext</a:t>
            </a:r>
            <a:r>
              <a:rPr lang="en-US" sz="1200" b="1" kern="1200" dirty="0" smtClean="0">
                <a:solidFill>
                  <a:schemeClr val="tx1"/>
                </a:solidFill>
                <a:latin typeface="Times New Roman" pitchFamily="18" charset="0"/>
                <a:ea typeface="+mn-ea"/>
                <a:cs typeface="Arial" charset="0"/>
              </a:rPr>
              <a:t>(String </a:t>
            </a:r>
            <a:r>
              <a:rPr lang="en-US" sz="1200" b="1" kern="1200" dirty="0" err="1" smtClean="0">
                <a:solidFill>
                  <a:schemeClr val="tx1"/>
                </a:solidFill>
                <a:latin typeface="Times New Roman" pitchFamily="18" charset="0"/>
                <a:ea typeface="+mn-ea"/>
                <a:cs typeface="Arial" charset="0"/>
              </a:rPr>
              <a:t>uripath</a:t>
            </a:r>
            <a:r>
              <a:rPr lang="en-US" sz="1200" b="1" kern="1200" dirty="0" smtClean="0">
                <a:solidFill>
                  <a:schemeClr val="tx1"/>
                </a:solidFill>
                <a:latin typeface="Times New Roman" pitchFamily="18" charset="0"/>
                <a:ea typeface="+mn-ea"/>
                <a:cs typeface="Arial" charset="0"/>
              </a:rPr>
              <a:t>) </a:t>
            </a:r>
            <a:r>
              <a:rPr lang="en-US" sz="1200" kern="1200" dirty="0" smtClean="0">
                <a:solidFill>
                  <a:schemeClr val="tx1"/>
                </a:solidFill>
                <a:latin typeface="Times New Roman" pitchFamily="18" charset="0"/>
                <a:ea typeface="+mn-ea"/>
                <a:cs typeface="Arial" charset="0"/>
              </a:rPr>
              <a:t>- Returns a </a:t>
            </a:r>
            <a:r>
              <a:rPr lang="en-US" sz="1200" kern="1200" dirty="0" err="1" smtClean="0">
                <a:solidFill>
                  <a:schemeClr val="tx1"/>
                </a:solidFill>
                <a:latin typeface="Times New Roman" pitchFamily="18" charset="0"/>
                <a:ea typeface="+mn-ea"/>
                <a:cs typeface="Arial" charset="0"/>
              </a:rPr>
              <a:t>ServletContext</a:t>
            </a:r>
            <a:r>
              <a:rPr lang="en-US" sz="1200" kern="1200" dirty="0" smtClean="0">
                <a:solidFill>
                  <a:schemeClr val="tx1"/>
                </a:solidFill>
                <a:latin typeface="Times New Roman" pitchFamily="18" charset="0"/>
                <a:ea typeface="+mn-ea"/>
                <a:cs typeface="Arial" charset="0"/>
              </a:rPr>
              <a:t> object that corresponds to a specified URL on the server.</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getInitParameter</a:t>
            </a:r>
            <a:r>
              <a:rPr lang="en-US" sz="1200" b="1" kern="1200" dirty="0" smtClean="0">
                <a:solidFill>
                  <a:schemeClr val="tx1"/>
                </a:solidFill>
                <a:latin typeface="Times New Roman" pitchFamily="18" charset="0"/>
                <a:ea typeface="+mn-ea"/>
                <a:cs typeface="Arial" charset="0"/>
              </a:rPr>
              <a:t>(String name)</a:t>
            </a:r>
            <a:r>
              <a:rPr lang="en-US" sz="1200" kern="1200" dirty="0" smtClean="0">
                <a:solidFill>
                  <a:schemeClr val="tx1"/>
                </a:solidFill>
                <a:latin typeface="Times New Roman" pitchFamily="18" charset="0"/>
                <a:ea typeface="+mn-ea"/>
                <a:cs typeface="Arial" charset="0"/>
              </a:rPr>
              <a:t> - Returns a string containing the value of the named context-wide initialization parameter, or null if the parameter does not exist.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getInitParameterNames</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the names of the context's initialization parameters as an Enumeration of string objects, or an empty Enumeration if the context has no initialization parameters.</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getMajorVersion</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the major version as an </a:t>
            </a:r>
            <a:r>
              <a:rPr lang="en-US" sz="1200" kern="1200" dirty="0" err="1" smtClean="0">
                <a:solidFill>
                  <a:schemeClr val="tx1"/>
                </a:solidFill>
                <a:latin typeface="Times New Roman" pitchFamily="18" charset="0"/>
                <a:ea typeface="+mn-ea"/>
                <a:cs typeface="Arial" charset="0"/>
              </a:rPr>
              <a:t>int</a:t>
            </a:r>
            <a:r>
              <a:rPr lang="en-US" sz="1200" kern="1200" dirty="0" smtClean="0">
                <a:solidFill>
                  <a:schemeClr val="tx1"/>
                </a:solidFill>
                <a:latin typeface="Times New Roman" pitchFamily="18" charset="0"/>
                <a:ea typeface="+mn-ea"/>
                <a:cs typeface="Arial" charset="0"/>
              </a:rPr>
              <a:t> that this Servlet Container supports.</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getMimeType</a:t>
            </a:r>
            <a:r>
              <a:rPr lang="en-US" sz="1200" b="1" kern="1200" dirty="0" smtClean="0">
                <a:solidFill>
                  <a:schemeClr val="tx1"/>
                </a:solidFill>
                <a:latin typeface="Times New Roman" pitchFamily="18" charset="0"/>
                <a:ea typeface="+mn-ea"/>
                <a:cs typeface="Arial" charset="0"/>
              </a:rPr>
              <a:t>(</a:t>
            </a:r>
            <a:r>
              <a:rPr lang="en-US" sz="1200" b="1" kern="1200" dirty="0" err="1" smtClean="0">
                <a:solidFill>
                  <a:schemeClr val="tx1"/>
                </a:solidFill>
                <a:latin typeface="Times New Roman" pitchFamily="18" charset="0"/>
                <a:ea typeface="+mn-ea"/>
                <a:cs typeface="Arial" charset="0"/>
              </a:rPr>
              <a:t>java.lang.String</a:t>
            </a:r>
            <a:r>
              <a:rPr lang="en-US" sz="1200" b="1" kern="1200" dirty="0" smtClean="0">
                <a:solidFill>
                  <a:schemeClr val="tx1"/>
                </a:solidFill>
                <a:latin typeface="Times New Roman" pitchFamily="18" charset="0"/>
                <a:ea typeface="+mn-ea"/>
                <a:cs typeface="Arial" charset="0"/>
              </a:rPr>
              <a:t> file)</a:t>
            </a:r>
            <a:r>
              <a:rPr lang="en-US" sz="1200" kern="1200" dirty="0" smtClean="0">
                <a:solidFill>
                  <a:schemeClr val="tx1"/>
                </a:solidFill>
                <a:latin typeface="Times New Roman" pitchFamily="18" charset="0"/>
                <a:ea typeface="+mn-ea"/>
                <a:cs typeface="Arial" charset="0"/>
              </a:rPr>
              <a:t> - Returns the MIME type as a string of the specified file, or null if the MIME type is not known.</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getMinorVersion</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 Returns the minor version as an </a:t>
            </a:r>
            <a:r>
              <a:rPr lang="en-US" sz="1200" kern="1200" dirty="0" err="1" smtClean="0">
                <a:solidFill>
                  <a:schemeClr val="tx1"/>
                </a:solidFill>
                <a:latin typeface="Times New Roman" pitchFamily="18" charset="0"/>
                <a:ea typeface="+mn-ea"/>
                <a:cs typeface="Arial" charset="0"/>
              </a:rPr>
              <a:t>int</a:t>
            </a:r>
            <a:r>
              <a:rPr lang="en-US" sz="1200" kern="1200" dirty="0" smtClean="0">
                <a:solidFill>
                  <a:schemeClr val="tx1"/>
                </a:solidFill>
                <a:latin typeface="Times New Roman" pitchFamily="18" charset="0"/>
                <a:ea typeface="+mn-ea"/>
                <a:cs typeface="Arial" charset="0"/>
              </a:rPr>
              <a:t> of the Servlet API that this Servlet Container supports.</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r>
            <a:br>
              <a:rPr lang="en-US" sz="1200" kern="1200" dirty="0" smtClean="0">
                <a:solidFill>
                  <a:schemeClr val="tx1"/>
                </a:solidFill>
                <a:latin typeface="Times New Roman" pitchFamily="18" charset="0"/>
                <a:ea typeface="+mn-ea"/>
                <a:cs typeface="Arial" charset="0"/>
              </a:rPr>
            </a:br>
            <a:endParaRPr lang="en-US" sz="1200" kern="1200" dirty="0" smtClean="0">
              <a:solidFill>
                <a:schemeClr val="tx1"/>
              </a:solidFill>
              <a:latin typeface="Times New Roman" pitchFamily="18" charset="0"/>
              <a:ea typeface="+mn-ea"/>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eaLnBrk="1" hangingPunct="1"/>
            <a:endParaRPr lang="en-US" dirty="0" smtClean="0"/>
          </a:p>
        </p:txBody>
      </p:sp>
    </p:spTree>
    <p:extLst>
      <p:ext uri="{BB962C8B-B14F-4D97-AF65-F5344CB8AC3E}">
        <p14:creationId xmlns:p14="http://schemas.microsoft.com/office/powerpoint/2010/main" val="205856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getNamedDispatcher</a:t>
            </a:r>
            <a:r>
              <a:rPr lang="en-US" sz="1200" b="1" kern="1200" dirty="0" smtClean="0">
                <a:solidFill>
                  <a:schemeClr val="tx1"/>
                </a:solidFill>
                <a:latin typeface="Times New Roman" pitchFamily="18" charset="0"/>
                <a:ea typeface="+mn-ea"/>
                <a:cs typeface="Arial" charset="0"/>
              </a:rPr>
              <a:t>(String name)</a:t>
            </a:r>
            <a:r>
              <a:rPr lang="en-US" sz="1200" kern="1200" dirty="0" smtClean="0">
                <a:solidFill>
                  <a:schemeClr val="tx1"/>
                </a:solidFill>
                <a:latin typeface="Times New Roman" pitchFamily="18" charset="0"/>
                <a:ea typeface="+mn-ea"/>
                <a:cs typeface="Arial" charset="0"/>
              </a:rPr>
              <a:t> Returns a RequestDispatcher object that acts as a wrapper for the named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getRealPath</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 Returns a string containing the real path for a given virtual path.</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getRequestDispatcher</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Returns a RequestDispatcher object that acts as a wrapper for the resource located at the given path.</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getResource</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 Returns a URL to the resource that is mapped to a specified path.</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getResourceAsStream</a:t>
            </a:r>
            <a:r>
              <a:rPr lang="en-US" sz="1200" b="1" kern="1200" dirty="0" smtClean="0">
                <a:solidFill>
                  <a:schemeClr val="tx1"/>
                </a:solidFill>
                <a:latin typeface="Times New Roman" pitchFamily="18" charset="0"/>
                <a:ea typeface="+mn-ea"/>
                <a:cs typeface="Arial" charset="0"/>
              </a:rPr>
              <a:t>(String path)</a:t>
            </a:r>
            <a:r>
              <a:rPr lang="en-US" sz="1200" kern="1200" dirty="0" smtClean="0">
                <a:solidFill>
                  <a:schemeClr val="tx1"/>
                </a:solidFill>
                <a:latin typeface="Times New Roman" pitchFamily="18" charset="0"/>
                <a:ea typeface="+mn-ea"/>
                <a:cs typeface="Arial" charset="0"/>
              </a:rPr>
              <a:t> - Returns the resource located at the named path as an </a:t>
            </a:r>
            <a:r>
              <a:rPr lang="en-US" sz="1200" kern="1200" dirty="0" err="1" smtClean="0">
                <a:solidFill>
                  <a:schemeClr val="tx1"/>
                </a:solidFill>
                <a:latin typeface="Times New Roman" pitchFamily="18" charset="0"/>
                <a:ea typeface="+mn-ea"/>
                <a:cs typeface="Arial" charset="0"/>
              </a:rPr>
              <a:t>InputStream</a:t>
            </a:r>
            <a:r>
              <a:rPr lang="en-US" sz="1200" kern="1200" dirty="0" smtClean="0">
                <a:solidFill>
                  <a:schemeClr val="tx1"/>
                </a:solidFill>
                <a:latin typeface="Times New Roman" pitchFamily="18" charset="0"/>
                <a:ea typeface="+mn-ea"/>
                <a:cs typeface="Arial" charset="0"/>
              </a:rPr>
              <a:t> object.</a:t>
            </a:r>
            <a:br>
              <a:rPr lang="en-US" sz="1200" kern="1200" dirty="0" smtClean="0">
                <a:solidFill>
                  <a:schemeClr val="tx1"/>
                </a:solidFill>
                <a:latin typeface="Times New Roman" pitchFamily="18" charset="0"/>
                <a:ea typeface="+mn-ea"/>
                <a:cs typeface="Arial" charset="0"/>
              </a:rPr>
            </a:br>
            <a:r>
              <a:rPr lang="en-US" sz="1200" kern="1200" dirty="0" smtClean="0">
                <a:solidFill>
                  <a:schemeClr val="tx1"/>
                </a:solidFill>
                <a:latin typeface="Times New Roman" pitchFamily="18" charset="0"/>
                <a:ea typeface="+mn-ea"/>
                <a:cs typeface="Arial" charset="0"/>
              </a:rPr>
              <a:t>• </a:t>
            </a:r>
            <a:r>
              <a:rPr lang="en-US" sz="1200" b="1" kern="1200" dirty="0" err="1" smtClean="0">
                <a:solidFill>
                  <a:schemeClr val="tx1"/>
                </a:solidFill>
                <a:latin typeface="Times New Roman" pitchFamily="18" charset="0"/>
                <a:ea typeface="+mn-ea"/>
                <a:cs typeface="Arial" charset="0"/>
              </a:rPr>
              <a:t>getServerInfo</a:t>
            </a:r>
            <a:r>
              <a:rPr lang="en-US" sz="1200" b="1" kern="1200" dirty="0" smtClean="0">
                <a:solidFill>
                  <a:schemeClr val="tx1"/>
                </a:solidFill>
                <a:latin typeface="Times New Roman" pitchFamily="18" charset="0"/>
                <a:ea typeface="+mn-ea"/>
                <a:cs typeface="Arial" charset="0"/>
              </a:rPr>
              <a:t>()</a:t>
            </a:r>
            <a:r>
              <a:rPr lang="en-US" sz="1200" kern="1200" dirty="0" smtClean="0">
                <a:solidFill>
                  <a:schemeClr val="tx1"/>
                </a:solidFill>
                <a:latin typeface="Times New Roman" pitchFamily="18" charset="0"/>
                <a:ea typeface="+mn-ea"/>
                <a:cs typeface="Arial" charset="0"/>
              </a:rPr>
              <a:t> Returns the name and version as a String of the Servlet Container on which the </a:t>
            </a:r>
            <a:r>
              <a:rPr lang="en-US" sz="1200" kern="1200" dirty="0" err="1" smtClean="0">
                <a:solidFill>
                  <a:schemeClr val="tx1"/>
                </a:solidFill>
                <a:latin typeface="Times New Roman" pitchFamily="18" charset="0"/>
                <a:ea typeface="+mn-ea"/>
                <a:cs typeface="Arial" charset="0"/>
              </a:rPr>
              <a:t>servlet</a:t>
            </a:r>
            <a:r>
              <a:rPr lang="en-US" sz="1200" kern="1200" dirty="0" smtClean="0">
                <a:solidFill>
                  <a:schemeClr val="tx1"/>
                </a:solidFill>
                <a:latin typeface="Times New Roman" pitchFamily="18" charset="0"/>
                <a:ea typeface="+mn-ea"/>
                <a:cs typeface="Arial" charset="0"/>
              </a:rPr>
              <a:t> is running.</a:t>
            </a:r>
            <a:br>
              <a:rPr lang="en-US" sz="1200" kern="1200" dirty="0" smtClean="0">
                <a:solidFill>
                  <a:schemeClr val="tx1"/>
                </a:solidFill>
                <a:latin typeface="Times New Roman" pitchFamily="18" charset="0"/>
                <a:ea typeface="+mn-ea"/>
                <a:cs typeface="Arial" charset="0"/>
              </a:rPr>
            </a:br>
            <a:endParaRPr lang="en-US" dirty="0"/>
          </a:p>
        </p:txBody>
      </p:sp>
      <p:sp>
        <p:nvSpPr>
          <p:cNvPr id="4" name="Slide Number Placeholder 3"/>
          <p:cNvSpPr>
            <a:spLocks noGrp="1"/>
          </p:cNvSpPr>
          <p:nvPr>
            <p:ph type="sldNum" sz="quarter" idx="10"/>
          </p:nvPr>
        </p:nvSpPr>
        <p:spPr/>
        <p:txBody>
          <a:bodyPr/>
          <a:lstStyle/>
          <a:p>
            <a:pPr>
              <a:defRPr/>
            </a:pPr>
            <a:fld id="{8FD96F19-C7A4-4E9D-A64F-4463B73ABDFF}" type="slidenum">
              <a:rPr lang="en-US" smtClean="0"/>
              <a:pPr>
                <a:defRPr/>
              </a:pPr>
              <a:t>8</a:t>
            </a:fld>
            <a:endParaRPr lang="en-US"/>
          </a:p>
        </p:txBody>
      </p:sp>
    </p:spTree>
    <p:extLst>
      <p:ext uri="{BB962C8B-B14F-4D97-AF65-F5344CB8AC3E}">
        <p14:creationId xmlns:p14="http://schemas.microsoft.com/office/powerpoint/2010/main" val="42626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9</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334000" cy="4114800"/>
          </a:xfrm>
          <a:noFill/>
          <a:ln/>
        </p:spPr>
        <p:txBody>
          <a:bodyPr/>
          <a:lstStyle/>
          <a:p>
            <a:pPr eaLnBrk="1" hangingPunct="1"/>
            <a:r>
              <a:rPr lang="en-US" b="1" u="sng" dirty="0" err="1" smtClean="0"/>
              <a:t>Servlet</a:t>
            </a:r>
            <a:r>
              <a:rPr lang="en-US" b="1" u="sng" dirty="0" smtClean="0"/>
              <a:t> Chaining:</a:t>
            </a:r>
          </a:p>
          <a:p>
            <a:pPr eaLnBrk="1" hangingPunct="1"/>
            <a:endParaRPr lang="en-US" b="1" u="sng"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b="0" dirty="0" err="1" smtClean="0"/>
              <a:t>Servlet</a:t>
            </a:r>
            <a:r>
              <a:rPr lang="en-US" b="0" dirty="0" smtClean="0"/>
              <a:t> Chaining is when output of one </a:t>
            </a:r>
            <a:r>
              <a:rPr lang="en-US" b="0" dirty="0" err="1" smtClean="0"/>
              <a:t>servlet</a:t>
            </a:r>
            <a:r>
              <a:rPr lang="en-US" b="0" dirty="0" smtClean="0"/>
              <a:t> act as a input to another </a:t>
            </a:r>
            <a:r>
              <a:rPr lang="en-US" b="0" dirty="0" err="1" smtClean="0"/>
              <a:t>servlet</a:t>
            </a:r>
            <a:r>
              <a:rPr lang="en-US" b="0" dirty="0" smtClean="0"/>
              <a:t> and at last request is sent to the browser and final output is achieved.</a:t>
            </a:r>
            <a:r>
              <a:rPr lang="en-US" dirty="0" smtClean="0"/>
              <a:t> When you use </a:t>
            </a:r>
            <a:r>
              <a:rPr lang="en-US" dirty="0" err="1" smtClean="0"/>
              <a:t>servlet</a:t>
            </a:r>
            <a:r>
              <a:rPr lang="en-US" dirty="0" smtClean="0"/>
              <a:t> chaining, you delegate the responsibility of generating the response to the next </a:t>
            </a:r>
            <a:r>
              <a:rPr lang="en-US" dirty="0" err="1" smtClean="0"/>
              <a:t>servlet</a:t>
            </a:r>
            <a:r>
              <a:rPr lang="en-US" dirty="0" smtClean="0"/>
              <a:t> in the chain.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User provides request to the first </a:t>
            </a:r>
            <a:r>
              <a:rPr lang="en-US" dirty="0" err="1" smtClean="0"/>
              <a:t>servlet</a:t>
            </a:r>
            <a:r>
              <a:rPr lang="en-US" dirty="0" smtClean="0"/>
              <a:t> present in the chain. The first </a:t>
            </a:r>
            <a:r>
              <a:rPr lang="en-US" dirty="0" err="1" smtClean="0"/>
              <a:t>servlet</a:t>
            </a:r>
            <a:r>
              <a:rPr lang="en-US" dirty="0" smtClean="0"/>
              <a:t> uses the form fields present in the request. The first </a:t>
            </a:r>
            <a:r>
              <a:rPr lang="en-US" dirty="0" err="1" smtClean="0"/>
              <a:t>servlet</a:t>
            </a:r>
            <a:r>
              <a:rPr lang="en-US" dirty="0" smtClean="0"/>
              <a:t> can transfer the request to another </a:t>
            </a:r>
            <a:r>
              <a:rPr lang="en-US" dirty="0" err="1" smtClean="0"/>
              <a:t>servlet</a:t>
            </a:r>
            <a:r>
              <a:rPr lang="en-US" dirty="0" smtClean="0"/>
              <a:t> with the execution control. The second </a:t>
            </a:r>
            <a:r>
              <a:rPr lang="en-US" dirty="0" err="1" smtClean="0"/>
              <a:t>servlet</a:t>
            </a:r>
            <a:r>
              <a:rPr lang="en-US" dirty="0" smtClean="0"/>
              <a:t> can use the request, as it is available to itself. This process can be repeated for any number of </a:t>
            </a:r>
            <a:r>
              <a:rPr lang="en-US" dirty="0" err="1" smtClean="0"/>
              <a:t>sevlets</a:t>
            </a:r>
            <a:r>
              <a:rPr lang="en-US" dirty="0" smtClean="0"/>
              <a:t>. The last </a:t>
            </a:r>
            <a:r>
              <a:rPr lang="en-US" dirty="0" err="1" smtClean="0"/>
              <a:t>servlet</a:t>
            </a:r>
            <a:r>
              <a:rPr lang="en-US" dirty="0" smtClean="0"/>
              <a:t> present in the chain provides response to the user. All </a:t>
            </a:r>
            <a:r>
              <a:rPr lang="en-US" dirty="0" err="1" smtClean="0"/>
              <a:t>servlet</a:t>
            </a:r>
            <a:r>
              <a:rPr lang="en-US" dirty="0" smtClean="0"/>
              <a:t> present before the last </a:t>
            </a:r>
            <a:r>
              <a:rPr lang="en-US" dirty="0" err="1" smtClean="0"/>
              <a:t>servlet</a:t>
            </a:r>
            <a:r>
              <a:rPr lang="en-US" dirty="0" smtClean="0"/>
              <a:t> remains invisible to the user.</a:t>
            </a:r>
            <a:br>
              <a:rPr lang="en-US" dirty="0" smtClean="0"/>
            </a:br>
            <a:endParaRPr lang="en-US" b="0" dirty="0" smtClean="0"/>
          </a:p>
          <a:p>
            <a:r>
              <a:rPr lang="en-US" dirty="0" smtClean="0"/>
              <a:t>In </a:t>
            </a:r>
            <a:r>
              <a:rPr lang="en-US" dirty="0" err="1" smtClean="0"/>
              <a:t>Servlets</a:t>
            </a:r>
            <a:r>
              <a:rPr lang="en-US" dirty="0" smtClean="0"/>
              <a:t>/JSPs, there are two ways to achieve </a:t>
            </a:r>
            <a:r>
              <a:rPr lang="en-US" dirty="0" err="1" smtClean="0"/>
              <a:t>servlet</a:t>
            </a:r>
            <a:r>
              <a:rPr lang="en-US" dirty="0" smtClean="0"/>
              <a:t> chaining using </a:t>
            </a:r>
            <a:r>
              <a:rPr lang="en-US" dirty="0" err="1" smtClean="0"/>
              <a:t>javax.servlet.RequestDispatcher</a:t>
            </a:r>
            <a:r>
              <a:rPr lang="en-US" dirty="0" smtClean="0"/>
              <a:t>: </a:t>
            </a:r>
          </a:p>
          <a:p>
            <a:pPr marL="228600" indent="-228600">
              <a:buAutoNum type="arabicParenR"/>
            </a:pPr>
            <a:r>
              <a:rPr lang="en-US" dirty="0" smtClean="0"/>
              <a:t>Include: </a:t>
            </a:r>
          </a:p>
          <a:p>
            <a:pPr marL="228600" indent="-228600">
              <a:buAutoNum type="arabicParenR"/>
            </a:pPr>
            <a:r>
              <a:rPr lang="en-US" dirty="0" smtClean="0"/>
              <a:t>Forward</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100" b="0" dirty="0" smtClean="0"/>
          </a:p>
          <a:p>
            <a:pPr eaLnBrk="1" hangingPunct="1"/>
            <a:endParaRPr lang="en-US" b="1" u="sng" dirty="0" smtClean="0"/>
          </a:p>
          <a:p>
            <a:pPr eaLnBrk="1" hangingPunct="1"/>
            <a:endParaRPr lang="en-US" b="1" u="sng"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6591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10</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14400" y="4343400"/>
            <a:ext cx="5334000" cy="4114800"/>
          </a:xfrm>
          <a:noFill/>
          <a:ln/>
        </p:spPr>
        <p:txBody>
          <a:bodyPr/>
          <a:lstStyle/>
          <a:p>
            <a:r>
              <a:rPr lang="en-US" b="1" u="sng" dirty="0" smtClean="0"/>
              <a:t>RequestDispatcher Interface</a:t>
            </a:r>
            <a:r>
              <a:rPr lang="en-US" dirty="0" smtClean="0"/>
              <a:t/>
            </a:r>
            <a:br>
              <a:rPr lang="en-US" dirty="0" smtClean="0"/>
            </a:br>
            <a:r>
              <a:rPr lang="en-US" dirty="0" smtClean="0"/>
              <a:t>This interface is present in the </a:t>
            </a:r>
            <a:r>
              <a:rPr lang="en-US" dirty="0" err="1" smtClean="0"/>
              <a:t>javax.servlet</a:t>
            </a:r>
            <a:r>
              <a:rPr lang="en-US" dirty="0" smtClean="0"/>
              <a:t> package and contains only following two methods :</a:t>
            </a:r>
          </a:p>
          <a:p>
            <a:pPr>
              <a:buFont typeface="Arial" pitchFamily="34" charset="0"/>
              <a:buChar char="•"/>
            </a:pPr>
            <a:r>
              <a:rPr lang="en-US" b="1" dirty="0" smtClean="0"/>
              <a:t>forward(</a:t>
            </a:r>
            <a:r>
              <a:rPr lang="en-US" b="1" dirty="0" err="1" smtClean="0"/>
              <a:t>ServletRequest</a:t>
            </a:r>
            <a:r>
              <a:rPr lang="en-US" b="1" dirty="0" smtClean="0"/>
              <a:t> request, </a:t>
            </a:r>
            <a:r>
              <a:rPr lang="en-US" b="1" dirty="0" err="1" smtClean="0"/>
              <a:t>ServletResponse</a:t>
            </a:r>
            <a:r>
              <a:rPr lang="en-US" b="1" dirty="0" smtClean="0"/>
              <a:t> response)</a:t>
            </a:r>
            <a:r>
              <a:rPr lang="en-US" dirty="0" smtClean="0"/>
              <a:t> : Forwards a request to another resource on the </a:t>
            </a:r>
            <a:r>
              <a:rPr lang="en-US" i="1" dirty="0" smtClean="0"/>
              <a:t>same</a:t>
            </a:r>
            <a:r>
              <a:rPr lang="en-US" dirty="0" smtClean="0"/>
              <a:t> server. That resource can be a Servlet, JSP page or a simple HTML page. </a:t>
            </a:r>
          </a:p>
          <a:p>
            <a:pPr>
              <a:buFont typeface="Arial" pitchFamily="34" charset="0"/>
              <a:buChar char="•"/>
            </a:pPr>
            <a:r>
              <a:rPr lang="en-US" b="1" dirty="0" smtClean="0"/>
              <a:t>include(</a:t>
            </a:r>
            <a:r>
              <a:rPr lang="en-US" b="1" dirty="0" err="1" smtClean="0"/>
              <a:t>ServletRequest</a:t>
            </a:r>
            <a:r>
              <a:rPr lang="en-US" b="1" dirty="0" smtClean="0"/>
              <a:t> request, </a:t>
            </a:r>
            <a:r>
              <a:rPr lang="en-US" b="1" dirty="0" err="1" smtClean="0"/>
              <a:t>ServletResponse</a:t>
            </a:r>
            <a:r>
              <a:rPr lang="en-US" b="1" dirty="0" smtClean="0"/>
              <a:t> response) : </a:t>
            </a:r>
            <a:r>
              <a:rPr lang="en-US" dirty="0" smtClean="0"/>
              <a:t>Works like a server-side include ( SSI ) and includes the response from the given resource ( Servlet, JSP page, HTML page ) within the caller response. </a:t>
            </a:r>
          </a:p>
          <a:p>
            <a:pPr>
              <a:buFont typeface="Arial" pitchFamily="34" charset="0"/>
              <a:buChar char="•"/>
            </a:pPr>
            <a:endParaRPr lang="en-US" dirty="0" smtClean="0"/>
          </a:p>
          <a:p>
            <a:r>
              <a:rPr lang="en-US" b="1" dirty="0" smtClean="0"/>
              <a:t>How to get a reference to RequestDispatcher Interface ?</a:t>
            </a:r>
            <a:br>
              <a:rPr lang="en-US" b="1" dirty="0" smtClean="0"/>
            </a:br>
            <a:r>
              <a:rPr lang="en-US" dirty="0" smtClean="0"/>
              <a:t>In order to use forward() or include() methods we discussed above we will have to get a reference to</a:t>
            </a:r>
            <a:r>
              <a:rPr lang="en-US" baseline="0" dirty="0" smtClean="0"/>
              <a:t> R</a:t>
            </a:r>
            <a:r>
              <a:rPr lang="en-US" dirty="0" smtClean="0"/>
              <a:t>equestDispatcher interface. There are two ways you can do this :</a:t>
            </a:r>
          </a:p>
          <a:p>
            <a:endParaRPr lang="en-US" dirty="0" smtClean="0"/>
          </a:p>
          <a:p>
            <a:pPr>
              <a:buFont typeface="Arial" pitchFamily="34" charset="0"/>
              <a:buChar char="•"/>
            </a:pPr>
            <a:r>
              <a:rPr lang="en-US" b="1" dirty="0" err="1" smtClean="0"/>
              <a:t>ServletContext.getRequestDispatcher</a:t>
            </a:r>
            <a:r>
              <a:rPr lang="en-US" b="1" dirty="0" smtClean="0"/>
              <a:t>(String resource) </a:t>
            </a:r>
          </a:p>
          <a:p>
            <a:pPr>
              <a:buFont typeface="Arial" pitchFamily="34" charset="0"/>
              <a:buChar char="•"/>
            </a:pPr>
            <a:r>
              <a:rPr lang="en-US" b="1" dirty="0" err="1" smtClean="0"/>
              <a:t>ServletRequest.getRequestDispatcher</a:t>
            </a:r>
            <a:r>
              <a:rPr lang="en-US" b="1" dirty="0" smtClean="0"/>
              <a:t>(String resource)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They both do the same thing, but impose slightly different constraints on the argument path. For the </a:t>
            </a:r>
            <a:r>
              <a:rPr lang="en-US" dirty="0" err="1" smtClean="0"/>
              <a:t>ServletRequest</a:t>
            </a:r>
            <a:r>
              <a:rPr lang="en-US" dirty="0" smtClean="0"/>
              <a:t>, it looks for the resource in the same </a:t>
            </a:r>
            <a:r>
              <a:rPr lang="en-US" dirty="0" err="1" smtClean="0"/>
              <a:t>webapp</a:t>
            </a:r>
            <a:r>
              <a:rPr lang="en-US" dirty="0" smtClean="0"/>
              <a:t> to which the invoking </a:t>
            </a:r>
            <a:r>
              <a:rPr lang="en-US" dirty="0" err="1" smtClean="0"/>
              <a:t>servlet</a:t>
            </a:r>
            <a:r>
              <a:rPr lang="en-US" dirty="0" smtClean="0"/>
              <a:t> belongs and the pathname specified can be relative to invoking </a:t>
            </a:r>
            <a:r>
              <a:rPr lang="en-US" dirty="0" err="1" smtClean="0"/>
              <a:t>servlet</a:t>
            </a:r>
            <a:r>
              <a:rPr lang="en-US" dirty="0" smtClean="0"/>
              <a:t>. For the </a:t>
            </a:r>
            <a:r>
              <a:rPr lang="en-US" dirty="0" err="1" smtClean="0"/>
              <a:t>ServletContext</a:t>
            </a:r>
            <a:r>
              <a:rPr lang="en-US" dirty="0" smtClean="0"/>
              <a:t>, the pathname must begin with '/' and is interpreted relative to the root of the </a:t>
            </a:r>
            <a:r>
              <a:rPr lang="en-US" dirty="0" err="1" smtClean="0"/>
              <a:t>webapp</a:t>
            </a:r>
            <a:r>
              <a:rPr lang="en-US" dirty="0" smtClean="0"/>
              <a:t>. </a:t>
            </a:r>
          </a:p>
          <a:p>
            <a:endParaRPr lang="en-US" dirty="0" smtClean="0"/>
          </a:p>
        </p:txBody>
      </p:sp>
    </p:spTree>
    <p:extLst>
      <p:ext uri="{BB962C8B-B14F-4D97-AF65-F5344CB8AC3E}">
        <p14:creationId xmlns:p14="http://schemas.microsoft.com/office/powerpoint/2010/main" val="516900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3070761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056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123996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210114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2923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3248" y="288349"/>
            <a:ext cx="2841429" cy="676065"/>
          </a:xfrm>
          <a:prstGeom prst="rect">
            <a:avLst/>
          </a:prstGeom>
        </p:spPr>
      </p:pic>
      <p:sp>
        <p:nvSpPr>
          <p:cNvPr id="2" name="Title 1"/>
          <p:cNvSpPr>
            <a:spLocks noGrp="1"/>
          </p:cNvSpPr>
          <p:nvPr>
            <p:ph type="ctrTitle"/>
          </p:nvPr>
        </p:nvSpPr>
        <p:spPr>
          <a:xfrm>
            <a:off x="5323278" y="2425701"/>
            <a:ext cx="6547440" cy="1684190"/>
          </a:xfrm>
        </p:spPr>
        <p:txBody>
          <a:bodyPr rIns="0" anchor="ctr">
            <a:normAutofit/>
          </a:bodyPr>
          <a:lstStyle>
            <a:lvl1pPr algn="r">
              <a:defRPr sz="3200"/>
            </a:lvl1pPr>
          </a:lstStyle>
          <a:p>
            <a:r>
              <a:rPr lang="en-US" smtClean="0"/>
              <a:t>Click to edit Master title style</a:t>
            </a:r>
            <a:endParaRPr lang="en-US" dirty="0"/>
          </a:p>
        </p:txBody>
      </p:sp>
      <p:sp>
        <p:nvSpPr>
          <p:cNvPr id="3" name="Subtitle 2"/>
          <p:cNvSpPr>
            <a:spLocks noGrp="1"/>
          </p:cNvSpPr>
          <p:nvPr>
            <p:ph type="subTitle" idx="1"/>
          </p:nvPr>
        </p:nvSpPr>
        <p:spPr>
          <a:xfrm>
            <a:off x="5323277" y="5753100"/>
            <a:ext cx="6547440" cy="542924"/>
          </a:xfrm>
        </p:spPr>
        <p:txBody>
          <a:bodyPr rIns="0" anchor="ctr"/>
          <a:lstStyle>
            <a:lvl1pPr marL="0" indent="0" algn="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6909721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0" b="1" dirty="0" smtClean="0">
                <a:solidFill>
                  <a:prstClr val="white"/>
                </a:solidFill>
                <a:effectLst>
                  <a:outerShdw blurRad="38100" dist="38100" dir="2700000" algn="tl">
                    <a:srgbClr val="000000">
                      <a:alpha val="43137"/>
                    </a:srgbClr>
                  </a:outerShdw>
                </a:effectLst>
              </a:rPr>
              <a:t>Thank You!</a:t>
            </a:r>
            <a:endParaRPr lang="en-US" sz="8000" b="1" dirty="0">
              <a:solidFill>
                <a:prstClr val="white"/>
              </a:solidFill>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675374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0875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98820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schemeClr val="bg1"/>
                </a:solidFill>
              </a:rPr>
              <a:t>© 2017, Syntel, Inc.</a:t>
            </a:r>
            <a:endParaRPr lang="en-US" sz="800" dirty="0">
              <a:solidFill>
                <a:schemeClr val="bg1"/>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spTree>
    <p:extLst>
      <p:ext uri="{BB962C8B-B14F-4D97-AF65-F5344CB8AC3E}">
        <p14:creationId xmlns:p14="http://schemas.microsoft.com/office/powerpoint/2010/main" val="178448956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4514" y="-3785"/>
            <a:ext cx="12225109"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2" name="Picture 11" descr="FF_trans.png"/>
          <p:cNvPicPr>
            <a:picLocks noChangeAspect="1"/>
          </p:cNvPicPr>
          <p:nvPr userDrawn="1"/>
        </p:nvPicPr>
        <p:blipFill>
          <a:blip r:embed="rId9"/>
          <a:stretch>
            <a:fillRect/>
          </a:stretch>
        </p:blipFill>
        <p:spPr>
          <a:xfrm>
            <a:off x="323850" y="395288"/>
            <a:ext cx="270961" cy="447675"/>
          </a:xfrm>
          <a:prstGeom prst="rect">
            <a:avLst/>
          </a:prstGeom>
        </p:spPr>
      </p:pic>
      <p:sp>
        <p:nvSpPr>
          <p:cNvPr id="2" name="Title Placeholder 1"/>
          <p:cNvSpPr>
            <a:spLocks noGrp="1"/>
          </p:cNvSpPr>
          <p:nvPr>
            <p:ph type="title"/>
          </p:nvPr>
        </p:nvSpPr>
        <p:spPr>
          <a:xfrm>
            <a:off x="732969" y="266700"/>
            <a:ext cx="1114311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47651" y="1137424"/>
            <a:ext cx="11622024"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247651" y="6572608"/>
            <a:ext cx="904094" cy="123111"/>
          </a:xfrm>
          <a:prstGeom prst="rect">
            <a:avLst/>
          </a:prstGeom>
          <a:noFill/>
        </p:spPr>
        <p:txBody>
          <a:bodyPr wrap="none" lIns="0" tIns="0" rIns="0" bIns="0" rtlCol="0">
            <a:spAutoFit/>
          </a:bodyPr>
          <a:lstStyle/>
          <a:p>
            <a:r>
              <a:rPr lang="en-US" sz="800" dirty="0" smtClean="0">
                <a:solidFill>
                  <a:prstClr val="white"/>
                </a:solidFill>
              </a:rPr>
              <a:t>© 2017, Syntel, Inc.</a:t>
            </a:r>
            <a:endParaRPr lang="en-US" sz="800" dirty="0">
              <a:solidFill>
                <a:prstClr val="white"/>
              </a:solidFill>
            </a:endParaRPr>
          </a:p>
        </p:txBody>
      </p:sp>
      <p:sp>
        <p:nvSpPr>
          <p:cNvPr id="18" name="TextBox 17"/>
          <p:cNvSpPr txBox="1">
            <a:spLocks/>
          </p:cNvSpPr>
          <p:nvPr userDrawn="1"/>
        </p:nvSpPr>
        <p:spPr>
          <a:xfrm>
            <a:off x="6017452" y="6557219"/>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prstClr val="white"/>
                </a:solidFill>
              </a:rPr>
              <a:pPr algn="ctr"/>
              <a:t>‹#›</a:t>
            </a:fld>
            <a:endParaRPr lang="en-US" sz="1000" b="1" dirty="0">
              <a:solidFill>
                <a:prstClr val="white"/>
              </a:solidFill>
            </a:endParaRPr>
          </a:p>
        </p:txBody>
      </p:sp>
    </p:spTree>
    <p:extLst>
      <p:ext uri="{BB962C8B-B14F-4D97-AF65-F5344CB8AC3E}">
        <p14:creationId xmlns:p14="http://schemas.microsoft.com/office/powerpoint/2010/main" val="39675733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java.sun.com/j2ee/tutorial/api/javax/servlet/ServletContext.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java.sun.com/j2ee/tutorial/api/javax/servlet/ServletRequest.html" TargetMode="External"/><Relationship Id="rId4" Type="http://schemas.openxmlformats.org/officeDocument/2006/relationships/hyperlink" Target="http://java.sun.com/j2ee/tutorial/api/javax/servlet/http/HttpSession.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6141" y="2425701"/>
            <a:ext cx="7224577" cy="1684190"/>
          </a:xfrm>
        </p:spPr>
        <p:txBody>
          <a:bodyPr/>
          <a:lstStyle/>
          <a:p>
            <a:r>
              <a:rPr lang="en-US" dirty="0" smtClean="0"/>
              <a:t>Inter Servlet Communication</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990600"/>
            <a:ext cx="8991600" cy="4724400"/>
          </a:xfrm>
        </p:spPr>
        <p:txBody>
          <a:bodyPr/>
          <a:lstStyle/>
          <a:p>
            <a:pPr eaLnBrk="1" hangingPunct="1"/>
            <a:r>
              <a:rPr lang="en-US" sz="2400" b="0" dirty="0" err="1"/>
              <a:t>Servlet</a:t>
            </a:r>
            <a:r>
              <a:rPr lang="en-US" sz="2400" b="0" dirty="0"/>
              <a:t> Chaining(Contd..):</a:t>
            </a:r>
          </a:p>
          <a:p>
            <a:pPr lvl="1" eaLnBrk="1" hangingPunct="1"/>
            <a:r>
              <a:rPr lang="en-US" sz="2000" dirty="0"/>
              <a:t>The RequestDispatcher Interface dispatches the request to another resource or includes the content of another resource.</a:t>
            </a:r>
          </a:p>
          <a:p>
            <a:pPr lvl="1" eaLnBrk="1" hangingPunct="1"/>
            <a:r>
              <a:rPr lang="en-US" sz="2000" dirty="0"/>
              <a:t>Fetching the Request Dispatcher :</a:t>
            </a:r>
          </a:p>
          <a:p>
            <a:pPr lvl="2" eaLnBrk="1" hangingPunct="1"/>
            <a:r>
              <a:rPr lang="en-US" dirty="0" smtClean="0"/>
              <a:t>2 Ways to fetch the </a:t>
            </a:r>
            <a:r>
              <a:rPr lang="en-US" dirty="0" err="1" smtClean="0"/>
              <a:t>RequestDispatcher</a:t>
            </a:r>
            <a:endParaRPr lang="en-US" dirty="0" smtClean="0"/>
          </a:p>
          <a:p>
            <a:pPr lvl="3">
              <a:buFont typeface="Arial" pitchFamily="34" charset="0"/>
              <a:buChar char="•"/>
            </a:pPr>
            <a:r>
              <a:rPr lang="en-US" sz="1600" b="1" dirty="0" err="1">
                <a:solidFill>
                  <a:srgbClr val="FF0000"/>
                </a:solidFill>
              </a:rPr>
              <a:t>ServletContext.getRequestDispatcher</a:t>
            </a:r>
            <a:r>
              <a:rPr lang="en-US" sz="1600" b="1" dirty="0">
                <a:solidFill>
                  <a:srgbClr val="FF0000"/>
                </a:solidFill>
              </a:rPr>
              <a:t>(String resource) </a:t>
            </a:r>
          </a:p>
          <a:p>
            <a:pPr lvl="3">
              <a:buFont typeface="Arial" pitchFamily="34" charset="0"/>
              <a:buChar char="•"/>
            </a:pPr>
            <a:r>
              <a:rPr lang="en-US" sz="1600" b="1" dirty="0" err="1">
                <a:solidFill>
                  <a:srgbClr val="FF0000"/>
                </a:solidFill>
              </a:rPr>
              <a:t>ServletRequest.getRequestDispatcher</a:t>
            </a:r>
            <a:r>
              <a:rPr lang="en-US" sz="1600" b="1" dirty="0">
                <a:solidFill>
                  <a:srgbClr val="FF0000"/>
                </a:solidFill>
              </a:rPr>
              <a:t>(String resource) </a:t>
            </a:r>
          </a:p>
          <a:p>
            <a:pPr lvl="2">
              <a:buFont typeface="Arial" pitchFamily="34" charset="0"/>
              <a:buChar char="•"/>
            </a:pPr>
            <a:r>
              <a:rPr lang="en-US" dirty="0" smtClean="0"/>
              <a:t>Example:</a:t>
            </a:r>
          </a:p>
          <a:p>
            <a:pPr lvl="3">
              <a:buFont typeface="Arial" pitchFamily="34" charset="0"/>
              <a:buChar char="•"/>
            </a:pPr>
            <a:r>
              <a:rPr lang="en-US" sz="1600" dirty="0" err="1"/>
              <a:t>RequestDispatcher</a:t>
            </a:r>
            <a:r>
              <a:rPr lang="en-US" sz="1600" dirty="0"/>
              <a:t> dispatcher = </a:t>
            </a:r>
            <a:r>
              <a:rPr lang="en-US" sz="1600" dirty="0" err="1"/>
              <a:t>getServletContext</a:t>
            </a:r>
            <a:r>
              <a:rPr lang="en-US" sz="1600" dirty="0"/>
              <a:t>().</a:t>
            </a:r>
            <a:r>
              <a:rPr lang="en-US" sz="1600" dirty="0" err="1"/>
              <a:t>getRequestDispatcher</a:t>
            </a:r>
            <a:r>
              <a:rPr lang="en-US" sz="1600" dirty="0"/>
              <a:t>(“/</a:t>
            </a:r>
            <a:r>
              <a:rPr lang="en-US" sz="1600" dirty="0" err="1"/>
              <a:t>myApp</a:t>
            </a:r>
            <a:r>
              <a:rPr lang="en-US" sz="1600" dirty="0"/>
              <a:t>/</a:t>
            </a:r>
            <a:r>
              <a:rPr lang="en-US" sz="1600" dirty="0" err="1"/>
              <a:t>myServlet</a:t>
            </a:r>
            <a:r>
              <a:rPr lang="en-US" sz="1600" dirty="0"/>
              <a:t>"); </a:t>
            </a:r>
          </a:p>
          <a:p>
            <a:pPr lvl="3">
              <a:buFont typeface="Arial" pitchFamily="34" charset="0"/>
              <a:buChar char="•"/>
            </a:pPr>
            <a:r>
              <a:rPr lang="en-US" sz="1600" dirty="0" err="1"/>
              <a:t>RequestDispatcher</a:t>
            </a:r>
            <a:r>
              <a:rPr lang="en-US" sz="1600" dirty="0"/>
              <a:t> dispatcher = </a:t>
            </a:r>
            <a:r>
              <a:rPr lang="en-US" sz="1600" dirty="0" err="1"/>
              <a:t>request.getRequestDispatcher</a:t>
            </a:r>
            <a:r>
              <a:rPr lang="en-US" sz="1600" dirty="0"/>
              <a:t>(“</a:t>
            </a:r>
            <a:r>
              <a:rPr lang="en-US" sz="1600" dirty="0" err="1"/>
              <a:t>myServlet</a:t>
            </a:r>
            <a:r>
              <a:rPr lang="en-US" sz="1600" dirty="0"/>
              <a:t>"); </a:t>
            </a:r>
          </a:p>
          <a:p>
            <a:pPr lvl="3">
              <a:buFont typeface="Arial" pitchFamily="34" charset="0"/>
              <a:buChar char="•"/>
            </a:pPr>
            <a:endParaRPr lang="en-US" sz="1600" dirty="0"/>
          </a:p>
          <a:p>
            <a:pPr lvl="2" eaLnBrk="1" hangingPunct="1"/>
            <a:r>
              <a:rPr lang="en-US" b="1" dirty="0" smtClean="0"/>
              <a:t>Note: </a:t>
            </a:r>
            <a:r>
              <a:rPr lang="en-US" b="1" dirty="0" err="1" smtClean="0"/>
              <a:t>ServletRequest.getRequestDispatcher</a:t>
            </a:r>
            <a:r>
              <a:rPr lang="en-US" b="1" dirty="0" smtClean="0"/>
              <a:t> can take a relative URL. </a:t>
            </a:r>
            <a:r>
              <a:rPr lang="en-US" b="1" dirty="0" err="1" smtClean="0"/>
              <a:t>ServletContext.getRequestDispatcher</a:t>
            </a:r>
            <a:r>
              <a:rPr lang="en-US" b="1" dirty="0" smtClean="0"/>
              <a:t> cannot</a:t>
            </a:r>
            <a:endParaRPr lang="en-US" dirty="0" smtClean="0"/>
          </a:p>
          <a:p>
            <a:pPr lvl="2" eaLnBrk="1" hangingPunct="1"/>
            <a:endParaRPr lang="en-US" b="0" dirty="0" smtClean="0"/>
          </a:p>
        </p:txBody>
      </p:sp>
    </p:spTree>
    <p:extLst>
      <p:ext uri="{BB962C8B-B14F-4D97-AF65-F5344CB8AC3E}">
        <p14:creationId xmlns:p14="http://schemas.microsoft.com/office/powerpoint/2010/main" val="85389881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Grp="1" noChangeAspect="1" noChangeArrowheads="1"/>
          </p:cNvPicPr>
          <p:nvPr>
            <p:ph idx="1"/>
          </p:nvPr>
        </p:nvPicPr>
        <p:blipFill>
          <a:blip r:embed="rId3"/>
          <a:srcRect/>
          <a:stretch>
            <a:fillRect/>
          </a:stretch>
        </p:blipFill>
        <p:spPr bwMode="auto">
          <a:xfrm>
            <a:off x="2788920" y="1981200"/>
            <a:ext cx="7879080" cy="35814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p>
        </p:txBody>
      </p:sp>
      <p:sp>
        <p:nvSpPr>
          <p:cNvPr id="4" name="Slide Number Placeholder 3"/>
          <p:cNvSpPr>
            <a:spLocks noGrp="1"/>
          </p:cNvSpPr>
          <p:nvPr>
            <p:ph type="sldNum" sz="quarter" idx="4294967295"/>
          </p:nvPr>
        </p:nvSpPr>
        <p:spPr>
          <a:xfrm>
            <a:off x="1757364" y="6121400"/>
            <a:ext cx="1000125" cy="261938"/>
          </a:xfrm>
          <a:prstGeom prst="rect">
            <a:avLst/>
          </a:prstGeom>
        </p:spPr>
        <p:txBody>
          <a:bodyPr/>
          <a:lstStyle/>
          <a:p>
            <a:pPr>
              <a:defRPr/>
            </a:pPr>
            <a:fld id="{3ED32028-1105-4D10-8F45-1C9F84120F9A}" type="slidenum">
              <a:rPr lang="en-US" altLang="en-US" smtClean="0"/>
              <a:pPr>
                <a:defRPr/>
              </a:pPr>
              <a:t>11</a:t>
            </a:fld>
            <a:endParaRPr lang="en-US" altLang="en-US"/>
          </a:p>
        </p:txBody>
      </p:sp>
      <p:sp>
        <p:nvSpPr>
          <p:cNvPr id="6" name="Rectangle 6"/>
          <p:cNvSpPr txBox="1">
            <a:spLocks noChangeArrowheads="1"/>
          </p:cNvSpPr>
          <p:nvPr/>
        </p:nvSpPr>
        <p:spPr bwMode="auto">
          <a:xfrm>
            <a:off x="1676400" y="1219200"/>
            <a:ext cx="8610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fontAlgn="base">
              <a:spcBef>
                <a:spcPct val="20000"/>
              </a:spcBef>
              <a:spcAft>
                <a:spcPct val="0"/>
              </a:spcAft>
              <a:buSzPct val="125000"/>
              <a:buBlip>
                <a:blip r:embed="rId4"/>
              </a:buBlip>
              <a:defRPr/>
            </a:pPr>
            <a:r>
              <a:rPr lang="en-US" sz="2400" kern="0" dirty="0" err="1"/>
              <a:t>Servlet</a:t>
            </a:r>
            <a:r>
              <a:rPr lang="en-US" sz="2400" kern="0" dirty="0"/>
              <a:t> Chaining(Contd..) : </a:t>
            </a:r>
            <a:r>
              <a:rPr lang="en-US" sz="2400" kern="0" dirty="0" err="1"/>
              <a:t>RequestDispatcher.forward</a:t>
            </a:r>
            <a:r>
              <a:rPr lang="en-US" sz="2400" kern="0" dirty="0"/>
              <a:t>()</a:t>
            </a:r>
            <a:endParaRPr lang="en-US" kern="0" dirty="0"/>
          </a:p>
          <a:p>
            <a:pPr marL="1262063" lvl="2" indent="-342900" defTabSz="969963">
              <a:spcBef>
                <a:spcPct val="20000"/>
              </a:spcBef>
            </a:pPr>
            <a:r>
              <a:rPr lang="en-US" sz="1600" dirty="0">
                <a:solidFill>
                  <a:srgbClr val="FF0000"/>
                </a:solidFill>
              </a:rPr>
              <a:t>public void forward(</a:t>
            </a:r>
            <a:r>
              <a:rPr lang="en-US" sz="1600" dirty="0" err="1">
                <a:solidFill>
                  <a:srgbClr val="FF0000"/>
                </a:solidFill>
              </a:rPr>
              <a:t>ServletRequest</a:t>
            </a:r>
            <a:r>
              <a:rPr lang="en-US" sz="1600" dirty="0">
                <a:solidFill>
                  <a:srgbClr val="FF0000"/>
                </a:solidFill>
              </a:rPr>
              <a:t> request, </a:t>
            </a:r>
            <a:r>
              <a:rPr lang="en-US" sz="1600" dirty="0" err="1">
                <a:solidFill>
                  <a:srgbClr val="FF0000"/>
                </a:solidFill>
              </a:rPr>
              <a:t>ServletResponse</a:t>
            </a:r>
            <a:r>
              <a:rPr lang="en-US" sz="1600" dirty="0">
                <a:solidFill>
                  <a:srgbClr val="FF0000"/>
                </a:solidFill>
              </a:rPr>
              <a:t> response) throws </a:t>
            </a:r>
            <a:r>
              <a:rPr lang="en-US" sz="1600" dirty="0" err="1">
                <a:solidFill>
                  <a:srgbClr val="FF0000"/>
                </a:solidFill>
              </a:rPr>
              <a:t>ServletException</a:t>
            </a:r>
            <a:r>
              <a:rPr lang="en-US" sz="1600" dirty="0">
                <a:solidFill>
                  <a:srgbClr val="FF0000"/>
                </a:solidFill>
              </a:rPr>
              <a:t>, </a:t>
            </a:r>
            <a:r>
              <a:rPr lang="en-US" sz="1600" dirty="0" err="1">
                <a:solidFill>
                  <a:srgbClr val="FF0000"/>
                </a:solidFill>
              </a:rPr>
              <a:t>java.io.IOException</a:t>
            </a:r>
            <a:endParaRPr lang="en-US" sz="1600" dirty="0">
              <a:solidFill>
                <a:srgbClr val="FF0000"/>
              </a:solidFill>
            </a:endParaRPr>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kern="0" dirty="0"/>
          </a:p>
          <a:p>
            <a:pPr marL="690563" lvl="1" indent="-228600" defTabSz="969963">
              <a:spcBef>
                <a:spcPct val="20000"/>
              </a:spcBef>
              <a:buFontTx/>
              <a:buChar char="•"/>
            </a:pPr>
            <a:endParaRPr lang="en-US" kern="0" dirty="0"/>
          </a:p>
          <a:p>
            <a:pPr marL="690563" lvl="1" indent="-228600" defTabSz="969963">
              <a:spcBef>
                <a:spcPct val="20000"/>
              </a:spcBef>
              <a:buFontTx/>
              <a:buChar char="•"/>
            </a:pPr>
            <a:r>
              <a:rPr lang="en-US" kern="0" dirty="0"/>
              <a:t>The response of Servlet2 is sent to client but response of Servlet1 is not displayed to the client</a:t>
            </a:r>
            <a:endParaRPr lang="en-US" sz="1600" b="1" kern="0" dirty="0">
              <a:solidFill>
                <a:srgbClr val="FF0000"/>
              </a:solidFill>
            </a:endParaRPr>
          </a:p>
          <a:p>
            <a:pPr marL="1147763" lvl="2" indent="-228600" defTabSz="969963" fontAlgn="base">
              <a:spcBef>
                <a:spcPct val="20000"/>
              </a:spcBef>
              <a:spcAft>
                <a:spcPct val="0"/>
              </a:spcAft>
              <a:buFontTx/>
              <a:buChar char="•"/>
              <a:defRPr/>
            </a:pPr>
            <a:endParaRPr lang="en-US" sz="1600" kern="0" dirty="0"/>
          </a:p>
        </p:txBody>
      </p:sp>
    </p:spTree>
    <p:extLst>
      <p:ext uri="{BB962C8B-B14F-4D97-AF65-F5344CB8AC3E}">
        <p14:creationId xmlns:p14="http://schemas.microsoft.com/office/powerpoint/2010/main" val="2538267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endParaRPr lang="en-US" dirty="0"/>
          </a:p>
        </p:txBody>
      </p:sp>
      <p:pic>
        <p:nvPicPr>
          <p:cNvPr id="64514" name="Picture 2"/>
          <p:cNvPicPr>
            <a:picLocks noChangeAspect="1" noChangeArrowheads="1"/>
          </p:cNvPicPr>
          <p:nvPr/>
        </p:nvPicPr>
        <p:blipFill>
          <a:blip r:embed="rId3"/>
          <a:srcRect/>
          <a:stretch>
            <a:fillRect/>
          </a:stretch>
        </p:blipFill>
        <p:spPr bwMode="auto">
          <a:xfrm>
            <a:off x="2895600" y="2286000"/>
            <a:ext cx="7723794" cy="3429000"/>
          </a:xfrm>
          <a:prstGeom prst="rect">
            <a:avLst/>
          </a:prstGeom>
          <a:noFill/>
          <a:ln w="9525">
            <a:noFill/>
            <a:miter lim="800000"/>
            <a:headEnd/>
            <a:tailEnd/>
          </a:ln>
          <a:effectLst/>
        </p:spPr>
      </p:pic>
      <p:sp>
        <p:nvSpPr>
          <p:cNvPr id="6" name="Rectangle 6"/>
          <p:cNvSpPr txBox="1">
            <a:spLocks noChangeArrowheads="1"/>
          </p:cNvSpPr>
          <p:nvPr/>
        </p:nvSpPr>
        <p:spPr bwMode="auto">
          <a:xfrm>
            <a:off x="1676400" y="1066800"/>
            <a:ext cx="8991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a:spcBef>
                <a:spcPct val="20000"/>
              </a:spcBef>
              <a:buSzPct val="125000"/>
              <a:buBlip>
                <a:blip r:embed="rId4"/>
              </a:buBlip>
              <a:defRPr/>
            </a:pPr>
            <a:r>
              <a:rPr lang="en-US" kern="0" dirty="0" err="1"/>
              <a:t>Servlet</a:t>
            </a:r>
            <a:r>
              <a:rPr lang="en-US" kern="0" dirty="0"/>
              <a:t> Chaining(Contd..) : </a:t>
            </a:r>
            <a:r>
              <a:rPr lang="en-US" kern="0" dirty="0" err="1"/>
              <a:t>RequestDispatcher.include</a:t>
            </a:r>
            <a:r>
              <a:rPr lang="en-US" kern="0" dirty="0"/>
              <a:t>()</a:t>
            </a:r>
            <a:endParaRPr lang="en-US" sz="2400" kern="0" dirty="0"/>
          </a:p>
          <a:p>
            <a:pPr marL="1262063" lvl="2" indent="-342900" defTabSz="969963">
              <a:spcBef>
                <a:spcPct val="20000"/>
              </a:spcBef>
            </a:pPr>
            <a:r>
              <a:rPr lang="en-US" sz="1600" dirty="0">
                <a:solidFill>
                  <a:srgbClr val="FF0000"/>
                </a:solidFill>
              </a:rPr>
              <a:t>public void redirect(</a:t>
            </a:r>
            <a:r>
              <a:rPr lang="en-US" sz="1600" dirty="0" err="1">
                <a:solidFill>
                  <a:srgbClr val="FF0000"/>
                </a:solidFill>
              </a:rPr>
              <a:t>ServletRequest</a:t>
            </a:r>
            <a:r>
              <a:rPr lang="en-US" sz="1600" dirty="0">
                <a:solidFill>
                  <a:srgbClr val="FF0000"/>
                </a:solidFill>
              </a:rPr>
              <a:t> request, </a:t>
            </a:r>
            <a:r>
              <a:rPr lang="en-US" sz="1600" dirty="0" err="1">
                <a:solidFill>
                  <a:srgbClr val="FF0000"/>
                </a:solidFill>
              </a:rPr>
              <a:t>ServletResponse</a:t>
            </a:r>
            <a:r>
              <a:rPr lang="en-US" sz="1600" dirty="0">
                <a:solidFill>
                  <a:srgbClr val="FF0000"/>
                </a:solidFill>
              </a:rPr>
              <a:t> response) throws </a:t>
            </a:r>
            <a:r>
              <a:rPr lang="en-US" sz="1600" dirty="0" err="1">
                <a:solidFill>
                  <a:srgbClr val="FF0000"/>
                </a:solidFill>
              </a:rPr>
              <a:t>ServletException</a:t>
            </a:r>
            <a:r>
              <a:rPr lang="en-US" sz="1600" dirty="0">
                <a:solidFill>
                  <a:srgbClr val="FF0000"/>
                </a:solidFill>
              </a:rPr>
              <a:t>, </a:t>
            </a:r>
            <a:r>
              <a:rPr lang="en-US" sz="1600" dirty="0" err="1">
                <a:solidFill>
                  <a:srgbClr val="FF0000"/>
                </a:solidFill>
              </a:rPr>
              <a:t>java.io.IOException</a:t>
            </a:r>
            <a:endParaRPr lang="en-US" sz="1600" dirty="0">
              <a:solidFill>
                <a:srgbClr val="FF0000"/>
              </a:solidFill>
            </a:endParaRPr>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sz="1600" kern="0" dirty="0"/>
          </a:p>
          <a:p>
            <a:pPr marL="690563" lvl="1" indent="-228600" defTabSz="969963">
              <a:spcBef>
                <a:spcPct val="20000"/>
              </a:spcBef>
              <a:buFontTx/>
              <a:buChar char="•"/>
            </a:pPr>
            <a:endParaRPr lang="en-US" sz="1600" b="1" kern="0" dirty="0"/>
          </a:p>
          <a:p>
            <a:pPr marL="690563" lvl="1" indent="-228600" defTabSz="969963">
              <a:spcBef>
                <a:spcPct val="20000"/>
              </a:spcBef>
              <a:buFontTx/>
              <a:buChar char="•"/>
            </a:pPr>
            <a:endParaRPr lang="en-US" kern="0" dirty="0"/>
          </a:p>
          <a:p>
            <a:pPr marL="690563" lvl="1" indent="-228600" defTabSz="969963">
              <a:spcBef>
                <a:spcPct val="20000"/>
              </a:spcBef>
              <a:buFontTx/>
              <a:buChar char="•"/>
            </a:pPr>
            <a:endParaRPr lang="en-US" kern="0" dirty="0"/>
          </a:p>
          <a:p>
            <a:pPr marL="690563" lvl="1" indent="-228600" defTabSz="969963">
              <a:spcBef>
                <a:spcPct val="20000"/>
              </a:spcBef>
              <a:buFontTx/>
              <a:buChar char="•"/>
            </a:pPr>
            <a:r>
              <a:rPr lang="en-US" kern="0" dirty="0"/>
              <a:t>The response of Servlet2 included in the response of Servlet1 that is sent to the client</a:t>
            </a:r>
          </a:p>
          <a:p>
            <a:pPr marL="1262063" lvl="2" indent="-342900" defTabSz="969963" fontAlgn="base">
              <a:spcBef>
                <a:spcPct val="20000"/>
              </a:spcBef>
              <a:spcAft>
                <a:spcPct val="0"/>
              </a:spcAft>
              <a:buFont typeface="+mj-lt"/>
              <a:buAutoNum type="arabicPeriod"/>
              <a:defRPr/>
            </a:pPr>
            <a:endParaRPr lang="en-US" sz="1600" b="1" kern="0" dirty="0">
              <a:solidFill>
                <a:srgbClr val="FF0000"/>
              </a:solidFill>
            </a:endParaRPr>
          </a:p>
          <a:p>
            <a:pPr marL="1147763" lvl="2" indent="-228600" defTabSz="969963" fontAlgn="base">
              <a:spcBef>
                <a:spcPct val="20000"/>
              </a:spcBef>
              <a:spcAft>
                <a:spcPct val="0"/>
              </a:spcAft>
              <a:buFontTx/>
              <a:buChar char="•"/>
              <a:defRPr/>
            </a:pPr>
            <a:endParaRPr lang="en-US" sz="1600" kern="0" dirty="0"/>
          </a:p>
        </p:txBody>
      </p:sp>
    </p:spTree>
    <p:extLst>
      <p:ext uri="{BB962C8B-B14F-4D97-AF65-F5344CB8AC3E}">
        <p14:creationId xmlns:p14="http://schemas.microsoft.com/office/powerpoint/2010/main" val="390980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p>
        </p:txBody>
      </p:sp>
      <p:sp>
        <p:nvSpPr>
          <p:cNvPr id="3" name="Content Placeholder 2"/>
          <p:cNvSpPr>
            <a:spLocks noGrp="1"/>
          </p:cNvSpPr>
          <p:nvPr>
            <p:ph idx="1"/>
          </p:nvPr>
        </p:nvSpPr>
        <p:spPr>
          <a:xfrm>
            <a:off x="5638801" y="1066801"/>
            <a:ext cx="4564063" cy="4960937"/>
          </a:xfrm>
        </p:spPr>
        <p:txBody>
          <a:bodyPr/>
          <a:lstStyle/>
          <a:p>
            <a:r>
              <a:rPr lang="en-US" dirty="0" err="1" smtClean="0"/>
              <a:t>ServletCommunication</a:t>
            </a:r>
            <a:r>
              <a:rPr lang="en-US" dirty="0" smtClean="0"/>
              <a:t> (Execute login.html with username as user1 and password as Syntel123)</a:t>
            </a:r>
          </a:p>
          <a:p>
            <a:endParaRPr lang="en-US" dirty="0" smtClean="0"/>
          </a:p>
          <a:p>
            <a:endParaRPr lang="en-US" dirty="0" smtClean="0"/>
          </a:p>
        </p:txBody>
      </p:sp>
      <p:sp>
        <p:nvSpPr>
          <p:cNvPr id="5" name="Content Placeholder 2"/>
          <p:cNvSpPr txBox="1">
            <a:spLocks/>
          </p:cNvSpPr>
          <p:nvPr/>
        </p:nvSpPr>
        <p:spPr bwMode="auto">
          <a:xfrm>
            <a:off x="2133600" y="1143001"/>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0" fontAlgn="base" hangingPunct="0">
              <a:spcBef>
                <a:spcPct val="20000"/>
              </a:spcBef>
              <a:spcAft>
                <a:spcPct val="0"/>
              </a:spcAft>
              <a:buSzPct val="125000"/>
              <a:buBlip>
                <a:blip r:embed="rId3"/>
              </a:buBlip>
              <a:defRPr/>
            </a:pPr>
            <a:endParaRPr lang="en-US" sz="2400" kern="0" dirty="0"/>
          </a:p>
          <a:p>
            <a:pPr marL="342900" indent="-342900" defTabSz="969963" eaLnBrk="0" fontAlgn="base" hangingPunct="0">
              <a:spcBef>
                <a:spcPct val="20000"/>
              </a:spcBef>
              <a:spcAft>
                <a:spcPct val="0"/>
              </a:spcAft>
              <a:buSzPct val="125000"/>
              <a:defRPr/>
            </a:pPr>
            <a:r>
              <a:rPr lang="en-US" sz="2400" kern="0" dirty="0"/>
              <a:t>	</a:t>
            </a:r>
          </a:p>
        </p:txBody>
      </p:sp>
      <p:pic>
        <p:nvPicPr>
          <p:cNvPr id="6" name="Picture 5" descr="Demo.bmp"/>
          <p:cNvPicPr>
            <a:picLocks noChangeAspect="1"/>
          </p:cNvPicPr>
          <p:nvPr/>
        </p:nvPicPr>
        <p:blipFill>
          <a:blip r:embed="rId4" cstate="print"/>
          <a:stretch>
            <a:fillRect/>
          </a:stretch>
        </p:blipFill>
        <p:spPr>
          <a:xfrm>
            <a:off x="1524000" y="914400"/>
            <a:ext cx="3657600" cy="3176774"/>
          </a:xfrm>
          <a:prstGeom prst="rect">
            <a:avLst/>
          </a:prstGeom>
        </p:spPr>
      </p:pic>
    </p:spTree>
    <p:extLst>
      <p:ext uri="{BB962C8B-B14F-4D97-AF65-F5344CB8AC3E}">
        <p14:creationId xmlns:p14="http://schemas.microsoft.com/office/powerpoint/2010/main" val="3530513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Inter-</a:t>
            </a:r>
            <a:r>
              <a:rPr lang="en-US" b="0" dirty="0" err="1"/>
              <a:t>Servlet</a:t>
            </a:r>
            <a:r>
              <a:rPr lang="en-US" b="0" dirty="0"/>
              <a:t> Communication</a:t>
            </a:r>
            <a:endParaRPr lang="en-US" dirty="0"/>
          </a:p>
        </p:txBody>
      </p:sp>
      <p:sp>
        <p:nvSpPr>
          <p:cNvPr id="3" name="Content Placeholder 2"/>
          <p:cNvSpPr>
            <a:spLocks noGrp="1"/>
          </p:cNvSpPr>
          <p:nvPr>
            <p:ph idx="1"/>
          </p:nvPr>
        </p:nvSpPr>
        <p:spPr/>
        <p:txBody>
          <a:bodyPr/>
          <a:lstStyle/>
          <a:p>
            <a:r>
              <a:rPr lang="en-US" dirty="0" smtClean="0"/>
              <a:t>HTTP Redirect Vs </a:t>
            </a:r>
            <a:r>
              <a:rPr lang="en-US" dirty="0" err="1" smtClean="0"/>
              <a:t>RequestDispatcher</a:t>
            </a:r>
            <a:endParaRPr lang="en-US" dirty="0" smtClean="0"/>
          </a:p>
          <a:p>
            <a:endParaRPr lang="en-US" dirty="0" smtClean="0"/>
          </a:p>
          <a:p>
            <a:endParaRPr lang="en-US" dirty="0"/>
          </a:p>
        </p:txBody>
      </p:sp>
      <p:graphicFrame>
        <p:nvGraphicFramePr>
          <p:cNvPr id="5" name="Table 4"/>
          <p:cNvGraphicFramePr>
            <a:graphicFrameLocks noGrp="1"/>
          </p:cNvGraphicFramePr>
          <p:nvPr/>
        </p:nvGraphicFramePr>
        <p:xfrm>
          <a:off x="2057401" y="1676401"/>
          <a:ext cx="8382001" cy="4572000"/>
        </p:xfrm>
        <a:graphic>
          <a:graphicData uri="http://schemas.openxmlformats.org/drawingml/2006/table">
            <a:tbl>
              <a:tblPr firstRow="1" bandRow="1">
                <a:tableStyleId>{5C22544A-7EE6-4342-B048-85BDC9FD1C3A}</a:tableStyleId>
              </a:tblPr>
              <a:tblGrid>
                <a:gridCol w="4419600"/>
                <a:gridCol w="3962401"/>
              </a:tblGrid>
              <a:tr h="339879">
                <a:tc>
                  <a:txBody>
                    <a:bodyPr/>
                    <a:lstStyle/>
                    <a:p>
                      <a:r>
                        <a:rPr lang="en-US" dirty="0" err="1" smtClean="0"/>
                        <a:t>response.sendRedirect</a:t>
                      </a:r>
                      <a:r>
                        <a:rPr lang="en-US" dirty="0" smtClean="0"/>
                        <a:t>()</a:t>
                      </a:r>
                      <a:endParaRPr lang="en-US" dirty="0"/>
                    </a:p>
                  </a:txBody>
                  <a:tcPr/>
                </a:tc>
                <a:tc>
                  <a:txBody>
                    <a:bodyPr/>
                    <a:lstStyle/>
                    <a:p>
                      <a:r>
                        <a:rPr lang="en-US" dirty="0" err="1" smtClean="0"/>
                        <a:t>RequestDispatcher.forward</a:t>
                      </a:r>
                      <a:r>
                        <a:rPr lang="en-US" dirty="0" smtClean="0"/>
                        <a:t>()</a:t>
                      </a:r>
                      <a:endParaRPr lang="en-US" dirty="0"/>
                    </a:p>
                  </a:txBody>
                  <a:tcPr/>
                </a:tc>
              </a:tr>
              <a:tr h="434787">
                <a:tc>
                  <a:txBody>
                    <a:bodyPr/>
                    <a:lstStyle/>
                    <a:p>
                      <a:r>
                        <a:rPr lang="en-US" dirty="0" smtClean="0"/>
                        <a:t>works with absolute URLs</a:t>
                      </a:r>
                      <a:endParaRPr lang="en-US" dirty="0"/>
                    </a:p>
                  </a:txBody>
                  <a:tcPr/>
                </a:tc>
                <a:tc>
                  <a:txBody>
                    <a:bodyPr/>
                    <a:lstStyle/>
                    <a:p>
                      <a:r>
                        <a:rPr lang="en-US" dirty="0" smtClean="0"/>
                        <a:t>can use only relative URLs with forward()</a:t>
                      </a:r>
                      <a:endParaRPr lang="en-US" dirty="0"/>
                    </a:p>
                  </a:txBody>
                  <a:tcPr/>
                </a:tc>
              </a:tr>
              <a:tr h="1104608">
                <a:tc>
                  <a:txBody>
                    <a:bodyPr/>
                    <a:lstStyle/>
                    <a:p>
                      <a:r>
                        <a:rPr lang="en-US" dirty="0" smtClean="0"/>
                        <a:t>To pass the data we have to set the data in session or by appending the data to the URL that will be passed as argument to this method</a:t>
                      </a:r>
                      <a:endParaRPr lang="en-US" dirty="0"/>
                    </a:p>
                  </a:txBody>
                  <a:tcPr/>
                </a:tc>
                <a:tc>
                  <a:txBody>
                    <a:bodyPr/>
                    <a:lstStyle/>
                    <a:p>
                      <a:r>
                        <a:rPr lang="en-US" dirty="0" smtClean="0"/>
                        <a:t>we can pass data to the forwarded </a:t>
                      </a:r>
                      <a:r>
                        <a:rPr lang="en-US" dirty="0" err="1" smtClean="0"/>
                        <a:t>jsp</a:t>
                      </a:r>
                      <a:r>
                        <a:rPr lang="en-US" dirty="0" smtClean="0"/>
                        <a:t>/</a:t>
                      </a:r>
                      <a:r>
                        <a:rPr lang="en-US" dirty="0" err="1" smtClean="0"/>
                        <a:t>servlet</a:t>
                      </a:r>
                      <a:r>
                        <a:rPr lang="en-US" dirty="0" smtClean="0"/>
                        <a:t> </a:t>
                      </a:r>
                      <a:endParaRPr lang="en-US" dirty="0"/>
                    </a:p>
                  </a:txBody>
                  <a:tcPr/>
                </a:tc>
              </a:tr>
              <a:tr h="11349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i="1" dirty="0" err="1" smtClean="0"/>
                        <a:t>sendRedirect</a:t>
                      </a:r>
                      <a:r>
                        <a:rPr lang="en-US" dirty="0" smtClean="0"/>
                        <a:t> is not transparent to the user, if request is </a:t>
                      </a:r>
                      <a:r>
                        <a:rPr lang="en-US" dirty="0" err="1" smtClean="0"/>
                        <a:t>sendRedirect</a:t>
                      </a:r>
                      <a:r>
                        <a:rPr lang="en-US" dirty="0" smtClean="0"/>
                        <a:t> then its visible in your browser (redirect at client side).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i="1" dirty="0" smtClean="0"/>
                        <a:t>forward()</a:t>
                      </a:r>
                      <a:r>
                        <a:rPr lang="en-US" dirty="0" smtClean="0"/>
                        <a:t> request is transparent to the user. It is done at server side and it is not visible to user.</a:t>
                      </a:r>
                      <a:endParaRPr lang="en-US" dirty="0"/>
                    </a:p>
                  </a:txBody>
                  <a:tcPr/>
                </a:tc>
              </a:tr>
              <a:tr h="11046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round trip to the server and back is required.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i="1" dirty="0" smtClean="0"/>
                        <a:t>forward()</a:t>
                      </a:r>
                      <a:r>
                        <a:rPr lang="en-US" dirty="0" smtClean="0"/>
                        <a:t> method is faster than using </a:t>
                      </a:r>
                      <a:r>
                        <a:rPr lang="en-US" i="1" dirty="0" err="1" smtClean="0"/>
                        <a:t>sendRedirect</a:t>
                      </a:r>
                      <a:r>
                        <a:rPr lang="en-US" dirty="0" smtClean="0"/>
                        <a:t> as no network round trip to the server and back is required.</a:t>
                      </a:r>
                      <a:endParaRPr lang="en-US" dirty="0"/>
                    </a:p>
                  </a:txBody>
                  <a:tcPr/>
                </a:tc>
              </a:tr>
            </a:tbl>
          </a:graphicData>
        </a:graphic>
      </p:graphicFrame>
    </p:spTree>
    <p:extLst>
      <p:ext uri="{BB962C8B-B14F-4D97-AF65-F5344CB8AC3E}">
        <p14:creationId xmlns:p14="http://schemas.microsoft.com/office/powerpoint/2010/main" val="7423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endParaRPr lang="en-US" sz="3200" dirty="0"/>
          </a:p>
        </p:txBody>
      </p:sp>
      <p:sp>
        <p:nvSpPr>
          <p:cNvPr id="3" name="Content Placeholder 2"/>
          <p:cNvSpPr>
            <a:spLocks noGrp="1"/>
          </p:cNvSpPr>
          <p:nvPr>
            <p:ph idx="1"/>
          </p:nvPr>
        </p:nvSpPr>
        <p:spPr/>
        <p:txBody>
          <a:bodyPr/>
          <a:lstStyle/>
          <a:p>
            <a:r>
              <a:rPr lang="en-US" sz="2400" b="0" dirty="0"/>
              <a:t>Sharing information:</a:t>
            </a:r>
          </a:p>
          <a:p>
            <a:pPr lvl="1"/>
            <a:r>
              <a:rPr lang="en-US" sz="2000" dirty="0"/>
              <a:t>Collaborating Web components share information via objects maintained as attributes of four scope objects. </a:t>
            </a:r>
          </a:p>
          <a:p>
            <a:pPr lvl="1"/>
            <a:r>
              <a:rPr lang="en-US" sz="2000" dirty="0"/>
              <a:t>These attributes are accessed with the [</a:t>
            </a:r>
            <a:r>
              <a:rPr lang="en-US" sz="2000" dirty="0" err="1"/>
              <a:t>get|set</a:t>
            </a:r>
            <a:r>
              <a:rPr lang="en-US" sz="2000" dirty="0"/>
              <a:t>]Attribute methods of the class representing the scope</a:t>
            </a:r>
          </a:p>
          <a:p>
            <a:pPr lvl="1"/>
            <a:endParaRPr lang="en-US" sz="2000" dirty="0"/>
          </a:p>
          <a:p>
            <a:pPr lvl="1"/>
            <a:endParaRPr lang="en-US" sz="2000" dirty="0"/>
          </a:p>
        </p:txBody>
      </p:sp>
      <p:graphicFrame>
        <p:nvGraphicFramePr>
          <p:cNvPr id="5" name="Table 4"/>
          <p:cNvGraphicFramePr>
            <a:graphicFrameLocks noGrp="1"/>
          </p:cNvGraphicFramePr>
          <p:nvPr/>
        </p:nvGraphicFramePr>
        <p:xfrm>
          <a:off x="1905000" y="3048000"/>
          <a:ext cx="8534402" cy="2011680"/>
        </p:xfrm>
        <a:graphic>
          <a:graphicData uri="http://schemas.openxmlformats.org/drawingml/2006/table">
            <a:tbl>
              <a:tblPr firstRow="1" bandRow="1">
                <a:tableStyleId>{5C22544A-7EE6-4342-B048-85BDC9FD1C3A}</a:tableStyleId>
              </a:tblPr>
              <a:tblGrid>
                <a:gridCol w="1143000"/>
                <a:gridCol w="3200400"/>
                <a:gridCol w="4191002"/>
              </a:tblGrid>
              <a:tr h="342900">
                <a:tc>
                  <a:txBody>
                    <a:bodyPr/>
                    <a:lstStyle/>
                    <a:p>
                      <a:r>
                        <a:rPr lang="en-US" dirty="0" smtClean="0"/>
                        <a:t>Scope</a:t>
                      </a:r>
                      <a:endParaRPr lang="en-US" dirty="0"/>
                    </a:p>
                  </a:txBody>
                  <a:tcPr/>
                </a:tc>
                <a:tc>
                  <a:txBody>
                    <a:bodyPr/>
                    <a:lstStyle/>
                    <a:p>
                      <a:r>
                        <a:rPr lang="en-US" dirty="0" smtClean="0"/>
                        <a:t>Class</a:t>
                      </a:r>
                      <a:endParaRPr lang="en-US" dirty="0"/>
                    </a:p>
                  </a:txBody>
                  <a:tcPr/>
                </a:tc>
                <a:tc>
                  <a:txBody>
                    <a:bodyPr/>
                    <a:lstStyle/>
                    <a:p>
                      <a:r>
                        <a:rPr lang="en-US" dirty="0" smtClean="0"/>
                        <a:t>Accessible From</a:t>
                      </a:r>
                      <a:endParaRPr lang="en-US" dirty="0"/>
                    </a:p>
                  </a:txBody>
                  <a:tcPr/>
                </a:tc>
              </a:tr>
              <a:tr h="342900">
                <a:tc>
                  <a:txBody>
                    <a:bodyPr/>
                    <a:lstStyle/>
                    <a:p>
                      <a:r>
                        <a:rPr lang="en-US" dirty="0" smtClean="0"/>
                        <a:t>Web Context</a:t>
                      </a:r>
                      <a:endParaRPr lang="en-US" dirty="0"/>
                    </a:p>
                  </a:txBody>
                  <a:tcPr/>
                </a:tc>
                <a:tc>
                  <a:txBody>
                    <a:bodyPr/>
                    <a:lstStyle/>
                    <a:p>
                      <a:r>
                        <a:rPr lang="en-US" dirty="0" err="1" smtClean="0">
                          <a:hlinkClick r:id="rId3"/>
                        </a:rPr>
                        <a:t>javax.servlet.ServletContext</a:t>
                      </a:r>
                      <a:endParaRPr lang="en-US" dirty="0"/>
                    </a:p>
                  </a:txBody>
                  <a:tcPr/>
                </a:tc>
                <a:tc>
                  <a:txBody>
                    <a:bodyPr/>
                    <a:lstStyle/>
                    <a:p>
                      <a:r>
                        <a:rPr lang="en-US" dirty="0" smtClean="0"/>
                        <a:t>Web components within a Web context</a:t>
                      </a:r>
                      <a:endParaRPr lang="en-US" dirty="0"/>
                    </a:p>
                  </a:txBody>
                  <a:tcPr/>
                </a:tc>
              </a:tr>
              <a:tr h="342900">
                <a:tc>
                  <a:txBody>
                    <a:bodyPr/>
                    <a:lstStyle/>
                    <a:p>
                      <a:r>
                        <a:rPr lang="en-US" dirty="0" smtClean="0"/>
                        <a:t>session</a:t>
                      </a:r>
                      <a:endParaRPr lang="en-US" dirty="0"/>
                    </a:p>
                  </a:txBody>
                  <a:tcPr/>
                </a:tc>
                <a:tc>
                  <a:txBody>
                    <a:bodyPr/>
                    <a:lstStyle/>
                    <a:p>
                      <a:r>
                        <a:rPr lang="en-US" dirty="0" err="1" smtClean="0">
                          <a:hlinkClick r:id="rId4"/>
                        </a:rPr>
                        <a:t>javax.servlet.http.HttpSession</a:t>
                      </a:r>
                      <a:endParaRPr lang="en-US" dirty="0"/>
                    </a:p>
                  </a:txBody>
                  <a:tcPr/>
                </a:tc>
                <a:tc>
                  <a:txBody>
                    <a:bodyPr/>
                    <a:lstStyle/>
                    <a:p>
                      <a:r>
                        <a:rPr lang="en-US" dirty="0" smtClean="0"/>
                        <a:t>Web components handling a request that belongs to the session</a:t>
                      </a:r>
                      <a:endParaRPr lang="en-US" dirty="0"/>
                    </a:p>
                  </a:txBody>
                  <a:tcPr/>
                </a:tc>
              </a:tr>
              <a:tr h="342900">
                <a:tc>
                  <a:txBody>
                    <a:bodyPr/>
                    <a:lstStyle/>
                    <a:p>
                      <a:r>
                        <a:rPr lang="en-US" dirty="0" smtClean="0"/>
                        <a:t>request</a:t>
                      </a:r>
                      <a:endParaRPr lang="en-US" dirty="0"/>
                    </a:p>
                  </a:txBody>
                  <a:tcPr/>
                </a:tc>
                <a:tc>
                  <a:txBody>
                    <a:bodyPr/>
                    <a:lstStyle/>
                    <a:p>
                      <a:r>
                        <a:rPr lang="en-US" dirty="0" err="1" smtClean="0">
                          <a:hlinkClick r:id="rId5"/>
                        </a:rPr>
                        <a:t>javax.servlet.ServletRequest</a:t>
                      </a:r>
                      <a:endParaRPr lang="en-US" dirty="0"/>
                    </a:p>
                  </a:txBody>
                  <a:tcPr/>
                </a:tc>
                <a:tc>
                  <a:txBody>
                    <a:bodyPr/>
                    <a:lstStyle/>
                    <a:p>
                      <a:r>
                        <a:rPr lang="en-US" dirty="0" smtClean="0"/>
                        <a:t>Web components handling the request</a:t>
                      </a:r>
                      <a:endParaRPr lang="en-US" dirty="0"/>
                    </a:p>
                  </a:txBody>
                  <a:tcPr/>
                </a:tc>
              </a:tr>
            </a:tbl>
          </a:graphicData>
        </a:graphic>
      </p:graphicFrame>
    </p:spTree>
    <p:extLst>
      <p:ext uri="{BB962C8B-B14F-4D97-AF65-F5344CB8AC3E}">
        <p14:creationId xmlns:p14="http://schemas.microsoft.com/office/powerpoint/2010/main" val="1924809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endParaRPr lang="en-US" sz="3200" dirty="0"/>
          </a:p>
        </p:txBody>
      </p:sp>
      <p:sp>
        <p:nvSpPr>
          <p:cNvPr id="3" name="Content Placeholder 2"/>
          <p:cNvSpPr>
            <a:spLocks noGrp="1"/>
          </p:cNvSpPr>
          <p:nvPr>
            <p:ph idx="1"/>
          </p:nvPr>
        </p:nvSpPr>
        <p:spPr/>
        <p:txBody>
          <a:bodyPr/>
          <a:lstStyle/>
          <a:p>
            <a:r>
              <a:rPr lang="en-US" sz="2400" b="0" dirty="0"/>
              <a:t>Interacting with Database:</a:t>
            </a:r>
          </a:p>
          <a:p>
            <a:pPr lvl="1"/>
            <a:r>
              <a:rPr lang="en-US" sz="2000" dirty="0"/>
              <a:t>A </a:t>
            </a:r>
            <a:r>
              <a:rPr lang="en-US" sz="2000" dirty="0" err="1"/>
              <a:t>servlet</a:t>
            </a:r>
            <a:r>
              <a:rPr lang="en-US" sz="2000" dirty="0"/>
              <a:t> can access database using JDBC API</a:t>
            </a:r>
          </a:p>
          <a:p>
            <a:pPr lvl="1"/>
            <a:r>
              <a:rPr lang="en-US" sz="2000" dirty="0"/>
              <a:t>Optionally we can also access a database from a </a:t>
            </a:r>
            <a:r>
              <a:rPr lang="en-US" sz="2000" dirty="0" err="1"/>
              <a:t>servlet</a:t>
            </a:r>
            <a:r>
              <a:rPr lang="en-US" sz="2000" dirty="0"/>
              <a:t> using </a:t>
            </a:r>
            <a:r>
              <a:rPr lang="en-US" sz="2000" dirty="0" err="1"/>
              <a:t>Datasource</a:t>
            </a:r>
            <a:r>
              <a:rPr lang="en-US" sz="2000" dirty="0"/>
              <a:t>(&lt;database&gt;) configuration for the database in web.xml</a:t>
            </a:r>
          </a:p>
          <a:p>
            <a:pPr lvl="1"/>
            <a:endParaRPr lang="en-US" dirty="0" smtClean="0"/>
          </a:p>
          <a:p>
            <a:pPr lvl="2">
              <a:buNone/>
            </a:pPr>
            <a:r>
              <a:rPr lang="en-US" dirty="0" smtClean="0">
                <a:solidFill>
                  <a:srgbClr val="FF0000"/>
                </a:solidFill>
              </a:rPr>
              <a:t>  </a:t>
            </a:r>
            <a:r>
              <a:rPr lang="en-US" sz="1800" dirty="0">
                <a:solidFill>
                  <a:srgbClr val="FF0000"/>
                </a:solidFill>
              </a:rPr>
              <a:t>&lt;database </a:t>
            </a:r>
            <a:r>
              <a:rPr lang="en-US" sz="1800" dirty="0" err="1">
                <a:solidFill>
                  <a:srgbClr val="FF0000"/>
                </a:solidFill>
              </a:rPr>
              <a:t>jndi</a:t>
            </a:r>
            <a:r>
              <a:rPr lang="en-US" sz="1800" dirty="0">
                <a:solidFill>
                  <a:srgbClr val="FF0000"/>
                </a:solidFill>
              </a:rPr>
              <a:t>-name="</a:t>
            </a:r>
            <a:r>
              <a:rPr lang="en-US" sz="1800" dirty="0" err="1">
                <a:solidFill>
                  <a:srgbClr val="FF0000"/>
                </a:solidFill>
              </a:rPr>
              <a:t>jdbc</a:t>
            </a:r>
            <a:r>
              <a:rPr lang="en-US" sz="1800" dirty="0">
                <a:solidFill>
                  <a:srgbClr val="FF0000"/>
                </a:solidFill>
              </a:rPr>
              <a:t>/</a:t>
            </a:r>
            <a:r>
              <a:rPr lang="en-US" sz="1800" dirty="0" err="1">
                <a:solidFill>
                  <a:srgbClr val="FF0000"/>
                </a:solidFill>
              </a:rPr>
              <a:t>HogwartsStore</a:t>
            </a:r>
            <a:r>
              <a:rPr lang="en-US" sz="1800" dirty="0">
                <a:solidFill>
                  <a:srgbClr val="FF0000"/>
                </a:solidFill>
              </a:rPr>
              <a:t>"/&gt; </a:t>
            </a:r>
          </a:p>
          <a:p>
            <a:pPr lvl="2">
              <a:buNone/>
            </a:pPr>
            <a:r>
              <a:rPr lang="en-US" sz="1800" dirty="0">
                <a:solidFill>
                  <a:srgbClr val="FF0000"/>
                </a:solidFill>
              </a:rPr>
              <a:t>	&lt;driver&gt; </a:t>
            </a:r>
          </a:p>
          <a:p>
            <a:pPr lvl="2">
              <a:buNone/>
            </a:pPr>
            <a:r>
              <a:rPr lang="en-US" sz="1800" dirty="0">
                <a:solidFill>
                  <a:srgbClr val="FF0000"/>
                </a:solidFill>
              </a:rPr>
              <a:t>		&lt;type&gt;</a:t>
            </a:r>
            <a:r>
              <a:rPr lang="en-US" sz="1800" dirty="0" err="1">
                <a:solidFill>
                  <a:srgbClr val="FF0000"/>
                </a:solidFill>
              </a:rPr>
              <a:t>org.postgresql.Driver</a:t>
            </a:r>
            <a:r>
              <a:rPr lang="en-US" sz="1800" dirty="0">
                <a:solidFill>
                  <a:srgbClr val="FF0000"/>
                </a:solidFill>
              </a:rPr>
              <a:t>&lt;/type&gt; 	&lt;</a:t>
            </a:r>
            <a:r>
              <a:rPr lang="en-US" sz="1800" dirty="0" err="1">
                <a:solidFill>
                  <a:srgbClr val="FF0000"/>
                </a:solidFill>
              </a:rPr>
              <a:t>url</a:t>
            </a:r>
            <a:r>
              <a:rPr lang="en-US" sz="1800" dirty="0">
                <a:solidFill>
                  <a:srgbClr val="FF0000"/>
                </a:solidFill>
              </a:rPr>
              <a:t>&gt;</a:t>
            </a:r>
            <a:r>
              <a:rPr lang="en-US" sz="1800" dirty="0" err="1">
                <a:solidFill>
                  <a:srgbClr val="FF0000"/>
                </a:solidFill>
              </a:rPr>
              <a:t>jdbc:postgresql</a:t>
            </a:r>
            <a:r>
              <a:rPr lang="en-US" sz="1800" dirty="0">
                <a:solidFill>
                  <a:srgbClr val="FF0000"/>
                </a:solidFill>
              </a:rPr>
              <a:t>://127.0.0.1:5432/</a:t>
            </a:r>
            <a:r>
              <a:rPr lang="en-US" sz="1800" dirty="0" err="1">
                <a:solidFill>
                  <a:srgbClr val="FF0000"/>
                </a:solidFill>
              </a:rPr>
              <a:t>hogwarts_store</a:t>
            </a:r>
            <a:r>
              <a:rPr lang="en-US" sz="1800" dirty="0">
                <a:solidFill>
                  <a:srgbClr val="FF0000"/>
                </a:solidFill>
              </a:rPr>
              <a:t>&lt;/</a:t>
            </a:r>
            <a:r>
              <a:rPr lang="en-US" sz="1800" dirty="0" err="1">
                <a:solidFill>
                  <a:srgbClr val="FF0000"/>
                </a:solidFill>
              </a:rPr>
              <a:t>url</a:t>
            </a:r>
            <a:r>
              <a:rPr lang="en-US" sz="1800" dirty="0">
                <a:solidFill>
                  <a:srgbClr val="FF0000"/>
                </a:solidFill>
              </a:rPr>
              <a:t>&gt; 	&lt;user&gt;web&lt;/user&gt; </a:t>
            </a:r>
          </a:p>
          <a:p>
            <a:pPr lvl="2">
              <a:buNone/>
            </a:pPr>
            <a:r>
              <a:rPr lang="en-US" sz="1800" dirty="0">
                <a:solidFill>
                  <a:srgbClr val="FF0000"/>
                </a:solidFill>
              </a:rPr>
              <a:t>		&lt;password&gt;i19web&lt;/password&gt; </a:t>
            </a:r>
          </a:p>
          <a:p>
            <a:pPr lvl="2">
              <a:buNone/>
            </a:pPr>
            <a:r>
              <a:rPr lang="en-US" sz="1800" dirty="0">
                <a:solidFill>
                  <a:srgbClr val="FF0000"/>
                </a:solidFill>
              </a:rPr>
              <a:t>	&lt;/driver&gt; </a:t>
            </a:r>
          </a:p>
          <a:p>
            <a:pPr lvl="2">
              <a:buNone/>
            </a:pPr>
            <a:r>
              <a:rPr lang="en-US" sz="1800" dirty="0">
                <a:solidFill>
                  <a:srgbClr val="FF0000"/>
                </a:solidFill>
              </a:rPr>
              <a:t>&lt;/database&gt; </a:t>
            </a:r>
          </a:p>
          <a:p>
            <a:pPr lvl="2">
              <a:buNone/>
            </a:pPr>
            <a:endParaRPr lang="en-US" sz="1800" dirty="0">
              <a:solidFill>
                <a:srgbClr val="FF0000"/>
              </a:solidFill>
            </a:endParaRPr>
          </a:p>
          <a:p>
            <a:pPr lvl="2">
              <a:buNone/>
            </a:pPr>
            <a:r>
              <a:rPr lang="en-US" sz="1800" dirty="0"/>
              <a:t>The </a:t>
            </a:r>
            <a:r>
              <a:rPr lang="en-US" sz="1800" dirty="0" err="1"/>
              <a:t>DataSource</a:t>
            </a:r>
            <a:r>
              <a:rPr lang="en-US" sz="1800" dirty="0"/>
              <a:t> is obtained using the </a:t>
            </a:r>
            <a:r>
              <a:rPr lang="en-US" sz="1800" dirty="0" err="1"/>
              <a:t>jndi</a:t>
            </a:r>
            <a:r>
              <a:rPr lang="en-US" sz="1800" dirty="0"/>
              <a:t>-name specified when configuring the database resource</a:t>
            </a:r>
          </a:p>
        </p:txBody>
      </p:sp>
    </p:spTree>
    <p:extLst>
      <p:ext uri="{BB962C8B-B14F-4D97-AF65-F5344CB8AC3E}">
        <p14:creationId xmlns:p14="http://schemas.microsoft.com/office/powerpoint/2010/main" val="1413527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 name="Picture 3" descr="Summary.bmp"/>
          <p:cNvPicPr>
            <a:picLocks noChangeAspect="1"/>
          </p:cNvPicPr>
          <p:nvPr/>
        </p:nvPicPr>
        <p:blipFill>
          <a:blip r:embed="rId3" cstate="print"/>
          <a:stretch>
            <a:fillRect/>
          </a:stretch>
        </p:blipFill>
        <p:spPr>
          <a:xfrm>
            <a:off x="7010400" y="990600"/>
            <a:ext cx="3657600" cy="3080084"/>
          </a:xfrm>
          <a:prstGeom prst="rect">
            <a:avLst/>
          </a:prstGeom>
        </p:spPr>
      </p:pic>
      <p:sp>
        <p:nvSpPr>
          <p:cNvPr id="3" name="Content Placeholder 2"/>
          <p:cNvSpPr>
            <a:spLocks noGrp="1"/>
          </p:cNvSpPr>
          <p:nvPr>
            <p:ph idx="1"/>
          </p:nvPr>
        </p:nvSpPr>
        <p:spPr>
          <a:xfrm>
            <a:off x="1528463" y="757881"/>
            <a:ext cx="7759700" cy="5181600"/>
          </a:xfrm>
        </p:spPr>
        <p:txBody>
          <a:bodyPr>
            <a:normAutofit fontScale="92500" lnSpcReduction="10000"/>
          </a:bodyPr>
          <a:lstStyle/>
          <a:p>
            <a:pPr>
              <a:lnSpc>
                <a:spcPct val="80000"/>
              </a:lnSpc>
            </a:pPr>
            <a:endParaRPr lang="en-US" dirty="0" smtClean="0"/>
          </a:p>
          <a:p>
            <a:r>
              <a:rPr lang="en-US" b="0" dirty="0" smtClean="0"/>
              <a:t>A </a:t>
            </a:r>
            <a:r>
              <a:rPr lang="en-US" b="0" dirty="0" err="1" smtClean="0"/>
              <a:t>Servlet</a:t>
            </a:r>
            <a:r>
              <a:rPr lang="en-US" b="0" dirty="0" smtClean="0"/>
              <a:t> can make a request to an active resource on the web server just like a client can (by requesting a URL). </a:t>
            </a:r>
          </a:p>
          <a:p>
            <a:r>
              <a:rPr lang="en-US" b="0" dirty="0" smtClean="0"/>
              <a:t>Passive server resources (e.g. static HTML pages which are stored in local files) are not accessed using the </a:t>
            </a:r>
            <a:r>
              <a:rPr lang="en-US" b="0" dirty="0" err="1" smtClean="0"/>
              <a:t>ServletContext</a:t>
            </a:r>
            <a:r>
              <a:rPr lang="en-US" b="0" dirty="0" smtClean="0"/>
              <a:t> .</a:t>
            </a:r>
            <a:r>
              <a:rPr lang="en-US" b="0" dirty="0" err="1" smtClean="0"/>
              <a:t>getResource</a:t>
            </a:r>
            <a:r>
              <a:rPr lang="en-US" b="0" dirty="0" smtClean="0"/>
              <a:t>(String path) returns a URL object for a resource specified by a local URI (e.g. "/" for the server's document root) which can be used to examine the resource.</a:t>
            </a:r>
          </a:p>
          <a:p>
            <a:r>
              <a:rPr lang="en-US" b="0" dirty="0" err="1" smtClean="0"/>
              <a:t>Servlet</a:t>
            </a:r>
            <a:r>
              <a:rPr lang="en-US" b="0" dirty="0" smtClean="0"/>
              <a:t> API can </a:t>
            </a:r>
            <a:r>
              <a:rPr lang="en-US" b="0" dirty="0" err="1" smtClean="0"/>
              <a:t>sharie</a:t>
            </a:r>
            <a:r>
              <a:rPr lang="en-US" b="0" dirty="0" smtClean="0"/>
              <a:t> named objects between all the </a:t>
            </a:r>
            <a:r>
              <a:rPr lang="en-US" b="0" dirty="0" err="1" smtClean="0"/>
              <a:t>Servlets</a:t>
            </a:r>
            <a:r>
              <a:rPr lang="en-US" b="0" dirty="0" smtClean="0"/>
              <a:t> in a </a:t>
            </a:r>
            <a:r>
              <a:rPr lang="en-US" b="0" dirty="0" err="1" smtClean="0"/>
              <a:t>Servlet</a:t>
            </a:r>
            <a:r>
              <a:rPr lang="en-US" b="0" dirty="0" smtClean="0"/>
              <a:t> context by binding the objects to the </a:t>
            </a:r>
            <a:r>
              <a:rPr lang="en-US" b="0" dirty="0" err="1" smtClean="0"/>
              <a:t>ServletContext</a:t>
            </a:r>
            <a:r>
              <a:rPr lang="en-US" b="0" dirty="0" smtClean="0"/>
              <a:t>.</a:t>
            </a:r>
          </a:p>
          <a:p>
            <a:r>
              <a:rPr lang="en-US" b="0" dirty="0" smtClean="0"/>
              <a:t>The </a:t>
            </a:r>
            <a:r>
              <a:rPr lang="en-US" b="0" dirty="0" err="1" smtClean="0"/>
              <a:t>ServletContext</a:t>
            </a:r>
            <a:r>
              <a:rPr lang="en-US" b="0" dirty="0" smtClean="0"/>
              <a:t> object of a </a:t>
            </a:r>
            <a:r>
              <a:rPr lang="en-US" b="0" dirty="0" err="1" smtClean="0"/>
              <a:t>Servlet</a:t>
            </a:r>
            <a:r>
              <a:rPr lang="en-US" b="0" dirty="0" smtClean="0"/>
              <a:t> with a known local URI can be retrieved with the method public </a:t>
            </a:r>
            <a:r>
              <a:rPr lang="en-US" b="0" dirty="0" err="1" smtClean="0"/>
              <a:t>ServletContext</a:t>
            </a:r>
            <a:r>
              <a:rPr lang="en-US" b="0" dirty="0" smtClean="0"/>
              <a:t> </a:t>
            </a:r>
            <a:r>
              <a:rPr lang="en-US" b="0" dirty="0" err="1" smtClean="0"/>
              <a:t>getContext</a:t>
            </a:r>
            <a:r>
              <a:rPr lang="en-US" b="0" dirty="0" smtClean="0"/>
              <a:t>(String </a:t>
            </a:r>
            <a:r>
              <a:rPr lang="en-US" b="0" dirty="0" err="1" smtClean="0"/>
              <a:t>uripath</a:t>
            </a:r>
            <a:r>
              <a:rPr lang="en-US" b="0" dirty="0" smtClean="0"/>
              <a:t>) of the </a:t>
            </a:r>
            <a:r>
              <a:rPr lang="en-US" b="0" dirty="0" err="1" smtClean="0"/>
              <a:t>Servlet's</a:t>
            </a:r>
            <a:r>
              <a:rPr lang="en-US" b="0" dirty="0" smtClean="0"/>
              <a:t> own </a:t>
            </a:r>
            <a:r>
              <a:rPr lang="en-US" b="0" dirty="0" err="1" smtClean="0"/>
              <a:t>ServletContext</a:t>
            </a:r>
            <a:r>
              <a:rPr lang="en-US" b="0" dirty="0" smtClean="0"/>
              <a:t>. This method returns null if there is no </a:t>
            </a:r>
            <a:r>
              <a:rPr lang="en-US" b="0" dirty="0" err="1" smtClean="0"/>
              <a:t>Servlet</a:t>
            </a:r>
            <a:r>
              <a:rPr lang="en-US" b="0" dirty="0" smtClean="0"/>
              <a:t> for the specified path or if this </a:t>
            </a:r>
            <a:r>
              <a:rPr lang="en-US" b="0" dirty="0" err="1" smtClean="0"/>
              <a:t>Servlet</a:t>
            </a:r>
            <a:r>
              <a:rPr lang="en-US" b="0" dirty="0" smtClean="0"/>
              <a:t> is not allowed to get the </a:t>
            </a:r>
            <a:r>
              <a:rPr lang="en-US" b="0" dirty="0" err="1" smtClean="0"/>
              <a:t>ServletContext</a:t>
            </a:r>
            <a:r>
              <a:rPr lang="en-US" b="0" dirty="0" smtClean="0"/>
              <a:t> for the specified path due to security restrictions.</a:t>
            </a:r>
          </a:p>
          <a:p>
            <a:pPr>
              <a:buNone/>
            </a:pPr>
            <a:r>
              <a:rPr lang="en-US" dirty="0" smtClean="0"/>
              <a:t/>
            </a:r>
            <a:br>
              <a:rPr lang="en-US" dirty="0" smtClean="0"/>
            </a:br>
            <a:endParaRPr lang="en-US" b="0" dirty="0" smtClean="0"/>
          </a:p>
        </p:txBody>
      </p:sp>
    </p:spTree>
    <p:extLst>
      <p:ext uri="{BB962C8B-B14F-4D97-AF65-F5344CB8AC3E}">
        <p14:creationId xmlns:p14="http://schemas.microsoft.com/office/powerpoint/2010/main" val="1271189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5913120" y="914400"/>
            <a:ext cx="4754880" cy="3657600"/>
          </a:xfrm>
          <a:prstGeom prst="rect">
            <a:avLst/>
          </a:prstGeom>
        </p:spPr>
      </p:pic>
      <p:sp>
        <p:nvSpPr>
          <p:cNvPr id="4099" name="Rectangle 2"/>
          <p:cNvSpPr>
            <a:spLocks noGrp="1" noChangeArrowheads="1"/>
          </p:cNvSpPr>
          <p:nvPr>
            <p:ph type="title"/>
          </p:nvPr>
        </p:nvSpPr>
        <p:spPr>
          <a:xfrm>
            <a:off x="1935164" y="242888"/>
            <a:ext cx="6732587" cy="341312"/>
          </a:xfrm>
        </p:spPr>
        <p:txBody>
          <a:bodyPr>
            <a:normAutofit fontScale="90000"/>
          </a:bodyPr>
          <a:lstStyle/>
          <a:p>
            <a:pPr eaLnBrk="1" hangingPunct="1"/>
            <a:r>
              <a:rPr lang="en-US" sz="3200" b="0" dirty="0"/>
              <a:t>Objective</a:t>
            </a:r>
          </a:p>
        </p:txBody>
      </p:sp>
      <p:sp>
        <p:nvSpPr>
          <p:cNvPr id="4100" name="Rectangle 3"/>
          <p:cNvSpPr>
            <a:spLocks noGrp="1" noChangeArrowheads="1"/>
          </p:cNvSpPr>
          <p:nvPr>
            <p:ph type="body" idx="1"/>
          </p:nvPr>
        </p:nvSpPr>
        <p:spPr>
          <a:xfrm>
            <a:off x="1752600" y="1112838"/>
            <a:ext cx="5791200" cy="5059362"/>
          </a:xfrm>
        </p:spPr>
        <p:txBody>
          <a:bodyPr/>
          <a:lstStyle/>
          <a:p>
            <a:pPr eaLnBrk="1" hangingPunct="1"/>
            <a:r>
              <a:rPr lang="en-US" sz="2400" b="0" dirty="0"/>
              <a:t>To understand how </a:t>
            </a:r>
            <a:r>
              <a:rPr lang="en-US" sz="2400" b="0" dirty="0" err="1"/>
              <a:t>servlets</a:t>
            </a:r>
            <a:r>
              <a:rPr lang="en-US" sz="2400" b="0" dirty="0"/>
              <a:t> communicate with each other and how to access resources of the Web Server and communicate with other kinds of active resources</a:t>
            </a:r>
          </a:p>
        </p:txBody>
      </p:sp>
    </p:spTree>
    <p:extLst>
      <p:ext uri="{BB962C8B-B14F-4D97-AF65-F5344CB8AC3E}">
        <p14:creationId xmlns:p14="http://schemas.microsoft.com/office/powerpoint/2010/main" val="2641108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ntent.jpg"/>
          <p:cNvPicPr>
            <a:picLocks noChangeAspect="1"/>
          </p:cNvPicPr>
          <p:nvPr/>
        </p:nvPicPr>
        <p:blipFill>
          <a:blip r:embed="rId3" cstate="print"/>
          <a:stretch>
            <a:fillRect/>
          </a:stretch>
        </p:blipFill>
        <p:spPr>
          <a:xfrm>
            <a:off x="6236678" y="914400"/>
            <a:ext cx="4431323" cy="3657600"/>
          </a:xfrm>
          <a:prstGeom prst="rect">
            <a:avLst/>
          </a:prstGeom>
        </p:spPr>
      </p:pic>
      <p:sp>
        <p:nvSpPr>
          <p:cNvPr id="5123" name="Rectangle 2"/>
          <p:cNvSpPr>
            <a:spLocks noGrp="1" noChangeArrowheads="1"/>
          </p:cNvSpPr>
          <p:nvPr>
            <p:ph type="title"/>
          </p:nvPr>
        </p:nvSpPr>
        <p:spPr>
          <a:xfrm>
            <a:off x="1935164" y="242888"/>
            <a:ext cx="6732587" cy="341312"/>
          </a:xfrm>
        </p:spPr>
        <p:txBody>
          <a:bodyPr>
            <a:normAutofit fontScale="90000"/>
          </a:bodyPr>
          <a:lstStyle/>
          <a:p>
            <a:pPr eaLnBrk="1" hangingPunct="1"/>
            <a:r>
              <a:rPr lang="en-US" sz="3200" b="0"/>
              <a:t>Contents</a:t>
            </a:r>
          </a:p>
        </p:txBody>
      </p:sp>
      <p:sp>
        <p:nvSpPr>
          <p:cNvPr id="5124" name="Rectangle 3"/>
          <p:cNvSpPr>
            <a:spLocks noGrp="1" noChangeArrowheads="1"/>
          </p:cNvSpPr>
          <p:nvPr>
            <p:ph type="body" idx="1"/>
          </p:nvPr>
        </p:nvSpPr>
        <p:spPr>
          <a:xfrm>
            <a:off x="1905001" y="1112839"/>
            <a:ext cx="8380413" cy="4960937"/>
          </a:xfrm>
        </p:spPr>
        <p:txBody>
          <a:bodyPr/>
          <a:lstStyle/>
          <a:p>
            <a:pPr eaLnBrk="1" hangingPunct="1"/>
            <a:r>
              <a:rPr lang="en-US" sz="2400" b="0" dirty="0"/>
              <a:t>Inter Servlet Communication</a:t>
            </a:r>
          </a:p>
          <a:p>
            <a:pPr lvl="1" eaLnBrk="1" hangingPunct="1"/>
            <a:r>
              <a:rPr lang="en-US" sz="2200" dirty="0" err="1"/>
              <a:t>ServletContext</a:t>
            </a:r>
            <a:endParaRPr lang="en-US" sz="2200" dirty="0"/>
          </a:p>
          <a:p>
            <a:pPr lvl="1" eaLnBrk="1" hangingPunct="1"/>
            <a:r>
              <a:rPr lang="en-US" sz="2200" dirty="0" err="1"/>
              <a:t>Servlet</a:t>
            </a:r>
            <a:r>
              <a:rPr lang="en-US" sz="2200" dirty="0"/>
              <a:t> Chaining</a:t>
            </a:r>
          </a:p>
          <a:p>
            <a:pPr eaLnBrk="1" hangingPunct="1"/>
            <a:r>
              <a:rPr lang="en-US" sz="2400" b="0" dirty="0"/>
              <a:t>Sharing Information</a:t>
            </a:r>
          </a:p>
          <a:p>
            <a:pPr eaLnBrk="1" hangingPunct="1"/>
            <a:r>
              <a:rPr lang="en-US" sz="2400" b="0" dirty="0"/>
              <a:t>Interacting with Database</a:t>
            </a:r>
          </a:p>
          <a:p>
            <a:pPr eaLnBrk="1" hangingPunct="1"/>
            <a:endParaRPr lang="en-US" sz="2400" b="0" dirty="0"/>
          </a:p>
        </p:txBody>
      </p:sp>
    </p:spTree>
    <p:extLst>
      <p:ext uri="{BB962C8B-B14F-4D97-AF65-F5344CB8AC3E}">
        <p14:creationId xmlns:p14="http://schemas.microsoft.com/office/powerpoint/2010/main" val="651284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1143000"/>
            <a:ext cx="8991600" cy="4724400"/>
          </a:xfrm>
        </p:spPr>
        <p:txBody>
          <a:bodyPr/>
          <a:lstStyle/>
          <a:p>
            <a:pPr eaLnBrk="1" hangingPunct="1"/>
            <a:r>
              <a:rPr lang="en-US" sz="2400" b="0" dirty="0"/>
              <a:t>Inter Servlet Communication:</a:t>
            </a:r>
          </a:p>
          <a:p>
            <a:pPr lvl="1" eaLnBrk="1" hangingPunct="1"/>
            <a:r>
              <a:rPr lang="en-US" sz="2000" dirty="0" err="1"/>
              <a:t>Servlets</a:t>
            </a:r>
            <a:r>
              <a:rPr lang="en-US" sz="2000" dirty="0"/>
              <a:t> are not alone in a Web Server.</a:t>
            </a:r>
          </a:p>
          <a:p>
            <a:pPr lvl="1" eaLnBrk="1" hangingPunct="1"/>
            <a:r>
              <a:rPr lang="en-US" sz="2000" dirty="0">
                <a:cs typeface="Arial" charset="0"/>
              </a:rPr>
              <a:t>To help manage an application, you will sometimes need to set and get information that all of the </a:t>
            </a:r>
            <a:r>
              <a:rPr lang="en-US" sz="2000" dirty="0" err="1">
                <a:cs typeface="Arial" charset="0"/>
              </a:rPr>
              <a:t>servlets</a:t>
            </a:r>
            <a:r>
              <a:rPr lang="en-US" sz="2000" dirty="0">
                <a:cs typeface="Arial" charset="0"/>
              </a:rPr>
              <a:t> share</a:t>
            </a:r>
            <a:r>
              <a:rPr lang="en-US" sz="2000" dirty="0"/>
              <a:t>.</a:t>
            </a:r>
          </a:p>
          <a:p>
            <a:pPr lvl="1" eaLnBrk="1" hangingPunct="1"/>
            <a:r>
              <a:rPr lang="en-US" sz="2000" dirty="0" err="1"/>
              <a:t>Servlets</a:t>
            </a:r>
            <a:r>
              <a:rPr lang="en-US" sz="2000" dirty="0"/>
              <a:t> running together in the same server have several ways to communicate with each other.</a:t>
            </a:r>
          </a:p>
          <a:p>
            <a:pPr lvl="1" eaLnBrk="1" hangingPunct="1"/>
            <a:r>
              <a:rPr lang="en-US" sz="2000" dirty="0"/>
              <a:t>It can happen  in the following ways:</a:t>
            </a:r>
          </a:p>
          <a:p>
            <a:pPr lvl="2" eaLnBrk="1" hangingPunct="1"/>
            <a:r>
              <a:rPr lang="en-US" sz="1800" dirty="0"/>
              <a:t>By storing &amp; retrieving data from shared scopes like session and application(</a:t>
            </a:r>
            <a:r>
              <a:rPr lang="en-US" sz="1800" dirty="0" err="1"/>
              <a:t>servlet</a:t>
            </a:r>
            <a:r>
              <a:rPr lang="en-US" sz="1800" dirty="0"/>
              <a:t> context).</a:t>
            </a:r>
          </a:p>
          <a:p>
            <a:pPr lvl="2" eaLnBrk="1" hangingPunct="1"/>
            <a:r>
              <a:rPr lang="en-US" sz="1800" dirty="0" err="1"/>
              <a:t>Servlet</a:t>
            </a:r>
            <a:r>
              <a:rPr lang="en-US" sz="1800" dirty="0"/>
              <a:t> Chaining </a:t>
            </a:r>
            <a:r>
              <a:rPr lang="en-US" sz="2000" dirty="0"/>
              <a:t>:</a:t>
            </a:r>
            <a:r>
              <a:rPr lang="en-US" sz="1800" dirty="0"/>
              <a:t>Request Dispatching </a:t>
            </a:r>
          </a:p>
          <a:p>
            <a:pPr lvl="3" eaLnBrk="1" hangingPunct="1"/>
            <a:r>
              <a:rPr lang="en-US" sz="1600" dirty="0"/>
              <a:t> By using forwards &amp; redirects.</a:t>
            </a:r>
          </a:p>
          <a:p>
            <a:pPr lvl="4"/>
            <a:r>
              <a:rPr lang="en-US" sz="1400" dirty="0"/>
              <a:t>Normally used when you have a decision making </a:t>
            </a:r>
            <a:r>
              <a:rPr lang="en-US" sz="1400" dirty="0" err="1"/>
              <a:t>servlet</a:t>
            </a:r>
            <a:r>
              <a:rPr lang="en-US" sz="1400" dirty="0"/>
              <a:t> which forwards/redirects you to some other </a:t>
            </a:r>
            <a:r>
              <a:rPr lang="en-US" sz="1400" dirty="0" err="1"/>
              <a:t>servlets</a:t>
            </a:r>
            <a:r>
              <a:rPr lang="en-US" sz="1400" dirty="0"/>
              <a:t> depending on various conditions.</a:t>
            </a:r>
          </a:p>
          <a:p>
            <a:pPr lvl="2" eaLnBrk="1" hangingPunct="1"/>
            <a:r>
              <a:rPr lang="en-US" sz="1800" dirty="0"/>
              <a:t>HTTP Redirect</a:t>
            </a:r>
          </a:p>
          <a:p>
            <a:pPr lvl="2" eaLnBrk="1" hangingPunct="1"/>
            <a:endParaRPr lang="en-US" dirty="0" smtClean="0"/>
          </a:p>
          <a:p>
            <a:pPr lvl="1" eaLnBrk="1" hangingPunct="1"/>
            <a:endParaRPr lang="en-US" sz="2000" dirty="0"/>
          </a:p>
        </p:txBody>
      </p:sp>
    </p:spTree>
    <p:extLst>
      <p:ext uri="{BB962C8B-B14F-4D97-AF65-F5344CB8AC3E}">
        <p14:creationId xmlns:p14="http://schemas.microsoft.com/office/powerpoint/2010/main" val="13978851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1143000"/>
            <a:ext cx="8991600" cy="4724400"/>
          </a:xfrm>
        </p:spPr>
        <p:txBody>
          <a:bodyPr/>
          <a:lstStyle/>
          <a:p>
            <a:pPr eaLnBrk="1" hangingPunct="1"/>
            <a:r>
              <a:rPr lang="en-US" sz="2200" b="0" dirty="0"/>
              <a:t>Why use Inter-</a:t>
            </a:r>
            <a:r>
              <a:rPr lang="en-US" sz="2200" b="0" dirty="0" err="1"/>
              <a:t>servlet</a:t>
            </a:r>
            <a:r>
              <a:rPr lang="en-US" sz="2200" b="0" dirty="0"/>
              <a:t> Communication?</a:t>
            </a:r>
          </a:p>
          <a:p>
            <a:pPr lvl="1" eaLnBrk="1" hangingPunct="1"/>
            <a:r>
              <a:rPr lang="en-US" b="0" dirty="0" smtClean="0"/>
              <a:t>Direct Server Manipulation:</a:t>
            </a:r>
          </a:p>
          <a:p>
            <a:pPr lvl="2" eaLnBrk="1" hangingPunct="1"/>
            <a:r>
              <a:rPr lang="en-US" dirty="0" smtClean="0"/>
              <a:t>gain access to the other currently loaded </a:t>
            </a:r>
            <a:r>
              <a:rPr lang="en-US" dirty="0" err="1" smtClean="0"/>
              <a:t>servlets</a:t>
            </a:r>
            <a:r>
              <a:rPr lang="en-US" dirty="0" smtClean="0"/>
              <a:t> through </a:t>
            </a:r>
            <a:r>
              <a:rPr lang="en-US" dirty="0" err="1" smtClean="0"/>
              <a:t>ServletContext</a:t>
            </a:r>
            <a:r>
              <a:rPr lang="en-US" dirty="0" smtClean="0"/>
              <a:t> object and perform some task on them</a:t>
            </a:r>
            <a:endParaRPr lang="en-US" b="0" dirty="0" smtClean="0"/>
          </a:p>
          <a:p>
            <a:pPr lvl="1" eaLnBrk="1" hangingPunct="1"/>
            <a:r>
              <a:rPr lang="en-US" b="0" dirty="0" smtClean="0"/>
              <a:t>Servlet Reuse</a:t>
            </a:r>
          </a:p>
          <a:p>
            <a:pPr lvl="2" eaLnBrk="1" hangingPunct="1"/>
            <a:r>
              <a:rPr lang="en-US" dirty="0" smtClean="0"/>
              <a:t>reuse another's abilities to perform a task</a:t>
            </a:r>
            <a:endParaRPr lang="en-US" b="0" dirty="0" smtClean="0"/>
          </a:p>
          <a:p>
            <a:pPr lvl="1" eaLnBrk="1" hangingPunct="1"/>
            <a:r>
              <a:rPr lang="en-US" b="0" dirty="0" smtClean="0"/>
              <a:t>Servlet Collaboration</a:t>
            </a:r>
          </a:p>
          <a:p>
            <a:pPr lvl="2" eaLnBrk="1" hangingPunct="1"/>
            <a:r>
              <a:rPr lang="en-US" dirty="0" smtClean="0"/>
              <a:t>sharing state information among </a:t>
            </a:r>
            <a:r>
              <a:rPr lang="en-US" dirty="0" err="1" smtClean="0"/>
              <a:t>servlets</a:t>
            </a:r>
            <a:endParaRPr lang="en-US" sz="2200" dirty="0"/>
          </a:p>
          <a:p>
            <a:pPr lvl="1" eaLnBrk="1" hangingPunct="1"/>
            <a:endParaRPr lang="en-US" sz="2200" dirty="0"/>
          </a:p>
        </p:txBody>
      </p:sp>
    </p:spTree>
    <p:extLst>
      <p:ext uri="{BB962C8B-B14F-4D97-AF65-F5344CB8AC3E}">
        <p14:creationId xmlns:p14="http://schemas.microsoft.com/office/powerpoint/2010/main" val="1904787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3"/>
          <a:srcRect/>
          <a:stretch>
            <a:fillRect/>
          </a:stretch>
        </p:blipFill>
        <p:spPr bwMode="auto">
          <a:xfrm>
            <a:off x="2895600" y="4151860"/>
            <a:ext cx="5791200" cy="2215213"/>
          </a:xfrm>
          <a:prstGeom prst="rect">
            <a:avLst/>
          </a:prstGeom>
          <a:noFill/>
          <a:ln w="9525">
            <a:noFill/>
            <a:miter lim="800000"/>
            <a:headEnd/>
            <a:tailEnd/>
          </a:ln>
          <a:effectLst/>
        </p:spPr>
      </p:pic>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1143000"/>
            <a:ext cx="8991600" cy="4724400"/>
          </a:xfrm>
        </p:spPr>
        <p:txBody>
          <a:bodyPr/>
          <a:lstStyle/>
          <a:p>
            <a:pPr eaLnBrk="1" hangingPunct="1"/>
            <a:r>
              <a:rPr lang="en-US" sz="2400" b="0" dirty="0"/>
              <a:t>What is Servlet Context?</a:t>
            </a:r>
          </a:p>
          <a:p>
            <a:pPr lvl="1" eaLnBrk="1" hangingPunct="1"/>
            <a:r>
              <a:rPr lang="en-US" sz="2000" dirty="0"/>
              <a:t>An interface which helps us to communicate with the </a:t>
            </a:r>
            <a:r>
              <a:rPr lang="en-US" sz="2000" dirty="0" err="1"/>
              <a:t>servlet</a:t>
            </a:r>
            <a:r>
              <a:rPr lang="en-US" sz="2000" dirty="0"/>
              <a:t> container. It is an object that contains meta information about  web application.</a:t>
            </a:r>
          </a:p>
          <a:p>
            <a:pPr lvl="1" eaLnBrk="1" hangingPunct="1"/>
            <a:r>
              <a:rPr lang="en-US" sz="2000" dirty="0"/>
              <a:t>There is only one </a:t>
            </a:r>
            <a:r>
              <a:rPr lang="en-US" sz="2000" dirty="0" err="1"/>
              <a:t>ServletContext</a:t>
            </a:r>
            <a:r>
              <a:rPr lang="en-US" sz="2000" dirty="0"/>
              <a:t> for the entire web application and the components of the web application can share it.</a:t>
            </a:r>
          </a:p>
          <a:p>
            <a:pPr lvl="1" eaLnBrk="1" hangingPunct="1"/>
            <a:r>
              <a:rPr lang="en-US" sz="2000" dirty="0"/>
              <a:t>Using </a:t>
            </a:r>
            <a:r>
              <a:rPr lang="en-US" sz="2000" dirty="0" err="1"/>
              <a:t>ServletContext</a:t>
            </a:r>
            <a:r>
              <a:rPr lang="en-US" sz="2000" dirty="0"/>
              <a:t> we can </a:t>
            </a:r>
          </a:p>
          <a:p>
            <a:pPr lvl="2" eaLnBrk="1" hangingPunct="1"/>
            <a:r>
              <a:rPr lang="en-US" sz="1800" dirty="0"/>
              <a:t>access context parameters set in the web.xml file, </a:t>
            </a:r>
          </a:p>
          <a:p>
            <a:pPr lvl="2" eaLnBrk="1" hangingPunct="1"/>
            <a:r>
              <a:rPr lang="en-US" sz="1800" dirty="0"/>
              <a:t>forward the request to other </a:t>
            </a:r>
            <a:r>
              <a:rPr lang="en-US" sz="1800" dirty="0" err="1"/>
              <a:t>servlets</a:t>
            </a:r>
            <a:r>
              <a:rPr lang="en-US" sz="1800" dirty="0"/>
              <a:t>, and </a:t>
            </a:r>
          </a:p>
          <a:p>
            <a:pPr lvl="2" eaLnBrk="1" hangingPunct="1"/>
            <a:r>
              <a:rPr lang="en-US" sz="1800" dirty="0"/>
              <a:t>store application wide parameters in the </a:t>
            </a:r>
            <a:r>
              <a:rPr lang="en-US" sz="1800" dirty="0" err="1"/>
              <a:t>ServletContext</a:t>
            </a:r>
            <a:r>
              <a:rPr lang="en-US" sz="1800" dirty="0"/>
              <a:t>.</a:t>
            </a:r>
            <a:r>
              <a:rPr lang="en-US" sz="2200" dirty="0"/>
              <a:t> </a:t>
            </a:r>
            <a:endParaRPr lang="en-US" sz="2000" dirty="0"/>
          </a:p>
        </p:txBody>
      </p:sp>
    </p:spTree>
    <p:extLst>
      <p:ext uri="{BB962C8B-B14F-4D97-AF65-F5344CB8AC3E}">
        <p14:creationId xmlns:p14="http://schemas.microsoft.com/office/powerpoint/2010/main" val="22181340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1143000"/>
            <a:ext cx="8991600" cy="4724400"/>
          </a:xfrm>
        </p:spPr>
        <p:txBody>
          <a:bodyPr>
            <a:normAutofit fontScale="92500" lnSpcReduction="20000"/>
          </a:bodyPr>
          <a:lstStyle/>
          <a:p>
            <a:pPr eaLnBrk="1" hangingPunct="1"/>
            <a:r>
              <a:rPr lang="en-US" sz="2400" b="0" dirty="0"/>
              <a:t>What is </a:t>
            </a:r>
            <a:r>
              <a:rPr lang="en-US" sz="2400" b="0" dirty="0" err="1"/>
              <a:t>ServletContext</a:t>
            </a:r>
            <a:r>
              <a:rPr lang="en-US" sz="2400" b="0" dirty="0"/>
              <a:t>(Contd..):</a:t>
            </a:r>
          </a:p>
          <a:p>
            <a:pPr lvl="1" eaLnBrk="1" hangingPunct="1"/>
            <a:r>
              <a:rPr lang="en-US" b="0" dirty="0" smtClean="0"/>
              <a:t>We can access the </a:t>
            </a:r>
            <a:r>
              <a:rPr lang="en-US" b="0" dirty="0" err="1" smtClean="0"/>
              <a:t>ServletContext</a:t>
            </a:r>
            <a:r>
              <a:rPr lang="en-US" b="0" dirty="0" smtClean="0"/>
              <a:t> object from the</a:t>
            </a:r>
          </a:p>
          <a:p>
            <a:pPr lvl="2" eaLnBrk="1" hangingPunct="1"/>
            <a:r>
              <a:rPr lang="en-US" dirty="0" err="1"/>
              <a:t>getServletContext</a:t>
            </a:r>
            <a:r>
              <a:rPr lang="en-US" dirty="0"/>
              <a:t>() of </a:t>
            </a:r>
            <a:r>
              <a:rPr lang="en-US" dirty="0" err="1"/>
              <a:t>ServletConfig</a:t>
            </a:r>
            <a:r>
              <a:rPr lang="en-US" dirty="0"/>
              <a:t> interface</a:t>
            </a:r>
          </a:p>
          <a:p>
            <a:pPr lvl="2" eaLnBrk="1" hangingPunct="1"/>
            <a:r>
              <a:rPr lang="en-US" b="0" dirty="0" err="1" smtClean="0"/>
              <a:t>getServletContext</a:t>
            </a:r>
            <a:r>
              <a:rPr lang="en-US" b="0" dirty="0" smtClean="0"/>
              <a:t>() of Generic Servlet Class.</a:t>
            </a:r>
          </a:p>
          <a:p>
            <a:pPr lvl="2" eaLnBrk="1" hangingPunct="1"/>
            <a:r>
              <a:rPr lang="en-US" dirty="0" err="1" smtClean="0"/>
              <a:t>getSession</a:t>
            </a:r>
            <a:r>
              <a:rPr lang="en-US" dirty="0" smtClean="0"/>
              <a:t>().</a:t>
            </a:r>
            <a:r>
              <a:rPr lang="en-US" dirty="0" err="1" smtClean="0"/>
              <a:t>getServletContext</a:t>
            </a:r>
            <a:r>
              <a:rPr lang="en-US" dirty="0" smtClean="0"/>
              <a:t>() of </a:t>
            </a:r>
            <a:r>
              <a:rPr lang="en-US" dirty="0" err="1" smtClean="0"/>
              <a:t>HttpRequest</a:t>
            </a:r>
            <a:r>
              <a:rPr lang="en-US" dirty="0" smtClean="0"/>
              <a:t> Class</a:t>
            </a:r>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2" eaLnBrk="1" hangingPunct="1"/>
            <a:endParaRPr lang="en-US" dirty="0" smtClean="0"/>
          </a:p>
          <a:p>
            <a:pPr lvl="1" eaLnBrk="1" hangingPunct="1"/>
            <a:r>
              <a:rPr lang="en-US" sz="2000" dirty="0"/>
              <a:t>The &lt;context-</a:t>
            </a:r>
            <a:r>
              <a:rPr lang="en-US" sz="2000" dirty="0" err="1"/>
              <a:t>param</a:t>
            </a:r>
            <a:r>
              <a:rPr lang="en-US" sz="2000" dirty="0"/>
              <a:t>&gt; element in &lt;web-app&gt; is used to define initialization parameter in the application-scope </a:t>
            </a:r>
          </a:p>
          <a:p>
            <a:pPr lvl="1" eaLnBrk="1" hangingPunct="1"/>
            <a:endParaRPr lang="en-US" sz="2200" dirty="0"/>
          </a:p>
        </p:txBody>
      </p:sp>
      <p:pic>
        <p:nvPicPr>
          <p:cNvPr id="5" name="Picture 4" descr="ServletContextConfig1.jpg"/>
          <p:cNvPicPr>
            <a:picLocks noChangeAspect="1"/>
          </p:cNvPicPr>
          <p:nvPr/>
        </p:nvPicPr>
        <p:blipFill>
          <a:blip r:embed="rId3"/>
          <a:stretch>
            <a:fillRect/>
          </a:stretch>
        </p:blipFill>
        <p:spPr>
          <a:xfrm>
            <a:off x="7428471" y="2654644"/>
            <a:ext cx="4667248" cy="1701112"/>
          </a:xfrm>
          <a:prstGeom prst="rect">
            <a:avLst/>
          </a:prstGeom>
        </p:spPr>
      </p:pic>
    </p:spTree>
    <p:extLst>
      <p:ext uri="{BB962C8B-B14F-4D97-AF65-F5344CB8AC3E}">
        <p14:creationId xmlns:p14="http://schemas.microsoft.com/office/powerpoint/2010/main" val="168137729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a:t>Inter-</a:t>
            </a:r>
            <a:r>
              <a:rPr lang="en-US" sz="3200" b="0" dirty="0" err="1"/>
              <a:t>Servlet</a:t>
            </a:r>
            <a:r>
              <a:rPr lang="en-US" sz="3200" b="0" dirty="0"/>
              <a:t> Communication</a:t>
            </a:r>
          </a:p>
        </p:txBody>
      </p:sp>
      <p:sp>
        <p:nvSpPr>
          <p:cNvPr id="5" name="Content Placeholder 2"/>
          <p:cNvSpPr txBox="1">
            <a:spLocks/>
          </p:cNvSpPr>
          <p:nvPr/>
        </p:nvSpPr>
        <p:spPr bwMode="auto">
          <a:xfrm>
            <a:off x="2133600" y="1143001"/>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0" fontAlgn="base" hangingPunct="0">
              <a:spcBef>
                <a:spcPct val="20000"/>
              </a:spcBef>
              <a:spcAft>
                <a:spcPct val="0"/>
              </a:spcAft>
              <a:buSzPct val="125000"/>
              <a:buBlip>
                <a:blip r:embed="rId3"/>
              </a:buBlip>
              <a:defRPr/>
            </a:pPr>
            <a:endParaRPr lang="en-US" sz="2400" kern="0" dirty="0"/>
          </a:p>
          <a:p>
            <a:pPr marL="342900" indent="-342900" defTabSz="969963" eaLnBrk="0" fontAlgn="base" hangingPunct="0">
              <a:spcBef>
                <a:spcPct val="20000"/>
              </a:spcBef>
              <a:spcAft>
                <a:spcPct val="0"/>
              </a:spcAft>
              <a:buSzPct val="125000"/>
              <a:defRPr/>
            </a:pPr>
            <a:r>
              <a:rPr lang="en-US" sz="2400" kern="0" dirty="0"/>
              <a:t>	</a:t>
            </a:r>
          </a:p>
        </p:txBody>
      </p:sp>
      <p:pic>
        <p:nvPicPr>
          <p:cNvPr id="6" name="Picture 5" descr="Demo.bmp"/>
          <p:cNvPicPr>
            <a:picLocks noChangeAspect="1"/>
          </p:cNvPicPr>
          <p:nvPr/>
        </p:nvPicPr>
        <p:blipFill>
          <a:blip r:embed="rId4" cstate="print"/>
          <a:stretch>
            <a:fillRect/>
          </a:stretch>
        </p:blipFill>
        <p:spPr>
          <a:xfrm>
            <a:off x="1524000" y="914400"/>
            <a:ext cx="3657600" cy="3176774"/>
          </a:xfrm>
          <a:prstGeom prst="rect">
            <a:avLst/>
          </a:prstGeom>
        </p:spPr>
      </p:pic>
    </p:spTree>
    <p:extLst>
      <p:ext uri="{BB962C8B-B14F-4D97-AF65-F5344CB8AC3E}">
        <p14:creationId xmlns:p14="http://schemas.microsoft.com/office/powerpoint/2010/main" val="3253889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1601789" y="1589"/>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1905000" y="28576"/>
            <a:ext cx="8458200" cy="828675"/>
          </a:xfrm>
        </p:spPr>
        <p:txBody>
          <a:bodyPr/>
          <a:lstStyle/>
          <a:p>
            <a:pPr eaLnBrk="1" hangingPunct="1"/>
            <a:r>
              <a:rPr lang="en-US" sz="3200" b="0" dirty="0"/>
              <a:t>Inter-</a:t>
            </a:r>
            <a:r>
              <a:rPr lang="en-US" sz="3200" b="0" dirty="0" err="1"/>
              <a:t>Servlet</a:t>
            </a:r>
            <a:r>
              <a:rPr lang="en-US" sz="3200" b="0" dirty="0"/>
              <a:t> Communication</a:t>
            </a:r>
          </a:p>
        </p:txBody>
      </p:sp>
      <p:sp>
        <p:nvSpPr>
          <p:cNvPr id="6149" name="Rectangle 6"/>
          <p:cNvSpPr>
            <a:spLocks noGrp="1" noChangeArrowheads="1"/>
          </p:cNvSpPr>
          <p:nvPr>
            <p:ph type="body" idx="1"/>
          </p:nvPr>
        </p:nvSpPr>
        <p:spPr>
          <a:xfrm>
            <a:off x="1676400" y="1143000"/>
            <a:ext cx="8991600" cy="4724400"/>
          </a:xfrm>
        </p:spPr>
        <p:txBody>
          <a:bodyPr/>
          <a:lstStyle/>
          <a:p>
            <a:pPr eaLnBrk="1" hangingPunct="1"/>
            <a:r>
              <a:rPr lang="en-US" sz="2400" b="0" dirty="0" err="1"/>
              <a:t>Servlet</a:t>
            </a:r>
            <a:r>
              <a:rPr lang="en-US" sz="2400" b="0" dirty="0"/>
              <a:t> Chaining:</a:t>
            </a:r>
          </a:p>
          <a:p>
            <a:pPr lvl="1" eaLnBrk="1" hangingPunct="1"/>
            <a:r>
              <a:rPr lang="en-US" sz="2000" dirty="0"/>
              <a:t>It a process in which you pass the output of one </a:t>
            </a:r>
            <a:r>
              <a:rPr lang="en-US" sz="2000" dirty="0" err="1"/>
              <a:t>servlet</a:t>
            </a:r>
            <a:r>
              <a:rPr lang="en-US" sz="2000" dirty="0"/>
              <a:t> as the input to other. These </a:t>
            </a:r>
            <a:r>
              <a:rPr lang="en-US" sz="2000" dirty="0" err="1"/>
              <a:t>servlets</a:t>
            </a:r>
            <a:r>
              <a:rPr lang="en-US" sz="2000" dirty="0"/>
              <a:t> should be running in the same server.</a:t>
            </a:r>
            <a:endParaRPr lang="en-US" sz="2200" dirty="0"/>
          </a:p>
          <a:p>
            <a:pPr lvl="1" eaLnBrk="1" hangingPunct="1"/>
            <a:r>
              <a:rPr lang="en-US" sz="2000" dirty="0" err="1"/>
              <a:t>Servlet</a:t>
            </a:r>
            <a:r>
              <a:rPr lang="en-US" sz="2000" dirty="0"/>
              <a:t> allows us to invoke more than one </a:t>
            </a:r>
            <a:r>
              <a:rPr lang="en-US" sz="2000" dirty="0" err="1"/>
              <a:t>servlet</a:t>
            </a:r>
            <a:r>
              <a:rPr lang="en-US" sz="2000" dirty="0"/>
              <a:t> in sequence when the URL is opened with a common </a:t>
            </a:r>
            <a:r>
              <a:rPr lang="en-US" sz="2000" dirty="0" err="1"/>
              <a:t>servlet</a:t>
            </a:r>
            <a:r>
              <a:rPr lang="en-US" sz="2000" dirty="0"/>
              <a:t>.</a:t>
            </a:r>
          </a:p>
          <a:p>
            <a:pPr lvl="1" eaLnBrk="1" hangingPunct="1"/>
            <a:r>
              <a:rPr lang="en-US" sz="2000" dirty="0"/>
              <a:t>Achieved using </a:t>
            </a:r>
            <a:r>
              <a:rPr lang="en-US" sz="2000" dirty="0" err="1"/>
              <a:t>RequestDispatcher</a:t>
            </a:r>
            <a:r>
              <a:rPr lang="en-US" sz="2000" dirty="0"/>
              <a:t> in 2 ways</a:t>
            </a:r>
          </a:p>
          <a:p>
            <a:pPr lvl="2" eaLnBrk="1" hangingPunct="1"/>
            <a:r>
              <a:rPr lang="en-US" dirty="0" smtClean="0"/>
              <a:t>Include</a:t>
            </a:r>
          </a:p>
          <a:p>
            <a:pPr lvl="2" eaLnBrk="1" hangingPunct="1"/>
            <a:r>
              <a:rPr lang="en-US" b="0" dirty="0" smtClean="0"/>
              <a:t>Forward</a:t>
            </a:r>
          </a:p>
          <a:p>
            <a:pPr lvl="3" eaLnBrk="1" hangingPunct="1"/>
            <a:r>
              <a:rPr lang="en-US" dirty="0" smtClean="0"/>
              <a:t>A </a:t>
            </a:r>
            <a:r>
              <a:rPr lang="en-US" dirty="0" err="1" smtClean="0"/>
              <a:t>Servlet</a:t>
            </a:r>
            <a:r>
              <a:rPr lang="en-US" dirty="0" smtClean="0"/>
              <a:t> can either hand off a request to a different resource or include the response which is created by that resource in its own response.</a:t>
            </a:r>
          </a:p>
          <a:p>
            <a:pPr lvl="3" eaLnBrk="1" hangingPunct="1"/>
            <a:endParaRPr lang="en-US" b="0" dirty="0" smtClean="0"/>
          </a:p>
          <a:p>
            <a:pPr lvl="1" eaLnBrk="1" hangingPunct="1"/>
            <a:endParaRPr lang="en-US" dirty="0" smtClean="0"/>
          </a:p>
          <a:p>
            <a:pPr lvl="2" eaLnBrk="1" hangingPunct="1"/>
            <a:endParaRPr lang="en-US" dirty="0" smtClean="0"/>
          </a:p>
        </p:txBody>
      </p:sp>
      <p:pic>
        <p:nvPicPr>
          <p:cNvPr id="1026" name="Picture 2"/>
          <p:cNvPicPr>
            <a:picLocks noChangeAspect="1" noChangeArrowheads="1"/>
          </p:cNvPicPr>
          <p:nvPr/>
        </p:nvPicPr>
        <p:blipFill>
          <a:blip r:embed="rId3"/>
          <a:srcRect/>
          <a:stretch>
            <a:fillRect/>
          </a:stretch>
        </p:blipFill>
        <p:spPr bwMode="auto">
          <a:xfrm>
            <a:off x="3657600" y="4648200"/>
            <a:ext cx="4038600" cy="1233264"/>
          </a:xfrm>
          <a:prstGeom prst="rect">
            <a:avLst/>
          </a:prstGeom>
          <a:noFill/>
          <a:ln w="9525">
            <a:noFill/>
            <a:miter lim="800000"/>
            <a:headEnd/>
            <a:tailEnd/>
          </a:ln>
          <a:effectLst/>
        </p:spPr>
      </p:pic>
    </p:spTree>
    <p:extLst>
      <p:ext uri="{BB962C8B-B14F-4D97-AF65-F5344CB8AC3E}">
        <p14:creationId xmlns:p14="http://schemas.microsoft.com/office/powerpoint/2010/main" val="415304721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2.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6399141C-D257-4F00-B50B-2F18604F6777}" vid="{EC7B36C2-099E-485F-9AE1-CEEE791AFD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81</TotalTime>
  <Words>1546</Words>
  <Application>Microsoft Office PowerPoint</Application>
  <PresentationFormat>Widescreen</PresentationFormat>
  <Paragraphs>251</Paragraphs>
  <Slides>18</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Times New Roman</vt:lpstr>
      <vt:lpstr>Wingdings</vt:lpstr>
      <vt:lpstr>Global</vt:lpstr>
      <vt:lpstr>1_Global</vt:lpstr>
      <vt:lpstr>Inter Servlet Communication</vt:lpstr>
      <vt:lpstr>Objective</vt:lpstr>
      <vt:lpstr>Contents</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Inter-Servlet Communication</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gdctr04</cp:lastModifiedBy>
  <cp:revision>21</cp:revision>
  <dcterms:created xsi:type="dcterms:W3CDTF">2017-03-10T12:39:37Z</dcterms:created>
  <dcterms:modified xsi:type="dcterms:W3CDTF">2017-09-11T13:28:01Z</dcterms:modified>
</cp:coreProperties>
</file>