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25"/>
  </p:notesMasterIdLst>
  <p:sldIdLst>
    <p:sldId id="256"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482" userDrawn="1">
          <p15:clr>
            <a:srgbClr val="A4A3A4"/>
          </p15:clr>
        </p15:guide>
        <p15:guide id="2" orient="horz" pos="3863" userDrawn="1">
          <p15:clr>
            <a:srgbClr val="A4A3A4"/>
          </p15:clr>
        </p15:guide>
        <p15:guide id="3" orient="horz" pos="714" userDrawn="1">
          <p15:clr>
            <a:srgbClr val="A4A3A4"/>
          </p15:clr>
        </p15:guide>
        <p15:guide id="4" pos="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showGuides="1">
      <p:cViewPr varScale="1">
        <p:scale>
          <a:sx n="77" d="100"/>
          <a:sy n="77" d="100"/>
        </p:scale>
        <p:origin x="84" y="774"/>
      </p:cViewPr>
      <p:guideLst>
        <p:guide pos="7482"/>
        <p:guide orient="horz" pos="3863"/>
        <p:guide orient="horz" pos="714"/>
        <p:guide pos="15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465A8-CC10-47FF-8E16-64E45CEF451B}" type="datetimeFigureOut">
              <a:rPr lang="en-US" smtClean="0"/>
              <a:t>9/18/2017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F3311-7940-49F9-BCD6-668FB013EADC}" type="slidenum">
              <a:rPr lang="en-US" smtClean="0"/>
              <a:t>‹#›</a:t>
            </a:fld>
            <a:endParaRPr lang="en-US"/>
          </a:p>
        </p:txBody>
      </p:sp>
    </p:spTree>
    <p:extLst>
      <p:ext uri="{BB962C8B-B14F-4D97-AF65-F5344CB8AC3E}">
        <p14:creationId xmlns:p14="http://schemas.microsoft.com/office/powerpoint/2010/main" val="1713294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311150" y="715963"/>
            <a:ext cx="6226175" cy="3503612"/>
          </a:xfrm>
          <a:ln/>
        </p:spPr>
      </p:sp>
      <p:sp>
        <p:nvSpPr>
          <p:cNvPr id="2969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endParaRPr lang="en-US" smtClean="0"/>
          </a:p>
        </p:txBody>
      </p:sp>
      <p:sp>
        <p:nvSpPr>
          <p:cNvPr id="26628" name="Footer Placeholder 3"/>
          <p:cNvSpPr>
            <a:spLocks noGrp="1"/>
          </p:cNvSpPr>
          <p:nvPr>
            <p:ph type="ftr" sz="quarter" idx="4"/>
          </p:nvPr>
        </p:nvSpPr>
        <p:spPr/>
        <p:txBody>
          <a:bodyPr/>
          <a:lstStyle/>
          <a:p>
            <a:pPr>
              <a:defRPr/>
            </a:pPr>
            <a:r>
              <a:rPr lang="en-US" smtClean="0"/>
              <a:t>Apache Struts Lecture 1: Intro</a:t>
            </a:r>
          </a:p>
        </p:txBody>
      </p:sp>
      <p:sp>
        <p:nvSpPr>
          <p:cNvPr id="26629"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A27FF789-CD9D-49B8-83E0-CB391B01E76B}" type="slidenum">
              <a:rPr lang="en-US" sz="1200" b="0">
                <a:latin typeface="Times New Roman" panose="02020603050405020304" pitchFamily="18" charset="0"/>
              </a:rPr>
              <a:pPr/>
              <a:t>2</a:t>
            </a:fld>
            <a:endParaRPr lang="en-US" sz="1200" b="0">
              <a:latin typeface="Times New Roman" panose="02020603050405020304" pitchFamily="18" charset="0"/>
            </a:endParaRPr>
          </a:p>
        </p:txBody>
      </p:sp>
    </p:spTree>
    <p:extLst>
      <p:ext uri="{BB962C8B-B14F-4D97-AF65-F5344CB8AC3E}">
        <p14:creationId xmlns:p14="http://schemas.microsoft.com/office/powerpoint/2010/main" val="706696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911225" y="582613"/>
            <a:ext cx="5330825" cy="8534400"/>
          </a:xfrm>
        </p:spPr>
        <p:txBody>
          <a:bodyPr>
            <a:noAutofit/>
          </a:bodyPr>
          <a:lstStyle/>
          <a:p>
            <a:pPr marL="808037" lvl="1" indent="-228600">
              <a:lnSpc>
                <a:spcPct val="90000"/>
              </a:lnSpc>
              <a:buFontTx/>
              <a:buChar char="•"/>
              <a:defRPr/>
            </a:pPr>
            <a:r>
              <a:rPr lang="en-US" sz="1000" dirty="0" smtClean="0">
                <a:cs typeface="Times New Roman" pitchFamily="18" charset="0"/>
              </a:rPr>
              <a:t>Knowledge of these response codes will assist you in debugging any problems with your Web applications. Note that a 500 series response often occurs if you have a problem with the configuration for your </a:t>
            </a:r>
            <a:r>
              <a:rPr lang="en-US" sz="1000" dirty="0" err="1" smtClean="0">
                <a:cs typeface="Times New Roman" pitchFamily="18" charset="0"/>
              </a:rPr>
              <a:t>servlets</a:t>
            </a:r>
            <a:r>
              <a:rPr lang="en-US" sz="1000" dirty="0" smtClean="0">
                <a:cs typeface="Times New Roman" pitchFamily="18" charset="0"/>
              </a:rPr>
              <a:t>, or if the </a:t>
            </a:r>
            <a:r>
              <a:rPr lang="en-US" sz="1000" dirty="0" err="1" smtClean="0">
                <a:cs typeface="Times New Roman" pitchFamily="18" charset="0"/>
              </a:rPr>
              <a:t>servlet</a:t>
            </a:r>
            <a:r>
              <a:rPr lang="en-US" sz="1000" dirty="0" smtClean="0">
                <a:cs typeface="Times New Roman" pitchFamily="18" charset="0"/>
              </a:rPr>
              <a:t> fails to run correctly (such as might occur when an uncaught exception is thrown).</a:t>
            </a:r>
          </a:p>
          <a:p>
            <a:pPr lvl="2">
              <a:defRPr/>
            </a:pPr>
            <a:r>
              <a:rPr lang="en-US" sz="1000" dirty="0" smtClean="0">
                <a:latin typeface="Times New Roman" pitchFamily="18" charset="0"/>
                <a:cs typeface="Times New Roman" pitchFamily="18" charset="0"/>
              </a:rPr>
              <a:t>Example: </a:t>
            </a:r>
            <a:r>
              <a:rPr lang="en-US" sz="1000" b="1" dirty="0" smtClean="0">
                <a:latin typeface="Times New Roman" pitchFamily="18" charset="0"/>
                <a:cs typeface="Times New Roman" pitchFamily="18" charset="0"/>
              </a:rPr>
              <a:t>Common HTTP Response Codes</a:t>
            </a:r>
          </a:p>
          <a:p>
            <a:pPr lvl="3">
              <a:defRPr/>
            </a:pPr>
            <a:r>
              <a:rPr lang="en-US" sz="1000" dirty="0" smtClean="0">
                <a:latin typeface="Times New Roman" pitchFamily="18" charset="0"/>
                <a:cs typeface="Times New Roman" pitchFamily="18" charset="0"/>
              </a:rPr>
              <a:t>200 OK :Standard response for the successful request of a page.</a:t>
            </a:r>
          </a:p>
          <a:p>
            <a:pPr lvl="3">
              <a:defRPr/>
            </a:pPr>
            <a:r>
              <a:rPr lang="en-US" sz="1000" dirty="0" smtClean="0">
                <a:latin typeface="Times New Roman" pitchFamily="18" charset="0"/>
                <a:cs typeface="Times New Roman" pitchFamily="18" charset="0"/>
              </a:rPr>
              <a:t>301 Moved Permanently :The requested resource has been moved to a new location. The Location header indicates the URI of the new location. The client should request the page from this new URI.</a:t>
            </a:r>
          </a:p>
          <a:p>
            <a:pPr lvl="3">
              <a:defRPr/>
            </a:pPr>
            <a:r>
              <a:rPr lang="en-US" sz="1000" dirty="0" smtClean="0">
                <a:latin typeface="Times New Roman" pitchFamily="18" charset="0"/>
                <a:cs typeface="Times New Roman" pitchFamily="18" charset="0"/>
              </a:rPr>
              <a:t>304 Not Modified :This is returned when a client requests a page and specifies the If-modified-since header in the request. The server will return code 304 rather than 200 if the page has not changed since the indicated modification date. This protocol is used to improve efficiency when a browser is caching local copies of Web pages.</a:t>
            </a:r>
          </a:p>
          <a:p>
            <a:pPr lvl="3">
              <a:defRPr/>
            </a:pPr>
            <a:r>
              <a:rPr lang="en-US" sz="1000" dirty="0" smtClean="0">
                <a:latin typeface="Times New Roman" pitchFamily="18" charset="0"/>
                <a:cs typeface="Times New Roman" pitchFamily="18" charset="0"/>
              </a:rPr>
              <a:t>307 Temporary </a:t>
            </a:r>
            <a:r>
              <a:rPr lang="en-US" sz="1000" dirty="0" err="1" smtClean="0">
                <a:latin typeface="Times New Roman" pitchFamily="18" charset="0"/>
                <a:cs typeface="Times New Roman" pitchFamily="18" charset="0"/>
              </a:rPr>
              <a:t>Redirect:The</a:t>
            </a:r>
            <a:r>
              <a:rPr lang="en-US" sz="1000" dirty="0" smtClean="0">
                <a:latin typeface="Times New Roman" pitchFamily="18" charset="0"/>
                <a:cs typeface="Times New Roman" pitchFamily="18" charset="0"/>
              </a:rPr>
              <a:t> requested resource has been temporarily moved to a new location. The Location header indicates the URI of the new location. The client should request the page from this new URI. If you request the URI http://localhost:8080/ from Tomcat, you will get this response code, together with the header Location=http:// localhost:8080/index.html.</a:t>
            </a:r>
          </a:p>
          <a:p>
            <a:pPr lvl="3">
              <a:defRPr/>
            </a:pPr>
            <a:r>
              <a:rPr lang="en-US" sz="1000" dirty="0" smtClean="0">
                <a:latin typeface="Times New Roman" pitchFamily="18" charset="0"/>
                <a:cs typeface="Times New Roman" pitchFamily="18" charset="0"/>
              </a:rPr>
              <a:t>401 Unauthorized :Used when a client is not authorized to access a resource. This response is covered in more detail in Chapter 14, "Access Control."</a:t>
            </a:r>
          </a:p>
          <a:p>
            <a:pPr lvl="3">
              <a:defRPr/>
            </a:pPr>
            <a:r>
              <a:rPr lang="en-US" sz="1000" dirty="0" smtClean="0">
                <a:latin typeface="Times New Roman" pitchFamily="18" charset="0"/>
                <a:cs typeface="Times New Roman" pitchFamily="18" charset="0"/>
              </a:rPr>
              <a:t>403 </a:t>
            </a:r>
            <a:r>
              <a:rPr lang="en-US" sz="1000" dirty="0" err="1" smtClean="0">
                <a:latin typeface="Times New Roman" pitchFamily="18" charset="0"/>
                <a:cs typeface="Times New Roman" pitchFamily="18" charset="0"/>
              </a:rPr>
              <a:t>Forbidden:Access</a:t>
            </a:r>
            <a:r>
              <a:rPr lang="en-US" sz="1000" dirty="0" smtClean="0">
                <a:latin typeface="Times New Roman" pitchFamily="18" charset="0"/>
                <a:cs typeface="Times New Roman" pitchFamily="18" charset="0"/>
              </a:rPr>
              <a:t> to the resource is denied, and the server might supply further information in the response body.</a:t>
            </a:r>
          </a:p>
          <a:p>
            <a:pPr lvl="3">
              <a:defRPr/>
            </a:pPr>
            <a:r>
              <a:rPr lang="en-US" sz="1000" dirty="0" smtClean="0">
                <a:latin typeface="Times New Roman" pitchFamily="18" charset="0"/>
                <a:cs typeface="Times New Roman" pitchFamily="18" charset="0"/>
              </a:rPr>
              <a:t>404 Not </a:t>
            </a:r>
            <a:r>
              <a:rPr lang="en-US" sz="1000" dirty="0" err="1" smtClean="0">
                <a:latin typeface="Times New Roman" pitchFamily="18" charset="0"/>
                <a:cs typeface="Times New Roman" pitchFamily="18" charset="0"/>
              </a:rPr>
              <a:t>Found:The</a:t>
            </a:r>
            <a:r>
              <a:rPr lang="en-US" sz="1000" dirty="0" smtClean="0">
                <a:latin typeface="Times New Roman" pitchFamily="18" charset="0"/>
                <a:cs typeface="Times New Roman" pitchFamily="18" charset="0"/>
              </a:rPr>
              <a:t> requested URI was not found on the server. This response might also be used to deny access without giving further information.</a:t>
            </a:r>
          </a:p>
          <a:p>
            <a:pPr lvl="3">
              <a:defRPr/>
            </a:pPr>
            <a:r>
              <a:rPr lang="en-US" sz="1000" dirty="0" smtClean="0">
                <a:latin typeface="Times New Roman" pitchFamily="18" charset="0"/>
                <a:cs typeface="Times New Roman" pitchFamily="18" charset="0"/>
              </a:rPr>
              <a:t>414 Request-URI Too </a:t>
            </a:r>
            <a:r>
              <a:rPr lang="en-US" sz="1000" dirty="0" err="1" smtClean="0">
                <a:latin typeface="Times New Roman" pitchFamily="18" charset="0"/>
                <a:cs typeface="Times New Roman" pitchFamily="18" charset="0"/>
              </a:rPr>
              <a:t>Long:This</a:t>
            </a:r>
            <a:r>
              <a:rPr lang="en-US" sz="1000" dirty="0" smtClean="0">
                <a:latin typeface="Times New Roman" pitchFamily="18" charset="0"/>
                <a:cs typeface="Times New Roman" pitchFamily="18" charset="0"/>
              </a:rPr>
              <a:t> is returned when a GET URI is too long for the server to process.</a:t>
            </a:r>
          </a:p>
          <a:p>
            <a:pPr lvl="3">
              <a:defRPr/>
            </a:pPr>
            <a:r>
              <a:rPr lang="en-US" sz="1000" dirty="0" smtClean="0">
                <a:latin typeface="Times New Roman" pitchFamily="18" charset="0"/>
                <a:cs typeface="Times New Roman" pitchFamily="18" charset="0"/>
              </a:rPr>
              <a:t>500 Internal Server </a:t>
            </a:r>
            <a:r>
              <a:rPr lang="en-US" sz="1000" dirty="0" err="1" smtClean="0">
                <a:latin typeface="Times New Roman" pitchFamily="18" charset="0"/>
                <a:cs typeface="Times New Roman" pitchFamily="18" charset="0"/>
              </a:rPr>
              <a:t>Error:Unknown</a:t>
            </a:r>
            <a:r>
              <a:rPr lang="en-US" sz="1000" dirty="0" smtClean="0">
                <a:latin typeface="Times New Roman" pitchFamily="18" charset="0"/>
                <a:cs typeface="Times New Roman" pitchFamily="18" charset="0"/>
              </a:rPr>
              <a:t> internal error. In Tomcat, this is often a result of errors in the XML configuration files for a Web application (see Chapter 4, "Basic Principles of </a:t>
            </a:r>
            <a:r>
              <a:rPr lang="en-US" sz="1000" dirty="0" err="1" smtClean="0">
                <a:latin typeface="Times New Roman" pitchFamily="18" charset="0"/>
                <a:cs typeface="Times New Roman" pitchFamily="18" charset="0"/>
              </a:rPr>
              <a:t>Servlets</a:t>
            </a:r>
            <a:r>
              <a:rPr lang="en-US" sz="1000" dirty="0" smtClean="0">
                <a:latin typeface="Times New Roman" pitchFamily="18" charset="0"/>
                <a:cs typeface="Times New Roman" pitchFamily="18" charset="0"/>
              </a:rPr>
              <a:t>" and Appendix B, "Template web.xml File").</a:t>
            </a:r>
          </a:p>
          <a:p>
            <a:pPr lvl="3">
              <a:defRPr/>
            </a:pPr>
            <a:r>
              <a:rPr lang="en-US" sz="1000" dirty="0" smtClean="0">
                <a:latin typeface="Times New Roman" pitchFamily="18" charset="0"/>
                <a:cs typeface="Times New Roman" pitchFamily="18" charset="0"/>
              </a:rPr>
              <a:t>503 Service </a:t>
            </a:r>
            <a:r>
              <a:rPr lang="en-US" sz="1000" dirty="0" err="1" smtClean="0">
                <a:latin typeface="Times New Roman" pitchFamily="18" charset="0"/>
                <a:cs typeface="Times New Roman" pitchFamily="18" charset="0"/>
              </a:rPr>
              <a:t>Unavailable:This</a:t>
            </a:r>
            <a:r>
              <a:rPr lang="en-US" sz="1000" dirty="0" smtClean="0">
                <a:latin typeface="Times New Roman" pitchFamily="18" charset="0"/>
                <a:cs typeface="Times New Roman" pitchFamily="18" charset="0"/>
              </a:rPr>
              <a:t> can be used by a </a:t>
            </a:r>
            <a:r>
              <a:rPr lang="en-US" sz="1000" dirty="0" err="1" smtClean="0">
                <a:latin typeface="Times New Roman" pitchFamily="18" charset="0"/>
                <a:cs typeface="Times New Roman" pitchFamily="18" charset="0"/>
              </a:rPr>
              <a:t>servlet</a:t>
            </a:r>
            <a:r>
              <a:rPr lang="en-US" sz="1000" dirty="0" smtClean="0">
                <a:latin typeface="Times New Roman" pitchFamily="18" charset="0"/>
                <a:cs typeface="Times New Roman" pitchFamily="18" charset="0"/>
              </a:rPr>
              <a:t> to show that an external resource (perhaps a database) is not available. The client can retry the request at a later time.</a:t>
            </a:r>
          </a:p>
          <a:p>
            <a:pPr lvl="1">
              <a:buFontTx/>
              <a:buNone/>
              <a:defRPr/>
            </a:pPr>
            <a:endParaRPr lang="en-US" sz="1000" dirty="0" smtClean="0">
              <a:cs typeface="Times New Roman" pitchFamily="18" charset="0"/>
            </a:endParaRPr>
          </a:p>
          <a:p>
            <a:pPr marL="808037" lvl="1" indent="-228600">
              <a:lnSpc>
                <a:spcPct val="90000"/>
              </a:lnSpc>
              <a:buFontTx/>
              <a:buChar char="•"/>
              <a:defRPr/>
            </a:pPr>
            <a:r>
              <a:rPr lang="en-US" sz="1000" dirty="0" smtClean="0">
                <a:cs typeface="Times New Roman" pitchFamily="18" charset="0"/>
              </a:rPr>
              <a:t>Status codes are defined as mnemonic constants in the </a:t>
            </a:r>
            <a:r>
              <a:rPr lang="en-US" sz="1000" dirty="0" err="1" smtClean="0">
                <a:cs typeface="Times New Roman" pitchFamily="18" charset="0"/>
              </a:rPr>
              <a:t>HttpServletResponse</a:t>
            </a:r>
            <a:r>
              <a:rPr lang="en-US" sz="1000" dirty="0" smtClean="0">
                <a:cs typeface="Times New Roman" pitchFamily="18" charset="0"/>
              </a:rPr>
              <a:t> class. For example: SC_OK for status code 200 and SC_NOT_FOUND for status code 404! For a full list, refer the </a:t>
            </a:r>
            <a:r>
              <a:rPr lang="en-US" sz="1000" dirty="0" err="1" smtClean="0">
                <a:cs typeface="Times New Roman" pitchFamily="18" charset="0"/>
              </a:rPr>
              <a:t>HttpServletResponse</a:t>
            </a:r>
            <a:r>
              <a:rPr lang="en-US" sz="1000" dirty="0" smtClean="0">
                <a:cs typeface="Times New Roman" pitchFamily="18" charset="0"/>
              </a:rPr>
              <a:t> class in the </a:t>
            </a:r>
            <a:r>
              <a:rPr lang="en-US" sz="1000" b="1" dirty="0" err="1" smtClean="0">
                <a:cs typeface="Times New Roman" pitchFamily="18" charset="0"/>
              </a:rPr>
              <a:t>Servlet</a:t>
            </a:r>
            <a:r>
              <a:rPr lang="en-US" sz="1000" b="1" dirty="0" smtClean="0">
                <a:cs typeface="Times New Roman" pitchFamily="18" charset="0"/>
              </a:rPr>
              <a:t> 2.5 documentation</a:t>
            </a:r>
            <a:r>
              <a:rPr lang="en-US" sz="1000" dirty="0" smtClean="0">
                <a:cs typeface="Times New Roman" pitchFamily="18" charset="0"/>
              </a:rPr>
              <a:t>.</a:t>
            </a:r>
          </a:p>
          <a:p>
            <a:pPr marL="808037" lvl="1" indent="-228600">
              <a:lnSpc>
                <a:spcPct val="90000"/>
              </a:lnSpc>
              <a:buFontTx/>
              <a:buChar char="•"/>
              <a:defRPr/>
            </a:pPr>
            <a:r>
              <a:rPr lang="en-US" sz="1000" dirty="0" smtClean="0">
                <a:cs typeface="Times New Roman" pitchFamily="18" charset="0"/>
              </a:rPr>
              <a:t>A </a:t>
            </a:r>
            <a:r>
              <a:rPr lang="en-US" sz="1000" dirty="0" err="1" smtClean="0">
                <a:cs typeface="Times New Roman" pitchFamily="18" charset="0"/>
              </a:rPr>
              <a:t>Servlet</a:t>
            </a:r>
            <a:r>
              <a:rPr lang="en-US" sz="1000" dirty="0" smtClean="0">
                <a:cs typeface="Times New Roman" pitchFamily="18" charset="0"/>
              </a:rPr>
              <a:t> can use the </a:t>
            </a:r>
            <a:r>
              <a:rPr lang="en-US" sz="1000" b="1" dirty="0" err="1" smtClean="0">
                <a:cs typeface="Times New Roman" pitchFamily="18" charset="0"/>
              </a:rPr>
              <a:t>setStatus</a:t>
            </a:r>
            <a:r>
              <a:rPr lang="en-US" sz="1000" b="1" dirty="0" smtClean="0">
                <a:cs typeface="Times New Roman" pitchFamily="18" charset="0"/>
              </a:rPr>
              <a:t>() </a:t>
            </a:r>
            <a:r>
              <a:rPr lang="en-US" sz="1000" dirty="0" smtClean="0">
                <a:cs typeface="Times New Roman" pitchFamily="18" charset="0"/>
              </a:rPr>
              <a:t>method to set response status code. Remember, the </a:t>
            </a:r>
            <a:r>
              <a:rPr lang="en-US" sz="1000" b="1" dirty="0" err="1" smtClean="0">
                <a:cs typeface="Times New Roman" pitchFamily="18" charset="0"/>
              </a:rPr>
              <a:t>setStatus</a:t>
            </a:r>
            <a:r>
              <a:rPr lang="en-US" sz="1000" b="1" dirty="0" smtClean="0">
                <a:cs typeface="Times New Roman" pitchFamily="18" charset="0"/>
              </a:rPr>
              <a:t>( ) </a:t>
            </a:r>
            <a:r>
              <a:rPr lang="en-US" sz="1000" dirty="0" smtClean="0">
                <a:cs typeface="Times New Roman" pitchFamily="18" charset="0"/>
              </a:rPr>
              <a:t>method should be called before your </a:t>
            </a:r>
            <a:r>
              <a:rPr lang="en-US" sz="1000" dirty="0" err="1" smtClean="0">
                <a:cs typeface="Times New Roman" pitchFamily="18" charset="0"/>
              </a:rPr>
              <a:t>servlet</a:t>
            </a:r>
            <a:r>
              <a:rPr lang="en-US" sz="1000" dirty="0" smtClean="0">
                <a:cs typeface="Times New Roman" pitchFamily="18" charset="0"/>
              </a:rPr>
              <a:t> returns any of its response body. A </a:t>
            </a:r>
            <a:r>
              <a:rPr lang="en-US" sz="1000" dirty="0" err="1" smtClean="0">
                <a:cs typeface="Times New Roman" pitchFamily="18" charset="0"/>
              </a:rPr>
              <a:t>servlet</a:t>
            </a:r>
            <a:r>
              <a:rPr lang="en-US" sz="1000" dirty="0" smtClean="0">
                <a:cs typeface="Times New Roman" pitchFamily="18" charset="0"/>
              </a:rPr>
              <a:t> can use </a:t>
            </a:r>
            <a:r>
              <a:rPr lang="en-US" sz="1000" b="1" dirty="0" err="1" smtClean="0">
                <a:cs typeface="Times New Roman" pitchFamily="18" charset="0"/>
              </a:rPr>
              <a:t>sendError</a:t>
            </a:r>
            <a:r>
              <a:rPr lang="en-US" sz="1000" b="1" dirty="0" smtClean="0">
                <a:cs typeface="Times New Roman" pitchFamily="18" charset="0"/>
              </a:rPr>
              <a:t>(</a:t>
            </a:r>
            <a:r>
              <a:rPr lang="en-US" sz="1000" b="1" dirty="0" err="1" smtClean="0">
                <a:cs typeface="Times New Roman" pitchFamily="18" charset="0"/>
              </a:rPr>
              <a:t>int</a:t>
            </a:r>
            <a:r>
              <a:rPr lang="en-US" sz="1000" b="1" dirty="0" smtClean="0">
                <a:cs typeface="Times New Roman" pitchFamily="18" charset="0"/>
              </a:rPr>
              <a:t> sc)</a:t>
            </a:r>
            <a:r>
              <a:rPr lang="en-US" sz="1000" dirty="0" smtClean="0">
                <a:cs typeface="Times New Roman" pitchFamily="18" charset="0"/>
              </a:rPr>
              <a:t> (sc indicates the status code to indicate error during handling of request. In this case, the server generates and sends a server-specific page describing the error.)</a:t>
            </a:r>
          </a:p>
          <a:p>
            <a:pPr>
              <a:defRPr/>
            </a:pPr>
            <a:endParaRPr lang="en-US" sz="1000" dirty="0">
              <a:latin typeface="Times New Roman" pitchFamily="18" charset="0"/>
              <a:cs typeface="Times New Roman" pitchFamily="18" charset="0"/>
            </a:endParaRPr>
          </a:p>
        </p:txBody>
      </p:sp>
      <p:sp>
        <p:nvSpPr>
          <p:cNvPr id="32771" name="Footer Placeholder 3"/>
          <p:cNvSpPr>
            <a:spLocks noGrp="1"/>
          </p:cNvSpPr>
          <p:nvPr>
            <p:ph type="ftr" sz="quarter" idx="4"/>
          </p:nvPr>
        </p:nvSpPr>
        <p:spPr/>
        <p:txBody>
          <a:bodyPr/>
          <a:lstStyle/>
          <a:p>
            <a:pPr>
              <a:defRPr/>
            </a:pPr>
            <a:r>
              <a:rPr lang="en-US" smtClean="0"/>
              <a:t>Apache Struts Lecture 1: Intro</a:t>
            </a:r>
          </a:p>
        </p:txBody>
      </p:sp>
      <p:sp>
        <p:nvSpPr>
          <p:cNvPr id="32772"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5E491114-0C9A-4043-9FF1-0C419E297E79}" type="slidenum">
              <a:rPr lang="en-US" sz="1200" b="0">
                <a:latin typeface="Times New Roman" panose="02020603050405020304" pitchFamily="18" charset="0"/>
              </a:rPr>
              <a:pPr/>
              <a:t>11</a:t>
            </a:fld>
            <a:endParaRPr lang="en-US" sz="1200" b="0">
              <a:latin typeface="Times New Roman" panose="02020603050405020304" pitchFamily="18" charset="0"/>
            </a:endParaRPr>
          </a:p>
        </p:txBody>
      </p:sp>
    </p:spTree>
    <p:extLst>
      <p:ext uri="{BB962C8B-B14F-4D97-AF65-F5344CB8AC3E}">
        <p14:creationId xmlns:p14="http://schemas.microsoft.com/office/powerpoint/2010/main" val="394461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311150" y="715963"/>
            <a:ext cx="6226175" cy="3503612"/>
          </a:xfrm>
          <a:ln/>
        </p:spPr>
      </p:sp>
      <p:sp>
        <p:nvSpPr>
          <p:cNvPr id="3" name="Notes Placeholder 2"/>
          <p:cNvSpPr>
            <a:spLocks noGrp="1"/>
          </p:cNvSpPr>
          <p:nvPr>
            <p:ph type="body" idx="1"/>
          </p:nvPr>
        </p:nvSpPr>
        <p:spPr/>
        <p:txBody>
          <a:bodyPr>
            <a:normAutofit fontScale="92500" lnSpcReduction="20000"/>
          </a:bodyPr>
          <a:lstStyle/>
          <a:p>
            <a:pPr>
              <a:lnSpc>
                <a:spcPct val="90000"/>
              </a:lnSpc>
              <a:defRPr/>
            </a:pPr>
            <a:r>
              <a:rPr lang="en-US" u="sng" dirty="0" smtClean="0"/>
              <a:t>Setting Response Headers</a:t>
            </a:r>
            <a:r>
              <a:rPr lang="en-US" dirty="0" smtClean="0"/>
              <a:t>:</a:t>
            </a:r>
          </a:p>
          <a:p>
            <a:pPr lvl="1">
              <a:lnSpc>
                <a:spcPct val="90000"/>
              </a:lnSpc>
              <a:defRPr/>
            </a:pPr>
            <a:r>
              <a:rPr lang="en-US" dirty="0" smtClean="0"/>
              <a:t>After the status line are the general headers, the response header, and the entity headers, followed by the message body. </a:t>
            </a:r>
          </a:p>
          <a:p>
            <a:pPr lvl="1">
              <a:lnSpc>
                <a:spcPct val="90000"/>
              </a:lnSpc>
              <a:defRPr/>
            </a:pPr>
            <a:r>
              <a:rPr lang="en-US" dirty="0" smtClean="0"/>
              <a:t>A </a:t>
            </a:r>
            <a:r>
              <a:rPr lang="en-US" dirty="0" err="1" smtClean="0"/>
              <a:t>servlet</a:t>
            </a:r>
            <a:r>
              <a:rPr lang="en-US" dirty="0" smtClean="0"/>
              <a:t> can set response headers to provide more information about its response. HTTP version 1.0 and 1.1 define a large number of request and response headers, description of which is beyond the scope of this course. Some of the most commonly used HTTP headers are listed below:</a:t>
            </a:r>
          </a:p>
          <a:p>
            <a:pPr marL="1200150" lvl="3">
              <a:lnSpc>
                <a:spcPct val="90000"/>
              </a:lnSpc>
              <a:defRPr/>
            </a:pPr>
            <a:r>
              <a:rPr lang="en-US" b="1" dirty="0" smtClean="0"/>
              <a:t>Cache-Control:</a:t>
            </a:r>
            <a:r>
              <a:rPr lang="en-US" dirty="0" smtClean="0"/>
              <a:t> It tells all caching mechanisms from server to client whether they may cache this object. </a:t>
            </a:r>
            <a:br>
              <a:rPr lang="en-US" dirty="0" smtClean="0"/>
            </a:br>
            <a:r>
              <a:rPr lang="en-US" dirty="0" smtClean="0"/>
              <a:t>For example: Cache-Control: no-cache </a:t>
            </a:r>
          </a:p>
          <a:p>
            <a:pPr marL="1200150" lvl="3">
              <a:lnSpc>
                <a:spcPct val="90000"/>
              </a:lnSpc>
              <a:defRPr/>
            </a:pPr>
            <a:r>
              <a:rPr lang="en-US" b="1" dirty="0" err="1" smtClean="0"/>
              <a:t>Pragma</a:t>
            </a:r>
            <a:r>
              <a:rPr lang="en-US" b="1" dirty="0" smtClean="0"/>
              <a:t>: </a:t>
            </a:r>
            <a:r>
              <a:rPr lang="en-US" dirty="0" smtClean="0"/>
              <a:t>The HTTP 1.0 equivalent of Cache-Control, with no-cache as its only possible value.</a:t>
            </a:r>
          </a:p>
          <a:p>
            <a:pPr marL="1200150" lvl="3">
              <a:lnSpc>
                <a:spcPct val="90000"/>
              </a:lnSpc>
              <a:defRPr/>
            </a:pPr>
            <a:r>
              <a:rPr lang="en-US" b="1" dirty="0" smtClean="0"/>
              <a:t>Connection:</a:t>
            </a:r>
            <a:r>
              <a:rPr lang="en-US" dirty="0" smtClean="0"/>
              <a:t> It is used to indicate whether the server is willing to maintain an open connection to the client. If so, its value is set to keep-alive.</a:t>
            </a:r>
          </a:p>
          <a:p>
            <a:pPr marL="1200150" lvl="3">
              <a:lnSpc>
                <a:spcPct val="90000"/>
              </a:lnSpc>
              <a:defRPr/>
            </a:pPr>
            <a:r>
              <a:rPr lang="en-US" b="1" dirty="0" smtClean="0"/>
              <a:t>Retry-After: </a:t>
            </a:r>
            <a:r>
              <a:rPr lang="en-US" dirty="0" smtClean="0"/>
              <a:t>If an entity is temporarily unavailable, this instructs the client to try again after a specified period of time (in seconds). </a:t>
            </a:r>
            <a:br>
              <a:rPr lang="en-US" dirty="0" smtClean="0"/>
            </a:br>
            <a:r>
              <a:rPr lang="en-US" dirty="0" smtClean="0"/>
              <a:t>For example: Retry-After: 120 </a:t>
            </a:r>
          </a:p>
          <a:p>
            <a:pPr marL="1200150" lvl="3">
              <a:lnSpc>
                <a:spcPct val="90000"/>
              </a:lnSpc>
              <a:defRPr/>
            </a:pPr>
            <a:r>
              <a:rPr lang="en-US" b="1" dirty="0" smtClean="0"/>
              <a:t>Expires:</a:t>
            </a:r>
            <a:r>
              <a:rPr lang="en-US" dirty="0" smtClean="0"/>
              <a:t> It gives the date/time after which the response is considered stale. For example: Expires: Thu, 01 Dec 2009 16:00:00 GMT </a:t>
            </a:r>
          </a:p>
          <a:p>
            <a:pPr marL="1200150" lvl="3">
              <a:lnSpc>
                <a:spcPct val="90000"/>
              </a:lnSpc>
              <a:defRPr/>
            </a:pPr>
            <a:r>
              <a:rPr lang="en-US" b="1" dirty="0" smtClean="0"/>
              <a:t>Location:</a:t>
            </a:r>
            <a:r>
              <a:rPr lang="en-US" dirty="0" smtClean="0"/>
              <a:t> It is used in redirection, or when a new resource has been created. Its value must be a fully qualified URL.</a:t>
            </a:r>
          </a:p>
          <a:p>
            <a:pPr marL="1200150" lvl="3">
              <a:lnSpc>
                <a:spcPct val="90000"/>
              </a:lnSpc>
              <a:defRPr/>
            </a:pPr>
            <a:r>
              <a:rPr lang="en-US" b="1" dirty="0" smtClean="0"/>
              <a:t>WWW-Authenticate:</a:t>
            </a:r>
            <a:r>
              <a:rPr lang="en-US" dirty="0" smtClean="0"/>
              <a:t> It indicates the authentication scheme that should be used to access the requested entity. WWW-Authenticate: Basic </a:t>
            </a:r>
          </a:p>
          <a:p>
            <a:pPr marL="1200150" lvl="3">
              <a:lnSpc>
                <a:spcPct val="90000"/>
              </a:lnSpc>
              <a:defRPr/>
            </a:pPr>
            <a:r>
              <a:rPr lang="en-US" b="1" dirty="0" smtClean="0"/>
              <a:t>Content-Encoding: </a:t>
            </a:r>
            <a:r>
              <a:rPr lang="en-US" dirty="0" smtClean="0"/>
              <a:t>The type of encoding used on the data. </a:t>
            </a:r>
            <a:br>
              <a:rPr lang="en-US" dirty="0" smtClean="0"/>
            </a:br>
            <a:r>
              <a:rPr lang="en-US" dirty="0" smtClean="0"/>
              <a:t>For example: Content-Encoding: </a:t>
            </a:r>
            <a:r>
              <a:rPr lang="en-US" dirty="0" err="1" smtClean="0"/>
              <a:t>gzip</a:t>
            </a:r>
            <a:r>
              <a:rPr lang="en-US" dirty="0" smtClean="0"/>
              <a:t> </a:t>
            </a:r>
          </a:p>
          <a:p>
            <a:pPr marL="1200150" lvl="3">
              <a:lnSpc>
                <a:spcPct val="90000"/>
              </a:lnSpc>
              <a:defRPr/>
            </a:pPr>
            <a:r>
              <a:rPr lang="en-US" b="1" dirty="0" smtClean="0"/>
              <a:t>Refresh:</a:t>
            </a:r>
            <a:r>
              <a:rPr lang="en-US" dirty="0" smtClean="0"/>
              <a:t> It is used in redirection, or when a new resource has been created. </a:t>
            </a:r>
          </a:p>
          <a:p>
            <a:pPr>
              <a:defRPr/>
            </a:pPr>
            <a:endParaRPr lang="en-US" dirty="0"/>
          </a:p>
        </p:txBody>
      </p:sp>
      <p:sp>
        <p:nvSpPr>
          <p:cNvPr id="33796" name="Footer Placeholder 3"/>
          <p:cNvSpPr>
            <a:spLocks noGrp="1"/>
          </p:cNvSpPr>
          <p:nvPr>
            <p:ph type="ftr" sz="quarter" idx="4"/>
          </p:nvPr>
        </p:nvSpPr>
        <p:spPr/>
        <p:txBody>
          <a:bodyPr/>
          <a:lstStyle/>
          <a:p>
            <a:pPr>
              <a:defRPr/>
            </a:pPr>
            <a:r>
              <a:rPr lang="en-US" smtClean="0"/>
              <a:t>Apache Struts Lecture 1: Intro</a:t>
            </a:r>
          </a:p>
        </p:txBody>
      </p:sp>
      <p:sp>
        <p:nvSpPr>
          <p:cNvPr id="33797"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7733EDC5-7705-463F-84C8-56C19D7F1519}" type="slidenum">
              <a:rPr lang="en-US" sz="1200" b="0">
                <a:latin typeface="Times New Roman" panose="02020603050405020304" pitchFamily="18" charset="0"/>
              </a:rPr>
              <a:pPr/>
              <a:t>12</a:t>
            </a:fld>
            <a:endParaRPr lang="en-US" sz="1200" b="0">
              <a:latin typeface="Times New Roman" panose="02020603050405020304" pitchFamily="18" charset="0"/>
            </a:endParaRPr>
          </a:p>
        </p:txBody>
      </p:sp>
    </p:spTree>
    <p:extLst>
      <p:ext uri="{BB962C8B-B14F-4D97-AF65-F5344CB8AC3E}">
        <p14:creationId xmlns:p14="http://schemas.microsoft.com/office/powerpoint/2010/main" val="855273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311150" y="715963"/>
            <a:ext cx="6226175" cy="3503612"/>
          </a:xfrm>
          <a:ln/>
        </p:spPr>
      </p:sp>
      <p:sp>
        <p:nvSpPr>
          <p:cNvPr id="3" name="Notes Placeholder 2"/>
          <p:cNvSpPr>
            <a:spLocks noGrp="1"/>
          </p:cNvSpPr>
          <p:nvPr>
            <p:ph type="body" idx="1"/>
          </p:nvPr>
        </p:nvSpPr>
        <p:spPr/>
        <p:txBody>
          <a:bodyPr>
            <a:noAutofit/>
          </a:bodyPr>
          <a:lstStyle/>
          <a:p>
            <a:pPr>
              <a:lnSpc>
                <a:spcPct val="90000"/>
              </a:lnSpc>
              <a:defRPr/>
            </a:pPr>
            <a:r>
              <a:rPr lang="en-US" sz="1000" u="sng" dirty="0" smtClean="0">
                <a:latin typeface="Times New Roman" pitchFamily="18" charset="0"/>
                <a:cs typeface="Times New Roman" pitchFamily="18" charset="0"/>
              </a:rPr>
              <a:t>Setting Response Headers</a:t>
            </a:r>
            <a:r>
              <a:rPr lang="en-US" sz="1000" dirty="0" smtClean="0">
                <a:latin typeface="Times New Roman" pitchFamily="18" charset="0"/>
                <a:cs typeface="Times New Roman" pitchFamily="18" charset="0"/>
              </a:rPr>
              <a:t>:</a:t>
            </a:r>
          </a:p>
          <a:p>
            <a:pPr lvl="1" eaLnBrk="1" hangingPunct="1">
              <a:lnSpc>
                <a:spcPct val="90000"/>
              </a:lnSpc>
              <a:defRPr/>
            </a:pPr>
            <a:r>
              <a:rPr lang="en-US" sz="1000" dirty="0" smtClean="0">
                <a:cs typeface="Times New Roman" pitchFamily="18" charset="0"/>
              </a:rPr>
              <a:t>HTTP response headers can be used to give forwarding location, specify cookies, supply the page modification date, instruct the browser to reload the page after a designated interval, designate the type of document being generated, and so on.</a:t>
            </a:r>
          </a:p>
          <a:p>
            <a:pPr lvl="1" eaLnBrk="1" hangingPunct="1">
              <a:lnSpc>
                <a:spcPct val="90000"/>
              </a:lnSpc>
              <a:defRPr/>
            </a:pPr>
            <a:r>
              <a:rPr lang="en-US" sz="1000" dirty="0" smtClean="0">
                <a:cs typeface="Times New Roman" pitchFamily="18" charset="0"/>
              </a:rPr>
              <a:t>Methods for setting arbitrary response headers are as follows:</a:t>
            </a:r>
          </a:p>
          <a:p>
            <a:pPr marL="1200150" lvl="3" eaLnBrk="1" hangingPunct="1">
              <a:lnSpc>
                <a:spcPct val="90000"/>
              </a:lnSpc>
              <a:defRPr/>
            </a:pPr>
            <a:r>
              <a:rPr lang="en-US" sz="1000" dirty="0" smtClean="0">
                <a:latin typeface="Times New Roman" pitchFamily="18" charset="0"/>
                <a:cs typeface="Times New Roman" pitchFamily="18" charset="0"/>
              </a:rPr>
              <a:t>The </a:t>
            </a:r>
            <a:r>
              <a:rPr lang="en-US" sz="1000" dirty="0" err="1" smtClean="0">
                <a:latin typeface="Times New Roman" pitchFamily="18" charset="0"/>
                <a:cs typeface="Times New Roman" pitchFamily="18" charset="0"/>
              </a:rPr>
              <a:t>setHeader</a:t>
            </a:r>
            <a:r>
              <a:rPr lang="en-US" sz="1000" dirty="0" smtClean="0">
                <a:latin typeface="Times New Roman" pitchFamily="18" charset="0"/>
                <a:cs typeface="Times New Roman" pitchFamily="18" charset="0"/>
              </a:rPr>
              <a:t>( String name, String value ) method sets the value of the named header as a string. For example: </a:t>
            </a:r>
            <a:r>
              <a:rPr lang="en-US" sz="1000" dirty="0" err="1" smtClean="0">
                <a:latin typeface="Times New Roman" pitchFamily="18" charset="0"/>
                <a:cs typeface="Times New Roman" pitchFamily="18" charset="0"/>
              </a:rPr>
              <a:t>res.setHeader</a:t>
            </a:r>
            <a:r>
              <a:rPr lang="en-US" sz="1000" dirty="0" smtClean="0">
                <a:latin typeface="Times New Roman" pitchFamily="18" charset="0"/>
                <a:cs typeface="Times New Roman" pitchFamily="18" charset="0"/>
              </a:rPr>
              <a:t>(“Location”, </a:t>
            </a:r>
            <a:r>
              <a:rPr lang="en-US" sz="1000" dirty="0" err="1" smtClean="0">
                <a:latin typeface="Times New Roman" pitchFamily="18" charset="0"/>
                <a:cs typeface="Times New Roman" pitchFamily="18" charset="0"/>
              </a:rPr>
              <a:t>new_location</a:t>
            </a:r>
            <a:r>
              <a:rPr lang="en-US" sz="1000" dirty="0" smtClean="0">
                <a:latin typeface="Times New Roman" pitchFamily="18" charset="0"/>
                <a:cs typeface="Times New Roman" pitchFamily="18" charset="0"/>
              </a:rPr>
              <a:t>);</a:t>
            </a:r>
          </a:p>
          <a:p>
            <a:pPr marL="1200150" lvl="3" eaLnBrk="1" hangingPunct="1">
              <a:lnSpc>
                <a:spcPct val="90000"/>
              </a:lnSpc>
              <a:defRPr/>
            </a:pPr>
            <a:r>
              <a:rPr lang="en-US" sz="1000" dirty="0" smtClean="0">
                <a:latin typeface="Times New Roman" pitchFamily="18" charset="0"/>
                <a:cs typeface="Times New Roman" pitchFamily="18" charset="0"/>
              </a:rPr>
              <a:t>Use the </a:t>
            </a:r>
            <a:r>
              <a:rPr lang="en-US" sz="1000" dirty="0" err="1" smtClean="0">
                <a:latin typeface="Times New Roman" pitchFamily="18" charset="0"/>
                <a:cs typeface="Times New Roman" pitchFamily="18" charset="0"/>
              </a:rPr>
              <a:t>setDateHeader</a:t>
            </a:r>
            <a:r>
              <a:rPr lang="en-US" sz="1000" dirty="0" smtClean="0">
                <a:latin typeface="Times New Roman" pitchFamily="18" charset="0"/>
                <a:cs typeface="Times New Roman" pitchFamily="18" charset="0"/>
              </a:rPr>
              <a:t>( String name, long date ) method, if you need to specify a timestamp for a header. It sets the value of the named header with the given name and date-value.</a:t>
            </a:r>
          </a:p>
          <a:p>
            <a:pPr marL="1200150" lvl="3" eaLnBrk="1" hangingPunct="1">
              <a:lnSpc>
                <a:spcPct val="90000"/>
              </a:lnSpc>
              <a:defRPr/>
            </a:pPr>
            <a:r>
              <a:rPr lang="en-US" sz="1000" dirty="0" smtClean="0">
                <a:latin typeface="Times New Roman" pitchFamily="18" charset="0"/>
                <a:cs typeface="Times New Roman" pitchFamily="18" charset="0"/>
              </a:rPr>
              <a:t>Use the </a:t>
            </a:r>
            <a:r>
              <a:rPr lang="en-US" sz="1000" dirty="0" err="1" smtClean="0">
                <a:latin typeface="Times New Roman" pitchFamily="18" charset="0"/>
                <a:cs typeface="Times New Roman" pitchFamily="18" charset="0"/>
              </a:rPr>
              <a:t>setIntHeader</a:t>
            </a:r>
            <a:r>
              <a:rPr lang="en-US" sz="1000" dirty="0" smtClean="0">
                <a:latin typeface="Times New Roman" pitchFamily="18" charset="0"/>
                <a:cs typeface="Times New Roman" pitchFamily="18" charset="0"/>
              </a:rPr>
              <a:t>( String name, </a:t>
            </a:r>
            <a:r>
              <a:rPr lang="en-US" sz="1000" dirty="0" err="1" smtClean="0">
                <a:latin typeface="Times New Roman" pitchFamily="18" charset="0"/>
                <a:cs typeface="Times New Roman" pitchFamily="18" charset="0"/>
              </a:rPr>
              <a:t>int</a:t>
            </a:r>
            <a:r>
              <a:rPr lang="en-US" sz="1000" dirty="0" smtClean="0">
                <a:latin typeface="Times New Roman" pitchFamily="18" charset="0"/>
                <a:cs typeface="Times New Roman" pitchFamily="18" charset="0"/>
              </a:rPr>
              <a:t> value) method to specify an integer value for a header. </a:t>
            </a:r>
          </a:p>
          <a:p>
            <a:pPr marL="1200150" lvl="3" eaLnBrk="1" hangingPunct="1">
              <a:lnSpc>
                <a:spcPct val="90000"/>
              </a:lnSpc>
              <a:defRPr/>
            </a:pPr>
            <a:r>
              <a:rPr lang="en-US" sz="1000" dirty="0" smtClean="0">
                <a:latin typeface="Times New Roman" pitchFamily="18" charset="0"/>
                <a:cs typeface="Times New Roman" pitchFamily="18" charset="0"/>
              </a:rPr>
              <a:t>The </a:t>
            </a:r>
            <a:r>
              <a:rPr lang="en-US" sz="1000" dirty="0" err="1" smtClean="0">
                <a:latin typeface="Times New Roman" pitchFamily="18" charset="0"/>
                <a:cs typeface="Times New Roman" pitchFamily="18" charset="0"/>
              </a:rPr>
              <a:t>containsHeader</a:t>
            </a:r>
            <a:r>
              <a:rPr lang="en-US" sz="1000" dirty="0" smtClean="0">
                <a:latin typeface="Times New Roman" pitchFamily="18" charset="0"/>
                <a:cs typeface="Times New Roman" pitchFamily="18" charset="0"/>
              </a:rPr>
              <a:t>() method returns a </a:t>
            </a:r>
            <a:r>
              <a:rPr lang="en-US" sz="1000" dirty="0" err="1" smtClean="0">
                <a:latin typeface="Times New Roman" pitchFamily="18" charset="0"/>
                <a:cs typeface="Times New Roman" pitchFamily="18" charset="0"/>
              </a:rPr>
              <a:t>boolean</a:t>
            </a:r>
            <a:r>
              <a:rPr lang="en-US" sz="1000" dirty="0" smtClean="0">
                <a:latin typeface="Times New Roman" pitchFamily="18" charset="0"/>
                <a:cs typeface="Times New Roman" pitchFamily="18" charset="0"/>
              </a:rPr>
              <a:t> indicating whether the named response header has already been set.</a:t>
            </a:r>
          </a:p>
          <a:p>
            <a:pPr lvl="1" eaLnBrk="1" hangingPunct="1">
              <a:lnSpc>
                <a:spcPct val="90000"/>
              </a:lnSpc>
              <a:defRPr/>
            </a:pPr>
            <a:r>
              <a:rPr lang="en-US" sz="1000" dirty="0" smtClean="0">
                <a:cs typeface="Times New Roman" pitchFamily="18" charset="0"/>
              </a:rPr>
              <a:t>Other than these methods, there are some additional methods to set response headers:</a:t>
            </a:r>
          </a:p>
          <a:p>
            <a:pPr marL="1200150" lvl="3" eaLnBrk="1" hangingPunct="1">
              <a:lnSpc>
                <a:spcPct val="90000"/>
              </a:lnSpc>
              <a:defRPr/>
            </a:pPr>
            <a:r>
              <a:rPr lang="en-US" sz="1000" b="1" dirty="0" err="1" smtClean="0">
                <a:latin typeface="Times New Roman" pitchFamily="18" charset="0"/>
                <a:cs typeface="Times New Roman" pitchFamily="18" charset="0"/>
              </a:rPr>
              <a:t>setContentType</a:t>
            </a:r>
            <a:r>
              <a:rPr lang="en-US" sz="1000" b="1" dirty="0" smtClean="0">
                <a:latin typeface="Times New Roman" pitchFamily="18" charset="0"/>
                <a:cs typeface="Times New Roman" pitchFamily="18" charset="0"/>
              </a:rPr>
              <a:t>:</a:t>
            </a:r>
            <a:r>
              <a:rPr lang="en-US" sz="1000" dirty="0" smtClean="0">
                <a:latin typeface="Times New Roman" pitchFamily="18" charset="0"/>
                <a:cs typeface="Times New Roman" pitchFamily="18" charset="0"/>
              </a:rPr>
              <a:t>  Sets the Content- Type header</a:t>
            </a:r>
          </a:p>
          <a:p>
            <a:pPr marL="1200150" lvl="3" eaLnBrk="1" hangingPunct="1">
              <a:lnSpc>
                <a:spcPct val="90000"/>
              </a:lnSpc>
              <a:defRPr/>
            </a:pPr>
            <a:r>
              <a:rPr lang="en-US" sz="1000" b="1" dirty="0" err="1" smtClean="0">
                <a:latin typeface="Times New Roman" pitchFamily="18" charset="0"/>
                <a:cs typeface="Times New Roman" pitchFamily="18" charset="0"/>
              </a:rPr>
              <a:t>setContentLength</a:t>
            </a:r>
            <a:r>
              <a:rPr lang="en-US" sz="1000" b="1" dirty="0" smtClean="0">
                <a:latin typeface="Times New Roman" pitchFamily="18" charset="0"/>
                <a:cs typeface="Times New Roman" pitchFamily="18" charset="0"/>
              </a:rPr>
              <a:t>:</a:t>
            </a:r>
            <a:r>
              <a:rPr lang="en-US" sz="1000" dirty="0" smtClean="0">
                <a:latin typeface="Times New Roman" pitchFamily="18" charset="0"/>
                <a:cs typeface="Times New Roman" pitchFamily="18" charset="0"/>
              </a:rPr>
              <a:t> Sets the Content- Length header</a:t>
            </a:r>
          </a:p>
          <a:p>
            <a:pPr marL="1200150" lvl="3" eaLnBrk="1" hangingPunct="1">
              <a:lnSpc>
                <a:spcPct val="90000"/>
              </a:lnSpc>
              <a:defRPr/>
            </a:pPr>
            <a:r>
              <a:rPr lang="en-US" sz="1000" b="1" dirty="0" err="1" smtClean="0">
                <a:latin typeface="Times New Roman" pitchFamily="18" charset="0"/>
                <a:cs typeface="Times New Roman" pitchFamily="18" charset="0"/>
              </a:rPr>
              <a:t>addCookie</a:t>
            </a:r>
            <a:r>
              <a:rPr lang="en-US" sz="1000" b="1" dirty="0" smtClean="0">
                <a:latin typeface="Times New Roman" pitchFamily="18" charset="0"/>
                <a:cs typeface="Times New Roman" pitchFamily="18" charset="0"/>
              </a:rPr>
              <a:t>:</a:t>
            </a:r>
            <a:r>
              <a:rPr lang="en-US" sz="1000" dirty="0" smtClean="0">
                <a:latin typeface="Times New Roman" pitchFamily="18" charset="0"/>
                <a:cs typeface="Times New Roman" pitchFamily="18" charset="0"/>
              </a:rPr>
              <a:t> Adds a value to the Set- Cookie header</a:t>
            </a:r>
          </a:p>
          <a:p>
            <a:pPr marL="1200150" lvl="3" eaLnBrk="1" hangingPunct="1">
              <a:lnSpc>
                <a:spcPct val="90000"/>
              </a:lnSpc>
              <a:defRPr/>
            </a:pPr>
            <a:r>
              <a:rPr lang="en-US" sz="1000" b="1" dirty="0" err="1" smtClean="0">
                <a:latin typeface="Times New Roman" pitchFamily="18" charset="0"/>
                <a:cs typeface="Times New Roman" pitchFamily="18" charset="0"/>
              </a:rPr>
              <a:t>sendRedirect</a:t>
            </a:r>
            <a:r>
              <a:rPr lang="en-US" sz="1000" b="1" dirty="0" smtClean="0">
                <a:latin typeface="Times New Roman" pitchFamily="18" charset="0"/>
                <a:cs typeface="Times New Roman" pitchFamily="18" charset="0"/>
              </a:rPr>
              <a:t>:</a:t>
            </a:r>
            <a:r>
              <a:rPr lang="en-US" sz="1000" dirty="0" smtClean="0">
                <a:latin typeface="Times New Roman" pitchFamily="18" charset="0"/>
                <a:cs typeface="Times New Roman" pitchFamily="18" charset="0"/>
              </a:rPr>
              <a:t> Sets the Location header and changes status code</a:t>
            </a:r>
          </a:p>
          <a:p>
            <a:pPr marL="228600" indent="-228600" eaLnBrk="1" hangingPunct="1">
              <a:lnSpc>
                <a:spcPct val="90000"/>
              </a:lnSpc>
              <a:defRPr/>
            </a:pPr>
            <a:r>
              <a:rPr lang="en-US" sz="1000" u="sng" dirty="0" smtClean="0">
                <a:latin typeface="Times New Roman" pitchFamily="18" charset="0"/>
                <a:cs typeface="Times New Roman" pitchFamily="18" charset="0"/>
              </a:rPr>
              <a:t>Redirecting a Request</a:t>
            </a:r>
            <a:r>
              <a:rPr lang="en-US" sz="1000" dirty="0" smtClean="0">
                <a:latin typeface="Times New Roman" pitchFamily="18" charset="0"/>
                <a:cs typeface="Times New Roman" pitchFamily="18" charset="0"/>
              </a:rPr>
              <a:t>:</a:t>
            </a:r>
          </a:p>
          <a:p>
            <a:pPr lvl="1" eaLnBrk="1" hangingPunct="1">
              <a:lnSpc>
                <a:spcPct val="90000"/>
              </a:lnSpc>
              <a:defRPr/>
            </a:pPr>
            <a:r>
              <a:rPr lang="en-US" sz="1000" dirty="0" smtClean="0">
                <a:cs typeface="Times New Roman" pitchFamily="18" charset="0"/>
              </a:rPr>
              <a:t>One of the useful things a </a:t>
            </a:r>
            <a:r>
              <a:rPr lang="en-US" sz="1000" dirty="0" err="1" smtClean="0">
                <a:cs typeface="Times New Roman" pitchFamily="18" charset="0"/>
              </a:rPr>
              <a:t>servlet</a:t>
            </a:r>
            <a:r>
              <a:rPr lang="en-US" sz="1000" dirty="0" smtClean="0">
                <a:cs typeface="Times New Roman" pitchFamily="18" charset="0"/>
              </a:rPr>
              <a:t> can do using status codes and a header is redirecting a request. This is done by sending instructions to the client, to use another URL in the response. Redirection is generally used when a document moves (to send the client to the new location), for load balancing (so one URL can distribute the load to several different machine), or for simple randomization (choosing a destination at random). </a:t>
            </a:r>
          </a:p>
          <a:p>
            <a:pPr lvl="1" eaLnBrk="1" hangingPunct="1">
              <a:lnSpc>
                <a:spcPct val="90000"/>
              </a:lnSpc>
              <a:defRPr/>
            </a:pPr>
            <a:r>
              <a:rPr lang="en-US" sz="1000" dirty="0" smtClean="0">
                <a:cs typeface="Times New Roman" pitchFamily="18" charset="0"/>
              </a:rPr>
              <a:t>The actual redirection happens in two lines:</a:t>
            </a:r>
          </a:p>
          <a:p>
            <a:pPr lvl="3" indent="-285750" eaLnBrk="1" hangingPunct="1">
              <a:lnSpc>
                <a:spcPct val="90000"/>
              </a:lnSpc>
              <a:defRPr/>
            </a:pPr>
            <a:r>
              <a:rPr lang="en-US" sz="1000" dirty="0" err="1" smtClean="0">
                <a:latin typeface="Times New Roman" pitchFamily="18" charset="0"/>
                <a:cs typeface="Times New Roman" pitchFamily="18" charset="0"/>
              </a:rPr>
              <a:t>res.setStatus</a:t>
            </a:r>
            <a:r>
              <a:rPr lang="en-US" sz="1000" dirty="0" smtClean="0">
                <a:latin typeface="Times New Roman" pitchFamily="18" charset="0"/>
                <a:cs typeface="Times New Roman" pitchFamily="18" charset="0"/>
              </a:rPr>
              <a:t>(</a:t>
            </a:r>
            <a:r>
              <a:rPr lang="en-US" sz="1000" dirty="0" err="1" smtClean="0">
                <a:latin typeface="Times New Roman" pitchFamily="18" charset="0"/>
                <a:cs typeface="Times New Roman" pitchFamily="18" charset="0"/>
              </a:rPr>
              <a:t>res.SC_MOVED_TEMPORARILY</a:t>
            </a:r>
            <a:r>
              <a:rPr lang="en-US" sz="1000" dirty="0" smtClean="0">
                <a:latin typeface="Times New Roman" pitchFamily="18" charset="0"/>
                <a:cs typeface="Times New Roman" pitchFamily="18" charset="0"/>
              </a:rPr>
              <a:t>);</a:t>
            </a:r>
          </a:p>
          <a:p>
            <a:pPr lvl="3" indent="-285750" eaLnBrk="1" hangingPunct="1">
              <a:lnSpc>
                <a:spcPct val="90000"/>
              </a:lnSpc>
              <a:defRPr/>
            </a:pPr>
            <a:r>
              <a:rPr lang="en-US" sz="1000" dirty="0" err="1" smtClean="0">
                <a:latin typeface="Times New Roman" pitchFamily="18" charset="0"/>
                <a:cs typeface="Times New Roman" pitchFamily="18" charset="0"/>
              </a:rPr>
              <a:t>res.setHeader</a:t>
            </a:r>
            <a:r>
              <a:rPr lang="en-US" sz="1000" dirty="0" smtClean="0">
                <a:latin typeface="Times New Roman" pitchFamily="18" charset="0"/>
                <a:cs typeface="Times New Roman" pitchFamily="18" charset="0"/>
              </a:rPr>
              <a:t>("Location", site);</a:t>
            </a:r>
          </a:p>
          <a:p>
            <a:pPr lvl="1" eaLnBrk="1" hangingPunct="1">
              <a:lnSpc>
                <a:spcPct val="90000"/>
              </a:lnSpc>
              <a:defRPr/>
            </a:pPr>
            <a:r>
              <a:rPr lang="en-US" sz="1000" dirty="0" smtClean="0">
                <a:cs typeface="Times New Roman" pitchFamily="18" charset="0"/>
              </a:rPr>
              <a:t>The first line sets the status code to indicate a redirection is to take place, while the second line gives the new location. </a:t>
            </a:r>
          </a:p>
          <a:p>
            <a:pPr lvl="1" eaLnBrk="1" hangingPunct="1">
              <a:lnSpc>
                <a:spcPct val="90000"/>
              </a:lnSpc>
              <a:defRPr/>
            </a:pPr>
            <a:r>
              <a:rPr lang="en-US" sz="1000" dirty="0" smtClean="0">
                <a:cs typeface="Times New Roman" pitchFamily="18" charset="0"/>
              </a:rPr>
              <a:t>These two lines can be simplified to one using the </a:t>
            </a:r>
            <a:r>
              <a:rPr lang="en-US" sz="1000" dirty="0" err="1" smtClean="0">
                <a:cs typeface="Times New Roman" pitchFamily="18" charset="0"/>
              </a:rPr>
              <a:t>sendRedirect</a:t>
            </a:r>
            <a:r>
              <a:rPr lang="en-US" sz="1000" dirty="0" smtClean="0">
                <a:cs typeface="Times New Roman" pitchFamily="18" charset="0"/>
              </a:rPr>
              <a:t>( ) convenience method:</a:t>
            </a:r>
          </a:p>
          <a:p>
            <a:pPr lvl="3" indent="-285750" eaLnBrk="1" hangingPunct="1">
              <a:lnSpc>
                <a:spcPct val="90000"/>
              </a:lnSpc>
              <a:defRPr/>
            </a:pPr>
            <a:r>
              <a:rPr lang="en-US" sz="1000" dirty="0" smtClean="0">
                <a:latin typeface="Times New Roman" pitchFamily="18" charset="0"/>
                <a:cs typeface="Times New Roman" pitchFamily="18" charset="0"/>
              </a:rPr>
              <a:t>public void </a:t>
            </a:r>
            <a:r>
              <a:rPr lang="en-US" sz="1000" dirty="0" err="1" smtClean="0">
                <a:latin typeface="Times New Roman" pitchFamily="18" charset="0"/>
                <a:cs typeface="Times New Roman" pitchFamily="18" charset="0"/>
              </a:rPr>
              <a:t>HttpServletResponse.sendRedirect</a:t>
            </a:r>
            <a:r>
              <a:rPr lang="en-US" sz="1000" dirty="0" smtClean="0">
                <a:latin typeface="Times New Roman" pitchFamily="18" charset="0"/>
                <a:cs typeface="Times New Roman" pitchFamily="18" charset="0"/>
              </a:rPr>
              <a:t>(String location) throws </a:t>
            </a:r>
            <a:r>
              <a:rPr lang="en-US" sz="1000" dirty="0" err="1" smtClean="0">
                <a:latin typeface="Times New Roman" pitchFamily="18" charset="0"/>
                <a:cs typeface="Times New Roman" pitchFamily="18" charset="0"/>
              </a:rPr>
              <a:t>IOException</a:t>
            </a:r>
            <a:r>
              <a:rPr lang="en-US" sz="1000" dirty="0" smtClean="0">
                <a:latin typeface="Times New Roman" pitchFamily="18" charset="0"/>
                <a:cs typeface="Times New Roman" pitchFamily="18" charset="0"/>
              </a:rPr>
              <a:t>.</a:t>
            </a:r>
          </a:p>
          <a:p>
            <a:pPr lvl="1" eaLnBrk="1" hangingPunct="1">
              <a:lnSpc>
                <a:spcPct val="90000"/>
              </a:lnSpc>
              <a:defRPr/>
            </a:pPr>
            <a:r>
              <a:rPr lang="en-US" sz="1000" dirty="0" smtClean="0">
                <a:cs typeface="Times New Roman" pitchFamily="18" charset="0"/>
              </a:rPr>
              <a:t>This method redirects the response to the specified location, automatically setting the status code and location headers. For our example, the two lines simply become:</a:t>
            </a:r>
          </a:p>
          <a:p>
            <a:pPr lvl="3" indent="-285750" eaLnBrk="1" hangingPunct="1">
              <a:lnSpc>
                <a:spcPct val="90000"/>
              </a:lnSpc>
              <a:defRPr/>
            </a:pPr>
            <a:r>
              <a:rPr lang="en-US" sz="1000" dirty="0" err="1" smtClean="0">
                <a:latin typeface="Times New Roman" pitchFamily="18" charset="0"/>
                <a:cs typeface="Times New Roman" pitchFamily="18" charset="0"/>
              </a:rPr>
              <a:t>res.sendRedirect</a:t>
            </a:r>
            <a:r>
              <a:rPr lang="en-US" sz="1000" dirty="0" smtClean="0">
                <a:latin typeface="Times New Roman" pitchFamily="18" charset="0"/>
                <a:cs typeface="Times New Roman" pitchFamily="18" charset="0"/>
              </a:rPr>
              <a:t>(site);</a:t>
            </a:r>
          </a:p>
          <a:p>
            <a:pPr lvl="1" eaLnBrk="1" hangingPunct="1">
              <a:lnSpc>
                <a:spcPct val="90000"/>
              </a:lnSpc>
              <a:defRPr/>
            </a:pPr>
            <a:endParaRPr lang="en-US" sz="1000" dirty="0" smtClean="0">
              <a:cs typeface="Times New Roman" pitchFamily="18" charset="0"/>
            </a:endParaRPr>
          </a:p>
          <a:p>
            <a:pPr lvl="1" eaLnBrk="1" hangingPunct="1">
              <a:lnSpc>
                <a:spcPct val="90000"/>
              </a:lnSpc>
              <a:defRPr/>
            </a:pPr>
            <a:r>
              <a:rPr lang="en-US" sz="1000" dirty="0" smtClean="0">
                <a:cs typeface="Times New Roman" pitchFamily="18" charset="0"/>
              </a:rPr>
              <a:t>Example:</a:t>
            </a:r>
          </a:p>
          <a:p>
            <a:pPr lvl="1" eaLnBrk="1" hangingPunct="1">
              <a:lnSpc>
                <a:spcPct val="90000"/>
              </a:lnSpc>
              <a:defRPr/>
            </a:pPr>
            <a:endParaRPr lang="en-US" sz="1000" dirty="0" smtClean="0">
              <a:cs typeface="Times New Roman" pitchFamily="18" charset="0"/>
            </a:endParaRPr>
          </a:p>
          <a:p>
            <a:pPr lvl="1" eaLnBrk="1" hangingPunct="1">
              <a:lnSpc>
                <a:spcPct val="90000"/>
              </a:lnSpc>
              <a:defRPr/>
            </a:pPr>
            <a:endParaRPr lang="en-US" sz="1000" dirty="0" smtClean="0">
              <a:cs typeface="Times New Roman" pitchFamily="18" charset="0"/>
            </a:endParaRPr>
          </a:p>
          <a:p>
            <a:pPr marL="342900" lvl="1" indent="-228600" eaLnBrk="1" hangingPunct="1">
              <a:lnSpc>
                <a:spcPct val="90000"/>
              </a:lnSpc>
              <a:buFontTx/>
              <a:buChar char="•"/>
              <a:defRPr/>
            </a:pPr>
            <a:endParaRPr lang="en-US" sz="1000" dirty="0" smtClean="0">
              <a:cs typeface="Times New Roman" pitchFamily="18" charset="0"/>
            </a:endParaRPr>
          </a:p>
          <a:p>
            <a:pPr lvl="2">
              <a:defRPr/>
            </a:pPr>
            <a:endParaRPr lang="en-US" sz="1000" dirty="0">
              <a:latin typeface="Times New Roman" pitchFamily="18" charset="0"/>
              <a:cs typeface="Times New Roman" pitchFamily="18" charset="0"/>
            </a:endParaRPr>
          </a:p>
        </p:txBody>
      </p:sp>
      <p:sp>
        <p:nvSpPr>
          <p:cNvPr id="34820" name="Footer Placeholder 3"/>
          <p:cNvSpPr>
            <a:spLocks noGrp="1"/>
          </p:cNvSpPr>
          <p:nvPr>
            <p:ph type="ftr" sz="quarter" idx="4"/>
          </p:nvPr>
        </p:nvSpPr>
        <p:spPr/>
        <p:txBody>
          <a:bodyPr/>
          <a:lstStyle/>
          <a:p>
            <a:pPr>
              <a:defRPr/>
            </a:pPr>
            <a:r>
              <a:rPr lang="en-US" smtClean="0"/>
              <a:t>Apache Struts Lecture 1: Intro</a:t>
            </a:r>
          </a:p>
        </p:txBody>
      </p:sp>
      <p:sp>
        <p:nvSpPr>
          <p:cNvPr id="34821"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CC2CB77A-A696-4E8E-B404-66A632F52F62}" type="slidenum">
              <a:rPr lang="en-US" sz="1200" b="0">
                <a:latin typeface="Times New Roman" panose="02020603050405020304" pitchFamily="18" charset="0"/>
              </a:rPr>
              <a:pPr/>
              <a:t>13</a:t>
            </a:fld>
            <a:endParaRPr lang="en-US" sz="1200" b="0">
              <a:latin typeface="Times New Roman" panose="02020603050405020304" pitchFamily="18" charset="0"/>
            </a:endParaRPr>
          </a:p>
        </p:txBody>
      </p:sp>
      <p:sp>
        <p:nvSpPr>
          <p:cNvPr id="6" name="Rounded Rectangle 5"/>
          <p:cNvSpPr/>
          <p:nvPr/>
        </p:nvSpPr>
        <p:spPr>
          <a:xfrm>
            <a:off x="1974850" y="12546013"/>
            <a:ext cx="3962400" cy="60960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en-US" sz="1050" b="0" dirty="0"/>
              <a:t>import java.io.*; </a:t>
            </a:r>
          </a:p>
          <a:p>
            <a:pPr eaLnBrk="0" hangingPunct="0">
              <a:defRPr/>
            </a:pPr>
            <a:r>
              <a:rPr lang="en-US" sz="1050" b="0" dirty="0"/>
              <a:t>import </a:t>
            </a:r>
            <a:r>
              <a:rPr lang="en-US" sz="1050" b="0" dirty="0" err="1"/>
              <a:t>java.util</a:t>
            </a:r>
            <a:r>
              <a:rPr lang="en-US" sz="1050" b="0" dirty="0"/>
              <a:t>.*;</a:t>
            </a:r>
          </a:p>
          <a:p>
            <a:pPr eaLnBrk="0" hangingPunct="0">
              <a:defRPr/>
            </a:pPr>
            <a:r>
              <a:rPr lang="en-US" sz="1050" b="0" dirty="0"/>
              <a:t> import </a:t>
            </a:r>
            <a:r>
              <a:rPr lang="en-US" sz="1050" b="0" dirty="0" err="1"/>
              <a:t>javax.servlet</a:t>
            </a:r>
            <a:r>
              <a:rPr lang="en-US" sz="1050" b="0" dirty="0"/>
              <a:t>.*; </a:t>
            </a:r>
          </a:p>
          <a:p>
            <a:pPr eaLnBrk="0" hangingPunct="0">
              <a:defRPr/>
            </a:pPr>
            <a:r>
              <a:rPr lang="en-US" sz="1050" b="0" dirty="0"/>
              <a:t>import </a:t>
            </a:r>
            <a:r>
              <a:rPr lang="en-US" sz="1050" b="0" dirty="0" err="1"/>
              <a:t>javax.servlet.http</a:t>
            </a:r>
            <a:r>
              <a:rPr lang="en-US" sz="1050" b="0" dirty="0"/>
              <a:t>.*; </a:t>
            </a:r>
          </a:p>
          <a:p>
            <a:pPr eaLnBrk="0" hangingPunct="0">
              <a:defRPr/>
            </a:pPr>
            <a:r>
              <a:rPr lang="en-US" sz="1050" b="0" dirty="0"/>
              <a:t>public class </a:t>
            </a:r>
            <a:r>
              <a:rPr lang="en-US" sz="1050" b="0" dirty="0" err="1"/>
              <a:t>SiteSelector</a:t>
            </a:r>
            <a:r>
              <a:rPr lang="en-US" sz="1050" b="0" dirty="0"/>
              <a:t> extends </a:t>
            </a:r>
            <a:r>
              <a:rPr lang="en-US" sz="1050" b="0" dirty="0" err="1"/>
              <a:t>HttpServlet</a:t>
            </a:r>
            <a:r>
              <a:rPr lang="en-US" sz="1050" b="0" dirty="0"/>
              <a:t> {</a:t>
            </a:r>
          </a:p>
          <a:p>
            <a:pPr eaLnBrk="0" hangingPunct="0">
              <a:defRPr/>
            </a:pPr>
            <a:r>
              <a:rPr lang="en-US" sz="1050" b="0" dirty="0"/>
              <a:t> 	Vector sites = new Vector(); 	</a:t>
            </a:r>
          </a:p>
          <a:p>
            <a:pPr eaLnBrk="0" hangingPunct="0">
              <a:defRPr/>
            </a:pPr>
            <a:r>
              <a:rPr lang="en-US" sz="1050" b="0" dirty="0"/>
              <a:t>	Random </a:t>
            </a:r>
            <a:r>
              <a:rPr lang="en-US" sz="1050" b="0" dirty="0" err="1"/>
              <a:t>random</a:t>
            </a:r>
            <a:r>
              <a:rPr lang="en-US" sz="1050" b="0" dirty="0"/>
              <a:t> = new Random(); </a:t>
            </a:r>
          </a:p>
          <a:p>
            <a:pPr eaLnBrk="0" hangingPunct="0">
              <a:defRPr/>
            </a:pPr>
            <a:r>
              <a:rPr lang="en-US" sz="1050" b="0" dirty="0"/>
              <a:t>	public void init(</a:t>
            </a:r>
            <a:r>
              <a:rPr lang="en-US" sz="1050" b="0" dirty="0" err="1"/>
              <a:t>ServletConfig</a:t>
            </a:r>
            <a:r>
              <a:rPr lang="en-US" sz="1050" b="0" dirty="0"/>
              <a:t> </a:t>
            </a:r>
            <a:r>
              <a:rPr lang="en-US" sz="1050" b="0" dirty="0" err="1"/>
              <a:t>config</a:t>
            </a:r>
            <a:r>
              <a:rPr lang="en-US" sz="1050" b="0" dirty="0"/>
              <a:t>) throws </a:t>
            </a:r>
            <a:r>
              <a:rPr lang="en-US" sz="1050" b="0" dirty="0" err="1"/>
              <a:t>ServletException</a:t>
            </a:r>
            <a:r>
              <a:rPr lang="en-US" sz="1050" b="0" dirty="0"/>
              <a:t> { 	</a:t>
            </a:r>
            <a:r>
              <a:rPr lang="en-US" sz="1050" b="0" dirty="0" err="1"/>
              <a:t>super.init</a:t>
            </a:r>
            <a:r>
              <a:rPr lang="en-US" sz="1050" b="0" dirty="0"/>
              <a:t>(</a:t>
            </a:r>
            <a:r>
              <a:rPr lang="en-US" sz="1050" b="0" dirty="0" err="1"/>
              <a:t>config</a:t>
            </a:r>
            <a:r>
              <a:rPr lang="en-US" sz="1050" b="0" dirty="0"/>
              <a:t>); 	</a:t>
            </a:r>
            <a:r>
              <a:rPr lang="en-US" sz="1050" b="0" dirty="0" err="1"/>
              <a:t>sites.addElement</a:t>
            </a:r>
            <a:r>
              <a:rPr lang="en-US" sz="1050" b="0" dirty="0"/>
              <a:t>("http://www.oreilly.com/catalog/jservlet"); 	</a:t>
            </a:r>
            <a:r>
              <a:rPr lang="en-US" sz="1050" b="0" dirty="0" err="1"/>
              <a:t>sites.addElement</a:t>
            </a:r>
            <a:r>
              <a:rPr lang="en-US" sz="1050" b="0" dirty="0"/>
              <a:t>("http://www.servlets.com"); 	</a:t>
            </a:r>
            <a:r>
              <a:rPr lang="en-US" sz="1050" b="0" dirty="0" err="1"/>
              <a:t>sites.addElement</a:t>
            </a:r>
            <a:r>
              <a:rPr lang="en-US" sz="1050" b="0" dirty="0"/>
              <a:t>("http://jserv.java.sun.com"); 	</a:t>
            </a:r>
            <a:r>
              <a:rPr lang="en-US" sz="1050" b="0" dirty="0" err="1"/>
              <a:t>sites.addElement</a:t>
            </a:r>
            <a:r>
              <a:rPr lang="en-US" sz="1050" b="0" dirty="0"/>
              <a:t>("http://www.servletcentral.com"); </a:t>
            </a:r>
          </a:p>
          <a:p>
            <a:pPr eaLnBrk="0" hangingPunct="0">
              <a:defRPr/>
            </a:pPr>
            <a:r>
              <a:rPr lang="en-US" sz="1050" b="0" dirty="0"/>
              <a:t>	}</a:t>
            </a:r>
          </a:p>
          <a:p>
            <a:pPr eaLnBrk="0" hangingPunct="0">
              <a:defRPr/>
            </a:pPr>
            <a:r>
              <a:rPr lang="en-US" sz="1050" b="0" dirty="0"/>
              <a:t>	 public void </a:t>
            </a:r>
            <a:r>
              <a:rPr lang="en-US" sz="1050" b="0" dirty="0" err="1"/>
              <a:t>doGet</a:t>
            </a:r>
            <a:r>
              <a:rPr lang="en-US" sz="1050" b="0" dirty="0"/>
              <a:t>(</a:t>
            </a:r>
            <a:r>
              <a:rPr lang="en-US" sz="1050" b="0" dirty="0" err="1"/>
              <a:t>HttpServletRequest</a:t>
            </a:r>
            <a:r>
              <a:rPr lang="en-US" sz="1050" b="0" dirty="0"/>
              <a:t> </a:t>
            </a:r>
            <a:r>
              <a:rPr lang="en-US" sz="1050" b="0" dirty="0" err="1"/>
              <a:t>req</a:t>
            </a:r>
            <a:r>
              <a:rPr lang="en-US" sz="1050" b="0" dirty="0"/>
              <a:t>, </a:t>
            </a:r>
            <a:r>
              <a:rPr lang="en-US" sz="1050" b="0" dirty="0" err="1"/>
              <a:t>HttpServletResponse</a:t>
            </a:r>
            <a:r>
              <a:rPr lang="en-US" sz="1050" b="0" dirty="0"/>
              <a:t> res) throws </a:t>
            </a:r>
            <a:r>
              <a:rPr lang="en-US" sz="1050" b="0" dirty="0" err="1"/>
              <a:t>ServletException</a:t>
            </a:r>
            <a:r>
              <a:rPr lang="en-US" sz="1050" b="0" dirty="0"/>
              <a:t>, </a:t>
            </a:r>
            <a:r>
              <a:rPr lang="en-US" sz="1050" b="0" dirty="0" err="1"/>
              <a:t>IOException</a:t>
            </a:r>
            <a:r>
              <a:rPr lang="en-US" sz="1050" b="0" dirty="0"/>
              <a:t> { </a:t>
            </a:r>
          </a:p>
          <a:p>
            <a:pPr eaLnBrk="0" hangingPunct="0">
              <a:defRPr/>
            </a:pPr>
            <a:r>
              <a:rPr lang="en-US" sz="1050" b="0" dirty="0"/>
              <a:t>	</a:t>
            </a:r>
            <a:r>
              <a:rPr lang="en-US" sz="1050" b="0" dirty="0" err="1"/>
              <a:t>res.setContentType</a:t>
            </a:r>
            <a:r>
              <a:rPr lang="en-US" sz="1050" b="0" dirty="0"/>
              <a:t>("text/html"); </a:t>
            </a:r>
          </a:p>
          <a:p>
            <a:pPr eaLnBrk="0" hangingPunct="0">
              <a:defRPr/>
            </a:pPr>
            <a:r>
              <a:rPr lang="en-US" sz="1050" b="0" dirty="0"/>
              <a:t>	</a:t>
            </a:r>
            <a:r>
              <a:rPr lang="en-US" sz="1050" b="0" dirty="0" err="1"/>
              <a:t>PrintWriter</a:t>
            </a:r>
            <a:r>
              <a:rPr lang="en-US" sz="1050" b="0" dirty="0"/>
              <a:t> out = </a:t>
            </a:r>
            <a:r>
              <a:rPr lang="en-US" sz="1050" b="0" dirty="0" err="1"/>
              <a:t>res.getWriter</a:t>
            </a:r>
            <a:r>
              <a:rPr lang="en-US" sz="1050" b="0" dirty="0"/>
              <a:t>(); </a:t>
            </a:r>
          </a:p>
          <a:p>
            <a:pPr eaLnBrk="0" hangingPunct="0">
              <a:defRPr/>
            </a:pPr>
            <a:r>
              <a:rPr lang="en-US" sz="1050" b="0" dirty="0"/>
              <a:t>	</a:t>
            </a:r>
            <a:r>
              <a:rPr lang="en-US" sz="1050" b="0" dirty="0" err="1"/>
              <a:t>int</a:t>
            </a:r>
            <a:r>
              <a:rPr lang="en-US" sz="1050" b="0" dirty="0"/>
              <a:t> </a:t>
            </a:r>
            <a:r>
              <a:rPr lang="en-US" sz="1050" b="0" dirty="0" err="1"/>
              <a:t>siteIndex</a:t>
            </a:r>
            <a:r>
              <a:rPr lang="en-US" sz="1050" b="0" dirty="0"/>
              <a:t> = Math.abs(</a:t>
            </a:r>
            <a:r>
              <a:rPr lang="en-US" sz="1050" b="0" dirty="0" err="1"/>
              <a:t>random.nextInt</a:t>
            </a:r>
            <a:r>
              <a:rPr lang="en-US" sz="1050" b="0" dirty="0"/>
              <a:t>()) % </a:t>
            </a:r>
            <a:r>
              <a:rPr lang="en-US" sz="1050" b="0" dirty="0" err="1"/>
              <a:t>sites.size</a:t>
            </a:r>
            <a:r>
              <a:rPr lang="en-US" sz="1050" b="0" dirty="0"/>
              <a:t>(); </a:t>
            </a:r>
          </a:p>
          <a:p>
            <a:pPr eaLnBrk="0" hangingPunct="0">
              <a:defRPr/>
            </a:pPr>
            <a:r>
              <a:rPr lang="en-US" sz="1050" b="0" dirty="0"/>
              <a:t>	String site = (String)</a:t>
            </a:r>
            <a:r>
              <a:rPr lang="en-US" sz="1050" b="0" dirty="0" err="1"/>
              <a:t>sites.elementAt</a:t>
            </a:r>
            <a:r>
              <a:rPr lang="en-US" sz="1050" b="0" dirty="0"/>
              <a:t>(</a:t>
            </a:r>
            <a:r>
              <a:rPr lang="en-US" sz="1050" b="0" dirty="0" err="1"/>
              <a:t>siteIndex</a:t>
            </a:r>
            <a:r>
              <a:rPr lang="en-US" sz="1050" b="0" dirty="0"/>
              <a:t>); </a:t>
            </a:r>
          </a:p>
          <a:p>
            <a:pPr eaLnBrk="0" hangingPunct="0">
              <a:defRPr/>
            </a:pPr>
            <a:r>
              <a:rPr lang="en-US" sz="1050" b="0" dirty="0"/>
              <a:t>	</a:t>
            </a:r>
            <a:r>
              <a:rPr lang="en-US" sz="1050" b="0" dirty="0" err="1"/>
              <a:t>res.setStatus</a:t>
            </a:r>
            <a:r>
              <a:rPr lang="en-US" sz="1050" b="0" dirty="0"/>
              <a:t>(</a:t>
            </a:r>
            <a:r>
              <a:rPr lang="en-US" sz="1050" b="0" dirty="0" err="1"/>
              <a:t>res.SC_MOVED_TEMPORARILY</a:t>
            </a:r>
            <a:r>
              <a:rPr lang="en-US" sz="1050" b="0" dirty="0"/>
              <a:t>); </a:t>
            </a:r>
          </a:p>
          <a:p>
            <a:pPr eaLnBrk="0" hangingPunct="0">
              <a:defRPr/>
            </a:pPr>
            <a:r>
              <a:rPr lang="en-US" sz="1050" b="0" dirty="0"/>
              <a:t>	</a:t>
            </a:r>
            <a:r>
              <a:rPr lang="en-US" sz="1050" b="0" dirty="0" err="1"/>
              <a:t>res.setHeader</a:t>
            </a:r>
            <a:r>
              <a:rPr lang="en-US" sz="1050" b="0" dirty="0"/>
              <a:t>("Location", site); </a:t>
            </a:r>
          </a:p>
          <a:p>
            <a:pPr eaLnBrk="0" hangingPunct="0">
              <a:defRPr/>
            </a:pPr>
            <a:r>
              <a:rPr lang="en-US" sz="1050" b="0" dirty="0"/>
              <a:t>	} </a:t>
            </a:r>
          </a:p>
          <a:p>
            <a:pPr eaLnBrk="0" hangingPunct="0">
              <a:defRPr/>
            </a:pPr>
            <a:r>
              <a:rPr lang="en-US" sz="1050" b="0" dirty="0"/>
              <a:t>}</a:t>
            </a:r>
          </a:p>
        </p:txBody>
      </p:sp>
    </p:spTree>
    <p:extLst>
      <p:ext uri="{BB962C8B-B14F-4D97-AF65-F5344CB8AC3E}">
        <p14:creationId xmlns:p14="http://schemas.microsoft.com/office/powerpoint/2010/main" val="255259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911225" y="889000"/>
            <a:ext cx="5559425" cy="7772400"/>
          </a:xfrm>
        </p:spPr>
        <p:txBody>
          <a:bodyPr>
            <a:noAutofit/>
          </a:bodyPr>
          <a:lstStyle/>
          <a:p>
            <a:pPr marL="228600" indent="-228600" eaLnBrk="1" hangingPunct="1">
              <a:lnSpc>
                <a:spcPct val="90000"/>
              </a:lnSpc>
              <a:defRPr/>
            </a:pPr>
            <a:r>
              <a:rPr lang="en-US" sz="1000" u="sng" dirty="0" smtClean="0">
                <a:latin typeface="Times New Roman" pitchFamily="18" charset="0"/>
                <a:cs typeface="Times New Roman" pitchFamily="18" charset="0"/>
              </a:rPr>
              <a:t>Redirecting a Request</a:t>
            </a:r>
            <a:r>
              <a:rPr lang="en-US" sz="1000" dirty="0" smtClean="0">
                <a:latin typeface="Times New Roman" pitchFamily="18" charset="0"/>
                <a:cs typeface="Times New Roman" pitchFamily="18" charset="0"/>
              </a:rPr>
              <a:t>:</a:t>
            </a:r>
          </a:p>
          <a:p>
            <a:pPr lvl="1" eaLnBrk="1" hangingPunct="1">
              <a:lnSpc>
                <a:spcPct val="90000"/>
              </a:lnSpc>
              <a:defRPr/>
            </a:pPr>
            <a:r>
              <a:rPr lang="en-US" sz="1000" dirty="0" smtClean="0">
                <a:cs typeface="Times New Roman" pitchFamily="18" charset="0"/>
              </a:rPr>
              <a:t>One of the useful things a </a:t>
            </a:r>
            <a:r>
              <a:rPr lang="en-US" sz="1000" dirty="0" err="1" smtClean="0">
                <a:cs typeface="Times New Roman" pitchFamily="18" charset="0"/>
              </a:rPr>
              <a:t>servlet</a:t>
            </a:r>
            <a:r>
              <a:rPr lang="en-US" sz="1000" dirty="0" smtClean="0">
                <a:cs typeface="Times New Roman" pitchFamily="18" charset="0"/>
              </a:rPr>
              <a:t> can do using status codes and a header is redirecting a request. This is done by sending instructions to the client, to use another URL in the response. Redirection is generally used when a document moves (to send the client to the new location), for load balancing (so one URL can distribute the load to several different machine), or for simple randomization (choosing a destination at random). </a:t>
            </a:r>
          </a:p>
          <a:p>
            <a:pPr lvl="1" eaLnBrk="1" hangingPunct="1">
              <a:lnSpc>
                <a:spcPct val="90000"/>
              </a:lnSpc>
              <a:defRPr/>
            </a:pPr>
            <a:r>
              <a:rPr lang="en-US" sz="1000" dirty="0" smtClean="0">
                <a:cs typeface="Times New Roman" pitchFamily="18" charset="0"/>
              </a:rPr>
              <a:t>The actual redirection happens in two lines:</a:t>
            </a:r>
          </a:p>
          <a:p>
            <a:pPr lvl="3" indent="-285750" eaLnBrk="1" hangingPunct="1">
              <a:lnSpc>
                <a:spcPct val="90000"/>
              </a:lnSpc>
              <a:defRPr/>
            </a:pPr>
            <a:r>
              <a:rPr lang="en-US" sz="1000" dirty="0" err="1" smtClean="0">
                <a:latin typeface="Times New Roman" pitchFamily="18" charset="0"/>
                <a:cs typeface="Times New Roman" pitchFamily="18" charset="0"/>
              </a:rPr>
              <a:t>res.setStatus</a:t>
            </a:r>
            <a:r>
              <a:rPr lang="en-US" sz="1000" dirty="0" smtClean="0">
                <a:latin typeface="Times New Roman" pitchFamily="18" charset="0"/>
                <a:cs typeface="Times New Roman" pitchFamily="18" charset="0"/>
              </a:rPr>
              <a:t>(</a:t>
            </a:r>
            <a:r>
              <a:rPr lang="en-US" sz="1000" dirty="0" err="1" smtClean="0">
                <a:latin typeface="Times New Roman" pitchFamily="18" charset="0"/>
                <a:cs typeface="Times New Roman" pitchFamily="18" charset="0"/>
              </a:rPr>
              <a:t>res.SC_MOVED_TEMPORARILY</a:t>
            </a:r>
            <a:r>
              <a:rPr lang="en-US" sz="1000" dirty="0" smtClean="0">
                <a:latin typeface="Times New Roman" pitchFamily="18" charset="0"/>
                <a:cs typeface="Times New Roman" pitchFamily="18" charset="0"/>
              </a:rPr>
              <a:t>);</a:t>
            </a:r>
          </a:p>
          <a:p>
            <a:pPr lvl="3" indent="-285750" eaLnBrk="1" hangingPunct="1">
              <a:lnSpc>
                <a:spcPct val="90000"/>
              </a:lnSpc>
              <a:defRPr/>
            </a:pPr>
            <a:r>
              <a:rPr lang="en-US" sz="1000" dirty="0" err="1" smtClean="0">
                <a:latin typeface="Times New Roman" pitchFamily="18" charset="0"/>
                <a:cs typeface="Times New Roman" pitchFamily="18" charset="0"/>
              </a:rPr>
              <a:t>res.setHeader</a:t>
            </a:r>
            <a:r>
              <a:rPr lang="en-US" sz="1000" dirty="0" smtClean="0">
                <a:latin typeface="Times New Roman" pitchFamily="18" charset="0"/>
                <a:cs typeface="Times New Roman" pitchFamily="18" charset="0"/>
              </a:rPr>
              <a:t>("Location", site);</a:t>
            </a:r>
          </a:p>
          <a:p>
            <a:pPr lvl="1" eaLnBrk="1" hangingPunct="1">
              <a:lnSpc>
                <a:spcPct val="90000"/>
              </a:lnSpc>
              <a:defRPr/>
            </a:pPr>
            <a:r>
              <a:rPr lang="en-US" sz="1000" dirty="0" smtClean="0">
                <a:cs typeface="Times New Roman" pitchFamily="18" charset="0"/>
              </a:rPr>
              <a:t>The first line sets the status code to indicate a redirection is to take place, while the second line gives the new location. </a:t>
            </a:r>
          </a:p>
          <a:p>
            <a:pPr lvl="1" eaLnBrk="1" hangingPunct="1">
              <a:lnSpc>
                <a:spcPct val="90000"/>
              </a:lnSpc>
              <a:defRPr/>
            </a:pPr>
            <a:r>
              <a:rPr lang="en-US" sz="1000" dirty="0" smtClean="0">
                <a:cs typeface="Times New Roman" pitchFamily="18" charset="0"/>
              </a:rPr>
              <a:t>These two lines can be simplified to one using the </a:t>
            </a:r>
            <a:r>
              <a:rPr lang="en-US" sz="1000" dirty="0" err="1" smtClean="0">
                <a:cs typeface="Times New Roman" pitchFamily="18" charset="0"/>
              </a:rPr>
              <a:t>sendRedirect</a:t>
            </a:r>
            <a:r>
              <a:rPr lang="en-US" sz="1000" dirty="0" smtClean="0">
                <a:cs typeface="Times New Roman" pitchFamily="18" charset="0"/>
              </a:rPr>
              <a:t>( ) convenience method:</a:t>
            </a:r>
          </a:p>
          <a:p>
            <a:pPr lvl="3" indent="-285750" eaLnBrk="1" hangingPunct="1">
              <a:lnSpc>
                <a:spcPct val="90000"/>
              </a:lnSpc>
              <a:defRPr/>
            </a:pPr>
            <a:r>
              <a:rPr lang="en-US" sz="1000" dirty="0" smtClean="0">
                <a:latin typeface="Times New Roman" pitchFamily="18" charset="0"/>
                <a:cs typeface="Times New Roman" pitchFamily="18" charset="0"/>
              </a:rPr>
              <a:t>public void </a:t>
            </a:r>
            <a:r>
              <a:rPr lang="en-US" sz="1000" dirty="0" err="1" smtClean="0">
                <a:latin typeface="Times New Roman" pitchFamily="18" charset="0"/>
                <a:cs typeface="Times New Roman" pitchFamily="18" charset="0"/>
              </a:rPr>
              <a:t>HttpServletResponse.sendRedirect</a:t>
            </a:r>
            <a:r>
              <a:rPr lang="en-US" sz="1000" dirty="0" smtClean="0">
                <a:latin typeface="Times New Roman" pitchFamily="18" charset="0"/>
                <a:cs typeface="Times New Roman" pitchFamily="18" charset="0"/>
              </a:rPr>
              <a:t>(String location) throws </a:t>
            </a:r>
            <a:r>
              <a:rPr lang="en-US" sz="1000" dirty="0" err="1" smtClean="0">
                <a:latin typeface="Times New Roman" pitchFamily="18" charset="0"/>
                <a:cs typeface="Times New Roman" pitchFamily="18" charset="0"/>
              </a:rPr>
              <a:t>IOException</a:t>
            </a:r>
            <a:r>
              <a:rPr lang="en-US" sz="1000" dirty="0" smtClean="0">
                <a:latin typeface="Times New Roman" pitchFamily="18" charset="0"/>
                <a:cs typeface="Times New Roman" pitchFamily="18" charset="0"/>
              </a:rPr>
              <a:t>.</a:t>
            </a:r>
          </a:p>
          <a:p>
            <a:pPr lvl="1" eaLnBrk="1" hangingPunct="1">
              <a:lnSpc>
                <a:spcPct val="90000"/>
              </a:lnSpc>
              <a:defRPr/>
            </a:pPr>
            <a:r>
              <a:rPr lang="en-US" sz="1000" dirty="0" smtClean="0">
                <a:cs typeface="Times New Roman" pitchFamily="18" charset="0"/>
              </a:rPr>
              <a:t>This method redirects the response to the specified location, automatically setting the status code and location headers. For our example, the two lines simply become:</a:t>
            </a:r>
          </a:p>
          <a:p>
            <a:pPr lvl="3" indent="-285750" eaLnBrk="1" hangingPunct="1">
              <a:lnSpc>
                <a:spcPct val="90000"/>
              </a:lnSpc>
              <a:defRPr/>
            </a:pPr>
            <a:r>
              <a:rPr lang="en-US" sz="1000" dirty="0" err="1" smtClean="0">
                <a:latin typeface="Times New Roman" pitchFamily="18" charset="0"/>
                <a:cs typeface="Times New Roman" pitchFamily="18" charset="0"/>
              </a:rPr>
              <a:t>res.sendRedirect</a:t>
            </a:r>
            <a:r>
              <a:rPr lang="en-US" sz="1000" dirty="0" smtClean="0">
                <a:latin typeface="Times New Roman" pitchFamily="18" charset="0"/>
                <a:cs typeface="Times New Roman" pitchFamily="18" charset="0"/>
              </a:rPr>
              <a:t>(site);</a:t>
            </a:r>
          </a:p>
          <a:p>
            <a:pPr lvl="1" eaLnBrk="1" hangingPunct="1">
              <a:lnSpc>
                <a:spcPct val="90000"/>
              </a:lnSpc>
              <a:defRPr/>
            </a:pPr>
            <a:endParaRPr lang="en-US" sz="1000" dirty="0" smtClean="0">
              <a:cs typeface="Times New Roman" pitchFamily="18" charset="0"/>
            </a:endParaRPr>
          </a:p>
          <a:p>
            <a:pPr lvl="1" eaLnBrk="1" hangingPunct="1">
              <a:lnSpc>
                <a:spcPct val="90000"/>
              </a:lnSpc>
              <a:defRPr/>
            </a:pPr>
            <a:r>
              <a:rPr lang="en-US" sz="1000" dirty="0" smtClean="0">
                <a:cs typeface="Times New Roman" pitchFamily="18" charset="0"/>
              </a:rPr>
              <a:t>Example:</a:t>
            </a:r>
          </a:p>
          <a:p>
            <a:pPr lvl="1" eaLnBrk="1" hangingPunct="1">
              <a:lnSpc>
                <a:spcPct val="90000"/>
              </a:lnSpc>
              <a:defRPr/>
            </a:pPr>
            <a:endParaRPr lang="en-US" sz="1000" dirty="0" smtClean="0">
              <a:cs typeface="Times New Roman" pitchFamily="18" charset="0"/>
            </a:endParaRPr>
          </a:p>
          <a:p>
            <a:pPr lvl="1" eaLnBrk="1" hangingPunct="1">
              <a:lnSpc>
                <a:spcPct val="90000"/>
              </a:lnSpc>
              <a:defRPr/>
            </a:pPr>
            <a:endParaRPr lang="en-US" sz="1000" dirty="0" smtClean="0">
              <a:cs typeface="Times New Roman" pitchFamily="18" charset="0"/>
            </a:endParaRPr>
          </a:p>
          <a:p>
            <a:pPr marL="342900" lvl="1" indent="-228600" eaLnBrk="1" hangingPunct="1">
              <a:lnSpc>
                <a:spcPct val="90000"/>
              </a:lnSpc>
              <a:buFontTx/>
              <a:buChar char="•"/>
              <a:defRPr/>
            </a:pPr>
            <a:endParaRPr lang="en-US" sz="1000" dirty="0" smtClean="0">
              <a:cs typeface="Times New Roman" pitchFamily="18" charset="0"/>
            </a:endParaRPr>
          </a:p>
          <a:p>
            <a:pPr lvl="2">
              <a:defRPr/>
            </a:pPr>
            <a:endParaRPr lang="en-US" sz="1000" dirty="0">
              <a:latin typeface="Times New Roman" pitchFamily="18" charset="0"/>
              <a:cs typeface="Times New Roman" pitchFamily="18" charset="0"/>
            </a:endParaRPr>
          </a:p>
        </p:txBody>
      </p:sp>
      <p:sp>
        <p:nvSpPr>
          <p:cNvPr id="35843"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2218E1A2-DA05-46C2-9234-B9653E4A4D61}" type="slidenum">
              <a:rPr lang="en-US" sz="1200" b="0">
                <a:latin typeface="Times New Roman" panose="02020603050405020304" pitchFamily="18" charset="0"/>
              </a:rPr>
              <a:pPr/>
              <a:t>14</a:t>
            </a:fld>
            <a:endParaRPr lang="en-US" sz="1200" b="0">
              <a:latin typeface="Times New Roman" panose="02020603050405020304" pitchFamily="18" charset="0"/>
            </a:endParaRPr>
          </a:p>
        </p:txBody>
      </p:sp>
      <p:sp>
        <p:nvSpPr>
          <p:cNvPr id="6" name="Rounded Rectangle 5"/>
          <p:cNvSpPr/>
          <p:nvPr/>
        </p:nvSpPr>
        <p:spPr>
          <a:xfrm>
            <a:off x="1746250" y="4164013"/>
            <a:ext cx="4419600" cy="434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en-US" sz="1000" b="0">
                <a:solidFill>
                  <a:srgbClr val="FFFFFF"/>
                </a:solidFill>
              </a:rPr>
              <a:t>import java.io.*; </a:t>
            </a:r>
          </a:p>
          <a:p>
            <a:pPr eaLnBrk="0" hangingPunct="0">
              <a:defRPr/>
            </a:pPr>
            <a:r>
              <a:rPr lang="en-US" sz="1000" b="0">
                <a:solidFill>
                  <a:schemeClr val="tx1"/>
                </a:solidFill>
              </a:rPr>
              <a:t>import java.util.*;</a:t>
            </a:r>
          </a:p>
          <a:p>
            <a:pPr eaLnBrk="0" hangingPunct="0">
              <a:defRPr/>
            </a:pPr>
            <a:r>
              <a:rPr lang="en-US" sz="1000" b="0">
                <a:solidFill>
                  <a:schemeClr val="tx1"/>
                </a:solidFill>
              </a:rPr>
              <a:t> import javax.servlet.*; </a:t>
            </a:r>
          </a:p>
          <a:p>
            <a:pPr eaLnBrk="0" hangingPunct="0">
              <a:defRPr/>
            </a:pPr>
            <a:r>
              <a:rPr lang="en-US" sz="1000" b="0">
                <a:solidFill>
                  <a:schemeClr val="tx1"/>
                </a:solidFill>
              </a:rPr>
              <a:t>import javax.servlet.http.*; </a:t>
            </a:r>
          </a:p>
          <a:p>
            <a:pPr eaLnBrk="0" hangingPunct="0">
              <a:defRPr/>
            </a:pPr>
            <a:r>
              <a:rPr lang="en-US" sz="1000" b="0">
                <a:solidFill>
                  <a:schemeClr val="tx1"/>
                </a:solidFill>
              </a:rPr>
              <a:t>public class SiteSelector extends HttpServlet {</a:t>
            </a:r>
          </a:p>
          <a:p>
            <a:pPr eaLnBrk="0" hangingPunct="0">
              <a:defRPr/>
            </a:pPr>
            <a:r>
              <a:rPr lang="en-US" sz="1000" b="0">
                <a:solidFill>
                  <a:schemeClr val="tx1"/>
                </a:solidFill>
              </a:rPr>
              <a:t> 	Vector sites = new Vector(); 	</a:t>
            </a:r>
          </a:p>
          <a:p>
            <a:pPr eaLnBrk="0" hangingPunct="0">
              <a:defRPr/>
            </a:pPr>
            <a:r>
              <a:rPr lang="en-US" sz="1000" b="0">
                <a:solidFill>
                  <a:schemeClr val="tx1"/>
                </a:solidFill>
              </a:rPr>
              <a:t>	Random random = new Random(); </a:t>
            </a:r>
          </a:p>
          <a:p>
            <a:pPr eaLnBrk="0" hangingPunct="0">
              <a:defRPr/>
            </a:pPr>
            <a:r>
              <a:rPr lang="en-US" sz="1000" b="0">
                <a:solidFill>
                  <a:schemeClr val="tx1"/>
                </a:solidFill>
              </a:rPr>
              <a:t>	public void init(ServletConfig config) throws ServletException { 	super.init(config); 	sites.addElement("http://www.oreilly.com/catalog/jservlet"); 	sites.addElement("http://www.servlets.com"); 	sites.addElement("http://jserv.java.sun.com"); 	sites.addElement("http://www.servletcentral.com"); </a:t>
            </a:r>
          </a:p>
          <a:p>
            <a:pPr eaLnBrk="0" hangingPunct="0">
              <a:defRPr/>
            </a:pPr>
            <a:r>
              <a:rPr lang="en-US" sz="1000" b="0">
                <a:solidFill>
                  <a:schemeClr val="tx1"/>
                </a:solidFill>
              </a:rPr>
              <a:t>	}</a:t>
            </a:r>
          </a:p>
          <a:p>
            <a:pPr eaLnBrk="0" hangingPunct="0">
              <a:defRPr/>
            </a:pPr>
            <a:r>
              <a:rPr lang="en-US" sz="1000" b="0">
                <a:solidFill>
                  <a:schemeClr val="tx1"/>
                </a:solidFill>
              </a:rPr>
              <a:t>	 public void doGet(HttpServletRequest req, HttpServletResponse res) throws ServletException, IOException { </a:t>
            </a:r>
          </a:p>
          <a:p>
            <a:pPr eaLnBrk="0" hangingPunct="0">
              <a:defRPr/>
            </a:pPr>
            <a:r>
              <a:rPr lang="en-US" sz="1000" b="0">
                <a:solidFill>
                  <a:schemeClr val="tx1"/>
                </a:solidFill>
              </a:rPr>
              <a:t>	res.setContentType("text/html"); </a:t>
            </a:r>
          </a:p>
          <a:p>
            <a:pPr eaLnBrk="0" hangingPunct="0">
              <a:defRPr/>
            </a:pPr>
            <a:r>
              <a:rPr lang="en-US" sz="1000" b="0">
                <a:solidFill>
                  <a:schemeClr val="tx1"/>
                </a:solidFill>
              </a:rPr>
              <a:t>	PrintWriter out = res.getWriter(); </a:t>
            </a:r>
          </a:p>
          <a:p>
            <a:pPr eaLnBrk="0" hangingPunct="0">
              <a:defRPr/>
            </a:pPr>
            <a:r>
              <a:rPr lang="en-US" sz="1000" b="0">
                <a:solidFill>
                  <a:schemeClr val="tx1"/>
                </a:solidFill>
              </a:rPr>
              <a:t>	int siteIndex = Math.abs(random.nextInt()) % sites.size(); </a:t>
            </a:r>
          </a:p>
          <a:p>
            <a:pPr eaLnBrk="0" hangingPunct="0">
              <a:defRPr/>
            </a:pPr>
            <a:r>
              <a:rPr lang="en-US" sz="1000" b="0">
                <a:solidFill>
                  <a:schemeClr val="tx1"/>
                </a:solidFill>
              </a:rPr>
              <a:t>	String site = (String)sites.elementAt(siteIndex); </a:t>
            </a:r>
          </a:p>
          <a:p>
            <a:pPr eaLnBrk="0" hangingPunct="0">
              <a:defRPr/>
            </a:pPr>
            <a:r>
              <a:rPr lang="en-US" sz="1000" b="0">
                <a:solidFill>
                  <a:schemeClr val="tx1"/>
                </a:solidFill>
              </a:rPr>
              <a:t>	res.setStatus(res.SC_MOVED_TEMPORARILY); </a:t>
            </a:r>
          </a:p>
          <a:p>
            <a:pPr eaLnBrk="0" hangingPunct="0">
              <a:defRPr/>
            </a:pPr>
            <a:r>
              <a:rPr lang="en-US" sz="1000" b="0">
                <a:solidFill>
                  <a:schemeClr val="tx1"/>
                </a:solidFill>
              </a:rPr>
              <a:t>	res.setHeader("Location", site); </a:t>
            </a:r>
          </a:p>
          <a:p>
            <a:pPr eaLnBrk="0" hangingPunct="0">
              <a:defRPr/>
            </a:pPr>
            <a:r>
              <a:rPr lang="en-US" sz="1000" b="0">
                <a:solidFill>
                  <a:schemeClr val="tx1"/>
                </a:solidFill>
              </a:rPr>
              <a:t>	} </a:t>
            </a:r>
          </a:p>
          <a:p>
            <a:pPr eaLnBrk="0" hangingPunct="0">
              <a:defRPr/>
            </a:pPr>
            <a:r>
              <a:rPr lang="en-US" sz="1000" b="0">
                <a:solidFill>
                  <a:schemeClr val="tx1"/>
                </a:solidFill>
              </a:rPr>
              <a:t>}</a:t>
            </a:r>
          </a:p>
          <a:p>
            <a:pPr eaLnBrk="0" hangingPunct="0">
              <a:defRPr/>
            </a:pPr>
            <a:r>
              <a:rPr lang="en-US" sz="1000" b="0">
                <a:solidFill>
                  <a:srgbClr val="FFFFFF"/>
                </a:solidFill>
              </a:rPr>
              <a:t>}</a:t>
            </a:r>
          </a:p>
        </p:txBody>
      </p:sp>
    </p:spTree>
    <p:extLst>
      <p:ext uri="{BB962C8B-B14F-4D97-AF65-F5344CB8AC3E}">
        <p14:creationId xmlns:p14="http://schemas.microsoft.com/office/powerpoint/2010/main" val="3601292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11150" y="715963"/>
            <a:ext cx="6226175" cy="3503612"/>
          </a:xfrm>
          <a:ln/>
        </p:spPr>
      </p:sp>
      <p:sp>
        <p:nvSpPr>
          <p:cNvPr id="4301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smtClean="0"/>
              <a:t>At times you may want to </a:t>
            </a:r>
          </a:p>
          <a:p>
            <a:pPr lvl="1"/>
            <a:r>
              <a:rPr lang="en-US" smtClean="0"/>
              <a:t>Update the document so that it acts like a ticker-tape .</a:t>
            </a:r>
          </a:p>
          <a:p>
            <a:pPr lvl="1"/>
            <a:r>
              <a:rPr lang="en-US" smtClean="0"/>
              <a:t>you may want to load a different document dynamically after every 30 seconds.</a:t>
            </a:r>
          </a:p>
          <a:p>
            <a:pPr lvl="1"/>
            <a:r>
              <a:rPr lang="en-US" smtClean="0"/>
              <a:t>Your URL has changed and you want users to be redirected to a new URL automatically</a:t>
            </a:r>
          </a:p>
        </p:txBody>
      </p:sp>
      <p:sp>
        <p:nvSpPr>
          <p:cNvPr id="36868" name="Footer Placeholder 3"/>
          <p:cNvSpPr>
            <a:spLocks noGrp="1"/>
          </p:cNvSpPr>
          <p:nvPr>
            <p:ph type="ftr" sz="quarter" idx="4"/>
          </p:nvPr>
        </p:nvSpPr>
        <p:spPr/>
        <p:txBody>
          <a:bodyPr/>
          <a:lstStyle/>
          <a:p>
            <a:pPr>
              <a:defRPr/>
            </a:pPr>
            <a:r>
              <a:rPr lang="en-US" smtClean="0"/>
              <a:t>Apache Struts Lecture 1: Intro</a:t>
            </a:r>
          </a:p>
        </p:txBody>
      </p:sp>
      <p:sp>
        <p:nvSpPr>
          <p:cNvPr id="36869"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17385E9C-9439-411F-B357-ECFE2C52883C}" type="slidenum">
              <a:rPr lang="en-US" sz="1200" b="0">
                <a:latin typeface="Times New Roman" panose="02020603050405020304" pitchFamily="18" charset="0"/>
              </a:rPr>
              <a:pPr/>
              <a:t>15</a:t>
            </a:fld>
            <a:endParaRPr lang="en-US" sz="1200" b="0">
              <a:latin typeface="Times New Roman" panose="02020603050405020304" pitchFamily="18" charset="0"/>
            </a:endParaRPr>
          </a:p>
        </p:txBody>
      </p:sp>
    </p:spTree>
    <p:extLst>
      <p:ext uri="{BB962C8B-B14F-4D97-AF65-F5344CB8AC3E}">
        <p14:creationId xmlns:p14="http://schemas.microsoft.com/office/powerpoint/2010/main" val="3767359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311150" y="715963"/>
            <a:ext cx="6226175" cy="3503612"/>
          </a:xfrm>
          <a:ln/>
        </p:spPr>
      </p:sp>
      <p:sp>
        <p:nvSpPr>
          <p:cNvPr id="4403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smtClean="0"/>
              <a:t>"Client pull" refers to a technique that enables clients such as Web browsers to request pages(pull pages) from the server automatically without user intervention. This is usually done by the use of a refresh header.</a:t>
            </a:r>
          </a:p>
          <a:p>
            <a:r>
              <a:rPr lang="en-US" smtClean="0"/>
              <a:t>Why is this useful? </a:t>
            </a:r>
          </a:p>
          <a:p>
            <a:pPr lvl="1" indent="-163513"/>
            <a:r>
              <a:rPr lang="en-US" smtClean="0"/>
              <a:t>For two reasons: </a:t>
            </a:r>
          </a:p>
          <a:p>
            <a:pPr lvl="2" indent="-163513"/>
            <a:r>
              <a:rPr lang="en-US" smtClean="0"/>
              <a:t>First, the content from the first page can explain to the client that the requested page has moved before the next page is automatically loaded. </a:t>
            </a:r>
          </a:p>
          <a:p>
            <a:pPr lvl="2" indent="-163513"/>
            <a:r>
              <a:rPr lang="en-US" smtClean="0"/>
              <a:t>Second, pages can be retrieved in sequence, making it possible to present a slow-motion page animation. </a:t>
            </a:r>
          </a:p>
          <a:p>
            <a:r>
              <a:rPr lang="en-US" smtClean="0"/>
              <a:t>Client pull is similar to redirection, with one major difference – the browser actually displays the content from the first page and waits for some specified amount of time before retrieving and displaying the content from the next page. It is called client pull because the client is responsible for pulling the content from the next page.</a:t>
            </a:r>
          </a:p>
          <a:p>
            <a:endParaRPr lang="en-US" smtClean="0"/>
          </a:p>
          <a:p>
            <a:endParaRPr lang="en-US" smtClean="0"/>
          </a:p>
        </p:txBody>
      </p:sp>
      <p:sp>
        <p:nvSpPr>
          <p:cNvPr id="37892" name="Footer Placeholder 3"/>
          <p:cNvSpPr>
            <a:spLocks noGrp="1"/>
          </p:cNvSpPr>
          <p:nvPr>
            <p:ph type="ftr" sz="quarter" idx="4"/>
          </p:nvPr>
        </p:nvSpPr>
        <p:spPr/>
        <p:txBody>
          <a:bodyPr/>
          <a:lstStyle/>
          <a:p>
            <a:pPr>
              <a:defRPr/>
            </a:pPr>
            <a:r>
              <a:rPr lang="en-US" smtClean="0"/>
              <a:t>Apache Struts Lecture 1: Intro</a:t>
            </a:r>
          </a:p>
        </p:txBody>
      </p:sp>
      <p:sp>
        <p:nvSpPr>
          <p:cNvPr id="37893"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690A5673-3AA9-4FC9-9A73-33C979B18508}" type="slidenum">
              <a:rPr lang="en-US" sz="1200" b="0">
                <a:latin typeface="Times New Roman" panose="02020603050405020304" pitchFamily="18" charset="0"/>
              </a:rPr>
              <a:pPr/>
              <a:t>16</a:t>
            </a:fld>
            <a:endParaRPr lang="en-US" sz="1200" b="0">
              <a:latin typeface="Times New Roman" panose="02020603050405020304" pitchFamily="18" charset="0"/>
            </a:endParaRPr>
          </a:p>
        </p:txBody>
      </p:sp>
    </p:spTree>
    <p:extLst>
      <p:ext uri="{BB962C8B-B14F-4D97-AF65-F5344CB8AC3E}">
        <p14:creationId xmlns:p14="http://schemas.microsoft.com/office/powerpoint/2010/main" val="2937111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311150" y="715963"/>
            <a:ext cx="6226175" cy="3503612"/>
          </a:xfrm>
          <a:ln/>
        </p:spPr>
      </p:sp>
      <p:sp>
        <p:nvSpPr>
          <p:cNvPr id="3" name="Notes Placeholder 2"/>
          <p:cNvSpPr>
            <a:spLocks noGrp="1"/>
          </p:cNvSpPr>
          <p:nvPr>
            <p:ph type="body" idx="1"/>
          </p:nvPr>
        </p:nvSpPr>
        <p:spPr>
          <a:xfrm>
            <a:off x="911225" y="4316413"/>
            <a:ext cx="5022850" cy="4724400"/>
          </a:xfrm>
        </p:spPr>
        <p:txBody>
          <a:bodyPr>
            <a:normAutofit/>
          </a:bodyPr>
          <a:lstStyle/>
          <a:p>
            <a:pPr marL="228600" indent="-228600" eaLnBrk="1" hangingPunct="1">
              <a:lnSpc>
                <a:spcPct val="90000"/>
              </a:lnSpc>
              <a:defRPr/>
            </a:pPr>
            <a:r>
              <a:rPr lang="en-US" u="sng" dirty="0" err="1" smtClean="0"/>
              <a:t>ClientPull</a:t>
            </a:r>
            <a:r>
              <a:rPr lang="en-US" dirty="0" smtClean="0"/>
              <a:t>:</a:t>
            </a:r>
          </a:p>
          <a:p>
            <a:pPr marL="808037" lvl="1" indent="-228600" eaLnBrk="1" hangingPunct="1">
              <a:lnSpc>
                <a:spcPct val="90000"/>
              </a:lnSpc>
              <a:defRPr/>
            </a:pPr>
            <a:r>
              <a:rPr lang="en-US" sz="1050" dirty="0" smtClean="0"/>
              <a:t>Client pull information is sent to the client using the Refresh HTTP header. This header’s value specifies the number of seconds to display the page before pulling the next one, and it optionally includes a URL string that specifies the URL from which to pull. If no URL is given the same URL is used.  Some examples follow:</a:t>
            </a:r>
          </a:p>
          <a:p>
            <a:pPr marL="1085850" lvl="2" eaLnBrk="1" hangingPunct="1">
              <a:lnSpc>
                <a:spcPct val="90000"/>
              </a:lnSpc>
              <a:defRPr/>
            </a:pPr>
            <a:r>
              <a:rPr lang="en-US" sz="1050" dirty="0" smtClean="0"/>
              <a:t>A call to </a:t>
            </a:r>
            <a:r>
              <a:rPr lang="en-US" sz="1050" dirty="0" err="1" smtClean="0"/>
              <a:t>setHeader</a:t>
            </a:r>
            <a:r>
              <a:rPr lang="en-US" sz="1050" dirty="0" smtClean="0"/>
              <a:t>( ) that tells the client to reload this same </a:t>
            </a:r>
            <a:r>
              <a:rPr lang="en-US" sz="1050" dirty="0" err="1" smtClean="0"/>
              <a:t>servlet</a:t>
            </a:r>
            <a:r>
              <a:rPr lang="en-US" sz="1050" dirty="0" smtClean="0"/>
              <a:t> after showing its current content for three seconds:                </a:t>
            </a:r>
          </a:p>
          <a:p>
            <a:pPr lvl="3" eaLnBrk="1" hangingPunct="1">
              <a:lnSpc>
                <a:spcPct val="90000"/>
              </a:lnSpc>
              <a:defRPr/>
            </a:pPr>
            <a:r>
              <a:rPr lang="en-US" sz="1050" dirty="0" err="1" smtClean="0"/>
              <a:t>setHeader</a:t>
            </a:r>
            <a:r>
              <a:rPr lang="en-US" sz="1050" dirty="0" smtClean="0"/>
              <a:t>(“Refresh”, “3” );	</a:t>
            </a:r>
          </a:p>
          <a:p>
            <a:pPr marL="1085850" lvl="2" eaLnBrk="1" hangingPunct="1">
              <a:lnSpc>
                <a:spcPct val="90000"/>
              </a:lnSpc>
              <a:defRPr/>
            </a:pPr>
            <a:r>
              <a:rPr lang="en-US" sz="1050" dirty="0" err="1" smtClean="0"/>
              <a:t>setHeader</a:t>
            </a:r>
            <a:r>
              <a:rPr lang="en-US" sz="1050" dirty="0" smtClean="0"/>
              <a:t>(“Refresh”, “3;URL=https://syntelligence.syntelinc.com” );  :method call tells client to display </a:t>
            </a:r>
            <a:r>
              <a:rPr lang="en-US" sz="1050" dirty="0" err="1" smtClean="0"/>
              <a:t>Syntelligence</a:t>
            </a:r>
            <a:r>
              <a:rPr lang="en-US" sz="1050" dirty="0" smtClean="0"/>
              <a:t> page after three seconds.</a:t>
            </a:r>
          </a:p>
          <a:p>
            <a:pPr marL="685800" lvl="1" indent="-228600" eaLnBrk="1" hangingPunct="1">
              <a:lnSpc>
                <a:spcPct val="90000"/>
              </a:lnSpc>
              <a:defRPr/>
            </a:pPr>
            <a:endParaRPr lang="en-US" sz="1050" dirty="0" smtClean="0"/>
          </a:p>
          <a:p>
            <a:pPr marL="685800" lvl="1" indent="-228600" eaLnBrk="1" hangingPunct="1">
              <a:lnSpc>
                <a:spcPct val="90000"/>
              </a:lnSpc>
              <a:defRPr/>
            </a:pPr>
            <a:r>
              <a:rPr lang="en-US" sz="1050" dirty="0" smtClean="0"/>
              <a:t>Example:</a:t>
            </a:r>
          </a:p>
          <a:p>
            <a:pPr>
              <a:buFontTx/>
              <a:buNone/>
              <a:defRPr/>
            </a:pPr>
            <a:endParaRPr lang="en-US" dirty="0" smtClean="0"/>
          </a:p>
          <a:p>
            <a:pPr>
              <a:buFontTx/>
              <a:buNone/>
              <a:defRPr/>
            </a:pPr>
            <a:r>
              <a:rPr lang="en-US" dirty="0" smtClean="0"/>
              <a:t/>
            </a:r>
            <a:br>
              <a:rPr lang="en-US" dirty="0" smtClean="0"/>
            </a:br>
            <a:endParaRPr lang="en-US" dirty="0" smtClean="0"/>
          </a:p>
          <a:p>
            <a:pPr marL="1543050" lvl="3" eaLnBrk="1" hangingPunct="1">
              <a:lnSpc>
                <a:spcPct val="90000"/>
              </a:lnSpc>
              <a:buFontTx/>
              <a:buNone/>
              <a:defRPr/>
            </a:pPr>
            <a:endParaRPr lang="en-US" dirty="0" smtClean="0"/>
          </a:p>
          <a:p>
            <a:pPr marL="1085850" lvl="2" eaLnBrk="1" hangingPunct="1">
              <a:lnSpc>
                <a:spcPct val="90000"/>
              </a:lnSpc>
              <a:buFont typeface="Wingdings" pitchFamily="2" charset="2"/>
              <a:buChar char="Ø"/>
              <a:defRPr/>
            </a:pPr>
            <a:endParaRPr lang="en-US" dirty="0" smtClean="0"/>
          </a:p>
          <a:p>
            <a:pPr marL="685800" lvl="1" indent="-228600" eaLnBrk="1" hangingPunct="1">
              <a:lnSpc>
                <a:spcPct val="90000"/>
              </a:lnSpc>
              <a:buFont typeface="Wingdings" pitchFamily="2" charset="2"/>
              <a:buChar char="Ø"/>
              <a:defRPr/>
            </a:pPr>
            <a:endParaRPr lang="en-US" dirty="0" smtClean="0"/>
          </a:p>
          <a:p>
            <a:pPr>
              <a:defRPr/>
            </a:pPr>
            <a:endParaRPr lang="en-US" dirty="0"/>
          </a:p>
        </p:txBody>
      </p:sp>
      <p:sp>
        <p:nvSpPr>
          <p:cNvPr id="38916" name="Footer Placeholder 3"/>
          <p:cNvSpPr>
            <a:spLocks noGrp="1"/>
          </p:cNvSpPr>
          <p:nvPr>
            <p:ph type="ftr" sz="quarter" idx="4"/>
          </p:nvPr>
        </p:nvSpPr>
        <p:spPr/>
        <p:txBody>
          <a:bodyPr/>
          <a:lstStyle/>
          <a:p>
            <a:pPr>
              <a:defRPr/>
            </a:pPr>
            <a:endParaRPr lang="en-US" smtClean="0"/>
          </a:p>
        </p:txBody>
      </p:sp>
      <p:sp>
        <p:nvSpPr>
          <p:cNvPr id="38917"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91F1F049-66ED-4E67-94F2-6A71240D72ED}" type="slidenum">
              <a:rPr lang="en-US" sz="1200" b="0">
                <a:latin typeface="Times New Roman" panose="02020603050405020304" pitchFamily="18" charset="0"/>
              </a:rPr>
              <a:pPr/>
              <a:t>17</a:t>
            </a:fld>
            <a:endParaRPr lang="en-US" sz="1200" b="0">
              <a:latin typeface="Times New Roman" panose="02020603050405020304" pitchFamily="18" charset="0"/>
            </a:endParaRPr>
          </a:p>
        </p:txBody>
      </p:sp>
      <p:sp>
        <p:nvSpPr>
          <p:cNvPr id="6" name="Rounded Rectangle 5"/>
          <p:cNvSpPr/>
          <p:nvPr/>
        </p:nvSpPr>
        <p:spPr>
          <a:xfrm>
            <a:off x="1974850" y="6678613"/>
            <a:ext cx="3657600" cy="2286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en-US" sz="1000" dirty="0">
                <a:latin typeface="Arial" pitchFamily="34" charset="0"/>
                <a:cs typeface="Arial" pitchFamily="34" charset="0"/>
              </a:rPr>
              <a:t>import java.io.*;</a:t>
            </a:r>
            <a:br>
              <a:rPr lang="en-US" sz="1000" dirty="0">
                <a:latin typeface="Arial" pitchFamily="34" charset="0"/>
                <a:cs typeface="Arial" pitchFamily="34" charset="0"/>
              </a:rPr>
            </a:br>
            <a:r>
              <a:rPr lang="en-US" sz="1000" b="0" dirty="0">
                <a:solidFill>
                  <a:schemeClr val="tx1"/>
                </a:solidFill>
                <a:latin typeface="Arial" pitchFamily="34" charset="0"/>
                <a:cs typeface="Arial" pitchFamily="34" charset="0"/>
              </a:rPr>
              <a:t>import </a:t>
            </a:r>
            <a:r>
              <a:rPr lang="en-US" sz="1000" b="0" dirty="0" err="1">
                <a:solidFill>
                  <a:schemeClr val="tx1"/>
                </a:solidFill>
                <a:latin typeface="Arial" pitchFamily="34" charset="0"/>
                <a:cs typeface="Arial" pitchFamily="34" charset="0"/>
              </a:rPr>
              <a:t>java.sql.Date</a:t>
            </a:r>
            <a:r>
              <a:rPr lang="en-US" sz="1000" b="0" dirty="0">
                <a:solidFill>
                  <a:schemeClr val="tx1"/>
                </a:solidFill>
                <a:latin typeface="Arial" pitchFamily="34" charset="0"/>
                <a:cs typeface="Arial" pitchFamily="34" charset="0"/>
              </a:rPr>
              <a:t>;</a:t>
            </a:r>
            <a:br>
              <a:rPr lang="en-US" sz="1000" b="0" dirty="0">
                <a:solidFill>
                  <a:schemeClr val="tx1"/>
                </a:solidFill>
                <a:latin typeface="Arial" pitchFamily="34" charset="0"/>
                <a:cs typeface="Arial" pitchFamily="34" charset="0"/>
              </a:rPr>
            </a:br>
            <a:r>
              <a:rPr lang="en-US" sz="1000" b="0" dirty="0">
                <a:solidFill>
                  <a:schemeClr val="tx1"/>
                </a:solidFill>
                <a:latin typeface="Arial" pitchFamily="34" charset="0"/>
                <a:cs typeface="Arial" pitchFamily="34" charset="0"/>
              </a:rPr>
              <a:t>import </a:t>
            </a:r>
            <a:r>
              <a:rPr lang="en-US" sz="1000" b="0" dirty="0" err="1">
                <a:solidFill>
                  <a:schemeClr val="tx1"/>
                </a:solidFill>
                <a:latin typeface="Arial" pitchFamily="34" charset="0"/>
                <a:cs typeface="Arial" pitchFamily="34" charset="0"/>
              </a:rPr>
              <a:t>java.util</a:t>
            </a:r>
            <a:r>
              <a:rPr lang="en-US" sz="1000" b="0" dirty="0">
                <a:solidFill>
                  <a:schemeClr val="tx1"/>
                </a:solidFill>
                <a:latin typeface="Arial" pitchFamily="34" charset="0"/>
                <a:cs typeface="Arial" pitchFamily="34" charset="0"/>
              </a:rPr>
              <a:t>.*;</a:t>
            </a:r>
            <a:br>
              <a:rPr lang="en-US" sz="1000" b="0" dirty="0">
                <a:solidFill>
                  <a:schemeClr val="tx1"/>
                </a:solidFill>
                <a:latin typeface="Arial" pitchFamily="34" charset="0"/>
                <a:cs typeface="Arial" pitchFamily="34" charset="0"/>
              </a:rPr>
            </a:br>
            <a:r>
              <a:rPr lang="en-US" sz="1000" b="0" dirty="0">
                <a:solidFill>
                  <a:schemeClr val="tx1"/>
                </a:solidFill>
                <a:latin typeface="Arial" pitchFamily="34" charset="0"/>
                <a:cs typeface="Arial" pitchFamily="34" charset="0"/>
              </a:rPr>
              <a:t>import </a:t>
            </a:r>
            <a:r>
              <a:rPr lang="en-US" sz="1000" b="0" dirty="0" err="1">
                <a:solidFill>
                  <a:schemeClr val="tx1"/>
                </a:solidFill>
                <a:latin typeface="Arial" pitchFamily="34" charset="0"/>
                <a:cs typeface="Arial" pitchFamily="34" charset="0"/>
                <a:hlinkClick r:id="" action="ppaction://hlinkfile"/>
              </a:rPr>
              <a:t>javax</a:t>
            </a:r>
            <a:r>
              <a:rPr lang="en-US" sz="1000" b="0" dirty="0" err="1">
                <a:solidFill>
                  <a:schemeClr val="tx1"/>
                </a:solidFill>
                <a:latin typeface="Arial" pitchFamily="34" charset="0"/>
                <a:cs typeface="Arial" pitchFamily="34" charset="0"/>
              </a:rPr>
              <a:t>.servlet</a:t>
            </a:r>
            <a:r>
              <a:rPr lang="en-US" sz="1000" b="0" dirty="0">
                <a:solidFill>
                  <a:schemeClr val="tx1"/>
                </a:solidFill>
                <a:latin typeface="Arial" pitchFamily="34" charset="0"/>
                <a:cs typeface="Arial" pitchFamily="34" charset="0"/>
              </a:rPr>
              <a:t>.*;</a:t>
            </a:r>
            <a:br>
              <a:rPr lang="en-US" sz="1000" b="0" dirty="0">
                <a:solidFill>
                  <a:schemeClr val="tx1"/>
                </a:solidFill>
                <a:latin typeface="Arial" pitchFamily="34" charset="0"/>
                <a:cs typeface="Arial" pitchFamily="34" charset="0"/>
              </a:rPr>
            </a:br>
            <a:r>
              <a:rPr lang="en-US" sz="1000" b="0" dirty="0">
                <a:solidFill>
                  <a:schemeClr val="tx1"/>
                </a:solidFill>
                <a:latin typeface="Arial" pitchFamily="34" charset="0"/>
                <a:cs typeface="Arial" pitchFamily="34" charset="0"/>
              </a:rPr>
              <a:t>import </a:t>
            </a:r>
            <a:r>
              <a:rPr lang="en-US" sz="1000" b="0" dirty="0" err="1">
                <a:solidFill>
                  <a:schemeClr val="tx1"/>
                </a:solidFill>
                <a:latin typeface="Arial" pitchFamily="34" charset="0"/>
                <a:cs typeface="Arial" pitchFamily="34" charset="0"/>
              </a:rPr>
              <a:t>javax.servlet.http</a:t>
            </a:r>
            <a:r>
              <a:rPr lang="en-US" sz="1000" b="0" dirty="0">
                <a:solidFill>
                  <a:schemeClr val="tx1"/>
                </a:solidFill>
                <a:latin typeface="Arial" pitchFamily="34" charset="0"/>
                <a:cs typeface="Arial" pitchFamily="34" charset="0"/>
              </a:rPr>
              <a:t>.*;</a:t>
            </a:r>
            <a:br>
              <a:rPr lang="en-US" sz="1000" b="0" dirty="0">
                <a:solidFill>
                  <a:schemeClr val="tx1"/>
                </a:solidFill>
                <a:latin typeface="Arial" pitchFamily="34" charset="0"/>
                <a:cs typeface="Arial" pitchFamily="34" charset="0"/>
              </a:rPr>
            </a:br>
            <a:r>
              <a:rPr lang="en-US" sz="1000" b="0" dirty="0">
                <a:solidFill>
                  <a:schemeClr val="tx1"/>
                </a:solidFill>
                <a:latin typeface="Arial" pitchFamily="34" charset="0"/>
                <a:cs typeface="Arial" pitchFamily="34" charset="0"/>
              </a:rPr>
              <a:t/>
            </a:r>
            <a:br>
              <a:rPr lang="en-US" sz="1000" b="0" dirty="0">
                <a:solidFill>
                  <a:schemeClr val="tx1"/>
                </a:solidFill>
                <a:latin typeface="Arial" pitchFamily="34" charset="0"/>
                <a:cs typeface="Arial" pitchFamily="34" charset="0"/>
              </a:rPr>
            </a:br>
            <a:r>
              <a:rPr lang="en-US" sz="1000" b="0" dirty="0">
                <a:solidFill>
                  <a:schemeClr val="tx1"/>
                </a:solidFill>
                <a:latin typeface="Arial" pitchFamily="34" charset="0"/>
                <a:cs typeface="Arial" pitchFamily="34" charset="0"/>
              </a:rPr>
              <a:t>public class </a:t>
            </a:r>
            <a:r>
              <a:rPr lang="en-US" sz="1000" b="0" dirty="0" err="1">
                <a:solidFill>
                  <a:schemeClr val="tx1"/>
                </a:solidFill>
                <a:latin typeface="Arial" pitchFamily="34" charset="0"/>
                <a:cs typeface="Arial" pitchFamily="34" charset="0"/>
              </a:rPr>
              <a:t>ClientPull</a:t>
            </a:r>
            <a:r>
              <a:rPr lang="en-US" sz="1000" b="0" dirty="0">
                <a:solidFill>
                  <a:schemeClr val="tx1"/>
                </a:solidFill>
                <a:latin typeface="Arial" pitchFamily="34" charset="0"/>
                <a:cs typeface="Arial" pitchFamily="34" charset="0"/>
              </a:rPr>
              <a:t> extends </a:t>
            </a:r>
            <a:r>
              <a:rPr lang="en-US" sz="1000" b="0" dirty="0" err="1">
                <a:solidFill>
                  <a:schemeClr val="tx1"/>
                </a:solidFill>
                <a:latin typeface="Arial" pitchFamily="34" charset="0"/>
                <a:cs typeface="Arial" pitchFamily="34" charset="0"/>
              </a:rPr>
              <a:t>HttpServlet</a:t>
            </a:r>
            <a:r>
              <a:rPr lang="en-US" sz="1000" b="0" dirty="0">
                <a:solidFill>
                  <a:schemeClr val="tx1"/>
                </a:solidFill>
                <a:latin typeface="Arial" pitchFamily="34" charset="0"/>
                <a:cs typeface="Arial" pitchFamily="34" charset="0"/>
              </a:rPr>
              <a:t>{    </a:t>
            </a:r>
            <a:br>
              <a:rPr lang="en-US" sz="1000" b="0" dirty="0">
                <a:solidFill>
                  <a:schemeClr val="tx1"/>
                </a:solidFill>
                <a:latin typeface="Arial" pitchFamily="34" charset="0"/>
                <a:cs typeface="Arial" pitchFamily="34" charset="0"/>
              </a:rPr>
            </a:br>
            <a:r>
              <a:rPr lang="en-US" sz="1000" b="0" dirty="0">
                <a:solidFill>
                  <a:schemeClr val="tx1"/>
                </a:solidFill>
                <a:latin typeface="Arial" pitchFamily="34" charset="0"/>
                <a:cs typeface="Arial" pitchFamily="34" charset="0"/>
              </a:rPr>
              <a:t>    public void </a:t>
            </a:r>
            <a:r>
              <a:rPr lang="en-US" sz="1000" b="0" dirty="0" err="1">
                <a:solidFill>
                  <a:schemeClr val="tx1"/>
                </a:solidFill>
                <a:latin typeface="Arial" pitchFamily="34" charset="0"/>
                <a:cs typeface="Arial" pitchFamily="34" charset="0"/>
              </a:rPr>
              <a:t>doGet</a:t>
            </a:r>
            <a:r>
              <a:rPr lang="en-US" sz="1000" b="0" dirty="0">
                <a:solidFill>
                  <a:schemeClr val="tx1"/>
                </a:solidFill>
                <a:latin typeface="Arial" pitchFamily="34" charset="0"/>
                <a:cs typeface="Arial" pitchFamily="34" charset="0"/>
              </a:rPr>
              <a:t>(</a:t>
            </a:r>
            <a:r>
              <a:rPr lang="en-US" sz="1000" b="0" dirty="0" err="1">
                <a:solidFill>
                  <a:schemeClr val="tx1"/>
                </a:solidFill>
                <a:latin typeface="Arial" pitchFamily="34" charset="0"/>
                <a:cs typeface="Arial" pitchFamily="34" charset="0"/>
              </a:rPr>
              <a:t>HttpServletRequest</a:t>
            </a:r>
            <a:r>
              <a:rPr lang="en-US" sz="1000" b="0" dirty="0">
                <a:solidFill>
                  <a:schemeClr val="tx1"/>
                </a:solidFill>
                <a:latin typeface="Arial" pitchFamily="34" charset="0"/>
                <a:cs typeface="Arial" pitchFamily="34" charset="0"/>
              </a:rPr>
              <a:t> </a:t>
            </a:r>
            <a:r>
              <a:rPr lang="en-US" sz="1000" b="0" dirty="0" err="1">
                <a:solidFill>
                  <a:schemeClr val="tx1"/>
                </a:solidFill>
                <a:latin typeface="Arial" pitchFamily="34" charset="0"/>
                <a:cs typeface="Arial" pitchFamily="34" charset="0"/>
              </a:rPr>
              <a:t>req,HttpServletResponse</a:t>
            </a:r>
            <a:r>
              <a:rPr lang="en-US" sz="1000" b="0" dirty="0">
                <a:solidFill>
                  <a:schemeClr val="tx1"/>
                </a:solidFill>
                <a:latin typeface="Arial" pitchFamily="34" charset="0"/>
                <a:cs typeface="Arial" pitchFamily="34" charset="0"/>
              </a:rPr>
              <a:t> res)throws </a:t>
            </a:r>
            <a:r>
              <a:rPr lang="en-US" sz="1000" b="0" dirty="0" err="1">
                <a:solidFill>
                  <a:schemeClr val="tx1"/>
                </a:solidFill>
                <a:latin typeface="Arial" pitchFamily="34" charset="0"/>
                <a:cs typeface="Arial" pitchFamily="34" charset="0"/>
              </a:rPr>
              <a:t>ServletException,IOException</a:t>
            </a:r>
            <a:r>
              <a:rPr lang="en-US" sz="1000" b="0" dirty="0">
                <a:solidFill>
                  <a:schemeClr val="tx1"/>
                </a:solidFill>
                <a:latin typeface="Arial" pitchFamily="34" charset="0"/>
                <a:cs typeface="Arial" pitchFamily="34" charset="0"/>
              </a:rPr>
              <a:t>{        </a:t>
            </a:r>
            <a:br>
              <a:rPr lang="en-US" sz="1000" b="0" dirty="0">
                <a:solidFill>
                  <a:schemeClr val="tx1"/>
                </a:solidFill>
                <a:latin typeface="Arial" pitchFamily="34" charset="0"/>
                <a:cs typeface="Arial" pitchFamily="34" charset="0"/>
              </a:rPr>
            </a:br>
            <a:r>
              <a:rPr lang="en-US" sz="1000" b="0" dirty="0">
                <a:solidFill>
                  <a:schemeClr val="tx1"/>
                </a:solidFill>
                <a:latin typeface="Arial" pitchFamily="34" charset="0"/>
                <a:cs typeface="Arial" pitchFamily="34" charset="0"/>
              </a:rPr>
              <a:t>        </a:t>
            </a:r>
            <a:r>
              <a:rPr lang="en-US" sz="1000" b="0" dirty="0" err="1">
                <a:solidFill>
                  <a:schemeClr val="tx1"/>
                </a:solidFill>
                <a:latin typeface="Arial" pitchFamily="34" charset="0"/>
                <a:cs typeface="Arial" pitchFamily="34" charset="0"/>
              </a:rPr>
              <a:t>res.setContentType</a:t>
            </a:r>
            <a:r>
              <a:rPr lang="en-US" sz="1000" b="0" dirty="0">
                <a:solidFill>
                  <a:schemeClr val="tx1"/>
                </a:solidFill>
                <a:latin typeface="Arial" pitchFamily="34" charset="0"/>
                <a:cs typeface="Arial" pitchFamily="34" charset="0"/>
              </a:rPr>
              <a:t>("text/plain");</a:t>
            </a:r>
            <a:br>
              <a:rPr lang="en-US" sz="1000" b="0" dirty="0">
                <a:solidFill>
                  <a:schemeClr val="tx1"/>
                </a:solidFill>
                <a:latin typeface="Arial" pitchFamily="34" charset="0"/>
                <a:cs typeface="Arial" pitchFamily="34" charset="0"/>
              </a:rPr>
            </a:br>
            <a:r>
              <a:rPr lang="en-US" sz="1000" b="0" dirty="0">
                <a:solidFill>
                  <a:schemeClr val="tx1"/>
                </a:solidFill>
                <a:latin typeface="Arial" pitchFamily="34" charset="0"/>
                <a:cs typeface="Arial" pitchFamily="34" charset="0"/>
              </a:rPr>
              <a:t>        </a:t>
            </a:r>
            <a:r>
              <a:rPr lang="en-US" sz="1000" b="0" dirty="0" err="1">
                <a:solidFill>
                  <a:schemeClr val="tx1"/>
                </a:solidFill>
                <a:latin typeface="Arial" pitchFamily="34" charset="0"/>
                <a:cs typeface="Arial" pitchFamily="34" charset="0"/>
              </a:rPr>
              <a:t>PrintWriter</a:t>
            </a:r>
            <a:r>
              <a:rPr lang="en-US" sz="1000" b="0" dirty="0">
                <a:solidFill>
                  <a:schemeClr val="tx1"/>
                </a:solidFill>
                <a:latin typeface="Arial" pitchFamily="34" charset="0"/>
                <a:cs typeface="Arial" pitchFamily="34" charset="0"/>
              </a:rPr>
              <a:t> out= </a:t>
            </a:r>
            <a:r>
              <a:rPr lang="en-US" sz="1000" b="0" dirty="0" err="1">
                <a:solidFill>
                  <a:schemeClr val="tx1"/>
                </a:solidFill>
                <a:latin typeface="Arial" pitchFamily="34" charset="0"/>
                <a:cs typeface="Arial" pitchFamily="34" charset="0"/>
              </a:rPr>
              <a:t>res.getWriter</a:t>
            </a:r>
            <a:r>
              <a:rPr lang="en-US" sz="1000" b="0" dirty="0">
                <a:solidFill>
                  <a:schemeClr val="tx1"/>
                </a:solidFill>
                <a:latin typeface="Arial" pitchFamily="34" charset="0"/>
                <a:cs typeface="Arial" pitchFamily="34" charset="0"/>
              </a:rPr>
              <a:t>();</a:t>
            </a:r>
            <a:br>
              <a:rPr lang="en-US" sz="1000" b="0" dirty="0">
                <a:solidFill>
                  <a:schemeClr val="tx1"/>
                </a:solidFill>
                <a:latin typeface="Arial" pitchFamily="34" charset="0"/>
                <a:cs typeface="Arial" pitchFamily="34" charset="0"/>
              </a:rPr>
            </a:br>
            <a:r>
              <a:rPr lang="en-US" sz="1000" b="0" dirty="0">
                <a:solidFill>
                  <a:schemeClr val="tx1"/>
                </a:solidFill>
                <a:latin typeface="Arial" pitchFamily="34" charset="0"/>
                <a:cs typeface="Arial" pitchFamily="34" charset="0"/>
              </a:rPr>
              <a:t>        </a:t>
            </a:r>
            <a:r>
              <a:rPr lang="en-US" sz="1000" b="0" dirty="0" err="1">
                <a:solidFill>
                  <a:schemeClr val="tx1"/>
                </a:solidFill>
                <a:latin typeface="Arial" pitchFamily="34" charset="0"/>
                <a:cs typeface="Arial" pitchFamily="34" charset="0"/>
              </a:rPr>
              <a:t>res.setHeader</a:t>
            </a:r>
            <a:r>
              <a:rPr lang="en-US" sz="1000" b="0" dirty="0">
                <a:solidFill>
                  <a:schemeClr val="tx1"/>
                </a:solidFill>
                <a:latin typeface="Arial" pitchFamily="34" charset="0"/>
                <a:cs typeface="Arial" pitchFamily="34" charset="0"/>
              </a:rPr>
              <a:t>("Refresh","10");</a:t>
            </a:r>
            <a:br>
              <a:rPr lang="en-US" sz="1000" b="0" dirty="0">
                <a:solidFill>
                  <a:schemeClr val="tx1"/>
                </a:solidFill>
                <a:latin typeface="Arial" pitchFamily="34" charset="0"/>
                <a:cs typeface="Arial" pitchFamily="34" charset="0"/>
              </a:rPr>
            </a:br>
            <a:r>
              <a:rPr lang="en-US" sz="1000" b="0" dirty="0">
                <a:solidFill>
                  <a:schemeClr val="tx1"/>
                </a:solidFill>
                <a:latin typeface="Arial" pitchFamily="34" charset="0"/>
                <a:cs typeface="Arial" pitchFamily="34" charset="0"/>
              </a:rPr>
              <a:t>        </a:t>
            </a:r>
            <a:r>
              <a:rPr lang="en-US" sz="1000" b="0" dirty="0" err="1">
                <a:solidFill>
                  <a:schemeClr val="tx1"/>
                </a:solidFill>
                <a:latin typeface="Arial" pitchFamily="34" charset="0"/>
                <a:cs typeface="Arial" pitchFamily="34" charset="0"/>
              </a:rPr>
              <a:t>out.println</a:t>
            </a:r>
            <a:r>
              <a:rPr lang="en-US" sz="1000" b="0" dirty="0">
                <a:solidFill>
                  <a:schemeClr val="tx1"/>
                </a:solidFill>
                <a:latin typeface="Arial" pitchFamily="34" charset="0"/>
                <a:cs typeface="Arial" pitchFamily="34" charset="0"/>
              </a:rPr>
              <a:t>(new Date().</a:t>
            </a:r>
            <a:r>
              <a:rPr lang="en-US" sz="1000" b="0" dirty="0" err="1">
                <a:solidFill>
                  <a:schemeClr val="tx1"/>
                </a:solidFill>
                <a:latin typeface="Arial" pitchFamily="34" charset="0"/>
                <a:cs typeface="Arial" pitchFamily="34" charset="0"/>
              </a:rPr>
              <a:t>toString</a:t>
            </a:r>
            <a:r>
              <a:rPr lang="en-US" sz="1000" b="0" dirty="0">
                <a:solidFill>
                  <a:schemeClr val="tx1"/>
                </a:solidFill>
                <a:latin typeface="Arial" pitchFamily="34" charset="0"/>
                <a:cs typeface="Arial" pitchFamily="34" charset="0"/>
              </a:rPr>
              <a:t>());</a:t>
            </a:r>
            <a:br>
              <a:rPr lang="en-US" sz="1000" b="0" dirty="0">
                <a:solidFill>
                  <a:schemeClr val="tx1"/>
                </a:solidFill>
                <a:latin typeface="Arial" pitchFamily="34" charset="0"/>
                <a:cs typeface="Arial" pitchFamily="34" charset="0"/>
              </a:rPr>
            </a:br>
            <a:r>
              <a:rPr lang="en-US" sz="1000" b="0" dirty="0">
                <a:solidFill>
                  <a:schemeClr val="tx1"/>
                </a:solidFill>
                <a:latin typeface="Arial" pitchFamily="34" charset="0"/>
                <a:cs typeface="Arial" pitchFamily="34" charset="0"/>
              </a:rPr>
              <a:t>    }</a:t>
            </a:r>
            <a:r>
              <a:rPr lang="en-US" sz="1000" dirty="0">
                <a:latin typeface="Arial" pitchFamily="34" charset="0"/>
                <a:cs typeface="Arial" pitchFamily="34" charset="0"/>
              </a:rPr>
              <a:t/>
            </a:r>
            <a:br>
              <a:rPr lang="en-US" sz="1000" dirty="0">
                <a:latin typeface="Arial" pitchFamily="34" charset="0"/>
                <a:cs typeface="Arial" pitchFamily="34" charset="0"/>
              </a:rPr>
            </a:br>
            <a:r>
              <a:rPr lang="en-US" sz="1000" dirty="0">
                <a:latin typeface="Arial" pitchFamily="34" charset="0"/>
                <a:cs typeface="Arial" pitchFamily="34" charset="0"/>
              </a:rPr>
              <a:t>}</a:t>
            </a:r>
          </a:p>
        </p:txBody>
      </p:sp>
    </p:spTree>
    <p:extLst>
      <p:ext uri="{BB962C8B-B14F-4D97-AF65-F5344CB8AC3E}">
        <p14:creationId xmlns:p14="http://schemas.microsoft.com/office/powerpoint/2010/main" val="3565291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311150" y="715963"/>
            <a:ext cx="6226175" cy="3503612"/>
          </a:xfrm>
          <a:ln/>
        </p:spPr>
      </p:sp>
      <p:sp>
        <p:nvSpPr>
          <p:cNvPr id="4608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endParaRPr lang="en-US" smtClean="0"/>
          </a:p>
        </p:txBody>
      </p:sp>
      <p:sp>
        <p:nvSpPr>
          <p:cNvPr id="39940" name="Footer Placeholder 3"/>
          <p:cNvSpPr>
            <a:spLocks noGrp="1"/>
          </p:cNvSpPr>
          <p:nvPr>
            <p:ph type="ftr" sz="quarter" idx="4"/>
          </p:nvPr>
        </p:nvSpPr>
        <p:spPr/>
        <p:txBody>
          <a:bodyPr/>
          <a:lstStyle/>
          <a:p>
            <a:pPr>
              <a:defRPr/>
            </a:pPr>
            <a:r>
              <a:rPr lang="en-US" smtClean="0"/>
              <a:t>Apache Struts Lecture 1: Intro</a:t>
            </a:r>
          </a:p>
        </p:txBody>
      </p:sp>
      <p:sp>
        <p:nvSpPr>
          <p:cNvPr id="39941"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40E87A54-9E5A-4930-9600-9899B0274C6D}" type="slidenum">
              <a:rPr lang="en-US" sz="1200" b="0">
                <a:latin typeface="Times New Roman" panose="02020603050405020304" pitchFamily="18" charset="0"/>
              </a:rPr>
              <a:pPr/>
              <a:t>21</a:t>
            </a:fld>
            <a:endParaRPr lang="en-US" sz="1200" b="0">
              <a:latin typeface="Times New Roman" panose="02020603050405020304" pitchFamily="18" charset="0"/>
            </a:endParaRPr>
          </a:p>
        </p:txBody>
      </p:sp>
    </p:spTree>
    <p:extLst>
      <p:ext uri="{BB962C8B-B14F-4D97-AF65-F5344CB8AC3E}">
        <p14:creationId xmlns:p14="http://schemas.microsoft.com/office/powerpoint/2010/main" val="635683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311150" y="715963"/>
            <a:ext cx="6226175" cy="3503612"/>
          </a:xfrm>
          <a:ln/>
        </p:spPr>
      </p:sp>
      <p:sp>
        <p:nvSpPr>
          <p:cNvPr id="3072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smtClean="0"/>
              <a:t>ServletRequest and ServletResponse </a:t>
            </a:r>
          </a:p>
          <a:p>
            <a:pPr lvl="1"/>
            <a:r>
              <a:rPr lang="en-US" smtClean="0"/>
              <a:t>Ther are two interfaces that serve as the backbone of servlet technology implementation. They belong to the javax.servlet package.</a:t>
            </a:r>
          </a:p>
          <a:p>
            <a:pPr lvl="2"/>
            <a:r>
              <a:rPr lang="en-US" b="1" smtClean="0"/>
              <a:t>Signature: public interface ServletRequest</a:t>
            </a:r>
            <a:r>
              <a:rPr lang="en-US" smtClean="0"/>
              <a:t/>
            </a:r>
            <a:br>
              <a:rPr lang="en-US" smtClean="0"/>
            </a:br>
            <a:r>
              <a:rPr lang="en-US" smtClean="0"/>
              <a:t>	Blueprint of an object to provide client request information to a servlet. </a:t>
            </a:r>
          </a:p>
          <a:p>
            <a:pPr lvl="1"/>
            <a:r>
              <a:rPr lang="en-US" smtClean="0"/>
              <a:t>The servlet container creates a ServletRequest object and sends it as an argument to the servlet’s service method.</a:t>
            </a:r>
          </a:p>
          <a:p>
            <a:pPr lvl="2"/>
            <a:r>
              <a:rPr lang="en-US" b="1" smtClean="0"/>
              <a:t>Signature: public interface ServletResponse</a:t>
            </a:r>
            <a:r>
              <a:rPr lang="en-US" smtClean="0"/>
              <a:t/>
            </a:r>
            <a:br>
              <a:rPr lang="en-US" smtClean="0"/>
            </a:br>
            <a:r>
              <a:rPr lang="en-US" smtClean="0"/>
              <a:t>	Blueprint of an object to assist a servlet in sending a response to the client. </a:t>
            </a:r>
          </a:p>
          <a:p>
            <a:pPr lvl="1"/>
            <a:r>
              <a:rPr lang="en-US" smtClean="0"/>
              <a:t>The servlet container creates a ServletResponse object and passes it as an argument to the servlet’s service method. </a:t>
            </a:r>
          </a:p>
          <a:p>
            <a:pPr lvl="1"/>
            <a:r>
              <a:rPr lang="en-US" smtClean="0"/>
              <a:t>Data that needs to be sent to the client will be put inside the ServletResponse object. To send binary data back to the client in a MIME body response, use the ServletOutputStream from the ServletResponse object by calling the getOutputStream() method. To send character data to the client, the PrintWriter object returned by getWriter() should be used. </a:t>
            </a:r>
          </a:p>
          <a:p>
            <a:endParaRPr lang="en-US" smtClean="0"/>
          </a:p>
        </p:txBody>
      </p:sp>
      <p:sp>
        <p:nvSpPr>
          <p:cNvPr id="27652" name="Footer Placeholder 3"/>
          <p:cNvSpPr>
            <a:spLocks noGrp="1"/>
          </p:cNvSpPr>
          <p:nvPr>
            <p:ph type="ftr" sz="quarter" idx="4"/>
          </p:nvPr>
        </p:nvSpPr>
        <p:spPr/>
        <p:txBody>
          <a:bodyPr/>
          <a:lstStyle/>
          <a:p>
            <a:pPr>
              <a:defRPr/>
            </a:pPr>
            <a:r>
              <a:rPr lang="en-US" smtClean="0"/>
              <a:t>Apache Struts Lecture 1: Intro</a:t>
            </a:r>
          </a:p>
        </p:txBody>
      </p:sp>
      <p:sp>
        <p:nvSpPr>
          <p:cNvPr id="27653"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2A023E03-1830-4CE3-A0F6-86581F86C419}" type="slidenum">
              <a:rPr lang="en-US" sz="1200" b="0">
                <a:latin typeface="Times New Roman" panose="02020603050405020304" pitchFamily="18" charset="0"/>
              </a:rPr>
              <a:pPr/>
              <a:t>3</a:t>
            </a:fld>
            <a:endParaRPr lang="en-US" sz="1200" b="0">
              <a:latin typeface="Times New Roman" panose="02020603050405020304" pitchFamily="18" charset="0"/>
            </a:endParaRPr>
          </a:p>
        </p:txBody>
      </p:sp>
    </p:spTree>
    <p:extLst>
      <p:ext uri="{BB962C8B-B14F-4D97-AF65-F5344CB8AC3E}">
        <p14:creationId xmlns:p14="http://schemas.microsoft.com/office/powerpoint/2010/main" val="2523264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311150" y="715963"/>
            <a:ext cx="6226175" cy="3503612"/>
          </a:xfrm>
          <a:ln/>
        </p:spPr>
      </p:sp>
      <p:sp>
        <p:nvSpPr>
          <p:cNvPr id="30723" name="Notes Placeholder 2"/>
          <p:cNvSpPr>
            <a:spLocks noGrp="1"/>
          </p:cNvSpPr>
          <p:nvPr>
            <p:ph type="body" idx="1"/>
          </p:nvPr>
        </p:nvSpPr>
        <p:spPr/>
        <p:txBody>
          <a:bodyPr/>
          <a:lstStyle/>
          <a:p>
            <a:pPr marL="163513" lvl="1" indent="-163513">
              <a:buFontTx/>
              <a:buChar char="•"/>
              <a:defRPr/>
            </a:pPr>
            <a:r>
              <a:rPr lang="en-US" dirty="0" smtClean="0"/>
              <a:t>The </a:t>
            </a:r>
            <a:r>
              <a:rPr lang="en-US" dirty="0" err="1" smtClean="0"/>
              <a:t>servlet</a:t>
            </a:r>
            <a:r>
              <a:rPr lang="en-US" dirty="0" smtClean="0"/>
              <a:t> container creates a </a:t>
            </a:r>
            <a:r>
              <a:rPr lang="en-US" dirty="0" err="1" smtClean="0"/>
              <a:t>ServletRequest</a:t>
            </a:r>
            <a:r>
              <a:rPr lang="en-US" dirty="0" smtClean="0"/>
              <a:t> object and passes it as an argument to the </a:t>
            </a:r>
            <a:r>
              <a:rPr lang="en-US" dirty="0" err="1" smtClean="0"/>
              <a:t>servlet's</a:t>
            </a:r>
            <a:r>
              <a:rPr lang="en-US" dirty="0" smtClean="0"/>
              <a:t> service method. </a:t>
            </a:r>
          </a:p>
          <a:p>
            <a:pPr>
              <a:defRPr/>
            </a:pPr>
            <a:r>
              <a:rPr lang="en-US" sz="900" dirty="0" smtClean="0"/>
              <a:t>Request Headers:</a:t>
            </a:r>
          </a:p>
          <a:p>
            <a:pPr lvl="1">
              <a:defRPr/>
            </a:pPr>
            <a:r>
              <a:rPr lang="en-US" sz="900" dirty="0" smtClean="0"/>
              <a:t>When an HTTP client (e.g. a browser) sends a request, it is required to supply a request line (usually GET or POST). If it wants to, it can also send a number of headers, all of which are optional except for Content-Length, which is required only for POST requests. Here are the most common headers: Accept The MIME types the browser prefers. </a:t>
            </a:r>
          </a:p>
          <a:p>
            <a:pPr lvl="1">
              <a:defRPr/>
            </a:pPr>
            <a:r>
              <a:rPr lang="en-US" sz="900" b="1" dirty="0" smtClean="0"/>
              <a:t>Accept-</a:t>
            </a:r>
            <a:r>
              <a:rPr lang="en-US" sz="900" b="1" dirty="0" err="1" smtClean="0"/>
              <a:t>Charset</a:t>
            </a:r>
            <a:r>
              <a:rPr lang="en-US" sz="900" b="1" dirty="0" smtClean="0"/>
              <a:t> :</a:t>
            </a:r>
            <a:r>
              <a:rPr lang="en-US" sz="900" dirty="0" smtClean="0"/>
              <a:t>The character set the browser expects. </a:t>
            </a:r>
          </a:p>
          <a:p>
            <a:pPr lvl="1">
              <a:defRPr/>
            </a:pPr>
            <a:r>
              <a:rPr lang="en-US" sz="900" b="1" dirty="0" smtClean="0"/>
              <a:t>Accept-Encoding :</a:t>
            </a:r>
            <a:r>
              <a:rPr lang="en-US" sz="900" dirty="0" smtClean="0"/>
              <a:t>The types of data encodings (such as </a:t>
            </a:r>
            <a:r>
              <a:rPr lang="en-US" sz="900" dirty="0" err="1" smtClean="0"/>
              <a:t>gzip</a:t>
            </a:r>
            <a:r>
              <a:rPr lang="en-US" sz="900" dirty="0" smtClean="0"/>
              <a:t>) the browser knows how to decode. </a:t>
            </a:r>
            <a:r>
              <a:rPr lang="en-US" sz="900" dirty="0" err="1" smtClean="0"/>
              <a:t>Servlets</a:t>
            </a:r>
            <a:r>
              <a:rPr lang="en-US" sz="900" dirty="0" smtClean="0"/>
              <a:t> can explicitly check for </a:t>
            </a:r>
            <a:r>
              <a:rPr lang="en-US" sz="900" dirty="0" err="1" smtClean="0"/>
              <a:t>gzip</a:t>
            </a:r>
            <a:r>
              <a:rPr lang="en-US" sz="900" dirty="0" smtClean="0"/>
              <a:t> support and return </a:t>
            </a:r>
            <a:r>
              <a:rPr lang="en-US" sz="900" dirty="0" err="1" smtClean="0"/>
              <a:t>gzipped</a:t>
            </a:r>
            <a:r>
              <a:rPr lang="en-US" sz="900" dirty="0" smtClean="0"/>
              <a:t> HTML pages to browsers that support them, setting the Content-Encoding response header to indicate that they are </a:t>
            </a:r>
            <a:r>
              <a:rPr lang="en-US" sz="900" dirty="0" err="1" smtClean="0"/>
              <a:t>gzipped</a:t>
            </a:r>
            <a:r>
              <a:rPr lang="en-US" sz="900" dirty="0" smtClean="0"/>
              <a:t>. In many cases, this can reduce page download times by a factor of five or ten. </a:t>
            </a:r>
          </a:p>
          <a:p>
            <a:pPr lvl="1">
              <a:defRPr/>
            </a:pPr>
            <a:r>
              <a:rPr lang="en-US" sz="900" b="1" dirty="0" smtClean="0"/>
              <a:t>Accept-Language :</a:t>
            </a:r>
            <a:r>
              <a:rPr lang="en-US" sz="900" dirty="0" smtClean="0"/>
              <a:t>The language the browser is expecting, in case the server has versions in more than one language. </a:t>
            </a:r>
          </a:p>
          <a:p>
            <a:pPr lvl="1">
              <a:defRPr/>
            </a:pPr>
            <a:r>
              <a:rPr lang="en-US" sz="900" b="1" dirty="0" smtClean="0"/>
              <a:t>Authorization :</a:t>
            </a:r>
            <a:r>
              <a:rPr lang="en-US" sz="900" dirty="0" smtClean="0"/>
              <a:t>Authorization info, usually in response to a WWW-Authenticate header from the server. </a:t>
            </a:r>
          </a:p>
          <a:p>
            <a:pPr lvl="1">
              <a:defRPr/>
            </a:pPr>
            <a:r>
              <a:rPr lang="en-US" sz="900" b="1" dirty="0" smtClean="0"/>
              <a:t>Connection :</a:t>
            </a:r>
            <a:r>
              <a:rPr lang="en-US" sz="900" dirty="0" smtClean="0"/>
              <a:t>Use persistent connection? If a </a:t>
            </a:r>
            <a:r>
              <a:rPr lang="en-US" sz="900" dirty="0" err="1" smtClean="0"/>
              <a:t>servlet</a:t>
            </a:r>
            <a:r>
              <a:rPr lang="en-US" sz="900" dirty="0" smtClean="0"/>
              <a:t> gets a Keep-Alive value here, or gets a request line indicating HTTP 1.1 (where persistent connections are the default), it may be able to take advantage of persistent connections, saving significant time for Web pages that include several small pieces (images or applet classes). To do this, it needs to send a Content-Length header in the </a:t>
            </a:r>
            <a:r>
              <a:rPr lang="en-US" sz="900" i="1" dirty="0" smtClean="0"/>
              <a:t>response</a:t>
            </a:r>
            <a:r>
              <a:rPr lang="en-US" sz="900" dirty="0" smtClean="0"/>
              <a:t>, which is most easily accomplished by writing into a </a:t>
            </a:r>
            <a:r>
              <a:rPr lang="en-US" sz="900" dirty="0" err="1" smtClean="0"/>
              <a:t>ByteArrayOutputStream</a:t>
            </a:r>
            <a:r>
              <a:rPr lang="en-US" sz="900" dirty="0" smtClean="0"/>
              <a:t>, then looking up the size just before writing it out. </a:t>
            </a:r>
          </a:p>
          <a:p>
            <a:pPr lvl="1">
              <a:defRPr/>
            </a:pPr>
            <a:r>
              <a:rPr lang="en-US" sz="900" b="1" dirty="0" smtClean="0"/>
              <a:t>Content-Length </a:t>
            </a:r>
            <a:r>
              <a:rPr lang="en-US" sz="900" dirty="0" smtClean="0"/>
              <a:t>(for POST messages, how much data is attached) </a:t>
            </a:r>
          </a:p>
          <a:p>
            <a:pPr lvl="1">
              <a:defRPr/>
            </a:pPr>
            <a:r>
              <a:rPr lang="en-US" sz="900" b="1" dirty="0" smtClean="0"/>
              <a:t>Cookie :</a:t>
            </a:r>
            <a:r>
              <a:rPr lang="en-US" sz="900" dirty="0" smtClean="0"/>
              <a:t>(one of the most important headers; see separate section in this tutorial on handling cookies) </a:t>
            </a:r>
          </a:p>
          <a:p>
            <a:pPr lvl="1">
              <a:defRPr/>
            </a:pPr>
            <a:r>
              <a:rPr lang="en-US" sz="900" b="1" dirty="0" smtClean="0"/>
              <a:t>From :</a:t>
            </a:r>
            <a:r>
              <a:rPr lang="en-US" sz="900" dirty="0" smtClean="0"/>
              <a:t>(email address of requester; only used by Web spiders and other custom clients, not by browsers) </a:t>
            </a:r>
          </a:p>
          <a:p>
            <a:pPr lvl="1">
              <a:defRPr/>
            </a:pPr>
            <a:r>
              <a:rPr lang="en-US" sz="900" b="1" dirty="0" smtClean="0"/>
              <a:t>Host :</a:t>
            </a:r>
            <a:r>
              <a:rPr lang="en-US" sz="900" dirty="0" smtClean="0"/>
              <a:t>(host and port as listed in the </a:t>
            </a:r>
            <a:r>
              <a:rPr lang="en-US" sz="900" i="1" dirty="0" smtClean="0"/>
              <a:t>original</a:t>
            </a:r>
            <a:r>
              <a:rPr lang="en-US" sz="900" dirty="0" smtClean="0"/>
              <a:t> URL) </a:t>
            </a:r>
          </a:p>
          <a:p>
            <a:pPr>
              <a:defRPr/>
            </a:pPr>
            <a:endParaRPr lang="en-US" dirty="0" smtClean="0"/>
          </a:p>
        </p:txBody>
      </p:sp>
      <p:sp>
        <p:nvSpPr>
          <p:cNvPr id="28676" name="Footer Placeholder 3"/>
          <p:cNvSpPr>
            <a:spLocks noGrp="1"/>
          </p:cNvSpPr>
          <p:nvPr>
            <p:ph type="ftr" sz="quarter" idx="4"/>
          </p:nvPr>
        </p:nvSpPr>
        <p:spPr/>
        <p:txBody>
          <a:bodyPr/>
          <a:lstStyle/>
          <a:p>
            <a:pPr>
              <a:defRPr/>
            </a:pPr>
            <a:r>
              <a:rPr lang="en-US" smtClean="0"/>
              <a:t>Apache Struts Lecture 1: Intro</a:t>
            </a:r>
          </a:p>
        </p:txBody>
      </p:sp>
      <p:sp>
        <p:nvSpPr>
          <p:cNvPr id="28677"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B0555D1C-C158-481F-8BEC-3EF8F1165DB5}" type="slidenum">
              <a:rPr lang="en-US" sz="1200" b="0">
                <a:latin typeface="Times New Roman" panose="02020603050405020304" pitchFamily="18" charset="0"/>
              </a:rPr>
              <a:pPr/>
              <a:t>4</a:t>
            </a:fld>
            <a:endParaRPr lang="en-US" sz="1200" b="0">
              <a:latin typeface="Times New Roman" panose="02020603050405020304" pitchFamily="18" charset="0"/>
            </a:endParaRPr>
          </a:p>
        </p:txBody>
      </p:sp>
    </p:spTree>
    <p:extLst>
      <p:ext uri="{BB962C8B-B14F-4D97-AF65-F5344CB8AC3E}">
        <p14:creationId xmlns:p14="http://schemas.microsoft.com/office/powerpoint/2010/main" val="3660725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911225" y="582613"/>
            <a:ext cx="5022850" cy="8097837"/>
          </a:xfrm>
        </p:spPr>
        <p:txBody>
          <a:bodyPr>
            <a:noAutofit/>
          </a:bodyPr>
          <a:lstStyle/>
          <a:p>
            <a:pPr lvl="1">
              <a:defRPr/>
            </a:pPr>
            <a:r>
              <a:rPr lang="en-US" sz="1050" b="1" dirty="0" smtClean="0"/>
              <a:t>If-Modified-Since :</a:t>
            </a:r>
            <a:r>
              <a:rPr lang="en-US" sz="1050" dirty="0" smtClean="0"/>
              <a:t>(only return documents newer than this, otherwise send a 304 "Not Modified" response) </a:t>
            </a:r>
          </a:p>
          <a:p>
            <a:pPr lvl="1">
              <a:defRPr/>
            </a:pPr>
            <a:r>
              <a:rPr lang="en-US" sz="1050" b="1" dirty="0" err="1" smtClean="0"/>
              <a:t>Pragma</a:t>
            </a:r>
            <a:r>
              <a:rPr lang="en-US" sz="1050" b="1" dirty="0" smtClean="0"/>
              <a:t> :</a:t>
            </a:r>
            <a:r>
              <a:rPr lang="en-US" sz="1050" dirty="0" smtClean="0"/>
              <a:t>(the no-cache value indicates that the server should return a fresh document, even if it is a proxy with a local copy) </a:t>
            </a:r>
            <a:endParaRPr lang="en-US" sz="1050" b="1" dirty="0" smtClean="0"/>
          </a:p>
          <a:p>
            <a:pPr lvl="1">
              <a:defRPr/>
            </a:pPr>
            <a:r>
              <a:rPr lang="en-US" sz="1050" b="1" dirty="0" err="1" smtClean="0"/>
              <a:t>Referer</a:t>
            </a:r>
            <a:r>
              <a:rPr lang="en-US" sz="1050" b="1" dirty="0" smtClean="0"/>
              <a:t> :</a:t>
            </a:r>
            <a:r>
              <a:rPr lang="en-US" sz="1050" dirty="0" smtClean="0"/>
              <a:t>(the URL of the page containing the link the user followed to get to current page) </a:t>
            </a:r>
          </a:p>
          <a:p>
            <a:pPr lvl="1">
              <a:defRPr/>
            </a:pPr>
            <a:r>
              <a:rPr lang="en-US" sz="1050" b="1" dirty="0" smtClean="0"/>
              <a:t>User-Agent:</a:t>
            </a:r>
            <a:r>
              <a:rPr lang="en-US" sz="1050" dirty="0" smtClean="0"/>
              <a:t> (type of browser, useful if </a:t>
            </a:r>
            <a:r>
              <a:rPr lang="en-US" sz="1050" dirty="0" err="1" smtClean="0"/>
              <a:t>servlet</a:t>
            </a:r>
            <a:r>
              <a:rPr lang="en-US" sz="1050" dirty="0" smtClean="0"/>
              <a:t> is returning browser-specific content) </a:t>
            </a:r>
          </a:p>
          <a:p>
            <a:pPr>
              <a:defRPr/>
            </a:pPr>
            <a:endParaRPr lang="en-US" sz="1050" dirty="0" smtClean="0"/>
          </a:p>
          <a:p>
            <a:pPr lvl="1">
              <a:defRPr/>
            </a:pPr>
            <a:r>
              <a:rPr lang="en-US" sz="1050" dirty="0" smtClean="0"/>
              <a:t>Example : To display the request Headers</a:t>
            </a:r>
          </a:p>
          <a:p>
            <a:pPr lvl="1">
              <a:defRPr/>
            </a:pPr>
            <a:endParaRPr lang="en-US" sz="900" dirty="0" smtClean="0"/>
          </a:p>
          <a:p>
            <a:pPr lvl="1">
              <a:defRPr/>
            </a:pPr>
            <a:endParaRPr lang="en-US" sz="900" dirty="0"/>
          </a:p>
        </p:txBody>
      </p:sp>
      <p:sp>
        <p:nvSpPr>
          <p:cNvPr id="4" name="Footer Placeholder 3"/>
          <p:cNvSpPr>
            <a:spLocks noGrp="1"/>
          </p:cNvSpPr>
          <p:nvPr>
            <p:ph type="ftr" sz="quarter" idx="4"/>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AB893EE5-C390-43A4-8D3B-E0F32A5F91BD}" type="slidenum">
              <a:rPr lang="en-US" sz="1200" b="0">
                <a:latin typeface="Times New Roman" panose="02020603050405020304" pitchFamily="18" charset="0"/>
              </a:rPr>
              <a:pPr/>
              <a:t>5</a:t>
            </a:fld>
            <a:endParaRPr lang="en-US" sz="1200" b="0">
              <a:latin typeface="Times New Roman" panose="02020603050405020304" pitchFamily="18" charset="0"/>
            </a:endParaRPr>
          </a:p>
        </p:txBody>
      </p:sp>
      <p:sp>
        <p:nvSpPr>
          <p:cNvPr id="6" name="Rounded Rectangle 5"/>
          <p:cNvSpPr/>
          <p:nvPr/>
        </p:nvSpPr>
        <p:spPr>
          <a:xfrm>
            <a:off x="984250" y="2640013"/>
            <a:ext cx="4800600" cy="5029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00" b="0">
                <a:solidFill>
                  <a:schemeClr val="tx1"/>
                </a:solidFill>
                <a:cs typeface="Arial" pitchFamily="34" charset="0"/>
              </a:rPr>
              <a:t>import java.io.*;</a:t>
            </a:r>
          </a:p>
          <a:p>
            <a:pPr>
              <a:defRPr/>
            </a:pPr>
            <a:r>
              <a:rPr lang="en-US" sz="1000" b="0">
                <a:solidFill>
                  <a:schemeClr val="tx1"/>
                </a:solidFill>
                <a:cs typeface="Arial" pitchFamily="34" charset="0"/>
              </a:rPr>
              <a:t> import javax.servlet.*; </a:t>
            </a:r>
          </a:p>
          <a:p>
            <a:pPr>
              <a:defRPr/>
            </a:pPr>
            <a:r>
              <a:rPr lang="en-US" sz="1000" b="0">
                <a:solidFill>
                  <a:schemeClr val="tx1"/>
                </a:solidFill>
                <a:cs typeface="Arial" pitchFamily="34" charset="0"/>
              </a:rPr>
              <a:t>import javax.servlet.http.*; </a:t>
            </a:r>
          </a:p>
          <a:p>
            <a:pPr>
              <a:defRPr/>
            </a:pPr>
            <a:r>
              <a:rPr lang="en-US" sz="1000" b="0">
                <a:solidFill>
                  <a:schemeClr val="tx1"/>
                </a:solidFill>
                <a:cs typeface="Arial" pitchFamily="34" charset="0"/>
              </a:rPr>
              <a:t>import java.util.*; </a:t>
            </a:r>
          </a:p>
          <a:p>
            <a:pPr>
              <a:defRPr/>
            </a:pPr>
            <a:r>
              <a:rPr lang="en-US" sz="1000" b="0">
                <a:solidFill>
                  <a:schemeClr val="tx1"/>
                </a:solidFill>
                <a:cs typeface="Arial" pitchFamily="34" charset="0"/>
              </a:rPr>
              <a:t>public class ShowRequestHeaders extends HttpServlet { </a:t>
            </a:r>
          </a:p>
          <a:p>
            <a:pPr>
              <a:defRPr/>
            </a:pPr>
            <a:r>
              <a:rPr lang="en-US" sz="1000" b="0">
                <a:solidFill>
                  <a:schemeClr val="tx1"/>
                </a:solidFill>
                <a:cs typeface="Arial" pitchFamily="34" charset="0"/>
              </a:rPr>
              <a:t>	public void doGet(HttpServletRequest request, HttpServletResponse response) throws ServletException, IOException { </a:t>
            </a:r>
          </a:p>
          <a:p>
            <a:pPr>
              <a:defRPr/>
            </a:pPr>
            <a:r>
              <a:rPr lang="en-US" sz="1000" b="0">
                <a:solidFill>
                  <a:schemeClr val="tx1"/>
                </a:solidFill>
                <a:cs typeface="Arial" pitchFamily="34" charset="0"/>
              </a:rPr>
              <a:t>	response.setContentType("text/html"); </a:t>
            </a:r>
          </a:p>
          <a:p>
            <a:pPr>
              <a:defRPr/>
            </a:pPr>
            <a:r>
              <a:rPr lang="en-US" sz="1000" b="0">
                <a:solidFill>
                  <a:schemeClr val="tx1"/>
                </a:solidFill>
                <a:cs typeface="Arial" pitchFamily="34" charset="0"/>
              </a:rPr>
              <a:t>	PrintWriter out = response.getWriter(); </a:t>
            </a:r>
          </a:p>
          <a:p>
            <a:pPr>
              <a:defRPr/>
            </a:pPr>
            <a:r>
              <a:rPr lang="en-US" sz="1000" b="0">
                <a:solidFill>
                  <a:schemeClr val="tx1"/>
                </a:solidFill>
                <a:cs typeface="Arial" pitchFamily="34" charset="0"/>
              </a:rPr>
              <a:t>	String title = "Servlet Example: Showing Request Headers"; </a:t>
            </a:r>
          </a:p>
          <a:p>
            <a:pPr>
              <a:defRPr/>
            </a:pPr>
            <a:r>
              <a:rPr lang="en-US" sz="1000" b="0">
                <a:solidFill>
                  <a:schemeClr val="tx1"/>
                </a:solidFill>
                <a:cs typeface="Arial" pitchFamily="34" charset="0"/>
              </a:rPr>
              <a:t>	out.println(ServletUtilities.headWithTitle(title) + "&lt;BODY BGCOLOR=\"#FDF5E6\"&gt;\n" + "&lt;H1 ALIGN=CENTER&gt;" + title + "&lt;/H1&gt;\n" + "&lt;B&gt;Request Method: &lt;/B&gt;" + request.getMethod() + "&lt;BR&gt;\n" + "&lt;B&gt;Request URI: &lt;/B&gt;" + request.getRequestURI() + "&lt;BR&gt;\n" + "&lt;B&gt;Request Protocol: &lt;/B&gt;" + request.getProtocol() + "&lt;BR&gt;&lt;BR&gt;\n" + "&lt;TABLE BORDER=1 ALIGN=CENTER&gt;\n" + "&lt;TR BGCOLOR=\"#FFAD00\"&gt;\n" + "&lt;TH&gt;Header Name&lt;TH&gt;Header Value"); </a:t>
            </a:r>
          </a:p>
          <a:p>
            <a:pPr>
              <a:defRPr/>
            </a:pPr>
            <a:endParaRPr lang="en-US" sz="1000" b="0">
              <a:solidFill>
                <a:schemeClr val="tx1"/>
              </a:solidFill>
              <a:cs typeface="Arial" pitchFamily="34" charset="0"/>
            </a:endParaRPr>
          </a:p>
          <a:p>
            <a:pPr>
              <a:defRPr/>
            </a:pPr>
            <a:r>
              <a:rPr lang="en-US" sz="1000">
                <a:solidFill>
                  <a:schemeClr val="tx1"/>
                </a:solidFill>
                <a:cs typeface="Arial" pitchFamily="34" charset="0"/>
              </a:rPr>
              <a:t>	Enumeration headerNames = request.getHeaderNames(); </a:t>
            </a:r>
          </a:p>
          <a:p>
            <a:pPr>
              <a:defRPr/>
            </a:pPr>
            <a:r>
              <a:rPr lang="en-US" sz="1000">
                <a:solidFill>
                  <a:schemeClr val="tx1"/>
                </a:solidFill>
                <a:cs typeface="Arial" pitchFamily="34" charset="0"/>
              </a:rPr>
              <a:t>	while(headerNames.hasMoreElements()) { </a:t>
            </a:r>
          </a:p>
          <a:p>
            <a:pPr>
              <a:defRPr/>
            </a:pPr>
            <a:r>
              <a:rPr lang="en-US" sz="1000">
                <a:solidFill>
                  <a:schemeClr val="tx1"/>
                </a:solidFill>
                <a:cs typeface="Arial" pitchFamily="34" charset="0"/>
              </a:rPr>
              <a:t>		String headerName = (String)headerNames.nextElement(); </a:t>
            </a:r>
          </a:p>
          <a:p>
            <a:pPr>
              <a:defRPr/>
            </a:pPr>
            <a:r>
              <a:rPr lang="en-US" sz="1000">
                <a:solidFill>
                  <a:schemeClr val="tx1"/>
                </a:solidFill>
                <a:cs typeface="Arial" pitchFamily="34" charset="0"/>
              </a:rPr>
              <a:t>		out.println("&lt;TR&gt;&lt;TD&gt;" + headerName); out.println(" &lt;TD&gt;" + request.getHeader(headerName));</a:t>
            </a:r>
          </a:p>
          <a:p>
            <a:pPr>
              <a:defRPr/>
            </a:pPr>
            <a:endParaRPr lang="en-US" sz="1000" b="0">
              <a:solidFill>
                <a:schemeClr val="tx1"/>
              </a:solidFill>
              <a:cs typeface="Arial" pitchFamily="34" charset="0"/>
            </a:endParaRPr>
          </a:p>
          <a:p>
            <a:pPr>
              <a:defRPr/>
            </a:pPr>
            <a:r>
              <a:rPr lang="en-US" sz="1000" b="0">
                <a:solidFill>
                  <a:schemeClr val="tx1"/>
                </a:solidFill>
                <a:cs typeface="Arial" pitchFamily="34" charset="0"/>
              </a:rPr>
              <a:t>		 }</a:t>
            </a:r>
          </a:p>
          <a:p>
            <a:pPr>
              <a:defRPr/>
            </a:pPr>
            <a:r>
              <a:rPr lang="en-US" sz="1000" b="0">
                <a:solidFill>
                  <a:schemeClr val="tx1"/>
                </a:solidFill>
                <a:cs typeface="Arial" pitchFamily="34" charset="0"/>
              </a:rPr>
              <a:t>		 out.println("&lt;/TABLE&gt;\n&lt;/BODY&gt;&lt;/HTML&gt;"); </a:t>
            </a:r>
          </a:p>
          <a:p>
            <a:pPr>
              <a:defRPr/>
            </a:pPr>
            <a:r>
              <a:rPr lang="en-US" sz="1000" b="0">
                <a:solidFill>
                  <a:schemeClr val="tx1"/>
                </a:solidFill>
                <a:cs typeface="Arial" pitchFamily="34" charset="0"/>
              </a:rPr>
              <a:t>	} </a:t>
            </a:r>
          </a:p>
          <a:p>
            <a:pPr>
              <a:defRPr/>
            </a:pPr>
            <a:r>
              <a:rPr lang="en-US" sz="1000" b="0">
                <a:solidFill>
                  <a:schemeClr val="tx1"/>
                </a:solidFill>
                <a:cs typeface="Arial" pitchFamily="34" charset="0"/>
              </a:rPr>
              <a:t>	public void doPost(HttpServletRequest request, HttpServletResponse response) throws ServletException, IOException { doGet(request, response); </a:t>
            </a:r>
          </a:p>
          <a:p>
            <a:pPr>
              <a:defRPr/>
            </a:pPr>
            <a:r>
              <a:rPr lang="en-US" sz="1000" b="0">
                <a:solidFill>
                  <a:schemeClr val="tx1"/>
                </a:solidFill>
                <a:cs typeface="Arial" pitchFamily="34" charset="0"/>
              </a:rPr>
              <a:t>	} </a:t>
            </a:r>
          </a:p>
          <a:p>
            <a:pPr>
              <a:defRPr/>
            </a:pPr>
            <a:r>
              <a:rPr lang="en-US" sz="1000" b="0">
                <a:solidFill>
                  <a:schemeClr val="tx1"/>
                </a:solidFill>
                <a:cs typeface="Arial" pitchFamily="34" charset="0"/>
              </a:rPr>
              <a:t>} </a:t>
            </a:r>
          </a:p>
        </p:txBody>
      </p:sp>
    </p:spTree>
    <p:extLst>
      <p:ext uri="{BB962C8B-B14F-4D97-AF65-F5344CB8AC3E}">
        <p14:creationId xmlns:p14="http://schemas.microsoft.com/office/powerpoint/2010/main" val="1265153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xfrm>
            <a:off x="311150" y="715963"/>
            <a:ext cx="6226175" cy="3503612"/>
          </a:xfrm>
          <a:ln/>
        </p:spPr>
      </p:sp>
      <p:sp>
        <p:nvSpPr>
          <p:cNvPr id="3379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u="sng" smtClean="0"/>
              <a:t>Processing Get and Post Requests from Web Clients</a:t>
            </a:r>
            <a:r>
              <a:rPr lang="en-US" smtClean="0"/>
              <a:t>:</a:t>
            </a:r>
          </a:p>
          <a:p>
            <a:pPr lvl="1"/>
            <a:r>
              <a:rPr lang="en-US" smtClean="0"/>
              <a:t>When a servlet accepts a service call from a client, it receives two objects, ServletRequest and ServletResponse. The ServletRequest class encapsulates the communication from the client to the server, while the ServletResponse class encapsulates the communication from the servlet back to the client. </a:t>
            </a:r>
          </a:p>
          <a:p>
            <a:pPr lvl="1"/>
            <a:r>
              <a:rPr lang="en-US" b="1" smtClean="0"/>
              <a:t>Request parameters:</a:t>
            </a:r>
          </a:p>
          <a:p>
            <a:pPr lvl="2"/>
            <a:r>
              <a:rPr lang="en-US" smtClean="0"/>
              <a:t>The ServletRequest (or HttpServletRequest object if you are using HttpServlet) contains a lot of information. We shall see how servlet processes form parameters.</a:t>
            </a:r>
          </a:p>
          <a:p>
            <a:pPr marL="1200150" lvl="3"/>
            <a:r>
              <a:rPr lang="en-US" b="1" smtClean="0"/>
              <a:t>public String ServletRequest.getParameter (String name): </a:t>
            </a:r>
            <a:r>
              <a:rPr lang="en-US" smtClean="0"/>
              <a:t>This returns the value of the named parameter as a String or null if parameter wasn’t specified.</a:t>
            </a:r>
          </a:p>
          <a:p>
            <a:pPr marL="1200150" lvl="3"/>
            <a:r>
              <a:rPr lang="en-US" b="1" smtClean="0"/>
              <a:t>public String[] ServletRequest.getParameterValues (String name): </a:t>
            </a:r>
            <a:r>
              <a:rPr lang="en-US" smtClean="0"/>
              <a:t>It</a:t>
            </a:r>
            <a:r>
              <a:rPr lang="en-US" b="1" smtClean="0"/>
              <a:t> </a:t>
            </a:r>
            <a:r>
              <a:rPr lang="en-US" smtClean="0"/>
              <a:t>returns values of named parameter as a String array if parameter could have multiple values, as in the case of list element with multiple select.</a:t>
            </a:r>
          </a:p>
          <a:p>
            <a:pPr marL="1200150" lvl="3"/>
            <a:r>
              <a:rPr lang="en-US" b="1" smtClean="0"/>
              <a:t>public Enumeration ServletRequest.getParameterNames():</a:t>
            </a:r>
            <a:r>
              <a:rPr lang="en-US" smtClean="0"/>
              <a:t> It returns a list of parameter names.</a:t>
            </a:r>
          </a:p>
          <a:p>
            <a:pPr marL="1200150" lvl="3"/>
            <a:r>
              <a:rPr lang="en-US" b="1" smtClean="0"/>
              <a:t>public String ServletRequest.getQueryString():</a:t>
            </a:r>
            <a:r>
              <a:rPr lang="en-US" smtClean="0"/>
              <a:t> It returns the raw query string of the request.</a:t>
            </a:r>
          </a:p>
          <a:p>
            <a:pPr lvl="1"/>
            <a:endParaRPr lang="en-US" sz="900" smtClean="0"/>
          </a:p>
        </p:txBody>
      </p:sp>
      <p:sp>
        <p:nvSpPr>
          <p:cNvPr id="4" name="Footer Placeholder 3"/>
          <p:cNvSpPr>
            <a:spLocks noGrp="1"/>
          </p:cNvSpPr>
          <p:nvPr>
            <p:ph type="ftr" sz="quarter" idx="4"/>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E09A1FC4-C620-4C99-8587-B3C58200FCE3}" type="slidenum">
              <a:rPr lang="en-US" sz="1200" b="0">
                <a:latin typeface="Times New Roman" panose="02020603050405020304" pitchFamily="18" charset="0"/>
              </a:rPr>
              <a:pPr/>
              <a:t>6</a:t>
            </a:fld>
            <a:endParaRPr lang="en-US" sz="1200" b="0">
              <a:latin typeface="Times New Roman" panose="02020603050405020304" pitchFamily="18" charset="0"/>
            </a:endParaRPr>
          </a:p>
        </p:txBody>
      </p:sp>
    </p:spTree>
    <p:extLst>
      <p:ext uri="{BB962C8B-B14F-4D97-AF65-F5344CB8AC3E}">
        <p14:creationId xmlns:p14="http://schemas.microsoft.com/office/powerpoint/2010/main" val="3682255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311150" y="715963"/>
            <a:ext cx="6226175" cy="3503612"/>
          </a:xfrm>
          <a:ln/>
        </p:spPr>
      </p:sp>
      <p:sp>
        <p:nvSpPr>
          <p:cNvPr id="31747" name="Notes Placeholder 2"/>
          <p:cNvSpPr>
            <a:spLocks noGrp="1"/>
          </p:cNvSpPr>
          <p:nvPr>
            <p:ph type="body" idx="1"/>
          </p:nvPr>
        </p:nvSpPr>
        <p:spPr/>
        <p:txBody>
          <a:bodyPr/>
          <a:lstStyle/>
          <a:p>
            <a:pPr fontAlgn="auto">
              <a:defRPr/>
            </a:pPr>
            <a:r>
              <a:rPr lang="en-US" dirty="0" smtClean="0"/>
              <a:t>URL Path Elements</a:t>
            </a:r>
          </a:p>
          <a:p>
            <a:pPr lvl="1" fontAlgn="auto">
              <a:defRPr/>
            </a:pPr>
            <a:r>
              <a:rPr lang="en-US" dirty="0" smtClean="0"/>
              <a:t>An HTTP request always contains a URL to uniquely identify the resource that client wants to access. The URL contains several pieces of information put together in a string, including: the protocol and endpoint information that allowed the networking infrastructure to send the request to </a:t>
            </a:r>
            <a:r>
              <a:rPr lang="en-US" dirty="0" err="1" smtClean="0"/>
              <a:t>servlet</a:t>
            </a:r>
            <a:r>
              <a:rPr lang="en-US" dirty="0" smtClean="0"/>
              <a:t> container; the request path made of the prefix that is mapped to a specific </a:t>
            </a:r>
            <a:r>
              <a:rPr lang="en-US" dirty="0" err="1" smtClean="0"/>
              <a:t>servlet</a:t>
            </a:r>
            <a:r>
              <a:rPr lang="en-US" dirty="0" smtClean="0"/>
              <a:t> and the remaining resource identifier handled by the </a:t>
            </a:r>
            <a:r>
              <a:rPr lang="en-US" dirty="0" err="1" smtClean="0"/>
              <a:t>servlet</a:t>
            </a:r>
            <a:r>
              <a:rPr lang="en-US" dirty="0" smtClean="0"/>
              <a:t>; and a query string. </a:t>
            </a:r>
          </a:p>
          <a:p>
            <a:pPr lvl="1" fontAlgn="auto">
              <a:defRPr/>
            </a:pPr>
            <a:r>
              <a:rPr lang="en-US" dirty="0" smtClean="0"/>
              <a:t>Below, the general structure of an URL:</a:t>
            </a:r>
            <a:br>
              <a:rPr lang="en-US" dirty="0" smtClean="0"/>
            </a:br>
            <a:r>
              <a:rPr lang="en-US" dirty="0" smtClean="0"/>
              <a:t>		</a:t>
            </a:r>
            <a:r>
              <a:rPr lang="en-US" b="1" dirty="0" smtClean="0"/>
              <a:t>http://&lt;host&gt;:&lt;port&gt;&lt;request path&gt;?&lt;query string&gt;</a:t>
            </a:r>
            <a:br>
              <a:rPr lang="en-US" b="1" dirty="0" smtClean="0"/>
            </a:br>
            <a:r>
              <a:rPr lang="en-US" dirty="0" smtClean="0"/>
              <a:t>The </a:t>
            </a:r>
            <a:r>
              <a:rPr lang="en-US" dirty="0" err="1" smtClean="0"/>
              <a:t>Servlet</a:t>
            </a:r>
            <a:r>
              <a:rPr lang="en-US" dirty="0" smtClean="0"/>
              <a:t> API distinguishes and provided accesses to several sub-segments of the request path: </a:t>
            </a:r>
          </a:p>
          <a:p>
            <a:pPr lvl="1" fontAlgn="auto">
              <a:defRPr/>
            </a:pPr>
            <a:r>
              <a:rPr lang="en-US" dirty="0" smtClean="0"/>
              <a:t>Context path: The prefix for the deployed application. </a:t>
            </a:r>
            <a:r>
              <a:rPr lang="en-US" dirty="0" err="1" smtClean="0"/>
              <a:t>Servlet</a:t>
            </a:r>
            <a:r>
              <a:rPr lang="en-US" dirty="0" smtClean="0"/>
              <a:t> path The prefix that mapped to </a:t>
            </a:r>
            <a:r>
              <a:rPr lang="en-US" dirty="0" err="1" smtClean="0"/>
              <a:t>servlet</a:t>
            </a:r>
            <a:r>
              <a:rPr lang="en-US" dirty="0" smtClean="0"/>
              <a:t> handling the request. </a:t>
            </a:r>
          </a:p>
          <a:p>
            <a:pPr lvl="1" fontAlgn="auto">
              <a:defRPr/>
            </a:pPr>
            <a:r>
              <a:rPr lang="en-US" dirty="0" smtClean="0"/>
              <a:t>Path info : The remaining segment of the request path </a:t>
            </a:r>
            <a:r>
              <a:rPr lang="en-US" dirty="0" err="1" smtClean="0"/>
              <a:t>adter</a:t>
            </a:r>
            <a:r>
              <a:rPr lang="en-US" dirty="0" smtClean="0"/>
              <a:t> the context path or the </a:t>
            </a:r>
            <a:r>
              <a:rPr lang="en-US" dirty="0" err="1" smtClean="0"/>
              <a:t>servlet</a:t>
            </a:r>
            <a:r>
              <a:rPr lang="en-US" dirty="0" smtClean="0"/>
              <a:t> path. Table below shown some examples of parsing URLs into sub-segments. </a:t>
            </a:r>
          </a:p>
          <a:p>
            <a:pPr marL="228600" indent="-228600">
              <a:defRPr/>
            </a:pPr>
            <a:endParaRPr lang="en-US" u="sng" dirty="0" smtClean="0"/>
          </a:p>
          <a:p>
            <a:pPr marL="228600" indent="-228600">
              <a:defRPr/>
            </a:pPr>
            <a:r>
              <a:rPr lang="en-US" u="sng" dirty="0" smtClean="0"/>
              <a:t>Retrieving Path Information</a:t>
            </a:r>
            <a:r>
              <a:rPr lang="en-US" dirty="0" smtClean="0"/>
              <a:t>:</a:t>
            </a:r>
          </a:p>
          <a:p>
            <a:pPr lvl="1">
              <a:defRPr/>
            </a:pPr>
            <a:r>
              <a:rPr lang="en-US" dirty="0" smtClean="0"/>
              <a:t>In addition to parameters, an HTTP request can include something called “extra path information”. This extra path information can be used to indicate a file on the server or some piece of information that the </a:t>
            </a:r>
            <a:r>
              <a:rPr lang="en-US" dirty="0" err="1" smtClean="0"/>
              <a:t>servlet</a:t>
            </a:r>
            <a:r>
              <a:rPr lang="en-US" dirty="0" smtClean="0"/>
              <a:t> can use for something. This path information is encoded in the URL of an HTTP request. An example URL looks as follows:</a:t>
            </a:r>
          </a:p>
          <a:p>
            <a:pPr lvl="2" indent="-285750">
              <a:defRPr/>
            </a:pPr>
            <a:r>
              <a:rPr lang="en-US" b="1" dirty="0" smtClean="0"/>
              <a:t>http://server:port/servlet/ViewFile/index.html</a:t>
            </a:r>
            <a:r>
              <a:rPr lang="en-US" dirty="0" smtClean="0">
                <a:latin typeface="Times New Roman" pitchFamily="18" charset="0"/>
              </a:rPr>
              <a:t>	</a:t>
            </a:r>
          </a:p>
          <a:p>
            <a:pPr lvl="1">
              <a:defRPr/>
            </a:pPr>
            <a:r>
              <a:rPr lang="en-US" dirty="0" smtClean="0"/>
              <a:t>This invokes the </a:t>
            </a:r>
            <a:r>
              <a:rPr lang="en-US" dirty="0" err="1" smtClean="0"/>
              <a:t>ViewFile</a:t>
            </a:r>
            <a:r>
              <a:rPr lang="en-US" dirty="0" smtClean="0"/>
              <a:t> </a:t>
            </a:r>
            <a:r>
              <a:rPr lang="en-US" dirty="0" err="1" smtClean="0"/>
              <a:t>servlet</a:t>
            </a:r>
            <a:r>
              <a:rPr lang="en-US" dirty="0" smtClean="0"/>
              <a:t>, passing “/index.html” as extra path information. A </a:t>
            </a:r>
            <a:r>
              <a:rPr lang="en-US" dirty="0" err="1" smtClean="0"/>
              <a:t>servlet</a:t>
            </a:r>
            <a:r>
              <a:rPr lang="en-US" dirty="0" smtClean="0"/>
              <a:t> can access this path information using the </a:t>
            </a:r>
            <a:r>
              <a:rPr lang="en-US" dirty="0" err="1" smtClean="0"/>
              <a:t>getPathInfo</a:t>
            </a:r>
            <a:r>
              <a:rPr lang="en-US" dirty="0" smtClean="0"/>
              <a:t>( ) method.   String pathname = </a:t>
            </a:r>
            <a:r>
              <a:rPr lang="en-US" dirty="0" err="1" smtClean="0"/>
              <a:t>request.getPathInfo</a:t>
            </a:r>
            <a:r>
              <a:rPr lang="en-US" dirty="0" smtClean="0"/>
              <a:t>();</a:t>
            </a:r>
          </a:p>
          <a:p>
            <a:pPr lvl="1">
              <a:defRPr/>
            </a:pPr>
            <a:r>
              <a:rPr lang="en-US" dirty="0" smtClean="0"/>
              <a:t>If the extra path information is the name of a file, then a </a:t>
            </a:r>
            <a:r>
              <a:rPr lang="en-US" dirty="0" err="1" smtClean="0"/>
              <a:t>servlet</a:t>
            </a:r>
            <a:r>
              <a:rPr lang="en-US" dirty="0" smtClean="0"/>
              <a:t> can get the actual file system location of the file using </a:t>
            </a:r>
            <a:r>
              <a:rPr lang="en-US" dirty="0" err="1" smtClean="0"/>
              <a:t>getPathTranslated</a:t>
            </a:r>
            <a:r>
              <a:rPr lang="en-US" dirty="0" smtClean="0"/>
              <a:t>( ) method:</a:t>
            </a:r>
          </a:p>
          <a:p>
            <a:pPr lvl="2" indent="-285750">
              <a:defRPr/>
            </a:pPr>
            <a:r>
              <a:rPr lang="en-US" b="1" dirty="0" smtClean="0">
                <a:latin typeface="Times New Roman" pitchFamily="18" charset="0"/>
              </a:rPr>
              <a:t>String filename = </a:t>
            </a:r>
            <a:r>
              <a:rPr lang="en-US" b="1" dirty="0" err="1" smtClean="0">
                <a:latin typeface="Times New Roman" pitchFamily="18" charset="0"/>
              </a:rPr>
              <a:t>request.getPathTranslated</a:t>
            </a:r>
            <a:r>
              <a:rPr lang="en-US" b="1" dirty="0" smtClean="0">
                <a:latin typeface="Times New Roman" pitchFamily="18" charset="0"/>
              </a:rPr>
              <a:t>( ) </a:t>
            </a:r>
          </a:p>
          <a:p>
            <a:pPr lvl="1">
              <a:defRPr/>
            </a:pPr>
            <a:r>
              <a:rPr lang="en-US" dirty="0" smtClean="0"/>
              <a:t>This method returns the extra path information translated to a real file system path or null if there is no extra path information. The returned path does not necessarily point to an existing file or directory. An example, translated path is “D:\tomcat\jakarta-tomcat-4.0.1\webapps\ServletDemo/html/index.html”. </a:t>
            </a:r>
          </a:p>
        </p:txBody>
      </p:sp>
      <p:sp>
        <p:nvSpPr>
          <p:cNvPr id="4" name="Footer Placeholder 3"/>
          <p:cNvSpPr>
            <a:spLocks noGrp="1"/>
          </p:cNvSpPr>
          <p:nvPr>
            <p:ph type="ftr" sz="quarter" idx="4"/>
          </p:nvPr>
        </p:nvSpPr>
        <p:spPr/>
        <p:txBody>
          <a:bodyPr/>
          <a:lstStyle/>
          <a:p>
            <a:pPr>
              <a:defRPr/>
            </a:pPr>
            <a:r>
              <a:rPr lang="en-US" smtClean="0"/>
              <a:t>Apache Struts Lecture 1: Intro</a:t>
            </a:r>
            <a:endParaRPr lang="en-US"/>
          </a:p>
        </p:txBody>
      </p:sp>
      <p:sp>
        <p:nvSpPr>
          <p:cNvPr id="5"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814A72E1-710C-4359-955B-56C28AE4E0DF}" type="slidenum">
              <a:rPr lang="en-US" sz="1200" b="0">
                <a:latin typeface="Times New Roman" panose="02020603050405020304" pitchFamily="18" charset="0"/>
              </a:rPr>
              <a:pPr/>
              <a:t>7</a:t>
            </a:fld>
            <a:endParaRPr lang="en-US" sz="1200" b="0">
              <a:latin typeface="Times New Roman" panose="02020603050405020304" pitchFamily="18" charset="0"/>
            </a:endParaRPr>
          </a:p>
        </p:txBody>
      </p:sp>
    </p:spTree>
    <p:extLst>
      <p:ext uri="{BB962C8B-B14F-4D97-AF65-F5344CB8AC3E}">
        <p14:creationId xmlns:p14="http://schemas.microsoft.com/office/powerpoint/2010/main" val="2386433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311150" y="715963"/>
            <a:ext cx="6226175" cy="3503612"/>
          </a:xfrm>
          <a:ln/>
        </p:spPr>
      </p:sp>
      <p:sp>
        <p:nvSpPr>
          <p:cNvPr id="3584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endParaRPr lang="en-US" smtClean="0"/>
          </a:p>
        </p:txBody>
      </p:sp>
      <p:sp>
        <p:nvSpPr>
          <p:cNvPr id="29700" name="Footer Placeholder 3"/>
          <p:cNvSpPr>
            <a:spLocks noGrp="1"/>
          </p:cNvSpPr>
          <p:nvPr>
            <p:ph type="ftr" sz="quarter" idx="4"/>
          </p:nvPr>
        </p:nvSpPr>
        <p:spPr/>
        <p:txBody>
          <a:bodyPr/>
          <a:lstStyle/>
          <a:p>
            <a:pPr>
              <a:defRPr/>
            </a:pPr>
            <a:r>
              <a:rPr lang="en-US" smtClean="0"/>
              <a:t>Apache Struts Lecture 1: Intro</a:t>
            </a:r>
          </a:p>
        </p:txBody>
      </p:sp>
      <p:sp>
        <p:nvSpPr>
          <p:cNvPr id="29701"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96797105-5929-4A85-82C6-CD115F34499D}" type="slidenum">
              <a:rPr lang="en-US" sz="1200" b="0">
                <a:latin typeface="Times New Roman" panose="02020603050405020304" pitchFamily="18" charset="0"/>
              </a:rPr>
              <a:pPr/>
              <a:t>8</a:t>
            </a:fld>
            <a:endParaRPr lang="en-US" sz="1200" b="0">
              <a:latin typeface="Times New Roman" panose="02020603050405020304" pitchFamily="18" charset="0"/>
            </a:endParaRPr>
          </a:p>
        </p:txBody>
      </p:sp>
    </p:spTree>
    <p:extLst>
      <p:ext uri="{BB962C8B-B14F-4D97-AF65-F5344CB8AC3E}">
        <p14:creationId xmlns:p14="http://schemas.microsoft.com/office/powerpoint/2010/main" val="4251299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311150" y="715963"/>
            <a:ext cx="6226175" cy="3503612"/>
          </a:xfrm>
          <a:ln/>
        </p:spPr>
      </p:sp>
      <p:sp>
        <p:nvSpPr>
          <p:cNvPr id="3" name="Notes Placeholder 2"/>
          <p:cNvSpPr>
            <a:spLocks noGrp="1"/>
          </p:cNvSpPr>
          <p:nvPr>
            <p:ph type="body" idx="1"/>
          </p:nvPr>
        </p:nvSpPr>
        <p:spPr/>
        <p:txBody>
          <a:bodyPr>
            <a:normAutofit lnSpcReduction="10000"/>
          </a:bodyPr>
          <a:lstStyle/>
          <a:p>
            <a:pPr marL="190500" indent="-190500" eaLnBrk="1" hangingPunct="1">
              <a:lnSpc>
                <a:spcPct val="90000"/>
              </a:lnSpc>
              <a:defRPr/>
            </a:pPr>
            <a:r>
              <a:rPr lang="en-US" u="sng" dirty="0" smtClean="0"/>
              <a:t>Structure of a Response</a:t>
            </a:r>
            <a:r>
              <a:rPr lang="en-US" dirty="0" smtClean="0"/>
              <a:t>:</a:t>
            </a:r>
          </a:p>
          <a:p>
            <a:pPr marL="769937" lvl="1" indent="-190500" eaLnBrk="1" hangingPunct="1">
              <a:lnSpc>
                <a:spcPct val="90000"/>
              </a:lnSpc>
              <a:defRPr/>
            </a:pPr>
            <a:r>
              <a:rPr lang="en-US" dirty="0" smtClean="0"/>
              <a:t>As part of </a:t>
            </a:r>
            <a:r>
              <a:rPr lang="en-US" dirty="0" err="1" smtClean="0"/>
              <a:t>Servlet</a:t>
            </a:r>
            <a:r>
              <a:rPr lang="en-US" dirty="0" smtClean="0"/>
              <a:t> lifecycle, we saw how </a:t>
            </a:r>
            <a:r>
              <a:rPr lang="en-US" b="1" dirty="0" smtClean="0"/>
              <a:t>response object </a:t>
            </a:r>
            <a:r>
              <a:rPr lang="en-US" dirty="0" smtClean="0"/>
              <a:t>is obtained. We saw examples of </a:t>
            </a:r>
            <a:r>
              <a:rPr lang="en-US" dirty="0" err="1" smtClean="0"/>
              <a:t>servlets</a:t>
            </a:r>
            <a:r>
              <a:rPr lang="en-US" dirty="0" smtClean="0"/>
              <a:t> where we used response object to set response type (</a:t>
            </a:r>
            <a:r>
              <a:rPr lang="en-US" dirty="0" err="1" smtClean="0"/>
              <a:t>response.setContentType</a:t>
            </a:r>
            <a:r>
              <a:rPr lang="en-US" dirty="0" smtClean="0"/>
              <a:t>()) and obtain the </a:t>
            </a:r>
            <a:r>
              <a:rPr lang="en-US" dirty="0" err="1" smtClean="0"/>
              <a:t>PrintWriter</a:t>
            </a:r>
            <a:r>
              <a:rPr lang="en-US" dirty="0" smtClean="0"/>
              <a:t> object to send response to browser (</a:t>
            </a:r>
            <a:r>
              <a:rPr lang="en-US" dirty="0" err="1" smtClean="0"/>
              <a:t>response.getWriter</a:t>
            </a:r>
            <a:r>
              <a:rPr lang="en-US" dirty="0" smtClean="0"/>
              <a:t>()).</a:t>
            </a:r>
          </a:p>
          <a:p>
            <a:pPr marL="769937" lvl="1" indent="-190500" eaLnBrk="1" hangingPunct="1">
              <a:lnSpc>
                <a:spcPct val="90000"/>
              </a:lnSpc>
              <a:defRPr/>
            </a:pPr>
            <a:r>
              <a:rPr lang="en-US" dirty="0" smtClean="0"/>
              <a:t>We shall see the </a:t>
            </a:r>
            <a:r>
              <a:rPr lang="en-US" dirty="0" err="1" smtClean="0"/>
              <a:t>HttpServletResponse</a:t>
            </a:r>
            <a:r>
              <a:rPr lang="en-US" dirty="0" smtClean="0"/>
              <a:t> object in more detail.</a:t>
            </a:r>
          </a:p>
          <a:p>
            <a:pPr marL="769937" lvl="1" indent="-190500" eaLnBrk="1" hangingPunct="1">
              <a:lnSpc>
                <a:spcPct val="90000"/>
              </a:lnSpc>
              <a:defRPr/>
            </a:pPr>
            <a:r>
              <a:rPr lang="en-US" dirty="0" smtClean="0"/>
              <a:t>When a web server responds to a request, the response typically consists of a status line, some response headers and the response body itself.</a:t>
            </a:r>
          </a:p>
          <a:p>
            <a:pPr marL="1085850" lvl="2" eaLnBrk="1" hangingPunct="1">
              <a:lnSpc>
                <a:spcPct val="90000"/>
              </a:lnSpc>
              <a:defRPr/>
            </a:pPr>
            <a:r>
              <a:rPr lang="en-US" dirty="0" smtClean="0"/>
              <a:t>The </a:t>
            </a:r>
            <a:r>
              <a:rPr lang="en-US" b="1" dirty="0" smtClean="0"/>
              <a:t>status line </a:t>
            </a:r>
            <a:r>
              <a:rPr lang="en-US" dirty="0" smtClean="0"/>
              <a:t>consists of HTTP version, a status code, and a very short message corresponding to the status code. </a:t>
            </a:r>
          </a:p>
          <a:p>
            <a:pPr marL="1085850" lvl="2" eaLnBrk="1" hangingPunct="1">
              <a:lnSpc>
                <a:spcPct val="90000"/>
              </a:lnSpc>
              <a:defRPr/>
            </a:pPr>
            <a:r>
              <a:rPr lang="en-US" dirty="0" smtClean="0"/>
              <a:t>The </a:t>
            </a:r>
            <a:r>
              <a:rPr lang="en-US" b="1" dirty="0" smtClean="0"/>
              <a:t>response headers </a:t>
            </a:r>
            <a:r>
              <a:rPr lang="en-US" dirty="0" smtClean="0"/>
              <a:t>are optional except for “content-type” which specifies the MIME type of the document being sent.</a:t>
            </a:r>
          </a:p>
          <a:p>
            <a:pPr marL="1085850" lvl="2" eaLnBrk="1" hangingPunct="1">
              <a:lnSpc>
                <a:spcPct val="90000"/>
              </a:lnSpc>
              <a:defRPr/>
            </a:pPr>
            <a:r>
              <a:rPr lang="en-US" dirty="0" smtClean="0"/>
              <a:t>The response body contains the actual response that the browser lays out. A </a:t>
            </a:r>
            <a:r>
              <a:rPr lang="en-US" b="1" dirty="0" smtClean="0"/>
              <a:t>response body </a:t>
            </a:r>
            <a:r>
              <a:rPr lang="en-US" dirty="0" smtClean="0"/>
              <a:t>can be of any type and of any length. The client knows what to expect by reading and interpreting the HTTP headers in the response.</a:t>
            </a:r>
          </a:p>
          <a:p>
            <a:pPr marL="1085850" lvl="2" eaLnBrk="1" hangingPunct="1">
              <a:lnSpc>
                <a:spcPct val="90000"/>
              </a:lnSpc>
              <a:defRPr/>
            </a:pPr>
            <a:endParaRPr lang="en-US" dirty="0" smtClean="0"/>
          </a:p>
          <a:p>
            <a:pPr marL="769937" lvl="1" indent="-190500" eaLnBrk="1" hangingPunct="1">
              <a:lnSpc>
                <a:spcPct val="90000"/>
              </a:lnSpc>
              <a:defRPr/>
            </a:pPr>
            <a:r>
              <a:rPr lang="en-US" dirty="0" err="1" smtClean="0"/>
              <a:t>Servlets</a:t>
            </a:r>
            <a:r>
              <a:rPr lang="en-US" dirty="0" smtClean="0"/>
              <a:t> can perform a number of important tasks by manipulating the status line and the response headers. For example, they can redirect the user to other sites, indicate the document type (image, PDF, and so on) to browser, tell the user that s/he is required to authenticate herself/himself before s/he can access any pages, and so on.</a:t>
            </a:r>
          </a:p>
          <a:p>
            <a:pPr>
              <a:defRPr/>
            </a:pPr>
            <a:endParaRPr lang="en-US" dirty="0"/>
          </a:p>
        </p:txBody>
      </p:sp>
      <p:sp>
        <p:nvSpPr>
          <p:cNvPr id="30724" name="Footer Placeholder 3"/>
          <p:cNvSpPr>
            <a:spLocks noGrp="1"/>
          </p:cNvSpPr>
          <p:nvPr>
            <p:ph type="ftr" sz="quarter" idx="4"/>
          </p:nvPr>
        </p:nvSpPr>
        <p:spPr/>
        <p:txBody>
          <a:bodyPr/>
          <a:lstStyle/>
          <a:p>
            <a:pPr>
              <a:defRPr/>
            </a:pPr>
            <a:r>
              <a:rPr lang="en-US" smtClean="0"/>
              <a:t>Servlets: Objects and Methods</a:t>
            </a:r>
          </a:p>
        </p:txBody>
      </p:sp>
      <p:sp>
        <p:nvSpPr>
          <p:cNvPr id="30725"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224D0A63-1B05-4670-A48D-60E0930686AE}" type="slidenum">
              <a:rPr lang="en-US" sz="1200" b="0">
                <a:latin typeface="Times New Roman" panose="02020603050405020304" pitchFamily="18" charset="0"/>
              </a:rPr>
              <a:pPr/>
              <a:t>9</a:t>
            </a:fld>
            <a:endParaRPr lang="en-US" sz="1200" b="0">
              <a:latin typeface="Times New Roman" panose="02020603050405020304" pitchFamily="18" charset="0"/>
            </a:endParaRPr>
          </a:p>
        </p:txBody>
      </p:sp>
    </p:spTree>
    <p:extLst>
      <p:ext uri="{BB962C8B-B14F-4D97-AF65-F5344CB8AC3E}">
        <p14:creationId xmlns:p14="http://schemas.microsoft.com/office/powerpoint/2010/main" val="2626613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311150" y="715963"/>
            <a:ext cx="6226175" cy="3503612"/>
          </a:xfrm>
          <a:ln/>
        </p:spPr>
      </p:sp>
      <p:sp>
        <p:nvSpPr>
          <p:cNvPr id="3" name="Notes Placeholder 2"/>
          <p:cNvSpPr>
            <a:spLocks noGrp="1"/>
          </p:cNvSpPr>
          <p:nvPr>
            <p:ph type="body" idx="1"/>
          </p:nvPr>
        </p:nvSpPr>
        <p:spPr/>
        <p:txBody>
          <a:bodyPr>
            <a:normAutofit fontScale="92500"/>
          </a:bodyPr>
          <a:lstStyle/>
          <a:p>
            <a:pPr marL="228600" indent="-228600">
              <a:lnSpc>
                <a:spcPct val="90000"/>
              </a:lnSpc>
              <a:defRPr/>
            </a:pPr>
            <a:r>
              <a:rPr lang="en-US" u="sng" dirty="0" smtClean="0"/>
              <a:t>Concept of Status Codes</a:t>
            </a:r>
            <a:r>
              <a:rPr lang="en-US" dirty="0" smtClean="0"/>
              <a:t>:</a:t>
            </a:r>
          </a:p>
          <a:p>
            <a:pPr marL="808037" lvl="1" indent="-228600">
              <a:lnSpc>
                <a:spcPct val="90000"/>
              </a:lnSpc>
              <a:buFontTx/>
              <a:buChar char="•"/>
              <a:defRPr/>
            </a:pPr>
            <a:r>
              <a:rPr lang="en-US" dirty="0" smtClean="0"/>
              <a:t>As mentioned on the previous page, the </a:t>
            </a:r>
            <a:r>
              <a:rPr lang="en-US" b="1" dirty="0" smtClean="0"/>
              <a:t>status line </a:t>
            </a:r>
            <a:r>
              <a:rPr lang="en-US" dirty="0" smtClean="0"/>
              <a:t>consists of HTTP version, a status code, and a short message corresponding to the status code. The HTTP version is set by server and message is directly associated with status code. Therefore a </a:t>
            </a:r>
            <a:r>
              <a:rPr lang="en-US" dirty="0" err="1" smtClean="0"/>
              <a:t>servlet</a:t>
            </a:r>
            <a:r>
              <a:rPr lang="en-US" dirty="0" smtClean="0"/>
              <a:t> needs to only set the status code.</a:t>
            </a:r>
          </a:p>
          <a:p>
            <a:pPr marL="808037" lvl="1" indent="-228600">
              <a:lnSpc>
                <a:spcPct val="90000"/>
              </a:lnSpc>
              <a:buFontTx/>
              <a:buChar char="•"/>
              <a:defRPr/>
            </a:pPr>
            <a:r>
              <a:rPr lang="en-US" b="1" dirty="0" smtClean="0"/>
              <a:t>HTTP status codes </a:t>
            </a:r>
            <a:r>
              <a:rPr lang="en-US" dirty="0" smtClean="0"/>
              <a:t>are returned by the server to the client to determine the outcome of a request. The status code can indicate success or failure, or it can tell the client software to take further action to finish the request. A status code works behind the scenes and is interpreted by the browser software. If a </a:t>
            </a:r>
            <a:r>
              <a:rPr lang="en-US" dirty="0" err="1" smtClean="0"/>
              <a:t>servlet</a:t>
            </a:r>
            <a:r>
              <a:rPr lang="en-US" dirty="0" smtClean="0"/>
              <a:t> does not specifically set the status code, the server steps in and sets its value to the default 200 “OK” status.</a:t>
            </a:r>
          </a:p>
          <a:p>
            <a:pPr lvl="1">
              <a:defRPr/>
            </a:pPr>
            <a:r>
              <a:rPr lang="en-US" dirty="0" smtClean="0"/>
              <a:t>Status codes are three-digit integer values, the first digit of the code indicates the class of the status. To quote from the spec:</a:t>
            </a:r>
          </a:p>
          <a:p>
            <a:pPr lvl="2">
              <a:defRPr/>
            </a:pPr>
            <a:r>
              <a:rPr lang="en-US" b="1" dirty="0" smtClean="0"/>
              <a:t>1xx: </a:t>
            </a:r>
            <a:r>
              <a:rPr lang="en-US" dirty="0" smtClean="0"/>
              <a:t>Informational - Request received, continuing process</a:t>
            </a:r>
          </a:p>
          <a:p>
            <a:pPr lvl="2">
              <a:defRPr/>
            </a:pPr>
            <a:r>
              <a:rPr lang="en-US" b="1" dirty="0" smtClean="0"/>
              <a:t>2xx:</a:t>
            </a:r>
            <a:r>
              <a:rPr lang="en-US" dirty="0" smtClean="0"/>
              <a:t> Success - The action was successfully received, understood, and accepted</a:t>
            </a:r>
          </a:p>
          <a:p>
            <a:pPr lvl="2">
              <a:defRPr/>
            </a:pPr>
            <a:r>
              <a:rPr lang="en-US" b="1" dirty="0" smtClean="0"/>
              <a:t>3xx:</a:t>
            </a:r>
            <a:r>
              <a:rPr lang="en-US" dirty="0" smtClean="0"/>
              <a:t> Redirection - Further action must be taken in order to complete the request</a:t>
            </a:r>
          </a:p>
          <a:p>
            <a:pPr lvl="2">
              <a:defRPr/>
            </a:pPr>
            <a:r>
              <a:rPr lang="en-US" b="1" dirty="0" smtClean="0"/>
              <a:t>4xx:</a:t>
            </a:r>
            <a:r>
              <a:rPr lang="en-US" dirty="0" smtClean="0"/>
              <a:t> Client Error - The request contains bad syntax or cannot be fulfilled</a:t>
            </a:r>
          </a:p>
          <a:p>
            <a:pPr lvl="2">
              <a:defRPr/>
            </a:pPr>
            <a:r>
              <a:rPr lang="en-US" b="1" dirty="0" smtClean="0"/>
              <a:t>5xx:</a:t>
            </a:r>
            <a:r>
              <a:rPr lang="en-US" dirty="0" smtClean="0"/>
              <a:t> Server Error - The server failed to fulfill an apparently valid request</a:t>
            </a:r>
          </a:p>
          <a:p>
            <a:pPr marL="808037" lvl="1" indent="-228600">
              <a:lnSpc>
                <a:spcPct val="90000"/>
              </a:lnSpc>
              <a:buFontTx/>
              <a:buChar char="•"/>
              <a:defRPr/>
            </a:pPr>
            <a:endParaRPr lang="en-US" dirty="0" smtClean="0"/>
          </a:p>
          <a:p>
            <a:pPr>
              <a:defRPr/>
            </a:pPr>
            <a:endParaRPr lang="en-US" dirty="0"/>
          </a:p>
        </p:txBody>
      </p:sp>
      <p:sp>
        <p:nvSpPr>
          <p:cNvPr id="31748" name="Slide Number Placeholder 4"/>
          <p:cNvSpPr>
            <a:spLocks noGrp="1"/>
          </p:cNvSpPr>
          <p:nvPr>
            <p:ph type="sldNum" sz="quarter" idx="5"/>
          </p:nvPr>
        </p:nvSpPr>
        <p:spPr/>
        <p:txBody>
          <a:bodyPr/>
          <a:lstStyle>
            <a:lvl1pPr defTabSz="925513"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defTabSz="925513"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defTabSz="925513"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defTabSz="925513"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defTabSz="925513"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defTabSz="925513"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fld id="{60DCA750-983C-4F9C-AAF2-B4BCF78A63AB}" type="slidenum">
              <a:rPr lang="en-US" sz="1200" b="0">
                <a:latin typeface="Times New Roman" panose="02020603050405020304" pitchFamily="18" charset="0"/>
              </a:rPr>
              <a:pPr/>
              <a:t>10</a:t>
            </a:fld>
            <a:endParaRPr lang="en-US" sz="1200" b="0">
              <a:latin typeface="Times New Roman" panose="02020603050405020304" pitchFamily="18" charset="0"/>
            </a:endParaRPr>
          </a:p>
        </p:txBody>
      </p:sp>
    </p:spTree>
    <p:extLst>
      <p:ext uri="{BB962C8B-B14F-4D97-AF65-F5344CB8AC3E}">
        <p14:creationId xmlns:p14="http://schemas.microsoft.com/office/powerpoint/2010/main" val="32348482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33248" y="288349"/>
            <a:ext cx="2841429" cy="676065"/>
          </a:xfrm>
          <a:prstGeom prst="rect">
            <a:avLst/>
          </a:prstGeom>
        </p:spPr>
      </p:pic>
      <p:sp>
        <p:nvSpPr>
          <p:cNvPr id="2" name="Title 1"/>
          <p:cNvSpPr>
            <a:spLocks noGrp="1"/>
          </p:cNvSpPr>
          <p:nvPr>
            <p:ph type="ctrTitle"/>
          </p:nvPr>
        </p:nvSpPr>
        <p:spPr>
          <a:xfrm>
            <a:off x="5323278" y="2425701"/>
            <a:ext cx="6547440" cy="1684190"/>
          </a:xfrm>
        </p:spPr>
        <p:txBody>
          <a:bodyPr rIns="0" anchor="ctr">
            <a:normAutofit/>
          </a:bodyPr>
          <a:lstStyle>
            <a:lvl1pPr algn="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5323277" y="5753100"/>
            <a:ext cx="6547440" cy="542924"/>
          </a:xfrm>
        </p:spPr>
        <p:txBody>
          <a:bodyPr rIns="0" anchor="ctr"/>
          <a:lstStyle>
            <a:lvl1pPr marL="0" indent="0" algn="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13070761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50567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9030" y="-1"/>
            <a:ext cx="12221030"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9049" y="1491338"/>
            <a:ext cx="5597683" cy="3874412"/>
          </a:xfrm>
          <a:prstGeom prst="rect">
            <a:avLst/>
          </a:prstGeom>
        </p:spPr>
      </p:pic>
      <p:sp>
        <p:nvSpPr>
          <p:cNvPr id="9" name="Rectangle 8"/>
          <p:cNvSpPr/>
          <p:nvPr userDrawn="1"/>
        </p:nvSpPr>
        <p:spPr>
          <a:xfrm>
            <a:off x="6942108" y="0"/>
            <a:ext cx="1372307"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0" name="Rectangle 9"/>
          <p:cNvSpPr/>
          <p:nvPr userDrawn="1"/>
        </p:nvSpPr>
        <p:spPr>
          <a:xfrm>
            <a:off x="6942108" y="5512683"/>
            <a:ext cx="1372307"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1" name="Rectangle 10"/>
          <p:cNvSpPr/>
          <p:nvPr userDrawn="1"/>
        </p:nvSpPr>
        <p:spPr>
          <a:xfrm>
            <a:off x="5566441" y="2751362"/>
            <a:ext cx="662556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US" sz="8000" b="1" dirty="0" smtClean="0">
                <a:effectLst>
                  <a:outerShdw blurRad="38100" dist="38100" dir="2700000" algn="tl">
                    <a:srgbClr val="000000">
                      <a:alpha val="43137"/>
                    </a:srgbClr>
                  </a:outerShdw>
                </a:effectLst>
              </a:rPr>
              <a:t>Thank You!</a:t>
            </a:r>
            <a:endParaRPr lang="en-US" sz="8000" b="1" dirty="0">
              <a:effectLst>
                <a:outerShdw blurRad="38100" dist="38100" dir="2700000" algn="tl">
                  <a:srgbClr val="000000">
                    <a:alpha val="43137"/>
                  </a:srgbClr>
                </a:outerShdw>
              </a:effectLst>
            </a:endParaRPr>
          </a:p>
        </p:txBody>
      </p:sp>
      <p:sp>
        <p:nvSpPr>
          <p:cNvPr id="12" name="Rectangle 11"/>
          <p:cNvSpPr/>
          <p:nvPr userDrawn="1"/>
        </p:nvSpPr>
        <p:spPr>
          <a:xfrm>
            <a:off x="-25400" y="1352543"/>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3" name="Rectangle 12"/>
          <p:cNvSpPr/>
          <p:nvPr userDrawn="1"/>
        </p:nvSpPr>
        <p:spPr>
          <a:xfrm>
            <a:off x="-25400" y="5367541"/>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4" name="Rectangle 13"/>
          <p:cNvSpPr/>
          <p:nvPr userDrawn="1"/>
        </p:nvSpPr>
        <p:spPr>
          <a:xfrm>
            <a:off x="5560089" y="4125736"/>
            <a:ext cx="1372307"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5" name="Rectangle 14"/>
          <p:cNvSpPr/>
          <p:nvPr userDrawn="1"/>
        </p:nvSpPr>
        <p:spPr>
          <a:xfrm>
            <a:off x="5560089" y="1352543"/>
            <a:ext cx="1372307"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Tree>
    <p:extLst>
      <p:ext uri="{BB962C8B-B14F-4D97-AF65-F5344CB8AC3E}">
        <p14:creationId xmlns:p14="http://schemas.microsoft.com/office/powerpoint/2010/main" val="7726106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1123996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210114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2923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33248" y="288349"/>
            <a:ext cx="2841429" cy="676065"/>
          </a:xfrm>
          <a:prstGeom prst="rect">
            <a:avLst/>
          </a:prstGeom>
        </p:spPr>
      </p:pic>
      <p:sp>
        <p:nvSpPr>
          <p:cNvPr id="2" name="Title 1"/>
          <p:cNvSpPr>
            <a:spLocks noGrp="1"/>
          </p:cNvSpPr>
          <p:nvPr>
            <p:ph type="ctrTitle"/>
          </p:nvPr>
        </p:nvSpPr>
        <p:spPr>
          <a:xfrm>
            <a:off x="5323278" y="2425701"/>
            <a:ext cx="6547440" cy="1684190"/>
          </a:xfrm>
        </p:spPr>
        <p:txBody>
          <a:bodyPr rIns="0" anchor="ctr">
            <a:normAutofit/>
          </a:bodyPr>
          <a:lstStyle>
            <a:lvl1pPr algn="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5323277" y="5753100"/>
            <a:ext cx="6547440" cy="542924"/>
          </a:xfrm>
        </p:spPr>
        <p:txBody>
          <a:bodyPr rIns="0" anchor="ctr"/>
          <a:lstStyle>
            <a:lvl1pPr marL="0" indent="0" algn="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56909721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9030" y="-1"/>
            <a:ext cx="12221030"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9049" y="1491338"/>
            <a:ext cx="5597683" cy="3874412"/>
          </a:xfrm>
          <a:prstGeom prst="rect">
            <a:avLst/>
          </a:prstGeom>
        </p:spPr>
      </p:pic>
      <p:sp>
        <p:nvSpPr>
          <p:cNvPr id="9" name="Rectangle 8"/>
          <p:cNvSpPr/>
          <p:nvPr userDrawn="1"/>
        </p:nvSpPr>
        <p:spPr>
          <a:xfrm>
            <a:off x="6942108" y="0"/>
            <a:ext cx="1372307"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6942108" y="5512683"/>
            <a:ext cx="1372307"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566441" y="2751362"/>
            <a:ext cx="662556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0" b="1" dirty="0" smtClean="0">
                <a:solidFill>
                  <a:prstClr val="white"/>
                </a:solidFill>
                <a:effectLst>
                  <a:outerShdw blurRad="38100" dist="38100" dir="2700000" algn="tl">
                    <a:srgbClr val="000000">
                      <a:alpha val="43137"/>
                    </a:srgbClr>
                  </a:outerShdw>
                </a:effectLst>
              </a:rPr>
              <a:t>Thank You!</a:t>
            </a:r>
            <a:endParaRPr lang="en-US" sz="8000" b="1" dirty="0">
              <a:solidFill>
                <a:prstClr val="white"/>
              </a:solidFill>
              <a:effectLst>
                <a:outerShdw blurRad="38100" dist="38100" dir="2700000" algn="tl">
                  <a:srgbClr val="000000">
                    <a:alpha val="43137"/>
                  </a:srgbClr>
                </a:outerShdw>
              </a:effectLst>
            </a:endParaRPr>
          </a:p>
        </p:txBody>
      </p:sp>
      <p:sp>
        <p:nvSpPr>
          <p:cNvPr id="12" name="Rectangle 11"/>
          <p:cNvSpPr/>
          <p:nvPr userDrawn="1"/>
        </p:nvSpPr>
        <p:spPr>
          <a:xfrm>
            <a:off x="-25400" y="1352543"/>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25400" y="5367541"/>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5560089" y="4125736"/>
            <a:ext cx="1372307"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5560089" y="1352543"/>
            <a:ext cx="1372307"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2675374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6087505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9988206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8.xml"/><Relationship Id="rId7"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4514" y="-3785"/>
            <a:ext cx="12225109"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2" name="Picture 11" descr="FF_trans.png"/>
          <p:cNvPicPr>
            <a:picLocks noChangeAspect="1"/>
          </p:cNvPicPr>
          <p:nvPr userDrawn="1"/>
        </p:nvPicPr>
        <p:blipFill>
          <a:blip r:embed="rId9"/>
          <a:stretch>
            <a:fillRect/>
          </a:stretch>
        </p:blipFill>
        <p:spPr>
          <a:xfrm>
            <a:off x="323850" y="395288"/>
            <a:ext cx="270961" cy="447675"/>
          </a:xfrm>
          <a:prstGeom prst="rect">
            <a:avLst/>
          </a:prstGeom>
        </p:spPr>
      </p:pic>
      <p:sp>
        <p:nvSpPr>
          <p:cNvPr id="2" name="Title Placeholder 1"/>
          <p:cNvSpPr>
            <a:spLocks noGrp="1"/>
          </p:cNvSpPr>
          <p:nvPr>
            <p:ph type="title"/>
          </p:nvPr>
        </p:nvSpPr>
        <p:spPr>
          <a:xfrm>
            <a:off x="732969" y="266700"/>
            <a:ext cx="1114311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47651" y="1137424"/>
            <a:ext cx="11622024"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userDrawn="1"/>
        </p:nvSpPr>
        <p:spPr>
          <a:xfrm>
            <a:off x="247651" y="6572608"/>
            <a:ext cx="904094" cy="123111"/>
          </a:xfrm>
          <a:prstGeom prst="rect">
            <a:avLst/>
          </a:prstGeom>
          <a:noFill/>
        </p:spPr>
        <p:txBody>
          <a:bodyPr wrap="none" lIns="0" tIns="0" rIns="0" bIns="0" rtlCol="0">
            <a:spAutoFit/>
          </a:bodyPr>
          <a:lstStyle/>
          <a:p>
            <a:r>
              <a:rPr lang="en-US" sz="800" dirty="0" smtClean="0">
                <a:solidFill>
                  <a:schemeClr val="bg1"/>
                </a:solidFill>
              </a:rPr>
              <a:t>© 2017, Syntel, Inc.</a:t>
            </a:r>
            <a:endParaRPr lang="en-US" sz="800" dirty="0">
              <a:solidFill>
                <a:schemeClr val="bg1"/>
              </a:solidFill>
            </a:endParaRPr>
          </a:p>
        </p:txBody>
      </p:sp>
      <p:sp>
        <p:nvSpPr>
          <p:cNvPr id="18" name="TextBox 17"/>
          <p:cNvSpPr txBox="1">
            <a:spLocks/>
          </p:cNvSpPr>
          <p:nvPr userDrawn="1"/>
        </p:nvSpPr>
        <p:spPr>
          <a:xfrm>
            <a:off x="6017452" y="6557219"/>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schemeClr val="bg1"/>
                </a:solidFill>
              </a:rPr>
              <a:pPr algn="ctr"/>
              <a:t>‹#›</a:t>
            </a:fld>
            <a:endParaRPr lang="en-US" sz="1000" b="1" dirty="0">
              <a:solidFill>
                <a:schemeClr val="bg1"/>
              </a:solidFill>
            </a:endParaRPr>
          </a:p>
        </p:txBody>
      </p:sp>
    </p:spTree>
    <p:extLst>
      <p:ext uri="{BB962C8B-B14F-4D97-AF65-F5344CB8AC3E}">
        <p14:creationId xmlns:p14="http://schemas.microsoft.com/office/powerpoint/2010/main" val="178448956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5" r:id="rId5"/>
  </p:sldLayoutIdLst>
  <p:timing>
    <p:tnLst>
      <p:par>
        <p:cTn id="1" dur="indefinite" restart="never" nodeType="tmRoot"/>
      </p:par>
    </p:tnLst>
  </p:timing>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4514" y="-3785"/>
            <a:ext cx="12225109"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2" name="Picture 11" descr="FF_trans.png"/>
          <p:cNvPicPr>
            <a:picLocks noChangeAspect="1"/>
          </p:cNvPicPr>
          <p:nvPr userDrawn="1"/>
        </p:nvPicPr>
        <p:blipFill>
          <a:blip r:embed="rId9"/>
          <a:stretch>
            <a:fillRect/>
          </a:stretch>
        </p:blipFill>
        <p:spPr>
          <a:xfrm>
            <a:off x="323850" y="395288"/>
            <a:ext cx="270961" cy="447675"/>
          </a:xfrm>
          <a:prstGeom prst="rect">
            <a:avLst/>
          </a:prstGeom>
        </p:spPr>
      </p:pic>
      <p:sp>
        <p:nvSpPr>
          <p:cNvPr id="2" name="Title Placeholder 1"/>
          <p:cNvSpPr>
            <a:spLocks noGrp="1"/>
          </p:cNvSpPr>
          <p:nvPr>
            <p:ph type="title"/>
          </p:nvPr>
        </p:nvSpPr>
        <p:spPr>
          <a:xfrm>
            <a:off x="732969" y="266700"/>
            <a:ext cx="1114311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47651" y="1137424"/>
            <a:ext cx="11622024"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userDrawn="1"/>
        </p:nvSpPr>
        <p:spPr>
          <a:xfrm>
            <a:off x="247651" y="6572608"/>
            <a:ext cx="904094" cy="123111"/>
          </a:xfrm>
          <a:prstGeom prst="rect">
            <a:avLst/>
          </a:prstGeom>
          <a:noFill/>
        </p:spPr>
        <p:txBody>
          <a:bodyPr wrap="none" lIns="0" tIns="0" rIns="0" bIns="0" rtlCol="0">
            <a:spAutoFit/>
          </a:bodyPr>
          <a:lstStyle/>
          <a:p>
            <a:r>
              <a:rPr lang="en-US" sz="800" dirty="0" smtClean="0">
                <a:solidFill>
                  <a:prstClr val="white"/>
                </a:solidFill>
              </a:rPr>
              <a:t>© 2017, Syntel, Inc.</a:t>
            </a:r>
            <a:endParaRPr lang="en-US" sz="800" dirty="0">
              <a:solidFill>
                <a:prstClr val="white"/>
              </a:solidFill>
            </a:endParaRPr>
          </a:p>
        </p:txBody>
      </p:sp>
      <p:sp>
        <p:nvSpPr>
          <p:cNvPr id="18" name="TextBox 17"/>
          <p:cNvSpPr txBox="1">
            <a:spLocks/>
          </p:cNvSpPr>
          <p:nvPr userDrawn="1"/>
        </p:nvSpPr>
        <p:spPr>
          <a:xfrm>
            <a:off x="6017452" y="6557219"/>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prstClr val="white"/>
                </a:solidFill>
              </a:rPr>
              <a:pPr algn="ctr"/>
              <a:t>‹#›</a:t>
            </a:fld>
            <a:endParaRPr lang="en-US" sz="1000" b="1" dirty="0">
              <a:solidFill>
                <a:prstClr val="white"/>
              </a:solidFill>
            </a:endParaRPr>
          </a:p>
        </p:txBody>
      </p:sp>
    </p:spTree>
    <p:extLst>
      <p:ext uri="{BB962C8B-B14F-4D97-AF65-F5344CB8AC3E}">
        <p14:creationId xmlns:p14="http://schemas.microsoft.com/office/powerpoint/2010/main" val="396757334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iming>
    <p:tnLst>
      <p:par>
        <p:cTn id="1" dur="indefinite" restart="never" nodeType="tmRoot"/>
      </p:par>
    </p:tnLst>
  </p:timing>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p15:clr>
            <a:srgbClr val="F26B43"/>
          </p15:clr>
        </p15:guide>
        <p15:guide id="2" pos="7481">
          <p15:clr>
            <a:srgbClr val="F26B43"/>
          </p15:clr>
        </p15:guide>
        <p15:guide id="3" pos="149">
          <p15:clr>
            <a:srgbClr val="F26B43"/>
          </p15:clr>
        </p15:guide>
        <p15:guide id="4" orient="horz" pos="386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ejb_server:8000/ServletJsp/servlet/siteselector"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6141" y="2425701"/>
            <a:ext cx="7224577" cy="1684190"/>
          </a:xfrm>
        </p:spPr>
        <p:txBody>
          <a:bodyPr/>
          <a:lstStyle/>
          <a:p>
            <a:r>
              <a:rPr lang="en-US" dirty="0" smtClean="0"/>
              <a:t>Servlet-Request and Response </a:t>
            </a:r>
            <a:endParaRPr lang="en-US" dirty="0"/>
          </a:p>
        </p:txBody>
      </p:sp>
    </p:spTree>
    <p:extLst>
      <p:ext uri="{BB962C8B-B14F-4D97-AF65-F5344CB8AC3E}">
        <p14:creationId xmlns:p14="http://schemas.microsoft.com/office/powerpoint/2010/main" val="574385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Servlet Objects and Methods</a:t>
            </a:r>
          </a:p>
        </p:txBody>
      </p:sp>
      <p:sp>
        <p:nvSpPr>
          <p:cNvPr id="13315" name="Content Placeholder 2"/>
          <p:cNvSpPr>
            <a:spLocks noGrp="1"/>
          </p:cNvSpPr>
          <p:nvPr>
            <p:ph idx="1"/>
          </p:nvPr>
        </p:nvSpPr>
        <p:spPr/>
        <p:txBody>
          <a:bodyPr/>
          <a:lstStyle/>
          <a:p>
            <a:r>
              <a:rPr lang="en-US" smtClean="0"/>
              <a:t>Structure of Response:</a:t>
            </a:r>
          </a:p>
          <a:p>
            <a:pPr lvl="1"/>
            <a:r>
              <a:rPr lang="en-US" smtClean="0"/>
              <a:t>Status Code:</a:t>
            </a:r>
          </a:p>
          <a:p>
            <a:pPr lvl="2"/>
            <a:r>
              <a:rPr lang="en-US" sz="1800"/>
              <a:t>The </a:t>
            </a:r>
            <a:r>
              <a:rPr lang="en-US" sz="1800" b="1"/>
              <a:t>status line </a:t>
            </a:r>
            <a:r>
              <a:rPr lang="en-US" sz="1800"/>
              <a:t>consists of HTTP version, a status code, and a short message corresponding to the status code</a:t>
            </a:r>
          </a:p>
          <a:p>
            <a:pPr lvl="2"/>
            <a:r>
              <a:rPr lang="en-US" sz="1800"/>
              <a:t>The HTTP version is set by server and message is directly associated with status code. Therefore a servlet needs to only set the status code.</a:t>
            </a:r>
          </a:p>
          <a:p>
            <a:pPr lvl="2"/>
            <a:endParaRPr lang="en-US" sz="1800"/>
          </a:p>
          <a:p>
            <a:pPr lvl="2"/>
            <a:r>
              <a:rPr lang="en-US" sz="1800" b="1"/>
              <a:t>public  void HttpServletResponse.setStatus(int sc):  </a:t>
            </a:r>
            <a:r>
              <a:rPr lang="en-US" sz="1800"/>
              <a:t>It sets response status code.</a:t>
            </a:r>
          </a:p>
          <a:p>
            <a:pPr lvl="3"/>
            <a:r>
              <a:rPr lang="en-US" sz="1600"/>
              <a:t>If a servlet sets a status code that indicates an error during the handling of the request, then it can sendError() instead of setStatus():</a:t>
            </a:r>
          </a:p>
          <a:p>
            <a:pPr lvl="3"/>
            <a:endParaRPr lang="en-US" sz="1600"/>
          </a:p>
          <a:p>
            <a:pPr lvl="2"/>
            <a:r>
              <a:rPr lang="en-US" sz="1800" b="1"/>
              <a:t>public  void HttpServletResponse.sendError(int sc)</a:t>
            </a:r>
          </a:p>
          <a:p>
            <a:pPr lvl="2"/>
            <a:r>
              <a:rPr lang="en-US" sz="1800" b="1"/>
              <a:t>public  void HttpServletResponse.sendError(int sc,String sm)</a:t>
            </a:r>
          </a:p>
          <a:p>
            <a:pPr lvl="2"/>
            <a:endParaRPr lang="en-US" smtClean="0"/>
          </a:p>
        </p:txBody>
      </p:sp>
    </p:spTree>
    <p:extLst>
      <p:ext uri="{BB962C8B-B14F-4D97-AF65-F5344CB8AC3E}">
        <p14:creationId xmlns:p14="http://schemas.microsoft.com/office/powerpoint/2010/main" val="26905176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Servlet Objects and Methods</a:t>
            </a:r>
            <a:endParaRPr lang="en-US" b="1" smtClean="0"/>
          </a:p>
        </p:txBody>
      </p:sp>
      <p:sp>
        <p:nvSpPr>
          <p:cNvPr id="14339" name="Content Placeholder 2"/>
          <p:cNvSpPr>
            <a:spLocks noGrp="1"/>
          </p:cNvSpPr>
          <p:nvPr>
            <p:ph idx="1"/>
          </p:nvPr>
        </p:nvSpPr>
        <p:spPr/>
        <p:txBody>
          <a:bodyPr/>
          <a:lstStyle/>
          <a:p>
            <a:endParaRPr lang="en-US" smtClean="0"/>
          </a:p>
        </p:txBody>
      </p:sp>
    </p:spTree>
    <p:extLst>
      <p:ext uri="{BB962C8B-B14F-4D97-AF65-F5344CB8AC3E}">
        <p14:creationId xmlns:p14="http://schemas.microsoft.com/office/powerpoint/2010/main" val="78644317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Servlet Objects and Methods</a:t>
            </a:r>
          </a:p>
        </p:txBody>
      </p:sp>
      <p:sp>
        <p:nvSpPr>
          <p:cNvPr id="15363" name="Content Placeholder 2"/>
          <p:cNvSpPr>
            <a:spLocks noGrp="1"/>
          </p:cNvSpPr>
          <p:nvPr>
            <p:ph idx="1"/>
          </p:nvPr>
        </p:nvSpPr>
        <p:spPr/>
        <p:txBody>
          <a:bodyPr/>
          <a:lstStyle/>
          <a:p>
            <a:r>
              <a:rPr lang="en-US" smtClean="0"/>
              <a:t>Structure of Response:</a:t>
            </a:r>
          </a:p>
          <a:p>
            <a:pPr lvl="1"/>
            <a:r>
              <a:rPr lang="en-US" smtClean="0"/>
              <a:t>The HTTP response headers are as follows:</a:t>
            </a:r>
          </a:p>
          <a:p>
            <a:pPr lvl="2"/>
            <a:r>
              <a:rPr lang="en-US" sz="1800"/>
              <a:t>Cache-Control</a:t>
            </a:r>
          </a:p>
          <a:p>
            <a:pPr lvl="2"/>
            <a:r>
              <a:rPr lang="en-US" sz="1800"/>
              <a:t>Pragma</a:t>
            </a:r>
          </a:p>
          <a:p>
            <a:pPr lvl="2"/>
            <a:r>
              <a:rPr lang="en-US" sz="1800"/>
              <a:t>Refresh</a:t>
            </a:r>
          </a:p>
          <a:p>
            <a:pPr lvl="2"/>
            <a:r>
              <a:rPr lang="en-US" sz="1800"/>
              <a:t>Connection </a:t>
            </a:r>
          </a:p>
          <a:p>
            <a:pPr lvl="2"/>
            <a:r>
              <a:rPr lang="en-US" sz="1800"/>
              <a:t>Retry-After </a:t>
            </a:r>
          </a:p>
          <a:p>
            <a:pPr lvl="2"/>
            <a:r>
              <a:rPr lang="en-US" sz="1800"/>
              <a:t>Expires</a:t>
            </a:r>
          </a:p>
          <a:p>
            <a:pPr lvl="2"/>
            <a:r>
              <a:rPr lang="en-US" sz="1800"/>
              <a:t>Location </a:t>
            </a:r>
          </a:p>
          <a:p>
            <a:pPr lvl="2"/>
            <a:r>
              <a:rPr lang="en-US" sz="1800">
                <a:latin typeface="Trebuchet MS" panose="020B0603020202020204" pitchFamily="34" charset="0"/>
              </a:rPr>
              <a:t>WWW-Authenticate</a:t>
            </a:r>
          </a:p>
          <a:p>
            <a:pPr lvl="2"/>
            <a:r>
              <a:rPr lang="en-US" sz="1800">
                <a:latin typeface="Trebuchet MS" panose="020B0603020202020204" pitchFamily="34" charset="0"/>
              </a:rPr>
              <a:t>Content-Encoding</a:t>
            </a:r>
          </a:p>
          <a:p>
            <a:pPr lvl="2"/>
            <a:endParaRPr lang="en-US" smtClean="0"/>
          </a:p>
          <a:p>
            <a:pPr lvl="2"/>
            <a:endParaRPr lang="en-US" smtClean="0"/>
          </a:p>
          <a:p>
            <a:pPr lvl="1"/>
            <a:endParaRPr lang="en-US" smtClean="0"/>
          </a:p>
        </p:txBody>
      </p:sp>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1" y="1846264"/>
            <a:ext cx="4894263"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0620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Servlet Objects and Methods</a:t>
            </a:r>
          </a:p>
        </p:txBody>
      </p:sp>
      <p:sp>
        <p:nvSpPr>
          <p:cNvPr id="3" name="Content Placeholder 2"/>
          <p:cNvSpPr>
            <a:spLocks noGrp="1"/>
          </p:cNvSpPr>
          <p:nvPr>
            <p:ph idx="1"/>
          </p:nvPr>
        </p:nvSpPr>
        <p:spPr/>
        <p:txBody>
          <a:bodyPr/>
          <a:lstStyle/>
          <a:p>
            <a:pPr>
              <a:defRPr/>
            </a:pPr>
            <a:r>
              <a:rPr lang="en-US" dirty="0" smtClean="0"/>
              <a:t>Structure of Response:</a:t>
            </a:r>
          </a:p>
          <a:p>
            <a:pPr lvl="1">
              <a:defRPr/>
            </a:pPr>
            <a:r>
              <a:rPr lang="en-US" dirty="0" err="1" smtClean="0"/>
              <a:t>HttpResponse</a:t>
            </a:r>
            <a:r>
              <a:rPr lang="en-US" dirty="0" smtClean="0"/>
              <a:t> Header: </a:t>
            </a:r>
            <a:r>
              <a:rPr lang="en-US" b="1" u="sng" dirty="0" smtClean="0"/>
              <a:t>Redirecting  a Request</a:t>
            </a:r>
          </a:p>
          <a:p>
            <a:pPr lvl="1">
              <a:buFont typeface="Wingdings" panose="05000000000000000000" pitchFamily="2" charset="2"/>
              <a:buNone/>
              <a:defRPr/>
            </a:pPr>
            <a:endParaRPr lang="en-US" dirty="0" smtClean="0"/>
          </a:p>
          <a:p>
            <a:pPr marL="857250" lvl="1" indent="-457200">
              <a:defRPr/>
            </a:pPr>
            <a:r>
              <a:rPr lang="en-US" dirty="0" smtClean="0"/>
              <a:t>Request can be redirected by either:</a:t>
            </a:r>
          </a:p>
          <a:p>
            <a:pPr marL="1243013" lvl="2" indent="-381000">
              <a:buFont typeface="Wingdings" pitchFamily="2" charset="2"/>
              <a:buAutoNum type="arabicPeriod"/>
              <a:defRPr/>
            </a:pPr>
            <a:r>
              <a:rPr lang="en-US" sz="1800" b="1" dirty="0" err="1"/>
              <a:t>response.setStatus</a:t>
            </a:r>
            <a:r>
              <a:rPr lang="en-US" sz="1800" b="1" dirty="0"/>
              <a:t>(</a:t>
            </a:r>
            <a:r>
              <a:rPr lang="en-US" sz="1800" b="1" dirty="0" err="1"/>
              <a:t>res.SC_MOVED_TEMPORARILY</a:t>
            </a:r>
            <a:r>
              <a:rPr lang="en-US" sz="1800" b="1" dirty="0"/>
              <a:t>);    </a:t>
            </a:r>
            <a:r>
              <a:rPr lang="en-US" sz="1800" b="1" dirty="0" err="1"/>
              <a:t>response.setHeader</a:t>
            </a:r>
            <a:r>
              <a:rPr lang="en-US" sz="1800" b="1" dirty="0"/>
              <a:t>("Location", site);</a:t>
            </a:r>
          </a:p>
          <a:p>
            <a:pPr marL="1243013" lvl="2" indent="-381000">
              <a:buFont typeface="Wingdings" pitchFamily="2" charset="2"/>
              <a:buAutoNum type="arabicPeriod"/>
              <a:defRPr/>
            </a:pPr>
            <a:r>
              <a:rPr lang="en-US" sz="1800" b="1" dirty="0" err="1"/>
              <a:t>response.sendRedirect</a:t>
            </a:r>
            <a:r>
              <a:rPr lang="en-US" sz="1800" b="1" dirty="0"/>
              <a:t>(site);</a:t>
            </a:r>
          </a:p>
          <a:p>
            <a:pPr marL="1243013" lvl="2" indent="-381000">
              <a:buFont typeface="Wingdings" pitchFamily="2" charset="2"/>
              <a:buAutoNum type="arabicPeriod"/>
              <a:defRPr/>
            </a:pPr>
            <a:endParaRPr lang="en-US" dirty="0" smtClean="0"/>
          </a:p>
          <a:p>
            <a:pPr marL="857250" lvl="1" indent="-457200">
              <a:defRPr/>
            </a:pPr>
            <a:r>
              <a:rPr lang="en-US" dirty="0" err="1" smtClean="0"/>
              <a:t>sendRedirect</a:t>
            </a:r>
            <a:r>
              <a:rPr lang="en-US" dirty="0" smtClean="0"/>
              <a:t>() syntax:</a:t>
            </a:r>
          </a:p>
          <a:p>
            <a:pPr marL="1243013" lvl="2" indent="-381000">
              <a:buNone/>
              <a:defRPr/>
            </a:pPr>
            <a:r>
              <a:rPr lang="en-US" dirty="0" smtClean="0"/>
              <a:t>	</a:t>
            </a:r>
            <a:r>
              <a:rPr lang="en-US" sz="1800" b="1" dirty="0"/>
              <a:t>public void </a:t>
            </a:r>
            <a:r>
              <a:rPr lang="en-US" sz="1800" b="1" dirty="0" err="1"/>
              <a:t>HttpServletResponse.sendRedirect</a:t>
            </a:r>
            <a:r>
              <a:rPr lang="en-US" sz="1800" b="1" dirty="0"/>
              <a:t>(String location) : </a:t>
            </a:r>
            <a:r>
              <a:rPr lang="en-US" sz="1800" dirty="0"/>
              <a:t>This method creates a roundtrip to the client and hence a new request for server.</a:t>
            </a:r>
            <a:endParaRPr lang="en-US" sz="1800" dirty="0">
              <a:hlinkClick r:id="rId3"/>
            </a:endParaRPr>
          </a:p>
          <a:p>
            <a:pPr lvl="3">
              <a:defRPr/>
            </a:pPr>
            <a:endParaRPr lang="en-US" dirty="0" smtClean="0"/>
          </a:p>
          <a:p>
            <a:pPr lvl="1">
              <a:defRPr/>
            </a:pPr>
            <a:endParaRPr lang="en-US" dirty="0"/>
          </a:p>
        </p:txBody>
      </p:sp>
    </p:spTree>
    <p:extLst>
      <p:ext uri="{BB962C8B-B14F-4D97-AF65-F5344CB8AC3E}">
        <p14:creationId xmlns:p14="http://schemas.microsoft.com/office/powerpoint/2010/main" val="115047094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Servlet Objects and Methods</a:t>
            </a:r>
          </a:p>
        </p:txBody>
      </p:sp>
      <p:sp>
        <p:nvSpPr>
          <p:cNvPr id="17411" name="Content Placeholder 2"/>
          <p:cNvSpPr>
            <a:spLocks noGrp="1"/>
          </p:cNvSpPr>
          <p:nvPr>
            <p:ph idx="1"/>
          </p:nvPr>
        </p:nvSpPr>
        <p:spPr/>
        <p:txBody>
          <a:bodyPr/>
          <a:lstStyle/>
          <a:p>
            <a:pPr lvl="3"/>
            <a:endParaRPr lang="en-US" smtClean="0"/>
          </a:p>
          <a:p>
            <a:pPr lvl="1"/>
            <a:endParaRPr lang="en-US" smtClean="0"/>
          </a:p>
        </p:txBody>
      </p:sp>
    </p:spTree>
    <p:extLst>
      <p:ext uri="{BB962C8B-B14F-4D97-AF65-F5344CB8AC3E}">
        <p14:creationId xmlns:p14="http://schemas.microsoft.com/office/powerpoint/2010/main" val="423398911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1757364" y="1112838"/>
            <a:ext cx="6929437" cy="5287962"/>
          </a:xfrm>
        </p:spPr>
        <p:txBody>
          <a:bodyPr>
            <a:normAutofit fontScale="25000" lnSpcReduction="20000"/>
          </a:bodyPr>
          <a:lstStyle/>
          <a:p>
            <a:r>
              <a:rPr lang="en-US" sz="1800"/>
              <a:t>Have you come across similar sites ?</a:t>
            </a:r>
          </a:p>
          <a:p>
            <a:endParaRPr lang="en-US" sz="1800"/>
          </a:p>
          <a:p>
            <a:endParaRPr lang="en-US" sz="1800"/>
          </a:p>
          <a:p>
            <a:endParaRPr lang="en-US" sz="1800"/>
          </a:p>
          <a:p>
            <a:endParaRPr lang="en-US" sz="1800"/>
          </a:p>
          <a:p>
            <a:endParaRPr lang="en-US" sz="1800"/>
          </a:p>
          <a:p>
            <a:endParaRPr lang="en-US" sz="1800"/>
          </a:p>
          <a:p>
            <a:endParaRPr lang="en-US" sz="1800"/>
          </a:p>
          <a:p>
            <a:endParaRPr lang="en-US" sz="1800"/>
          </a:p>
          <a:p>
            <a:endParaRPr lang="en-US" sz="1800"/>
          </a:p>
          <a:p>
            <a:endParaRPr lang="en-US" sz="1800"/>
          </a:p>
          <a:p>
            <a:endParaRPr lang="en-US" sz="1800"/>
          </a:p>
          <a:p>
            <a:endParaRPr lang="en-US" sz="1800"/>
          </a:p>
          <a:p>
            <a:endParaRPr lang="en-US" sz="1800"/>
          </a:p>
          <a:p>
            <a:pPr>
              <a:buFont typeface="Wingdings" panose="05000000000000000000" pitchFamily="2" charset="2"/>
              <a:buNone/>
            </a:pPr>
            <a:endParaRPr lang="en-US" sz="1800">
              <a:solidFill>
                <a:srgbClr val="FF0000"/>
              </a:solidFill>
            </a:endParaRPr>
          </a:p>
          <a:p>
            <a:pPr>
              <a:buFont typeface="Wingdings" panose="05000000000000000000" pitchFamily="2" charset="2"/>
              <a:buNone/>
            </a:pPr>
            <a:r>
              <a:rPr lang="en-US" sz="1800">
                <a:solidFill>
                  <a:srgbClr val="FF0000"/>
                </a:solidFill>
              </a:rPr>
              <a:t>	</a:t>
            </a:r>
          </a:p>
          <a:p>
            <a:endParaRPr lang="en-US" sz="1800"/>
          </a:p>
          <a:p>
            <a:endParaRPr lang="en-US" sz="1800"/>
          </a:p>
          <a:p>
            <a:endParaRPr lang="en-US" sz="1800"/>
          </a:p>
          <a:p>
            <a:endParaRPr lang="en-US" sz="1800"/>
          </a:p>
          <a:p>
            <a:endParaRPr lang="en-US" sz="1800"/>
          </a:p>
          <a:p>
            <a:endParaRPr lang="en-US" sz="1800"/>
          </a:p>
          <a:p>
            <a:endParaRPr lang="en-US" sz="1800"/>
          </a:p>
          <a:p>
            <a:endParaRPr lang="en-US" sz="1800"/>
          </a:p>
          <a:p>
            <a:endParaRPr lang="en-US" sz="1800"/>
          </a:p>
          <a:p>
            <a:endParaRPr lang="en-US" sz="1800"/>
          </a:p>
          <a:p>
            <a:endParaRPr lang="en-US" sz="1800"/>
          </a:p>
          <a:p>
            <a:endParaRPr lang="en-US" sz="1800"/>
          </a:p>
          <a:p>
            <a:endParaRPr lang="en-US" sz="1800"/>
          </a:p>
          <a:p>
            <a:endParaRPr lang="en-US" sz="1800"/>
          </a:p>
          <a:p>
            <a:endParaRPr lang="en-US" sz="1800"/>
          </a:p>
          <a:p>
            <a:endParaRPr lang="en-US" sz="1800"/>
          </a:p>
          <a:p>
            <a:endParaRPr lang="en-US" sz="1800"/>
          </a:p>
          <a:p>
            <a:endParaRPr lang="en-US" sz="1800"/>
          </a:p>
          <a:p>
            <a:endParaRPr lang="en-US" sz="1800"/>
          </a:p>
          <a:p>
            <a:endParaRPr lang="en-US" sz="1800"/>
          </a:p>
          <a:p>
            <a:endParaRPr lang="en-US" sz="1800"/>
          </a:p>
          <a:p>
            <a:endParaRPr lang="en-US" sz="1800"/>
          </a:p>
          <a:p>
            <a:endParaRPr lang="en-US" sz="1800"/>
          </a:p>
          <a:p>
            <a:endParaRPr lang="en-US" sz="1800"/>
          </a:p>
          <a:p>
            <a:endParaRPr lang="en-US" sz="1800"/>
          </a:p>
          <a:p>
            <a:pPr>
              <a:buFont typeface="Wingdings" panose="05000000000000000000" pitchFamily="2" charset="2"/>
              <a:buNone/>
            </a:pPr>
            <a:r>
              <a:rPr lang="en-US" sz="1800"/>
              <a:t>		</a:t>
            </a:r>
            <a:br>
              <a:rPr lang="en-US" sz="1800"/>
            </a:br>
            <a:r>
              <a:rPr lang="en-US" sz="1800"/>
              <a:t/>
            </a:r>
            <a:br>
              <a:rPr lang="en-US" sz="1800"/>
            </a:br>
            <a:endParaRPr lang="en-US" sz="1800"/>
          </a:p>
          <a:p>
            <a:pPr>
              <a:buFont typeface="Wingdings" panose="05000000000000000000" pitchFamily="2" charset="2"/>
              <a:buNone/>
            </a:pPr>
            <a:endParaRPr lang="en-US" sz="1800"/>
          </a:p>
          <a:p>
            <a:endParaRPr lang="en-US" sz="1800"/>
          </a:p>
        </p:txBody>
      </p:sp>
      <p:sp>
        <p:nvSpPr>
          <p:cNvPr id="18435" name="Rectangle 2"/>
          <p:cNvSpPr>
            <a:spLocks noGrp="1" noChangeArrowheads="1"/>
          </p:cNvSpPr>
          <p:nvPr>
            <p:ph type="title"/>
          </p:nvPr>
        </p:nvSpPr>
        <p:spPr>
          <a:xfrm>
            <a:off x="1757364" y="28576"/>
            <a:ext cx="8910637" cy="828675"/>
          </a:xfrm>
        </p:spPr>
        <p:txBody>
          <a:bodyPr/>
          <a:lstStyle/>
          <a:p>
            <a:pPr eaLnBrk="1" hangingPunct="1"/>
            <a:r>
              <a:rPr lang="en-US" smtClean="0"/>
              <a:t>Test your Memory…</a:t>
            </a:r>
          </a:p>
        </p:txBody>
      </p:sp>
      <p:pic>
        <p:nvPicPr>
          <p:cNvPr id="184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524001"/>
            <a:ext cx="731520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10" descr="http://scmiddle.org/files/1813/2578/0516/think.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5400" y="1066800"/>
            <a:ext cx="152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8063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2" descr="http://orlandocomputersolutions.com/wp-content/uploads/2011/10/fusion-confused-ic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1600201"/>
            <a:ext cx="1676400" cy="261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2"/>
          <p:cNvSpPr>
            <a:spLocks noGrp="1" noChangeArrowheads="1"/>
          </p:cNvSpPr>
          <p:nvPr>
            <p:ph type="title"/>
          </p:nvPr>
        </p:nvSpPr>
        <p:spPr/>
        <p:txBody>
          <a:bodyPr/>
          <a:lstStyle/>
          <a:p>
            <a:pPr eaLnBrk="1" hangingPunct="1"/>
            <a:r>
              <a:rPr lang="en-US" smtClean="0">
                <a:cs typeface="Times New Roman" panose="02020603050405020304" pitchFamily="18" charset="0"/>
              </a:rPr>
              <a:t>Queries</a:t>
            </a:r>
          </a:p>
        </p:txBody>
      </p:sp>
      <p:sp>
        <p:nvSpPr>
          <p:cNvPr id="19460" name="Rectangle 3"/>
          <p:cNvSpPr>
            <a:spLocks noChangeArrowheads="1"/>
          </p:cNvSpPr>
          <p:nvPr/>
        </p:nvSpPr>
        <p:spPr bwMode="auto">
          <a:xfrm>
            <a:off x="2743200" y="1447801"/>
            <a:ext cx="4572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r>
              <a:rPr lang="en-US">
                <a:solidFill>
                  <a:srgbClr val="FF0000"/>
                </a:solidFill>
              </a:rPr>
              <a:t>What happens after 15 seconds? </a:t>
            </a:r>
            <a:endParaRPr lang="en-US"/>
          </a:p>
        </p:txBody>
      </p:sp>
      <p:sp>
        <p:nvSpPr>
          <p:cNvPr id="5" name="Rectangle 4"/>
          <p:cNvSpPr>
            <a:spLocks noChangeArrowheads="1"/>
          </p:cNvSpPr>
          <p:nvPr/>
        </p:nvSpPr>
        <p:spPr bwMode="auto">
          <a:xfrm>
            <a:off x="2819400" y="2743200"/>
            <a:ext cx="457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r>
              <a:rPr lang="en-US">
                <a:solidFill>
                  <a:srgbClr val="FF0000"/>
                </a:solidFill>
              </a:rPr>
              <a:t>How is it done?</a:t>
            </a:r>
            <a:endParaRPr lang="en-US"/>
          </a:p>
        </p:txBody>
      </p:sp>
      <p:sp>
        <p:nvSpPr>
          <p:cNvPr id="6" name="Rectangle 5"/>
          <p:cNvSpPr>
            <a:spLocks noChangeArrowheads="1"/>
          </p:cNvSpPr>
          <p:nvPr/>
        </p:nvSpPr>
        <p:spPr bwMode="auto">
          <a:xfrm>
            <a:off x="2895600" y="4419600"/>
            <a:ext cx="457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Lucida Console" panose="020B0609040504020204" pitchFamily="49" charset="0"/>
                <a:cs typeface="Arial" panose="020B0604020202020204" pitchFamily="34" charset="0"/>
              </a:defRPr>
            </a:lvl1pPr>
            <a:lvl2pPr marL="742950" indent="-285750" eaLnBrk="0" hangingPunct="0">
              <a:defRPr sz="2000" b="1">
                <a:solidFill>
                  <a:schemeClr val="tx1"/>
                </a:solidFill>
                <a:latin typeface="Lucida Console" panose="020B0609040504020204" pitchFamily="49" charset="0"/>
                <a:cs typeface="Arial" panose="020B0604020202020204" pitchFamily="34" charset="0"/>
              </a:defRPr>
            </a:lvl2pPr>
            <a:lvl3pPr marL="1143000" indent="-228600" eaLnBrk="0" hangingPunct="0">
              <a:defRPr sz="2000" b="1">
                <a:solidFill>
                  <a:schemeClr val="tx1"/>
                </a:solidFill>
                <a:latin typeface="Lucida Console" panose="020B0609040504020204" pitchFamily="49" charset="0"/>
                <a:cs typeface="Arial" panose="020B0604020202020204" pitchFamily="34" charset="0"/>
              </a:defRPr>
            </a:lvl3pPr>
            <a:lvl4pPr marL="1600200" indent="-228600" eaLnBrk="0" hangingPunct="0">
              <a:defRPr sz="2000" b="1">
                <a:solidFill>
                  <a:schemeClr val="tx1"/>
                </a:solidFill>
                <a:latin typeface="Lucida Console" panose="020B0609040504020204" pitchFamily="49" charset="0"/>
                <a:cs typeface="Arial" panose="020B0604020202020204" pitchFamily="34" charset="0"/>
              </a:defRPr>
            </a:lvl4pPr>
            <a:lvl5pPr marL="2057400" indent="-228600" eaLnBrk="0" hangingPunct="0">
              <a:defRPr sz="2000" b="1">
                <a:solidFill>
                  <a:schemeClr val="tx1"/>
                </a:solidFill>
                <a:latin typeface="Lucida Console" panose="020B0609040504020204" pitchFamily="49" charset="0"/>
                <a:cs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Lucida Console" panose="020B0609040504020204" pitchFamily="49" charset="0"/>
                <a:cs typeface="Arial" panose="020B0604020202020204" pitchFamily="34" charset="0"/>
              </a:defRPr>
            </a:lvl9pPr>
          </a:lstStyle>
          <a:p>
            <a:r>
              <a:rPr lang="en-US"/>
              <a:t>Client Pull</a:t>
            </a:r>
          </a:p>
        </p:txBody>
      </p:sp>
    </p:spTree>
    <p:extLst>
      <p:ext uri="{BB962C8B-B14F-4D97-AF65-F5344CB8AC3E}">
        <p14:creationId xmlns:p14="http://schemas.microsoft.com/office/powerpoint/2010/main" val="41404867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5"/>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5" presetClass="entr" presetSubtype="10" fill="hold" grpId="0" nodeType="clickEffect">
                                  <p:stCondLst>
                                    <p:cond delay="200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childTnLst>
                          </p:cTn>
                        </p:par>
                      </p:childTnLst>
                    </p:cTn>
                  </p:par>
                </p:childTnLst>
              </p:cTn>
              <p:nextCondLst>
                <p:cond evt="onClick" delay="0">
                  <p:tgtEl>
                    <p:spTgt spid="5"/>
                  </p:tgtEl>
                </p:cond>
              </p:nextCondLst>
            </p:seq>
          </p:childTnLst>
        </p:cTn>
      </p:par>
    </p:tnLst>
    <p:bldLst>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Servlet Objects and Methods</a:t>
            </a:r>
          </a:p>
        </p:txBody>
      </p:sp>
      <p:sp>
        <p:nvSpPr>
          <p:cNvPr id="20483" name="Content Placeholder 2"/>
          <p:cNvSpPr>
            <a:spLocks noGrp="1"/>
          </p:cNvSpPr>
          <p:nvPr>
            <p:ph idx="1"/>
          </p:nvPr>
        </p:nvSpPr>
        <p:spPr/>
        <p:txBody>
          <a:bodyPr/>
          <a:lstStyle/>
          <a:p>
            <a:r>
              <a:rPr lang="en-US" smtClean="0"/>
              <a:t>Structure of Response </a:t>
            </a:r>
          </a:p>
          <a:p>
            <a:pPr lvl="1"/>
            <a:r>
              <a:rPr lang="en-US" smtClean="0"/>
              <a:t>HttpResponse Header: </a:t>
            </a:r>
            <a:r>
              <a:rPr lang="en-US" b="1" u="sng" smtClean="0"/>
              <a:t>ClientPull</a:t>
            </a:r>
          </a:p>
          <a:p>
            <a:pPr lvl="2"/>
            <a:r>
              <a:rPr lang="en-US" sz="1800"/>
              <a:t>Almost  similar to </a:t>
            </a:r>
            <a:r>
              <a:rPr lang="en-US" sz="1800" b="1"/>
              <a:t>redirection</a:t>
            </a:r>
            <a:r>
              <a:rPr lang="en-US" sz="1800"/>
              <a:t>, with the exception , the browser actually displays the content from the first before retrieving and displaying the content from the next page.</a:t>
            </a:r>
          </a:p>
          <a:p>
            <a:pPr lvl="3"/>
            <a:r>
              <a:rPr lang="en-US" sz="1600" b="1"/>
              <a:t>res.setHeader(“Refresh”, “3” ): </a:t>
            </a:r>
            <a:r>
              <a:rPr lang="en-US" sz="1600"/>
              <a:t>This method tells the client to reload same servlet after showing its current content for three seconds.</a:t>
            </a:r>
          </a:p>
          <a:p>
            <a:pPr lvl="3"/>
            <a:r>
              <a:rPr lang="en-US" sz="1600" b="1"/>
              <a:t>res.setHeader(“Refresh”, “3;URL=url” ): </a:t>
            </a:r>
            <a:r>
              <a:rPr lang="en-US" sz="1600"/>
              <a:t>This method tells client to load page at URL url after three seconds.</a:t>
            </a:r>
          </a:p>
          <a:p>
            <a:pPr lvl="1"/>
            <a:endParaRPr lang="en-US" smtClean="0"/>
          </a:p>
          <a:p>
            <a:pPr lvl="1"/>
            <a:endParaRPr lang="en-US" smtClean="0"/>
          </a:p>
        </p:txBody>
      </p:sp>
      <p:pic>
        <p:nvPicPr>
          <p:cNvPr id="20484" name="Picture 3" descr="ClientPul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114800"/>
            <a:ext cx="65532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8962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1" y="2286000"/>
            <a:ext cx="218757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1507" name="Rectangle 2"/>
          <p:cNvSpPr>
            <a:spLocks noGrp="1" noChangeArrowheads="1"/>
          </p:cNvSpPr>
          <p:nvPr>
            <p:ph type="title"/>
          </p:nvPr>
        </p:nvSpPr>
        <p:spPr>
          <a:xfrm>
            <a:off x="1757364" y="28576"/>
            <a:ext cx="8910637" cy="828675"/>
          </a:xfrm>
        </p:spPr>
        <p:txBody>
          <a:bodyPr/>
          <a:lstStyle/>
          <a:p>
            <a:pPr eaLnBrk="1" hangingPunct="1"/>
            <a:r>
              <a:rPr lang="en-US" altLang="ja-JP" smtClean="0">
                <a:ea typeface="MS PGothic" panose="020B0600070205080204" pitchFamily="34" charset="-128"/>
              </a:rPr>
              <a:t>Brainstorm</a:t>
            </a:r>
            <a:endParaRPr lang="en-US" smtClean="0"/>
          </a:p>
        </p:txBody>
      </p:sp>
    </p:spTree>
    <p:extLst>
      <p:ext uri="{BB962C8B-B14F-4D97-AF65-F5344CB8AC3E}">
        <p14:creationId xmlns:p14="http://schemas.microsoft.com/office/powerpoint/2010/main" val="26879053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2" descr="http://orlandocomputersolutions.com/wp-content/uploads/2011/10/fusion-confused-ic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676401"/>
            <a:ext cx="1676400" cy="261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2"/>
          <p:cNvSpPr>
            <a:spLocks noGrp="1" noChangeArrowheads="1"/>
          </p:cNvSpPr>
          <p:nvPr>
            <p:ph type="title"/>
          </p:nvPr>
        </p:nvSpPr>
        <p:spPr/>
        <p:txBody>
          <a:bodyPr/>
          <a:lstStyle/>
          <a:p>
            <a:pPr eaLnBrk="1" hangingPunct="1"/>
            <a:r>
              <a:rPr lang="en-US" smtClean="0">
                <a:cs typeface="Times New Roman" panose="02020603050405020304" pitchFamily="18" charset="0"/>
              </a:rPr>
              <a:t>Queries</a:t>
            </a:r>
          </a:p>
        </p:txBody>
      </p:sp>
    </p:spTree>
    <p:extLst>
      <p:ext uri="{BB962C8B-B14F-4D97-AF65-F5344CB8AC3E}">
        <p14:creationId xmlns:p14="http://schemas.microsoft.com/office/powerpoint/2010/main" val="2638538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1828800" y="-228600"/>
            <a:ext cx="8229600" cy="1143000"/>
          </a:xfrm>
        </p:spPr>
        <p:txBody>
          <a:bodyPr/>
          <a:lstStyle/>
          <a:p>
            <a:pPr eaLnBrk="1" hangingPunct="1"/>
            <a:r>
              <a:rPr lang="en-US" smtClean="0"/>
              <a:t>Objectives</a:t>
            </a:r>
          </a:p>
        </p:txBody>
      </p:sp>
      <p:sp>
        <p:nvSpPr>
          <p:cNvPr id="5123" name="Rectangle 3"/>
          <p:cNvSpPr>
            <a:spLocks noGrp="1" noChangeArrowheads="1"/>
          </p:cNvSpPr>
          <p:nvPr>
            <p:ph type="body" idx="4294967295"/>
          </p:nvPr>
        </p:nvSpPr>
        <p:spPr>
          <a:xfrm>
            <a:off x="1600200" y="893764"/>
            <a:ext cx="8737600" cy="5354637"/>
          </a:xfrm>
        </p:spPr>
        <p:txBody>
          <a:bodyPr/>
          <a:lstStyle/>
          <a:p>
            <a:pPr eaLnBrk="1" hangingPunct="1">
              <a:lnSpc>
                <a:spcPct val="150000"/>
              </a:lnSpc>
              <a:buFont typeface="Wingdings" panose="05000000000000000000" pitchFamily="2" charset="2"/>
              <a:buNone/>
            </a:pPr>
            <a:r>
              <a:rPr lang="en-US" smtClean="0"/>
              <a:t>At the end of this module you would be able to understand,</a:t>
            </a:r>
          </a:p>
          <a:p>
            <a:pPr eaLnBrk="1" hangingPunct="1">
              <a:lnSpc>
                <a:spcPct val="150000"/>
              </a:lnSpc>
            </a:pPr>
            <a:r>
              <a:rPr lang="en-US" smtClean="0"/>
              <a:t>What is Request Object?</a:t>
            </a:r>
          </a:p>
          <a:p>
            <a:pPr lvl="1"/>
            <a:r>
              <a:rPr lang="en-US" smtClean="0"/>
              <a:t>Process GET and POST Requests from Web Clients</a:t>
            </a:r>
          </a:p>
          <a:p>
            <a:pPr lvl="1"/>
            <a:r>
              <a:rPr lang="en-US" smtClean="0"/>
              <a:t>Retrieve Parameters from HTML Client Forms	</a:t>
            </a:r>
          </a:p>
          <a:p>
            <a:pPr lvl="1"/>
            <a:r>
              <a:rPr lang="en-US" smtClean="0"/>
              <a:t>Retrieve path information	</a:t>
            </a:r>
          </a:p>
          <a:p>
            <a:pPr lvl="1"/>
            <a:r>
              <a:rPr lang="en-US" smtClean="0"/>
              <a:t>Determine what was requested and how </a:t>
            </a:r>
          </a:p>
          <a:p>
            <a:pPr lvl="1"/>
            <a:r>
              <a:rPr lang="en-US" smtClean="0"/>
              <a:t>Retrieve request headers	</a:t>
            </a:r>
            <a:endParaRPr lang="en-US" altLang="ja-JP" smtClean="0">
              <a:ea typeface="MS PGothic" panose="020B0600070205080204" pitchFamily="34" charset="-128"/>
            </a:endParaRPr>
          </a:p>
          <a:p>
            <a:pPr lvl="1"/>
            <a:r>
              <a:rPr lang="en-US" altLang="ja-JP" smtClean="0">
                <a:ea typeface="MS PGothic" panose="020B0600070205080204" pitchFamily="34" charset="-128"/>
              </a:rPr>
              <a:t>Retrieve information uploaded as files</a:t>
            </a:r>
            <a:endParaRPr lang="en-US" smtClean="0"/>
          </a:p>
          <a:p>
            <a:pPr eaLnBrk="1" hangingPunct="1">
              <a:lnSpc>
                <a:spcPct val="150000"/>
              </a:lnSpc>
            </a:pPr>
            <a:r>
              <a:rPr lang="en-US" smtClean="0"/>
              <a:t>What is Response Object?</a:t>
            </a:r>
          </a:p>
          <a:p>
            <a:pPr lvl="1" eaLnBrk="1" hangingPunct="1">
              <a:lnSpc>
                <a:spcPct val="150000"/>
              </a:lnSpc>
            </a:pPr>
            <a:r>
              <a:rPr lang="en-US" smtClean="0"/>
              <a:t>Structure of Response Object</a:t>
            </a:r>
          </a:p>
        </p:txBody>
      </p:sp>
      <p:pic>
        <p:nvPicPr>
          <p:cNvPr id="5124" name="Picture 27" descr="http://2.bp.blogspot.com/_y9Y2xh431vE/S8-Td7OVW8I/AAAAAAAAACc/8iTFRetf6Ko/s1600/Targ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2362200"/>
            <a:ext cx="1752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0743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p:txBody>
          <a:bodyPr/>
          <a:lstStyle/>
          <a:p>
            <a:pPr eaLnBrk="1" hangingPunct="1">
              <a:defRPr/>
            </a:pPr>
            <a:r>
              <a:rPr lang="en-US" sz="4000" dirty="0">
                <a:latin typeface="+mn-lt"/>
              </a:rPr>
              <a:t>Recap</a:t>
            </a:r>
          </a:p>
        </p:txBody>
      </p:sp>
      <p:sp>
        <p:nvSpPr>
          <p:cNvPr id="23555" name="Rectangle 3"/>
          <p:cNvSpPr>
            <a:spLocks noGrp="1" noChangeArrowheads="1"/>
          </p:cNvSpPr>
          <p:nvPr>
            <p:ph idx="1"/>
          </p:nvPr>
        </p:nvSpPr>
        <p:spPr>
          <a:xfrm>
            <a:off x="1757364" y="1112839"/>
            <a:ext cx="7081837" cy="4960937"/>
          </a:xfrm>
        </p:spPr>
        <p:txBody>
          <a:bodyPr/>
          <a:lstStyle/>
          <a:p>
            <a:r>
              <a:rPr lang="en-US" smtClean="0"/>
              <a:t>In this lesson, you have learnt:</a:t>
            </a:r>
          </a:p>
          <a:p>
            <a:pPr lvl="1"/>
            <a:r>
              <a:rPr lang="en-US" altLang="ja-JP" smtClean="0">
                <a:ea typeface="MS PGothic" panose="020B0600070205080204" pitchFamily="34" charset="-128"/>
              </a:rPr>
              <a:t>Structure of a Response 		</a:t>
            </a:r>
          </a:p>
          <a:p>
            <a:pPr lvl="1"/>
            <a:r>
              <a:rPr lang="en-US" altLang="ja-JP" smtClean="0">
                <a:ea typeface="MS PGothic" panose="020B0600070205080204" pitchFamily="34" charset="-128"/>
              </a:rPr>
              <a:t>Setting response headers</a:t>
            </a:r>
            <a:endParaRPr lang="en-US"/>
          </a:p>
        </p:txBody>
      </p:sp>
      <p:pic>
        <p:nvPicPr>
          <p:cNvPr id="23556" name="Picture 11" descr="http://appworkbench.com/Content/products/geeknotes/images/help/GeekNote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2667000"/>
            <a:ext cx="91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52667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Quiz…</a:t>
            </a:r>
          </a:p>
        </p:txBody>
      </p:sp>
      <p:sp>
        <p:nvSpPr>
          <p:cNvPr id="7" name="TextBox 6"/>
          <p:cNvSpPr txBox="1">
            <a:spLocks noChangeArrowheads="1"/>
          </p:cNvSpPr>
          <p:nvPr/>
        </p:nvSpPr>
        <p:spPr bwMode="auto">
          <a:xfrm>
            <a:off x="1752600" y="1066801"/>
            <a:ext cx="5181600" cy="4031873"/>
          </a:xfrm>
          <a:prstGeom prst="rect">
            <a:avLst/>
          </a:prstGeom>
          <a:noFill/>
          <a:ln w="9525">
            <a:noFill/>
            <a:miter lim="800000"/>
            <a:headEnd/>
            <a:tailEnd/>
          </a:ln>
        </p:spPr>
        <p:txBody>
          <a:bodyPr>
            <a:spAutoFit/>
          </a:bodyPr>
          <a:lstStyle/>
          <a:p>
            <a:pPr eaLnBrk="0" hangingPunct="0">
              <a:defRPr/>
            </a:pPr>
            <a:r>
              <a:rPr lang="en-US" sz="1600" dirty="0"/>
              <a:t>1) Browsers that support content encoding feature, indicate that they do so by setting the ___ request header.</a:t>
            </a:r>
          </a:p>
          <a:p>
            <a:pPr lvl="1" eaLnBrk="0" hangingPunct="0">
              <a:defRPr/>
            </a:pPr>
            <a:r>
              <a:rPr lang="en-US" altLang="zh-CN" sz="1600" dirty="0"/>
              <a:t>Option 1: </a:t>
            </a:r>
            <a:r>
              <a:rPr lang="en-US" sz="1600" dirty="0"/>
              <a:t>Cache-Control</a:t>
            </a:r>
          </a:p>
          <a:p>
            <a:pPr lvl="1" eaLnBrk="0" hangingPunct="0">
              <a:defRPr/>
            </a:pPr>
            <a:r>
              <a:rPr lang="en-US" altLang="zh-CN" sz="1600" dirty="0"/>
              <a:t>Option 2: </a:t>
            </a:r>
            <a:r>
              <a:rPr lang="en-US" sz="1600" dirty="0"/>
              <a:t>Encoding-true </a:t>
            </a:r>
          </a:p>
          <a:p>
            <a:pPr lvl="1" eaLnBrk="0" hangingPunct="0">
              <a:defRPr/>
            </a:pPr>
            <a:r>
              <a:rPr lang="en-US" altLang="zh-CN" sz="1600" dirty="0"/>
              <a:t>Option 3: </a:t>
            </a:r>
            <a:r>
              <a:rPr lang="en-US" sz="1600" dirty="0"/>
              <a:t>Accept-Encoding</a:t>
            </a:r>
          </a:p>
          <a:p>
            <a:pPr lvl="1" eaLnBrk="0" hangingPunct="0">
              <a:defRPr/>
            </a:pPr>
            <a:r>
              <a:rPr lang="en-US" altLang="zh-CN" sz="1600" dirty="0"/>
              <a:t>Option 4: </a:t>
            </a:r>
            <a:r>
              <a:rPr lang="en-US" sz="1600" dirty="0"/>
              <a:t>Content-Encoding</a:t>
            </a:r>
          </a:p>
          <a:p>
            <a:pPr eaLnBrk="0" hangingPunct="0">
              <a:defRPr/>
            </a:pPr>
            <a:endParaRPr lang="en-US" sz="1600" dirty="0"/>
          </a:p>
          <a:p>
            <a:pPr marL="0" lvl="1" eaLnBrk="0" hangingPunct="0">
              <a:defRPr/>
            </a:pPr>
            <a:r>
              <a:rPr lang="en-US" sz="1600" dirty="0"/>
              <a:t>	</a:t>
            </a:r>
            <a:r>
              <a:rPr lang="en-US" sz="1600" dirty="0">
                <a:solidFill>
                  <a:srgbClr val="C00000"/>
                </a:solidFill>
              </a:rPr>
              <a:t>Answer :</a:t>
            </a:r>
            <a:r>
              <a:rPr lang="en-US" altLang="zh-CN" sz="1600" dirty="0">
                <a:solidFill>
                  <a:srgbClr val="C00000"/>
                </a:solidFill>
              </a:rPr>
              <a:t>Option 3: </a:t>
            </a:r>
            <a:r>
              <a:rPr lang="en-US" sz="1600" dirty="0">
                <a:solidFill>
                  <a:srgbClr val="C00000"/>
                </a:solidFill>
              </a:rPr>
              <a:t>Accept-Encoding</a:t>
            </a:r>
          </a:p>
          <a:p>
            <a:pPr eaLnBrk="0" hangingPunct="0">
              <a:defRPr/>
            </a:pPr>
            <a:endParaRPr lang="en-US" sz="1600" dirty="0"/>
          </a:p>
          <a:p>
            <a:pPr eaLnBrk="0" hangingPunct="0">
              <a:defRPr/>
            </a:pPr>
            <a:endParaRPr lang="en-US" sz="1600" dirty="0"/>
          </a:p>
          <a:p>
            <a:pPr eaLnBrk="0" hangingPunct="0">
              <a:defRPr/>
            </a:pPr>
            <a:r>
              <a:rPr lang="en-US" sz="1600" dirty="0"/>
              <a:t>2) What happens when the </a:t>
            </a:r>
            <a:r>
              <a:rPr lang="en-US" sz="1600" dirty="0" err="1"/>
              <a:t>servlet</a:t>
            </a:r>
            <a:r>
              <a:rPr lang="en-US" sz="1600" dirty="0"/>
              <a:t> is asked to return a file that does not exist</a:t>
            </a:r>
          </a:p>
          <a:p>
            <a:pPr eaLnBrk="0" hangingPunct="0">
              <a:defRPr/>
            </a:pPr>
            <a:r>
              <a:rPr lang="en-US" sz="1600" dirty="0">
                <a:solidFill>
                  <a:srgbClr val="C00000"/>
                </a:solidFill>
              </a:rPr>
              <a:t>	 Answer : SC_NOT_FOUND is returned</a:t>
            </a:r>
          </a:p>
          <a:p>
            <a:pPr eaLnBrk="0" hangingPunct="0">
              <a:defRPr/>
            </a:pPr>
            <a:endParaRPr lang="en-US" sz="1600" dirty="0"/>
          </a:p>
          <a:p>
            <a:pPr eaLnBrk="0" hangingPunct="0">
              <a:defRPr/>
            </a:pPr>
            <a:endParaRPr lang="en-US" sz="1600" dirty="0"/>
          </a:p>
        </p:txBody>
      </p:sp>
      <p:pic>
        <p:nvPicPr>
          <p:cNvPr id="24580" name="Picture 10" descr="http://scmiddle.org/files/1813/2578/0516/thin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5400" y="1905000"/>
            <a:ext cx="1524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5346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checkerboard(across)">
                                      <p:cBhvr>
                                        <p:cTn id="7" dur="500"/>
                                        <p:tgtEl>
                                          <p:spTgt spid="7">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7">
                                            <p:txEl>
                                              <p:pRg st="10" end="10"/>
                                            </p:txEl>
                                          </p:spTgt>
                                        </p:tgtEl>
                                        <p:attrNameLst>
                                          <p:attrName>style.visibility</p:attrName>
                                        </p:attrNameLst>
                                      </p:cBhvr>
                                      <p:to>
                                        <p:strVal val="visible"/>
                                      </p:to>
                                    </p:set>
                                    <p:animEffect transition="in" filter="checkerboard(across)">
                                      <p:cBhvr>
                                        <p:cTn id="12"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224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54" name="Rectangle 2"/>
          <p:cNvSpPr>
            <a:spLocks noGrp="1" noChangeArrowheads="1"/>
          </p:cNvSpPr>
          <p:nvPr>
            <p:ph type="title"/>
          </p:nvPr>
        </p:nvSpPr>
        <p:spPr/>
        <p:txBody>
          <a:bodyPr/>
          <a:lstStyle/>
          <a:p>
            <a:pPr eaLnBrk="1" hangingPunct="1">
              <a:defRPr/>
            </a:pPr>
            <a:r>
              <a:rPr lang="en-US" dirty="0" err="1" smtClean="0">
                <a:latin typeface="+mn-lt"/>
              </a:rPr>
              <a:t>Servlet</a:t>
            </a:r>
            <a:r>
              <a:rPr lang="en-US" dirty="0" smtClean="0">
                <a:latin typeface="+mn-lt"/>
              </a:rPr>
              <a:t>  Request and Response Objects </a:t>
            </a:r>
            <a:endParaRPr lang="en-US" dirty="0">
              <a:latin typeface="+mn-lt"/>
            </a:endParaRPr>
          </a:p>
        </p:txBody>
      </p:sp>
      <p:sp>
        <p:nvSpPr>
          <p:cNvPr id="6147" name="Rectangle 3"/>
          <p:cNvSpPr>
            <a:spLocks noGrp="1" noChangeArrowheads="1"/>
          </p:cNvSpPr>
          <p:nvPr>
            <p:ph idx="1"/>
          </p:nvPr>
        </p:nvSpPr>
        <p:spPr>
          <a:xfrm>
            <a:off x="1676400" y="914400"/>
            <a:ext cx="8674100" cy="4960938"/>
          </a:xfrm>
        </p:spPr>
        <p:txBody>
          <a:bodyPr/>
          <a:lstStyle/>
          <a:p>
            <a:pPr eaLnBrk="1" hangingPunct="1"/>
            <a:r>
              <a:rPr lang="en-US" smtClean="0"/>
              <a:t>Servlet Request and Response Objects?</a:t>
            </a:r>
          </a:p>
          <a:p>
            <a:pPr lvl="1"/>
            <a:r>
              <a:rPr lang="en-US" smtClean="0"/>
              <a:t>HttpServlet gets request from a client (browser) on the HttpServletRequest interface and can return response to the client through the HttpServletResponse interface  . </a:t>
            </a:r>
          </a:p>
          <a:p>
            <a:pPr eaLnBrk="1" hangingPunct="1"/>
            <a:endParaRPr lang="en-US" smtClean="0"/>
          </a:p>
          <a:p>
            <a:pPr eaLnBrk="1" hangingPunct="1"/>
            <a:endParaRPr lang="en-US" smtClean="0"/>
          </a:p>
        </p:txBody>
      </p:sp>
      <p:pic>
        <p:nvPicPr>
          <p:cNvPr id="6148" name="Picture 3" descr="Response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7601" y="2743201"/>
            <a:ext cx="4911725" cy="325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52827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54" name="Rectangle 2"/>
          <p:cNvSpPr>
            <a:spLocks noGrp="1" noChangeArrowheads="1"/>
          </p:cNvSpPr>
          <p:nvPr>
            <p:ph type="title"/>
          </p:nvPr>
        </p:nvSpPr>
        <p:spPr/>
        <p:txBody>
          <a:bodyPr/>
          <a:lstStyle/>
          <a:p>
            <a:pPr eaLnBrk="1" hangingPunct="1">
              <a:defRPr/>
            </a:pPr>
            <a:r>
              <a:rPr lang="en-US" dirty="0" err="1" smtClean="0">
                <a:latin typeface="+mn-lt"/>
              </a:rPr>
              <a:t>Servlet</a:t>
            </a:r>
            <a:r>
              <a:rPr lang="en-US" dirty="0" smtClean="0">
                <a:latin typeface="+mn-lt"/>
              </a:rPr>
              <a:t> Request  and Response Objects</a:t>
            </a:r>
            <a:endParaRPr lang="en-US" dirty="0">
              <a:latin typeface="+mn-lt"/>
            </a:endParaRPr>
          </a:p>
        </p:txBody>
      </p:sp>
      <p:sp>
        <p:nvSpPr>
          <p:cNvPr id="7171" name="Rectangle 3"/>
          <p:cNvSpPr>
            <a:spLocks noGrp="1" noChangeArrowheads="1"/>
          </p:cNvSpPr>
          <p:nvPr>
            <p:ph idx="1"/>
          </p:nvPr>
        </p:nvSpPr>
        <p:spPr>
          <a:xfrm>
            <a:off x="1676400" y="914400"/>
            <a:ext cx="8674100" cy="4960938"/>
          </a:xfrm>
        </p:spPr>
        <p:txBody>
          <a:bodyPr/>
          <a:lstStyle/>
          <a:p>
            <a:pPr eaLnBrk="1" hangingPunct="1"/>
            <a:r>
              <a:rPr lang="en-US" smtClean="0"/>
              <a:t>What is a Request Object?</a:t>
            </a:r>
          </a:p>
          <a:p>
            <a:pPr lvl="1"/>
            <a:r>
              <a:rPr lang="en-US" smtClean="0"/>
              <a:t>The HttpServletRequest object provides access to the request data, such as request headers, path info, and query string, as well as to some higher-level information such as cookies. </a:t>
            </a:r>
          </a:p>
          <a:p>
            <a:pPr lvl="1"/>
            <a:endParaRPr lang="en-US" smtClean="0"/>
          </a:p>
          <a:p>
            <a:pPr eaLnBrk="1" hangingPunct="1"/>
            <a:endParaRPr lang="en-US" smtClean="0"/>
          </a:p>
          <a:p>
            <a:pPr eaLnBrk="1" hangingPunct="1"/>
            <a:endParaRPr lang="en-US" smtClean="0"/>
          </a:p>
        </p:txBody>
      </p:sp>
      <p:pic>
        <p:nvPicPr>
          <p:cNvPr id="7172" name="Picture 3" descr="imagesCAEYPZC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757488"/>
            <a:ext cx="8961438" cy="354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534739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endParaRPr lang="en-US" smtClean="0"/>
          </a:p>
        </p:txBody>
      </p:sp>
      <p:sp>
        <p:nvSpPr>
          <p:cNvPr id="8195" name="Content Placeholder 2"/>
          <p:cNvSpPr>
            <a:spLocks noGrp="1"/>
          </p:cNvSpPr>
          <p:nvPr>
            <p:ph idx="1"/>
          </p:nvPr>
        </p:nvSpPr>
        <p:spPr/>
        <p:txBody>
          <a:bodyPr/>
          <a:lstStyle/>
          <a:p>
            <a:endParaRPr lang="en-US" smtClean="0"/>
          </a:p>
        </p:txBody>
      </p:sp>
    </p:spTree>
    <p:extLst>
      <p:ext uri="{BB962C8B-B14F-4D97-AF65-F5344CB8AC3E}">
        <p14:creationId xmlns:p14="http://schemas.microsoft.com/office/powerpoint/2010/main" val="28199779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Servlet Request and Response Object</a:t>
            </a:r>
          </a:p>
        </p:txBody>
      </p:sp>
      <p:sp>
        <p:nvSpPr>
          <p:cNvPr id="9219" name="Content Placeholder 2"/>
          <p:cNvSpPr>
            <a:spLocks noGrp="1"/>
          </p:cNvSpPr>
          <p:nvPr>
            <p:ph idx="1"/>
          </p:nvPr>
        </p:nvSpPr>
        <p:spPr/>
        <p:txBody>
          <a:bodyPr/>
          <a:lstStyle/>
          <a:p>
            <a:r>
              <a:rPr lang="en-US" smtClean="0"/>
              <a:t>Servlet Request Object:</a:t>
            </a:r>
          </a:p>
          <a:p>
            <a:pPr lvl="1"/>
            <a:r>
              <a:rPr lang="en-US" smtClean="0"/>
              <a:t>Processing Form Data:</a:t>
            </a:r>
          </a:p>
          <a:p>
            <a:pPr lvl="2"/>
            <a:r>
              <a:rPr lang="en-US" sz="1800"/>
              <a:t>The servlet receives  parameters using these methods: </a:t>
            </a:r>
          </a:p>
          <a:p>
            <a:pPr lvl="3"/>
            <a:r>
              <a:rPr lang="en-US" sz="1600">
                <a:solidFill>
                  <a:srgbClr val="FF0000"/>
                </a:solidFill>
              </a:rPr>
              <a:t>public String ServletRequest.getParameter (String name)</a:t>
            </a:r>
          </a:p>
          <a:p>
            <a:pPr lvl="3"/>
            <a:r>
              <a:rPr lang="en-US" sz="1600">
                <a:solidFill>
                  <a:srgbClr val="FF0000"/>
                </a:solidFill>
              </a:rPr>
              <a:t>public String[] ServletRequest.getParameterValues (String name)</a:t>
            </a:r>
          </a:p>
          <a:p>
            <a:pPr lvl="3"/>
            <a:r>
              <a:rPr lang="en-US" sz="1600">
                <a:solidFill>
                  <a:srgbClr val="FF0000"/>
                </a:solidFill>
              </a:rPr>
              <a:t>public Enumeration ServletRequest.getParameterNames()</a:t>
            </a:r>
          </a:p>
          <a:p>
            <a:pPr lvl="3"/>
            <a:r>
              <a:rPr lang="en-US" sz="1600">
                <a:solidFill>
                  <a:srgbClr val="FF0000"/>
                </a:solidFill>
              </a:rPr>
              <a:t>public String ServletRequest.getQueryString()</a:t>
            </a:r>
            <a:endParaRPr lang="en-US" smtClean="0">
              <a:solidFill>
                <a:srgbClr val="FF0000"/>
              </a:solidFill>
            </a:endParaRPr>
          </a:p>
          <a:p>
            <a:pPr lvl="2"/>
            <a:endParaRPr lang="en-US" smtClean="0"/>
          </a:p>
        </p:txBody>
      </p:sp>
    </p:spTree>
    <p:extLst>
      <p:ext uri="{BB962C8B-B14F-4D97-AF65-F5344CB8AC3E}">
        <p14:creationId xmlns:p14="http://schemas.microsoft.com/office/powerpoint/2010/main" val="2572606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Servlet Request and Response Object</a:t>
            </a:r>
          </a:p>
        </p:txBody>
      </p:sp>
      <p:sp>
        <p:nvSpPr>
          <p:cNvPr id="10243" name="Content Placeholder 2"/>
          <p:cNvSpPr>
            <a:spLocks noGrp="1"/>
          </p:cNvSpPr>
          <p:nvPr>
            <p:ph idx="1"/>
          </p:nvPr>
        </p:nvSpPr>
        <p:spPr/>
        <p:txBody>
          <a:bodyPr/>
          <a:lstStyle/>
          <a:p>
            <a:r>
              <a:rPr lang="en-US" dirty="0" smtClean="0"/>
              <a:t>Servlet Request Object:</a:t>
            </a:r>
          </a:p>
          <a:p>
            <a:pPr lvl="1"/>
            <a:r>
              <a:rPr lang="en-US" dirty="0" smtClean="0"/>
              <a:t>Path Elements:</a:t>
            </a:r>
          </a:p>
          <a:p>
            <a:pPr lvl="2"/>
            <a:r>
              <a:rPr lang="en-US" dirty="0" smtClean="0"/>
              <a:t>Context path: The prefix for the deployed application. </a:t>
            </a:r>
          </a:p>
          <a:p>
            <a:pPr lvl="2"/>
            <a:r>
              <a:rPr lang="en-US" dirty="0" smtClean="0"/>
              <a:t>Servlet path : The prefix that mapped to servlet handling the request. </a:t>
            </a:r>
          </a:p>
          <a:p>
            <a:pPr lvl="2"/>
            <a:r>
              <a:rPr lang="en-US" dirty="0" smtClean="0"/>
              <a:t>Path info  :The remaining segment of the request </a:t>
            </a:r>
            <a:r>
              <a:rPr lang="en-US" smtClean="0"/>
              <a:t>path </a:t>
            </a:r>
            <a:r>
              <a:rPr lang="en-US" smtClean="0"/>
              <a:t>after </a:t>
            </a:r>
            <a:r>
              <a:rPr lang="en-US" dirty="0" smtClean="0"/>
              <a:t>the context path or the servlet path. </a:t>
            </a:r>
          </a:p>
          <a:p>
            <a:pPr lvl="2"/>
            <a:endParaRPr lang="en-US" dirty="0" smtClean="0"/>
          </a:p>
          <a:p>
            <a:pPr lvl="2"/>
            <a:endParaRPr lang="en-US" dirty="0" smtClean="0"/>
          </a:p>
          <a:p>
            <a:pPr lvl="2"/>
            <a:r>
              <a:rPr lang="en-US" sz="1800" dirty="0"/>
              <a:t>The servlet can use the </a:t>
            </a:r>
            <a:r>
              <a:rPr lang="en-US" sz="1800" b="1" dirty="0" err="1"/>
              <a:t>getPathInfo</a:t>
            </a:r>
            <a:r>
              <a:rPr lang="en-US" sz="1800" b="1" dirty="0"/>
              <a:t>( )</a:t>
            </a:r>
            <a:r>
              <a:rPr lang="en-US" sz="1800" dirty="0"/>
              <a:t> method to get extra path information:</a:t>
            </a:r>
          </a:p>
          <a:p>
            <a:pPr lvl="3"/>
            <a:r>
              <a:rPr lang="en-US" sz="1600" b="1" dirty="0">
                <a:solidFill>
                  <a:srgbClr val="FF0000"/>
                </a:solidFill>
              </a:rPr>
              <a:t>public  String </a:t>
            </a:r>
            <a:r>
              <a:rPr lang="en-US" sz="1600" b="1" dirty="0" err="1">
                <a:solidFill>
                  <a:srgbClr val="FF0000"/>
                </a:solidFill>
              </a:rPr>
              <a:t>HttpServletRequest.getPathInfo</a:t>
            </a:r>
            <a:r>
              <a:rPr lang="en-US" sz="1600" b="1" dirty="0">
                <a:solidFill>
                  <a:srgbClr val="FF0000"/>
                </a:solidFill>
              </a:rPr>
              <a:t>( )</a:t>
            </a:r>
          </a:p>
          <a:p>
            <a:pPr lvl="3"/>
            <a:r>
              <a:rPr lang="en-US" sz="1600" b="1" dirty="0">
                <a:solidFill>
                  <a:srgbClr val="FF0000"/>
                </a:solidFill>
              </a:rPr>
              <a:t>Example: http://server:port/servlet/ViewFile/index.html</a:t>
            </a:r>
          </a:p>
          <a:p>
            <a:pPr lvl="3"/>
            <a:endParaRPr lang="en-US" sz="1600" dirty="0"/>
          </a:p>
          <a:p>
            <a:pPr lvl="2"/>
            <a:r>
              <a:rPr lang="en-US" sz="1800" dirty="0"/>
              <a:t>The </a:t>
            </a:r>
            <a:r>
              <a:rPr lang="en-US" sz="1800" b="1" dirty="0" err="1"/>
              <a:t>getPathTranslated</a:t>
            </a:r>
            <a:r>
              <a:rPr lang="en-US" sz="1800" b="1" dirty="0"/>
              <a:t>( ) </a:t>
            </a:r>
            <a:r>
              <a:rPr lang="en-US" sz="1800" dirty="0"/>
              <a:t>method returns the extra path information translated to a real file system path or null if there is no extra path information. </a:t>
            </a:r>
          </a:p>
          <a:p>
            <a:pPr lvl="3"/>
            <a:r>
              <a:rPr lang="en-US" sz="1600" b="1" dirty="0">
                <a:solidFill>
                  <a:srgbClr val="FF0000"/>
                </a:solidFill>
              </a:rPr>
              <a:t>public  String </a:t>
            </a:r>
            <a:r>
              <a:rPr lang="en-US" sz="1600" b="1" dirty="0" err="1">
                <a:solidFill>
                  <a:srgbClr val="FF0000"/>
                </a:solidFill>
              </a:rPr>
              <a:t>HttpServletRequest.getPathTranslated</a:t>
            </a:r>
            <a:r>
              <a:rPr lang="en-US" sz="1600" b="1" dirty="0">
                <a:solidFill>
                  <a:srgbClr val="FF0000"/>
                </a:solidFill>
              </a:rPr>
              <a:t>( )</a:t>
            </a:r>
            <a:r>
              <a:rPr lang="en-US" b="1" dirty="0" smtClean="0">
                <a:solidFill>
                  <a:srgbClr val="FF0000"/>
                </a:solidFill>
              </a:rPr>
              <a:t>	</a:t>
            </a:r>
          </a:p>
        </p:txBody>
      </p:sp>
      <p:graphicFrame>
        <p:nvGraphicFramePr>
          <p:cNvPr id="4" name="Table 3"/>
          <p:cNvGraphicFramePr>
            <a:graphicFrameLocks noGrp="1"/>
          </p:cNvGraphicFramePr>
          <p:nvPr>
            <p:extLst>
              <p:ext uri="{D42A27DB-BD31-4B8C-83A1-F6EECF244321}">
                <p14:modId xmlns:p14="http://schemas.microsoft.com/office/powerpoint/2010/main" val="1339272280"/>
              </p:ext>
            </p:extLst>
          </p:nvPr>
        </p:nvGraphicFramePr>
        <p:xfrm>
          <a:off x="10439887" y="600868"/>
          <a:ext cx="1429788" cy="741364"/>
        </p:xfrm>
        <a:graphic>
          <a:graphicData uri="http://schemas.openxmlformats.org/drawingml/2006/table">
            <a:tbl>
              <a:tblPr firstRow="1" bandRow="1">
                <a:tableStyleId>{5C22544A-7EE6-4342-B048-85BDC9FD1C3A}</a:tableStyleId>
              </a:tblPr>
              <a:tblGrid>
                <a:gridCol w="357447"/>
                <a:gridCol w="357447"/>
                <a:gridCol w="357447"/>
                <a:gridCol w="357447"/>
              </a:tblGrid>
              <a:tr h="370682">
                <a:tc>
                  <a:txBody>
                    <a:bodyPr/>
                    <a:lstStyle/>
                    <a:p>
                      <a:endParaRPr lang="en-US" sz="1800" dirty="0"/>
                    </a:p>
                  </a:txBody>
                  <a:tcPr marT="45700" marB="45700"/>
                </a:tc>
                <a:tc>
                  <a:txBody>
                    <a:bodyPr/>
                    <a:lstStyle/>
                    <a:p>
                      <a:endParaRPr lang="en-US" sz="1800" dirty="0"/>
                    </a:p>
                  </a:txBody>
                  <a:tcPr marT="45700" marB="45700"/>
                </a:tc>
                <a:tc>
                  <a:txBody>
                    <a:bodyPr/>
                    <a:lstStyle/>
                    <a:p>
                      <a:endParaRPr lang="en-US" sz="1800"/>
                    </a:p>
                  </a:txBody>
                  <a:tcPr marT="45700" marB="45700"/>
                </a:tc>
                <a:tc>
                  <a:txBody>
                    <a:bodyPr/>
                    <a:lstStyle/>
                    <a:p>
                      <a:endParaRPr lang="en-US" sz="1800"/>
                    </a:p>
                  </a:txBody>
                  <a:tcPr marT="45700" marB="45700"/>
                </a:tc>
              </a:tr>
              <a:tr h="370682">
                <a:tc>
                  <a:txBody>
                    <a:bodyPr/>
                    <a:lstStyle/>
                    <a:p>
                      <a:endParaRPr lang="en-US" sz="1800"/>
                    </a:p>
                  </a:txBody>
                  <a:tcPr marT="45700" marB="45700"/>
                </a:tc>
                <a:tc>
                  <a:txBody>
                    <a:bodyPr/>
                    <a:lstStyle/>
                    <a:p>
                      <a:endParaRPr lang="en-US" sz="1800" dirty="0"/>
                    </a:p>
                  </a:txBody>
                  <a:tcPr marT="45700" marB="45700"/>
                </a:tc>
                <a:tc>
                  <a:txBody>
                    <a:bodyPr/>
                    <a:lstStyle/>
                    <a:p>
                      <a:endParaRPr lang="en-US" sz="1800" dirty="0"/>
                    </a:p>
                  </a:txBody>
                  <a:tcPr marT="45700" marB="45700"/>
                </a:tc>
                <a:tc>
                  <a:txBody>
                    <a:bodyPr/>
                    <a:lstStyle/>
                    <a:p>
                      <a:endParaRPr lang="en-US" sz="1800" dirty="0"/>
                    </a:p>
                  </a:txBody>
                  <a:tcPr marT="45700" marB="45700"/>
                </a:tc>
              </a:tr>
            </a:tbl>
          </a:graphicData>
        </a:graphic>
      </p:graphicFrame>
    </p:spTree>
    <p:extLst>
      <p:ext uri="{BB962C8B-B14F-4D97-AF65-F5344CB8AC3E}">
        <p14:creationId xmlns:p14="http://schemas.microsoft.com/office/powerpoint/2010/main" val="3232941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54" name="Rectangle 2"/>
          <p:cNvSpPr>
            <a:spLocks noGrp="1" noChangeArrowheads="1"/>
          </p:cNvSpPr>
          <p:nvPr>
            <p:ph type="title"/>
          </p:nvPr>
        </p:nvSpPr>
        <p:spPr/>
        <p:txBody>
          <a:bodyPr/>
          <a:lstStyle/>
          <a:p>
            <a:pPr eaLnBrk="1" hangingPunct="1">
              <a:defRPr/>
            </a:pPr>
            <a:r>
              <a:rPr lang="en-US" dirty="0" err="1" smtClean="0">
                <a:latin typeface="+mn-lt"/>
              </a:rPr>
              <a:t>Servlet</a:t>
            </a:r>
            <a:r>
              <a:rPr lang="en-US" dirty="0" smtClean="0">
                <a:latin typeface="+mn-lt"/>
              </a:rPr>
              <a:t> Objects and Methods</a:t>
            </a:r>
            <a:endParaRPr lang="en-US" dirty="0">
              <a:latin typeface="+mn-lt"/>
            </a:endParaRPr>
          </a:p>
        </p:txBody>
      </p:sp>
      <p:sp>
        <p:nvSpPr>
          <p:cNvPr id="11267" name="Rectangle 3"/>
          <p:cNvSpPr>
            <a:spLocks noGrp="1" noChangeArrowheads="1"/>
          </p:cNvSpPr>
          <p:nvPr>
            <p:ph idx="1"/>
          </p:nvPr>
        </p:nvSpPr>
        <p:spPr>
          <a:xfrm>
            <a:off x="1676400" y="914400"/>
            <a:ext cx="8674100" cy="4960938"/>
          </a:xfrm>
        </p:spPr>
        <p:txBody>
          <a:bodyPr/>
          <a:lstStyle/>
          <a:p>
            <a:pPr eaLnBrk="1" hangingPunct="1"/>
            <a:r>
              <a:rPr lang="en-US" smtClean="0"/>
              <a:t>What is a Response Object?</a:t>
            </a:r>
          </a:p>
          <a:p>
            <a:pPr lvl="1"/>
            <a:r>
              <a:rPr lang="en-US" smtClean="0"/>
              <a:t>It represents the HTTP response your web application sends back to the browser, in response to the HTTP request the browser send to your web application. </a:t>
            </a:r>
          </a:p>
          <a:p>
            <a:pPr eaLnBrk="1" hangingPunct="1"/>
            <a:endParaRPr lang="en-US" smtClean="0"/>
          </a:p>
          <a:p>
            <a:pPr eaLnBrk="1" hangingPunct="1"/>
            <a:endParaRPr lang="en-US" smtClean="0"/>
          </a:p>
        </p:txBody>
      </p:sp>
      <p:pic>
        <p:nvPicPr>
          <p:cNvPr id="11268" name="Picture 3" descr="Response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136900"/>
            <a:ext cx="6705600"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656128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54" name="Rectangle 2"/>
          <p:cNvSpPr>
            <a:spLocks noGrp="1" noChangeArrowheads="1"/>
          </p:cNvSpPr>
          <p:nvPr>
            <p:ph type="title"/>
          </p:nvPr>
        </p:nvSpPr>
        <p:spPr/>
        <p:txBody>
          <a:bodyPr/>
          <a:lstStyle/>
          <a:p>
            <a:pPr eaLnBrk="1" hangingPunct="1">
              <a:defRPr/>
            </a:pPr>
            <a:r>
              <a:rPr lang="en-US" dirty="0" err="1" smtClean="0">
                <a:latin typeface="+mn-lt"/>
              </a:rPr>
              <a:t>Servlet</a:t>
            </a:r>
            <a:r>
              <a:rPr lang="en-US" dirty="0" smtClean="0">
                <a:latin typeface="+mn-lt"/>
              </a:rPr>
              <a:t> Objects and Methods</a:t>
            </a:r>
            <a:endParaRPr lang="en-US" dirty="0">
              <a:latin typeface="+mn-lt"/>
            </a:endParaRPr>
          </a:p>
        </p:txBody>
      </p:sp>
      <p:sp>
        <p:nvSpPr>
          <p:cNvPr id="12291" name="Rectangle 3"/>
          <p:cNvSpPr>
            <a:spLocks noGrp="1" noChangeArrowheads="1"/>
          </p:cNvSpPr>
          <p:nvPr>
            <p:ph idx="1"/>
          </p:nvPr>
        </p:nvSpPr>
        <p:spPr>
          <a:xfrm>
            <a:off x="1676400" y="914400"/>
            <a:ext cx="8674100" cy="4960938"/>
          </a:xfrm>
        </p:spPr>
        <p:txBody>
          <a:bodyPr/>
          <a:lstStyle/>
          <a:p>
            <a:r>
              <a:rPr lang="en-US" smtClean="0"/>
              <a:t>The Structure of  a Response: </a:t>
            </a:r>
          </a:p>
          <a:p>
            <a:pPr lvl="1"/>
            <a:r>
              <a:rPr lang="en-US" smtClean="0"/>
              <a:t>An HTTP servlet can return three kinds of things to the client: </a:t>
            </a:r>
            <a:br>
              <a:rPr lang="en-US" smtClean="0"/>
            </a:br>
            <a:r>
              <a:rPr lang="en-US" smtClean="0"/>
              <a:t>a single status code, any number of HTTP headers, and a response body. </a:t>
            </a:r>
          </a:p>
          <a:p>
            <a:pPr lvl="2"/>
            <a:r>
              <a:rPr lang="en-US" sz="1800" b="1"/>
              <a:t>status code : An </a:t>
            </a:r>
            <a:r>
              <a:rPr lang="en-US" sz="1800"/>
              <a:t>integer value describing the status of the response.</a:t>
            </a:r>
          </a:p>
          <a:p>
            <a:pPr lvl="2"/>
            <a:r>
              <a:rPr lang="en-US" sz="1800"/>
              <a:t>The </a:t>
            </a:r>
            <a:r>
              <a:rPr lang="en-US" sz="1800" b="1"/>
              <a:t>response body </a:t>
            </a:r>
            <a:r>
              <a:rPr lang="en-US" sz="1800"/>
              <a:t>is the main content of the response. </a:t>
            </a:r>
          </a:p>
          <a:p>
            <a:pPr lvl="2"/>
            <a:endParaRPr lang="en-US" smtClean="0"/>
          </a:p>
        </p:txBody>
      </p:sp>
      <p:pic>
        <p:nvPicPr>
          <p:cNvPr id="12292" name="Picture 3" descr="Structure of Respons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048000"/>
            <a:ext cx="3206750" cy="328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887467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_Widescreen [Read-Only]" id="{6399141C-D257-4F00-B50B-2F18604F6777}" vid="{EC7B36C2-099E-485F-9AE1-CEEE791AFD05}"/>
    </a:ext>
  </a:extLst>
</a:theme>
</file>

<file path=ppt/theme/theme2.xml><?xml version="1.0" encoding="utf-8"?>
<a:theme xmlns:a="http://schemas.openxmlformats.org/drawingml/2006/main" name="1_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_Widescreen [Read-Only]" id="{6399141C-D257-4F00-B50B-2F18604F6777}" vid="{EC7B36C2-099E-485F-9AE1-CEEE791AFD0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VB Scripting.pptx</Template>
  <TotalTime>48</TotalTime>
  <Words>3235</Words>
  <Application>Microsoft Office PowerPoint</Application>
  <PresentationFormat>Widescreen</PresentationFormat>
  <Paragraphs>399</Paragraphs>
  <Slides>22</Slides>
  <Notes>17</Notes>
  <HiddenSlides>3</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MS PGothic</vt:lpstr>
      <vt:lpstr>Arial</vt:lpstr>
      <vt:lpstr>Calibri</vt:lpstr>
      <vt:lpstr>Lucida Console</vt:lpstr>
      <vt:lpstr>Times New Roman</vt:lpstr>
      <vt:lpstr>Trebuchet MS</vt:lpstr>
      <vt:lpstr>Wingdings</vt:lpstr>
      <vt:lpstr>Global</vt:lpstr>
      <vt:lpstr>1_Global</vt:lpstr>
      <vt:lpstr>Servlet-Request and Response </vt:lpstr>
      <vt:lpstr>Objectives</vt:lpstr>
      <vt:lpstr>Servlet  Request and Response Objects </vt:lpstr>
      <vt:lpstr>Servlet Request  and Response Objects</vt:lpstr>
      <vt:lpstr>PowerPoint Presentation</vt:lpstr>
      <vt:lpstr>Servlet Request and Response Object</vt:lpstr>
      <vt:lpstr>Servlet Request and Response Object</vt:lpstr>
      <vt:lpstr>Servlet Objects and Methods</vt:lpstr>
      <vt:lpstr>Servlet Objects and Methods</vt:lpstr>
      <vt:lpstr>Servlet Objects and Methods</vt:lpstr>
      <vt:lpstr>Servlet Objects and Methods</vt:lpstr>
      <vt:lpstr>Servlet Objects and Methods</vt:lpstr>
      <vt:lpstr>Servlet Objects and Methods</vt:lpstr>
      <vt:lpstr>Servlet Objects and Methods</vt:lpstr>
      <vt:lpstr>Test your Memory…</vt:lpstr>
      <vt:lpstr>Queries</vt:lpstr>
      <vt:lpstr>Servlet Objects and Methods</vt:lpstr>
      <vt:lpstr>Brainstorm</vt:lpstr>
      <vt:lpstr>Queries</vt:lpstr>
      <vt:lpstr>Recap</vt:lpstr>
      <vt:lpstr>Quiz…</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VB Scripting</dc:title>
  <dc:creator>Kumar, Sneha</dc:creator>
  <cp:lastModifiedBy>gdctr04</cp:lastModifiedBy>
  <cp:revision>15</cp:revision>
  <dcterms:created xsi:type="dcterms:W3CDTF">2017-03-10T12:39:37Z</dcterms:created>
  <dcterms:modified xsi:type="dcterms:W3CDTF">2017-09-18T11:01:16Z</dcterms:modified>
</cp:coreProperties>
</file>