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3"/>
  </p:notesMasterIdLst>
  <p:sldIdLst>
    <p:sldId id="256"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84" y="150"/>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a:p>
        </p:txBody>
      </p:sp>
    </p:spTree>
    <p:extLst>
      <p:ext uri="{BB962C8B-B14F-4D97-AF65-F5344CB8AC3E}">
        <p14:creationId xmlns:p14="http://schemas.microsoft.com/office/powerpoint/2010/main" val="43300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1216556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(Contd..):</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In order to set cookies, the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 has the following method:</a:t>
            </a:r>
            <a:r>
              <a:rPr lang="en-US" dirty="0" smtClean="0"/>
              <a:t/>
            </a:r>
            <a:br>
              <a:rPr lang="en-US" dirty="0" smtClean="0"/>
            </a:br>
            <a:r>
              <a:rPr lang="en-US" b="1" dirty="0" smtClean="0"/>
              <a:t>public void </a:t>
            </a:r>
            <a:r>
              <a:rPr lang="en-US" b="1" dirty="0" err="1" smtClean="0"/>
              <a:t>addCookie</a:t>
            </a:r>
            <a:r>
              <a:rPr lang="en-US" b="1" dirty="0" smtClean="0"/>
              <a:t>(Cookie </a:t>
            </a:r>
            <a:r>
              <a:rPr lang="en-US" b="1" dirty="0" err="1" smtClean="0"/>
              <a:t>cookie</a:t>
            </a:r>
            <a:r>
              <a:rPr lang="en-US" b="1" dirty="0" smtClean="0"/>
              <a:t>) </a:t>
            </a:r>
            <a:r>
              <a:rPr lang="en-US" dirty="0" smtClean="0"/>
              <a:t/>
            </a:r>
            <a:br>
              <a:rPr lang="en-US" dirty="0" smtClean="0"/>
            </a:br>
            <a:r>
              <a:rPr lang="en-US" dirty="0" smtClean="0"/>
              <a:t/>
            </a:r>
            <a:br>
              <a:rPr lang="en-US" dirty="0" smtClean="0"/>
            </a:br>
            <a:r>
              <a:rPr lang="en-US" dirty="0" smtClean="0"/>
              <a:t>We can call this method as many times as we wish in order to set multiple cookies.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To extract all cookies contained in the HTTP request, the </a:t>
            </a:r>
            <a:r>
              <a:rPr lang="en-US" dirty="0" err="1" smtClean="0"/>
              <a:t>javax.servlet.HttpServletRequest</a:t>
            </a:r>
            <a:r>
              <a:rPr lang="en-US" dirty="0" smtClean="0"/>
              <a:t> interface has this method:</a:t>
            </a:r>
            <a:br>
              <a:rPr lang="en-US" dirty="0" smtClean="0"/>
            </a:br>
            <a:r>
              <a:rPr lang="en-US" dirty="0" smtClean="0"/>
              <a:t/>
            </a:r>
            <a:br>
              <a:rPr lang="en-US" dirty="0" smtClean="0"/>
            </a:br>
            <a:r>
              <a:rPr lang="en-US" b="1" dirty="0" smtClean="0"/>
              <a:t>public Cookie[] </a:t>
            </a:r>
            <a:r>
              <a:rPr lang="en-US" b="1" dirty="0" err="1" smtClean="0"/>
              <a:t>getCookies</a:t>
            </a:r>
            <a:r>
              <a:rPr lang="en-US" b="1" dirty="0" smtClean="0"/>
              <a:t>() </a:t>
            </a:r>
            <a:r>
              <a:rPr lang="en-US" dirty="0" smtClean="0"/>
              <a:t/>
            </a:r>
            <a:br>
              <a:rPr lang="en-US" dirty="0" smtClean="0"/>
            </a:br>
            <a:r>
              <a:rPr lang="en-US" dirty="0" smtClean="0"/>
              <a:t/>
            </a:r>
            <a:br>
              <a:rPr lang="en-US" dirty="0" smtClean="0"/>
            </a:br>
            <a:r>
              <a:rPr lang="en-US" dirty="0" smtClean="0"/>
              <a:t>Checks if there is a cookie contained in the incoming request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There are many more methods of the Cookie class:</a:t>
            </a: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setComment</a:t>
            </a:r>
            <a:r>
              <a:rPr lang="en-US" sz="1200" b="1" kern="1200" dirty="0" smtClean="0">
                <a:solidFill>
                  <a:schemeClr val="tx1"/>
                </a:solidFill>
                <a:latin typeface="Times New Roman" pitchFamily="18" charset="0"/>
                <a:ea typeface="+mn-ea"/>
                <a:cs typeface="+mn-cs"/>
              </a:rPr>
              <a:t>(String purpose)</a:t>
            </a:r>
          </a:p>
          <a:p>
            <a:pPr lvl="2">
              <a:lnSpc>
                <a:spcPct val="90000"/>
              </a:lnSpc>
            </a:pPr>
            <a:r>
              <a:rPr lang="en-US" sz="1200" b="1" kern="1200" dirty="0" smtClean="0">
                <a:solidFill>
                  <a:schemeClr val="tx1"/>
                </a:solidFill>
                <a:latin typeface="Times New Roman" pitchFamily="18" charset="0"/>
                <a:ea typeface="+mn-ea"/>
                <a:cs typeface="+mn-cs"/>
              </a:rPr>
              <a:t>public String </a:t>
            </a:r>
            <a:r>
              <a:rPr lang="en-US" sz="1200" b="1" kern="1200" dirty="0" err="1" smtClean="0">
                <a:solidFill>
                  <a:schemeClr val="tx1"/>
                </a:solidFill>
                <a:latin typeface="Times New Roman" pitchFamily="18" charset="0"/>
                <a:ea typeface="+mn-ea"/>
                <a:cs typeface="+mn-cs"/>
              </a:rPr>
              <a:t>getComment</a:t>
            </a:r>
            <a:r>
              <a:rPr lang="en-US" sz="1200" b="1" kern="1200" dirty="0" smtClean="0">
                <a:solidFill>
                  <a:schemeClr val="tx1"/>
                </a:solidFill>
                <a:latin typeface="Times New Roman" pitchFamily="18" charset="0"/>
                <a:ea typeface="+mn-ea"/>
                <a:cs typeface="+mn-cs"/>
              </a:rPr>
              <a:t>()</a:t>
            </a:r>
            <a:r>
              <a:rPr lang="en-US" sz="1200" kern="1200" dirty="0" smtClean="0">
                <a:solidFill>
                  <a:schemeClr val="tx1"/>
                </a:solidFill>
                <a:latin typeface="Times New Roman" pitchFamily="18" charset="0"/>
                <a:ea typeface="+mn-ea"/>
                <a:cs typeface="+mn-cs"/>
              </a:rPr>
              <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setMaxAge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expiry)</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int</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getMaxAge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Max age in seconds after which cookie will expire</a:t>
            </a:r>
          </a:p>
          <a:p>
            <a:pPr lvl="3">
              <a:lnSpc>
                <a:spcPct val="90000"/>
              </a:lnSpc>
            </a:pPr>
            <a:r>
              <a:rPr lang="en-US" sz="1200" kern="1200" dirty="0" smtClean="0">
                <a:solidFill>
                  <a:schemeClr val="tx1"/>
                </a:solidFill>
                <a:latin typeface="Times New Roman" pitchFamily="18" charset="0"/>
                <a:ea typeface="+mn-ea"/>
                <a:cs typeface="+mn-cs"/>
              </a:rPr>
              <a:t>If expiry is negative, delete when browser exits</a:t>
            </a:r>
          </a:p>
          <a:p>
            <a:pPr lvl="3">
              <a:lnSpc>
                <a:spcPct val="90000"/>
              </a:lnSpc>
            </a:pPr>
            <a:r>
              <a:rPr lang="en-US" sz="1200" kern="1200" dirty="0" smtClean="0">
                <a:solidFill>
                  <a:schemeClr val="tx1"/>
                </a:solidFill>
                <a:latin typeface="Times New Roman" pitchFamily="18" charset="0"/>
                <a:ea typeface="+mn-ea"/>
                <a:cs typeface="+mn-cs"/>
              </a:rPr>
              <a:t>If expiry is zero, delete cookie immediately</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err="1" smtClean="0">
                <a:solidFill>
                  <a:schemeClr val="tx1"/>
                </a:solidFill>
                <a:latin typeface="Times New Roman" pitchFamily="18" charset="0"/>
                <a:ea typeface="+mn-ea"/>
                <a:cs typeface="+mn-cs"/>
              </a:rPr>
              <a:t>setSecure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boolean</a:t>
            </a:r>
            <a:r>
              <a:rPr lang="en-US" sz="1200" b="1" kern="1200" dirty="0" smtClean="0">
                <a:solidFill>
                  <a:schemeClr val="tx1"/>
                </a:solidFill>
                <a:latin typeface="Times New Roman" pitchFamily="18" charset="0"/>
                <a:ea typeface="+mn-ea"/>
                <a:cs typeface="+mn-cs"/>
              </a:rPr>
              <a:t> flag)</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boolean</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getSecure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Indicates to the browser whether the cookie should only be sent using a secure protocol, such as HTTPS or SSL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r>
              <a:rPr lang="en-US" dirty="0" smtClean="0"/>
              <a:t>Cookies provide a better alternative to explicit URL rewriting, because cookies are not sent as query strings but are exchanged within the bodies of HTTP requests and responses. Since there is no need to rewrite URLs, session handling via cookies does not depend on whether the content is static or dynamic.</a:t>
            </a:r>
          </a:p>
          <a:p>
            <a:pPr lvl="1"/>
            <a:r>
              <a:rPr lang="en-US" dirty="0" smtClean="0"/>
              <a:t>All modern browsers can recognize and receive cookies from web servers, and then send them back along with requests. </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098230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pPr>
              <a:lnSpc>
                <a:spcPct val="90000"/>
              </a:lnSpc>
            </a:pPr>
            <a:r>
              <a:rPr lang="en-US" sz="2400" dirty="0" smtClean="0"/>
              <a:t>Advantages:</a:t>
            </a:r>
          </a:p>
          <a:p>
            <a:pPr lvl="1">
              <a:lnSpc>
                <a:spcPct val="90000"/>
              </a:lnSpc>
            </a:pPr>
            <a:r>
              <a:rPr lang="en-US" sz="2000" dirty="0" smtClean="0"/>
              <a:t>Java’s Session Tracking API (to be discussed) makes cookies dead simple to use</a:t>
            </a:r>
          </a:p>
          <a:p>
            <a:pPr lvl="1">
              <a:lnSpc>
                <a:spcPct val="90000"/>
              </a:lnSpc>
            </a:pPr>
            <a:r>
              <a:rPr lang="en-US" sz="2000" dirty="0" smtClean="0"/>
              <a:t>Cookies can easily contain more data than hidden fields</a:t>
            </a:r>
          </a:p>
          <a:p>
            <a:pPr lvl="1">
              <a:lnSpc>
                <a:spcPct val="90000"/>
              </a:lnSpc>
            </a:pPr>
            <a:r>
              <a:rPr lang="en-US" sz="2000" dirty="0" smtClean="0"/>
              <a:t>Data is stored on the client computer, not on yours</a:t>
            </a:r>
          </a:p>
          <a:p>
            <a:pPr lvl="2">
              <a:lnSpc>
                <a:spcPct val="90000"/>
              </a:lnSpc>
            </a:pPr>
            <a:r>
              <a:rPr lang="en-US" sz="1800" dirty="0" smtClean="0"/>
              <a:t>This saves space on the server</a:t>
            </a:r>
          </a:p>
          <a:p>
            <a:pPr lvl="2">
              <a:lnSpc>
                <a:spcPct val="90000"/>
              </a:lnSpc>
            </a:pPr>
            <a:r>
              <a:rPr lang="en-US" sz="1800" dirty="0" smtClean="0"/>
              <a:t>May let you avoid keeping track of multiple(session) data structures</a:t>
            </a:r>
          </a:p>
          <a:p>
            <a:pPr>
              <a:lnSpc>
                <a:spcPct val="90000"/>
              </a:lnSpc>
            </a:pPr>
            <a:r>
              <a:rPr lang="en-US" sz="2400" dirty="0" smtClean="0"/>
              <a:t>Disadvantages:</a:t>
            </a:r>
          </a:p>
          <a:p>
            <a:pPr lvl="1">
              <a:lnSpc>
                <a:spcPct val="90000"/>
              </a:lnSpc>
            </a:pPr>
            <a:r>
              <a:rPr lang="en-US" sz="2000" dirty="0" smtClean="0"/>
              <a:t>Data is stored on the client computer, not on yours</a:t>
            </a:r>
          </a:p>
          <a:p>
            <a:pPr lvl="2">
              <a:lnSpc>
                <a:spcPct val="90000"/>
              </a:lnSpc>
            </a:pPr>
            <a:r>
              <a:rPr lang="en-US" sz="1800" dirty="0" smtClean="0"/>
              <a:t>This means the data is neither safe nor secure</a:t>
            </a:r>
          </a:p>
          <a:p>
            <a:pPr lvl="2">
              <a:lnSpc>
                <a:spcPct val="90000"/>
              </a:lnSpc>
            </a:pPr>
            <a:r>
              <a:rPr lang="en-US" sz="1800" dirty="0" smtClean="0"/>
              <a:t>Corruption, expiration or purging of cookie files can all result in incomplete, inconsistent, or missing information. </a:t>
            </a:r>
          </a:p>
          <a:p>
            <a:pPr lvl="2">
              <a:lnSpc>
                <a:spcPct val="90000"/>
              </a:lnSpc>
            </a:pPr>
            <a:r>
              <a:rPr lang="en-US" sz="1800" dirty="0" smtClean="0"/>
              <a:t>Should not be used for user data--cookies may be discarded or the user may contact the server from another computer</a:t>
            </a:r>
          </a:p>
          <a:p>
            <a:pPr marL="742950" marR="0" lvl="1" indent="-285750" algn="l" defTabSz="914400" rtl="0" eaLnBrk="0" fontAlgn="base" latinLnBrk="0" hangingPunct="0">
              <a:lnSpc>
                <a:spcPct val="90000"/>
              </a:lnSpc>
              <a:spcBef>
                <a:spcPct val="30000"/>
              </a:spcBef>
              <a:spcAft>
                <a:spcPct val="0"/>
              </a:spcAft>
              <a:buClrTx/>
              <a:buSzTx/>
              <a:buFontTx/>
              <a:buChar char="–"/>
              <a:tabLst/>
              <a:defRPr/>
            </a:pPr>
            <a:r>
              <a:rPr lang="en-US" sz="2000" dirty="0" smtClean="0"/>
              <a:t>Users can tell their browser to turn cookies off: Cookies may not be available for many reasons: the user may have disabled them, the browser version may not support them, the browser may be behind a firewall that filters cookies, and so on. </a:t>
            </a:r>
            <a:r>
              <a:rPr lang="en-US" sz="2000" dirty="0" err="1" smtClean="0"/>
              <a:t>Servlets</a:t>
            </a:r>
            <a:r>
              <a:rPr lang="en-US" sz="2000" dirty="0" smtClean="0"/>
              <a:t> and JSP pages that rely exclusively on cookies for client-side session state will not operate properly for all clients. Using cookies, and then switching to an alternate client-side session state strategy in cases where cookies aren't available, complicates development and maintenance. </a:t>
            </a:r>
          </a:p>
          <a:p>
            <a:pPr lvl="1"/>
            <a:r>
              <a:rPr lang="en-US" dirty="0" smtClean="0"/>
              <a:t>Cookies are controlled by programming a low-level API, which is more difficult to implement than some other approaches. </a:t>
            </a:r>
          </a:p>
          <a:p>
            <a:pPr lvl="1"/>
            <a:r>
              <a:rPr lang="en-US" dirty="0" smtClean="0"/>
              <a:t>Browser instances share cookies, so users cannot have multiple simultaneous sessions. </a:t>
            </a:r>
          </a:p>
          <a:p>
            <a:pPr lvl="1"/>
            <a:r>
              <a:rPr lang="en-US" dirty="0" smtClean="0"/>
              <a:t>Cookie-based solutions work only for HTTP clients. This is because cookies are a feature of the HTTP protocol. Notice that the while package </a:t>
            </a:r>
            <a:r>
              <a:rPr lang="en-US" dirty="0" err="1" smtClean="0"/>
              <a:t>javax.servlet.http</a:t>
            </a:r>
            <a:r>
              <a:rPr lang="en-US" dirty="0" smtClean="0"/>
              <a:t> supports session management (via class HttpSession), package </a:t>
            </a:r>
            <a:r>
              <a:rPr lang="en-US" dirty="0" err="1" smtClean="0"/>
              <a:t>javax.servlet</a:t>
            </a:r>
            <a:r>
              <a:rPr lang="en-US" dirty="0" smtClean="0"/>
              <a:t> has no such support. </a:t>
            </a:r>
          </a:p>
          <a:p>
            <a:pPr>
              <a:lnSpc>
                <a:spcPct val="90000"/>
              </a:lnSpc>
            </a:pPr>
            <a:r>
              <a:rPr lang="en-US" sz="2400" dirty="0" smtClean="0"/>
              <a:t>Cookies are good for keeping session data, not user data</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375642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422548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226826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420701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224531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r>
              <a:rPr lang="en-US" dirty="0" smtClean="0"/>
              <a:t>Session Tracking API:</a:t>
            </a:r>
          </a:p>
          <a:p>
            <a:pPr lvl="1"/>
            <a:r>
              <a:rPr lang="en-US" dirty="0" smtClean="0"/>
              <a:t>The Servlet API provides several methods and classes specifically designed to handle session tracking on behalf of </a:t>
            </a:r>
            <a:r>
              <a:rPr lang="en-US" dirty="0" err="1" smtClean="0"/>
              <a:t>servlets</a:t>
            </a:r>
            <a:r>
              <a:rPr lang="en-US" dirty="0" smtClean="0"/>
              <a:t>.</a:t>
            </a:r>
          </a:p>
          <a:p>
            <a:pPr lvl="1"/>
            <a:r>
              <a:rPr lang="en-US" dirty="0" smtClean="0"/>
              <a:t>The Session Tracking API, as we call the portion of the Servlet API devoted to session tracking, should be supported in any web server that supports </a:t>
            </a:r>
            <a:r>
              <a:rPr lang="en-US" dirty="0" err="1" smtClean="0"/>
              <a:t>servlets</a:t>
            </a:r>
            <a:r>
              <a:rPr lang="en-US" dirty="0" smtClean="0"/>
              <a:t>.</a:t>
            </a:r>
          </a:p>
          <a:p>
            <a:pPr lvl="1"/>
            <a:r>
              <a:rPr lang="en-US" dirty="0" smtClean="0"/>
              <a:t>Every user of a site is associated with a </a:t>
            </a:r>
            <a:r>
              <a:rPr lang="en-US" dirty="0" err="1" smtClean="0"/>
              <a:t>javax.servlet.http.HttpSession</a:t>
            </a:r>
            <a:r>
              <a:rPr lang="en-US" dirty="0" smtClean="0"/>
              <a:t> object that </a:t>
            </a:r>
            <a:r>
              <a:rPr lang="en-US" dirty="0" err="1" smtClean="0"/>
              <a:t>servlets</a:t>
            </a:r>
            <a:r>
              <a:rPr lang="en-US" dirty="0" smtClean="0"/>
              <a:t> can use to store or retrieve information about that user. You can save any set of arbitrary Java objects in a session object.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This high-level interface is built on top of cookies or URL rewriting. All servers are required to support session tracking with cookies, and most have a setting by which you can globally switch to URL rewriting.</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Either way, the servlet author doesn’t need to bother with many of the implementation details, doesn’t have to explicitly manipulate cookies or information appended to the URL, and is automatically given a convenient place to store arbitrary objects that are associated with each session.</a:t>
            </a:r>
          </a:p>
          <a:p>
            <a:pPr marL="742950" lvl="1" indent="-285750" algn="l" rtl="0" eaLnBrk="0" fontAlgn="base" hangingPunct="0">
              <a:spcBef>
                <a:spcPct val="30000"/>
              </a:spcBef>
              <a:spcAft>
                <a:spcPct val="0"/>
              </a:spcAft>
              <a:buChar char="–"/>
            </a:pPr>
            <a:r>
              <a:rPr lang="en-US" b="1" dirty="0" smtClean="0"/>
              <a:t>Session</a:t>
            </a:r>
            <a:r>
              <a:rPr lang="en-US" dirty="0" smtClean="0"/>
              <a:t> object can be used for storing session-specific information that needs to be maintained between server round trips and between requests for pages.</a:t>
            </a:r>
          </a:p>
          <a:p>
            <a:pPr marL="742950" lvl="1" indent="-285750" algn="l" rtl="0" eaLnBrk="0" fontAlgn="base" hangingPunct="0">
              <a:spcBef>
                <a:spcPct val="30000"/>
              </a:spcBef>
              <a:spcAft>
                <a:spcPct val="0"/>
              </a:spcAft>
              <a:buChar char="–"/>
            </a:pPr>
            <a:r>
              <a:rPr lang="en-US" dirty="0" smtClean="0"/>
              <a:t> Session object is per-client basis, which means different clients generate different session </a:t>
            </a:r>
            <a:r>
              <a:rPr lang="en-US" dirty="0" err="1" smtClean="0"/>
              <a:t>object.The</a:t>
            </a:r>
            <a:r>
              <a:rPr lang="en-US" dirty="0" smtClean="0"/>
              <a:t> ideal data to store in session-state variables is short-lived, sensitive data that is specific to an individual session.</a:t>
            </a:r>
            <a:endParaRPr lang="en-US" sz="1200" kern="1200" dirty="0" smtClean="0">
              <a:solidFill>
                <a:schemeClr val="tx1"/>
              </a:solidFill>
              <a:latin typeface="Times New Roman" pitchFamily="18" charset="0"/>
              <a:ea typeface="+mn-ea"/>
              <a:cs typeface="+mn-cs"/>
            </a:endParaRPr>
          </a:p>
          <a:p>
            <a:pPr marL="742950" lvl="1" indent="-285750" algn="l" rtl="0" eaLnBrk="0" fontAlgn="base" hangingPunct="0">
              <a:spcBef>
                <a:spcPct val="30000"/>
              </a:spcBef>
              <a:spcAft>
                <a:spcPct val="0"/>
              </a:spcAft>
              <a:buChar char="–"/>
            </a:pPr>
            <a:endParaRPr lang="en-US" sz="1200" kern="1200" dirty="0" smtClean="0">
              <a:solidFill>
                <a:schemeClr val="tx1"/>
              </a:solidFill>
              <a:latin typeface="Times New Roman" pitchFamily="18" charset="0"/>
              <a:ea typeface="+mn-ea"/>
              <a:cs typeface="+mn-cs"/>
            </a:endParaRPr>
          </a:p>
          <a:p>
            <a:pPr marL="163513" lvl="0" indent="-163513" algn="l" rtl="0" eaLnBrk="0" fontAlgn="base" hangingPunct="0">
              <a:spcBef>
                <a:spcPct val="30000"/>
              </a:spcBef>
              <a:spcAft>
                <a:spcPct val="0"/>
              </a:spcAft>
              <a:buChar char="•"/>
            </a:pPr>
            <a:r>
              <a:rPr lang="en-US" sz="1200" b="1" kern="1200" dirty="0" smtClean="0">
                <a:solidFill>
                  <a:schemeClr val="tx1"/>
                </a:solidFill>
                <a:latin typeface="Arial" pitchFamily="34" charset="0"/>
                <a:ea typeface="+mn-ea"/>
                <a:cs typeface="+mn-cs"/>
              </a:rPr>
              <a:t>Using sessions in </a:t>
            </a:r>
            <a:r>
              <a:rPr lang="en-US" sz="1200" b="1" kern="1200" dirty="0" err="1" smtClean="0">
                <a:solidFill>
                  <a:schemeClr val="tx1"/>
                </a:solidFill>
                <a:latin typeface="Arial" pitchFamily="34" charset="0"/>
                <a:ea typeface="+mn-ea"/>
                <a:cs typeface="+mn-cs"/>
              </a:rPr>
              <a:t>servlets</a:t>
            </a:r>
            <a:r>
              <a:rPr lang="en-US" sz="1200" b="1" kern="1200" dirty="0" smtClean="0">
                <a:solidFill>
                  <a:schemeClr val="tx1"/>
                </a:solidFill>
                <a:latin typeface="Arial" pitchFamily="34" charset="0"/>
                <a:ea typeface="+mn-ea"/>
                <a:cs typeface="+mn-cs"/>
              </a:rPr>
              <a:t> is straightforward and involves four basic steps.</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1. Accessing the session object associated with the current request.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to get an HttpSession object, which is a simple hash table for storing user-specific data.</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2. Looking up information associated with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getAttribute</a:t>
            </a:r>
            <a:r>
              <a:rPr lang="en-US" sz="1200" kern="1200" dirty="0" smtClean="0">
                <a:solidFill>
                  <a:schemeClr val="tx1"/>
                </a:solidFill>
                <a:latin typeface="Times New Roman" pitchFamily="18" charset="0"/>
                <a:ea typeface="+mn-ea"/>
                <a:cs typeface="+mn-cs"/>
              </a:rPr>
              <a:t> on the HttpSession object, cast the return value to the appropriate type, and check whether the result is null.</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3. Storing information in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Use </a:t>
            </a:r>
            <a:r>
              <a:rPr lang="en-US" sz="1200" kern="1200" dirty="0" err="1" smtClean="0">
                <a:solidFill>
                  <a:schemeClr val="tx1"/>
                </a:solidFill>
                <a:latin typeface="Times New Roman" pitchFamily="18" charset="0"/>
                <a:ea typeface="+mn-ea"/>
                <a:cs typeface="+mn-cs"/>
              </a:rPr>
              <a:t>setAttribute</a:t>
            </a:r>
            <a:r>
              <a:rPr lang="en-US" sz="1200" kern="1200" dirty="0" smtClean="0">
                <a:solidFill>
                  <a:schemeClr val="tx1"/>
                </a:solidFill>
                <a:latin typeface="Times New Roman" pitchFamily="18" charset="0"/>
                <a:ea typeface="+mn-ea"/>
                <a:cs typeface="+mn-cs"/>
              </a:rPr>
              <a:t> with a key and a value.</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4. Discarding session data.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removeAttribute</a:t>
            </a:r>
            <a:r>
              <a:rPr lang="en-US" sz="1200" kern="1200" dirty="0" smtClean="0">
                <a:solidFill>
                  <a:schemeClr val="tx1"/>
                </a:solidFill>
                <a:latin typeface="Times New Roman" pitchFamily="18" charset="0"/>
                <a:ea typeface="+mn-ea"/>
                <a:cs typeface="+mn-cs"/>
              </a:rPr>
              <a:t> to discard a specific value. Call invalidate to discard an entire session. Call logout to log the client out of the Web server and invalidate all sessions associated with that user.</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304435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36176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r>
              <a:rPr lang="en-US" dirty="0" smtClean="0"/>
              <a:t>What changes do we have to make if Server uses URL – Rewriting to maintain Session Data?</a:t>
            </a:r>
          </a:p>
          <a:p>
            <a:pPr lvl="1"/>
            <a:r>
              <a:rPr lang="en-US" dirty="0" smtClean="0"/>
              <a:t>Session tracking code:</a:t>
            </a:r>
          </a:p>
          <a:p>
            <a:pPr lvl="2"/>
            <a:r>
              <a:rPr lang="en-US" sz="1200" kern="1200" baseline="0" dirty="0" smtClean="0">
                <a:solidFill>
                  <a:schemeClr val="tx1"/>
                </a:solidFill>
                <a:latin typeface="Arial" pitchFamily="34" charset="0"/>
                <a:ea typeface="+mn-ea"/>
                <a:cs typeface="+mn-cs"/>
              </a:rPr>
              <a:t>core session-tracking code does not need to change at all.</a:t>
            </a:r>
            <a:endParaRPr lang="en-US" dirty="0" smtClean="0"/>
          </a:p>
          <a:p>
            <a:pPr lvl="1"/>
            <a:r>
              <a:rPr lang="en-US" dirty="0" smtClean="0"/>
              <a:t>Code that generates hypertext links back to same site:</a:t>
            </a:r>
          </a:p>
          <a:p>
            <a:pPr lvl="2"/>
            <a:r>
              <a:rPr lang="en-US" dirty="0" smtClean="0"/>
              <a:t>Pass URL through </a:t>
            </a:r>
            <a:r>
              <a:rPr lang="en-US" dirty="0" err="1" smtClean="0"/>
              <a:t>response.encodeURL</a:t>
            </a:r>
            <a:r>
              <a:rPr lang="en-US" dirty="0" smtClean="0"/>
              <a:t>. </a:t>
            </a:r>
          </a:p>
          <a:p>
            <a:pPr lvl="3"/>
            <a:r>
              <a:rPr lang="en-US" dirty="0" smtClean="0"/>
              <a:t>If server is using cookies, this returns URL unchanged</a:t>
            </a:r>
          </a:p>
          <a:p>
            <a:pPr lvl="3"/>
            <a:r>
              <a:rPr lang="en-US" dirty="0" smtClean="0"/>
              <a:t>If server is using URL rewriting, this appends the session info to the URL</a:t>
            </a:r>
          </a:p>
          <a:p>
            <a:pPr lvl="3"/>
            <a:r>
              <a:rPr lang="en-US" dirty="0" smtClean="0"/>
              <a:t>E.g.:</a:t>
            </a:r>
            <a:br>
              <a:rPr lang="en-US" dirty="0" smtClean="0"/>
            </a:br>
            <a:r>
              <a:rPr lang="en-US" b="1" dirty="0" smtClean="0">
                <a:latin typeface="Courier New" pitchFamily="49" charset="0"/>
              </a:rPr>
              <a:t>String </a:t>
            </a:r>
            <a:r>
              <a:rPr lang="en-US" b="1" dirty="0" err="1" smtClean="0">
                <a:latin typeface="Courier New" pitchFamily="49" charset="0"/>
              </a:rPr>
              <a:t>url</a:t>
            </a:r>
            <a:r>
              <a:rPr lang="en-US" b="1" dirty="0" smtClean="0">
                <a:latin typeface="Courier New" pitchFamily="49" charset="0"/>
              </a:rPr>
              <a:t> = "order-page.html";</a:t>
            </a:r>
            <a:br>
              <a:rPr lang="en-US" b="1" dirty="0" smtClean="0">
                <a:latin typeface="Courier New" pitchFamily="49" charset="0"/>
              </a:rPr>
            </a:br>
            <a:r>
              <a:rPr lang="en-US" b="1" dirty="0" err="1" smtClean="0">
                <a:latin typeface="Courier New" pitchFamily="49" charset="0"/>
              </a:rPr>
              <a:t>url</a:t>
            </a:r>
            <a:r>
              <a:rPr lang="en-US" b="1" dirty="0" smtClean="0">
                <a:latin typeface="Courier New" pitchFamily="49" charset="0"/>
              </a:rPr>
              <a:t> = </a:t>
            </a:r>
            <a:r>
              <a:rPr lang="en-US" b="1" dirty="0" err="1" smtClean="0">
                <a:latin typeface="Courier New" pitchFamily="49" charset="0"/>
              </a:rPr>
              <a:t>response.encodeURL</a:t>
            </a:r>
            <a:r>
              <a:rPr lang="en-US" b="1" dirty="0" smtClean="0">
                <a:latin typeface="Courier New" pitchFamily="49" charset="0"/>
              </a:rPr>
              <a:t>(</a:t>
            </a:r>
            <a:r>
              <a:rPr lang="en-US" b="1" dirty="0" err="1" smtClean="0">
                <a:latin typeface="Courier New" pitchFamily="49" charset="0"/>
              </a:rPr>
              <a:t>url</a:t>
            </a:r>
            <a:r>
              <a:rPr lang="en-US" b="1" dirty="0" smtClean="0">
                <a:latin typeface="Courier New" pitchFamily="49" charset="0"/>
              </a:rPr>
              <a:t>);</a:t>
            </a:r>
            <a:endParaRPr lang="en-US" dirty="0" smtClean="0"/>
          </a:p>
          <a:p>
            <a:pPr lvl="1"/>
            <a:r>
              <a:rPr lang="en-US" dirty="0" smtClean="0"/>
              <a:t>Code that does </a:t>
            </a:r>
            <a:r>
              <a:rPr lang="en-US" dirty="0" err="1" smtClean="0"/>
              <a:t>sendRedirect</a:t>
            </a:r>
            <a:r>
              <a:rPr lang="en-US" dirty="0" smtClean="0"/>
              <a:t> to same site:</a:t>
            </a:r>
          </a:p>
          <a:p>
            <a:pPr lvl="2"/>
            <a:r>
              <a:rPr lang="en-US" dirty="0" smtClean="0"/>
              <a:t>Pass URL through </a:t>
            </a:r>
            <a:r>
              <a:rPr lang="en-US" dirty="0" err="1" smtClean="0"/>
              <a:t>response.encodeRedirectURL</a:t>
            </a:r>
            <a:endParaRPr lang="en-US" dirty="0" smtClean="0"/>
          </a:p>
          <a:p>
            <a:endParaRPr lang="en-US" dirty="0" smtClean="0"/>
          </a:p>
          <a:p>
            <a:r>
              <a:rPr lang="en-US" b="1" dirty="0" smtClean="0"/>
              <a:t>Encoding URLs Sent to the Client</a:t>
            </a:r>
          </a:p>
          <a:p>
            <a:pPr lvl="1"/>
            <a:r>
              <a:rPr lang="en-US" dirty="0" smtClean="0"/>
              <a:t>If you are using URL rewriting for session tracking and you send a URL that references your site to the client, you need to explicitly add the session data. There are two possible places where you might use URLs that refer to your own site. </a:t>
            </a:r>
          </a:p>
          <a:p>
            <a:pPr lvl="1"/>
            <a:r>
              <a:rPr lang="en-US" dirty="0" smtClean="0"/>
              <a:t>The first is where the URLs are embedded in the Web page that the servlet generates. These URLs should be passed through the </a:t>
            </a:r>
            <a:r>
              <a:rPr lang="en-US" dirty="0" err="1" smtClean="0"/>
              <a:t>encodeURL</a:t>
            </a:r>
            <a:r>
              <a:rPr lang="en-US" dirty="0" smtClean="0"/>
              <a:t> method of </a:t>
            </a:r>
            <a:r>
              <a:rPr lang="en-US" dirty="0" err="1" smtClean="0"/>
              <a:t>HttpServletResponse</a:t>
            </a:r>
            <a:r>
              <a:rPr lang="en-US" dirty="0" smtClean="0"/>
              <a:t>. The method determines if URL rewriting is currently in use and appends the session information only if necessary. The URL is returned unchanged otherwise.</a:t>
            </a:r>
          </a:p>
          <a:p>
            <a:pPr lvl="1">
              <a:buNone/>
            </a:pPr>
            <a:r>
              <a:rPr lang="en-US" dirty="0" smtClean="0"/>
              <a:t> </a:t>
            </a:r>
          </a:p>
          <a:p>
            <a:pPr lvl="3">
              <a:buNone/>
            </a:pPr>
            <a:r>
              <a:rPr lang="en-US" dirty="0" smtClean="0"/>
              <a:t>String </a:t>
            </a:r>
            <a:r>
              <a:rPr lang="en-US" dirty="0" err="1" smtClean="0"/>
              <a:t>originalURL</a:t>
            </a:r>
            <a:r>
              <a:rPr lang="en-US" dirty="0" smtClean="0"/>
              <a:t> = </a:t>
            </a:r>
            <a:r>
              <a:rPr lang="en-US" dirty="0" err="1" smtClean="0"/>
              <a:t>someRelativeOrAbsoluteURL</a:t>
            </a:r>
            <a:r>
              <a:rPr lang="en-US" dirty="0" smtClean="0"/>
              <a:t>; String </a:t>
            </a:r>
            <a:r>
              <a:rPr lang="en-US" dirty="0" err="1" smtClean="0"/>
              <a:t>encodedURL</a:t>
            </a:r>
            <a:endParaRPr lang="en-US" dirty="0" smtClean="0"/>
          </a:p>
          <a:p>
            <a:pPr lvl="3">
              <a:buNone/>
            </a:pPr>
            <a:r>
              <a:rPr lang="en-US" dirty="0" err="1" smtClean="0"/>
              <a:t>response.encodeURL</a:t>
            </a:r>
            <a:r>
              <a:rPr lang="en-US" dirty="0" smtClean="0"/>
              <a:t>(</a:t>
            </a:r>
            <a:r>
              <a:rPr lang="en-US" dirty="0" err="1" smtClean="0"/>
              <a:t>originalURL</a:t>
            </a:r>
            <a:r>
              <a:rPr lang="en-US" dirty="0" smtClean="0"/>
              <a:t>);</a:t>
            </a:r>
          </a:p>
          <a:p>
            <a:pPr lvl="3">
              <a:buNone/>
            </a:pPr>
            <a:r>
              <a:rPr lang="en-US" dirty="0" err="1" smtClean="0"/>
              <a:t>out.println</a:t>
            </a:r>
            <a:r>
              <a:rPr lang="en-US" dirty="0" smtClean="0"/>
              <a:t>("&lt;A HREF=\"" + </a:t>
            </a:r>
            <a:r>
              <a:rPr lang="en-US" dirty="0" err="1" smtClean="0"/>
              <a:t>encodedURL</a:t>
            </a:r>
            <a:r>
              <a:rPr lang="en-US" dirty="0" smtClean="0"/>
              <a:t> + "\"&gt;...&lt;/A&gt;"); </a:t>
            </a:r>
          </a:p>
          <a:p>
            <a:pPr lvl="1"/>
            <a:endParaRPr lang="en-US" dirty="0" smtClean="0"/>
          </a:p>
          <a:p>
            <a:pPr lvl="1"/>
            <a:r>
              <a:rPr lang="en-US" dirty="0" smtClean="0"/>
              <a:t>The second place you might use a URL that refers to your own site is in a </a:t>
            </a:r>
            <a:r>
              <a:rPr lang="en-US" dirty="0" err="1" smtClean="0"/>
              <a:t>sendRedirect</a:t>
            </a:r>
            <a:r>
              <a:rPr lang="en-US" dirty="0" smtClean="0"/>
              <a:t> call (i.e., placed into the Location response header). In this second situation, different rules determine whether session information needs to be attached, so you cannot use </a:t>
            </a:r>
            <a:r>
              <a:rPr lang="en-US" dirty="0" err="1" smtClean="0"/>
              <a:t>encodeURL</a:t>
            </a:r>
            <a:r>
              <a:rPr lang="en-US" dirty="0" smtClean="0"/>
              <a:t>. </a:t>
            </a:r>
          </a:p>
          <a:p>
            <a:pPr lvl="1"/>
            <a:r>
              <a:rPr lang="en-US" dirty="0" err="1" smtClean="0"/>
              <a:t>HttpServletResponse</a:t>
            </a:r>
            <a:r>
              <a:rPr lang="en-US" dirty="0" smtClean="0"/>
              <a:t> supplies an </a:t>
            </a:r>
            <a:r>
              <a:rPr lang="en-US" dirty="0" err="1" smtClean="0"/>
              <a:t>encodeRedirectURL</a:t>
            </a:r>
            <a:r>
              <a:rPr lang="en-US" dirty="0" smtClean="0"/>
              <a:t> method to handle that case. </a:t>
            </a:r>
          </a:p>
          <a:p>
            <a:pPr lvl="1"/>
            <a:endParaRPr lang="en-US" dirty="0" smtClean="0"/>
          </a:p>
          <a:p>
            <a:pPr lvl="3">
              <a:buNone/>
            </a:pPr>
            <a:r>
              <a:rPr lang="en-US" dirty="0" smtClean="0"/>
              <a:t>String </a:t>
            </a:r>
            <a:r>
              <a:rPr lang="en-US" dirty="0" err="1" smtClean="0"/>
              <a:t>originalURL</a:t>
            </a:r>
            <a:r>
              <a:rPr lang="en-US" dirty="0" smtClean="0"/>
              <a:t> = </a:t>
            </a:r>
            <a:r>
              <a:rPr lang="en-US" dirty="0" err="1" smtClean="0"/>
              <a:t>someURL</a:t>
            </a:r>
            <a:r>
              <a:rPr lang="en-US" dirty="0" smtClean="0"/>
              <a:t>; </a:t>
            </a:r>
          </a:p>
          <a:p>
            <a:pPr lvl="3">
              <a:buNone/>
            </a:pPr>
            <a:r>
              <a:rPr lang="en-US" dirty="0" smtClean="0"/>
              <a:t>String </a:t>
            </a:r>
            <a:r>
              <a:rPr lang="en-US" dirty="0" err="1" smtClean="0"/>
              <a:t>encodedURL</a:t>
            </a:r>
            <a:r>
              <a:rPr lang="en-US" dirty="0" smtClean="0"/>
              <a:t> = </a:t>
            </a:r>
            <a:r>
              <a:rPr lang="en-US" dirty="0" err="1" smtClean="0"/>
              <a:t>response.encodeRedirectURL</a:t>
            </a:r>
            <a:r>
              <a:rPr lang="en-US" dirty="0" smtClean="0"/>
              <a:t>(</a:t>
            </a:r>
            <a:r>
              <a:rPr lang="en-US" dirty="0" err="1" smtClean="0"/>
              <a:t>originalURL</a:t>
            </a:r>
            <a:r>
              <a:rPr lang="en-US" dirty="0" smtClean="0"/>
              <a:t>); </a:t>
            </a:r>
          </a:p>
          <a:p>
            <a:pPr lvl="3">
              <a:buNone/>
            </a:pPr>
            <a:r>
              <a:rPr lang="en-US" dirty="0" err="1" smtClean="0"/>
              <a:t>response.sendRedirect</a:t>
            </a:r>
            <a:r>
              <a:rPr lang="en-US" dirty="0" smtClean="0"/>
              <a:t>(</a:t>
            </a:r>
            <a:r>
              <a:rPr lang="en-US" dirty="0" err="1" smtClean="0"/>
              <a:t>encodedURL</a:t>
            </a:r>
            <a:r>
              <a:rPr lang="en-US" dirty="0" smtClean="0"/>
              <a:t>); </a:t>
            </a:r>
          </a:p>
          <a:p>
            <a:pPr lvl="1"/>
            <a:endParaRPr lang="en-US" dirty="0" smtClean="0"/>
          </a:p>
          <a:p>
            <a:pPr lvl="1"/>
            <a:r>
              <a:rPr lang="en-US" dirty="0" smtClean="0"/>
              <a:t>Since you often don't know if your servlet will later become part of a series of pages that use session tracking, it is good practice to plan ahead and encode URLs that reference your own site.</a:t>
            </a: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a:p>
        </p:txBody>
      </p:sp>
    </p:spTree>
    <p:extLst>
      <p:ext uri="{BB962C8B-B14F-4D97-AF65-F5344CB8AC3E}">
        <p14:creationId xmlns:p14="http://schemas.microsoft.com/office/powerpoint/2010/main" val="313658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What is a session?</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 session is a conversation between the server and a client. A conversation consists series of continuous request and response.</a:t>
            </a:r>
          </a:p>
          <a:p>
            <a:pPr>
              <a:defRPr/>
            </a:pPr>
            <a:endParaRPr lang="en-US" dirty="0" smtClean="0"/>
          </a:p>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Why should a session be maintained?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series of continuous request and response from a same client to a server, the server cannot identify from which client it is getting requests. Because HTTP is a stateless protocol.</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need to maintain the conversational state, session tracking is needed.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For example, in a shopping cart application a client keeps on adding items into his cart using multiple requests. When you add an entry to your cart, how does the server know what's already in your cart? Even if servers did retain contextual information, you'd still have problems with e-commerce. When you move from the page where you specify what you want to buy (hosted on the regular Web server) to the page that takes your credit card number and shipping address (hosted on the secure server that uses SSL), how does the server remember what you were buying?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Another purpose of customizing on a client-by-client basis is marketing. Companies often track the pages you visit throughout a site so they display advertisements that are targeted to user’s browsing </a:t>
            </a:r>
            <a:r>
              <a:rPr lang="en-US" sz="1200" kern="1200" dirty="0" err="1" smtClean="0">
                <a:solidFill>
                  <a:schemeClr val="tx1"/>
                </a:solidFill>
                <a:latin typeface="Times New Roman" pitchFamily="18" charset="0"/>
                <a:ea typeface="+mn-ea"/>
                <a:cs typeface="+mn-cs"/>
              </a:rPr>
              <a:t>needs.To</a:t>
            </a:r>
            <a:r>
              <a:rPr lang="en-US" sz="1200" kern="1200" dirty="0" smtClean="0">
                <a:solidFill>
                  <a:schemeClr val="tx1"/>
                </a:solidFill>
                <a:latin typeface="Times New Roman" pitchFamily="18" charset="0"/>
                <a:ea typeface="+mn-ea"/>
                <a:cs typeface="+mn-cs"/>
              </a:rPr>
              <a:t> help the server distinguish between clients, each client must identify itself to the server.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There are a number of popular techniques for distinguishing between clients.</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Solution is, when a client makes a request it should introduce itself by providing unique identifier every time. </a:t>
            </a:r>
          </a:p>
          <a:p>
            <a:pPr>
              <a:defRPr/>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4074662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7500" lnSpcReduction="20000"/>
          </a:bodyPr>
          <a:lstStyle/>
          <a:p>
            <a:r>
              <a:rPr lang="en-US" b="1" dirty="0" smtClean="0"/>
              <a:t>Looking Up the HttpSession Object Associated with the Current Request</a:t>
            </a:r>
          </a:p>
          <a:p>
            <a:pPr lvl="1"/>
            <a:r>
              <a:rPr lang="en-US" dirty="0" smtClean="0"/>
              <a:t>You look up the HttpSession object by calling the </a:t>
            </a:r>
            <a:r>
              <a:rPr lang="en-US" dirty="0" err="1" smtClean="0"/>
              <a:t>getSession</a:t>
            </a:r>
            <a:r>
              <a:rPr lang="en-US" dirty="0" smtClean="0"/>
              <a:t> method of </a:t>
            </a:r>
            <a:r>
              <a:rPr lang="en-US" dirty="0" err="1" smtClean="0"/>
              <a:t>HttpServletRequest</a:t>
            </a:r>
            <a:r>
              <a:rPr lang="en-US" dirty="0" smtClean="0"/>
              <a:t>. </a:t>
            </a:r>
          </a:p>
          <a:p>
            <a:pPr lvl="1"/>
            <a:r>
              <a:rPr lang="en-US" dirty="0" smtClean="0"/>
              <a:t>Behind the scenes, the system extracts a user ID from a cookie or attached URL data, then uses that as a key into a table of previously created HttpSession objects. But this is all done transparently to the programmer:</a:t>
            </a:r>
          </a:p>
          <a:p>
            <a:pPr lvl="1"/>
            <a:r>
              <a:rPr lang="en-US" dirty="0" smtClean="0"/>
              <a:t>you just call </a:t>
            </a:r>
            <a:r>
              <a:rPr lang="en-US" dirty="0" err="1" smtClean="0"/>
              <a:t>getSession</a:t>
            </a:r>
            <a:r>
              <a:rPr lang="en-US" baseline="0" dirty="0" smtClean="0"/>
              <a:t> as: </a:t>
            </a:r>
          </a:p>
          <a:p>
            <a:pPr lvl="2"/>
            <a:r>
              <a:rPr lang="en-US" dirty="0" err="1" smtClean="0"/>
              <a:t>HttpSession</a:t>
            </a:r>
            <a:r>
              <a:rPr lang="en-US" dirty="0" smtClean="0"/>
              <a:t> session = </a:t>
            </a:r>
            <a:r>
              <a:rPr lang="en-US" dirty="0" err="1" smtClean="0"/>
              <a:t>request.getSession</a:t>
            </a:r>
            <a:r>
              <a:rPr lang="en-US" dirty="0" smtClean="0"/>
              <a:t>(true); </a:t>
            </a:r>
          </a:p>
          <a:p>
            <a:pPr lvl="2">
              <a:buNone/>
            </a:pPr>
            <a:endParaRPr lang="en-US" dirty="0" smtClean="0"/>
          </a:p>
          <a:p>
            <a:pPr lvl="1"/>
            <a:r>
              <a:rPr lang="en-US" dirty="0" smtClean="0"/>
              <a:t>If </a:t>
            </a:r>
            <a:r>
              <a:rPr lang="en-US" dirty="0" err="1" smtClean="0"/>
              <a:t>getSession</a:t>
            </a:r>
            <a:r>
              <a:rPr lang="en-US" dirty="0" smtClean="0"/>
              <a:t> returns null, this means that the user is not already participating in a session, so you can create a new session. </a:t>
            </a:r>
          </a:p>
          <a:p>
            <a:pPr lvl="1"/>
            <a:r>
              <a:rPr lang="en-US" dirty="0" smtClean="0"/>
              <a:t>Creating a new session in this case is so commonly done that there is an option to automatically create a new session if one doesn't already exist. Just pass true to </a:t>
            </a:r>
            <a:r>
              <a:rPr lang="en-US" dirty="0" err="1" smtClean="0"/>
              <a:t>getSession</a:t>
            </a:r>
            <a:r>
              <a:rPr lang="en-US" dirty="0" smtClean="0"/>
              <a:t>. </a:t>
            </a:r>
          </a:p>
          <a:p>
            <a:pPr lvl="1"/>
            <a:r>
              <a:rPr lang="en-US" dirty="0" smtClean="0"/>
              <a:t>If you care whether the session existed previously or is newly created, you can use </a:t>
            </a:r>
            <a:r>
              <a:rPr lang="en-US" dirty="0" err="1" smtClean="0"/>
              <a:t>isNew</a:t>
            </a:r>
            <a:r>
              <a:rPr lang="en-US" dirty="0" smtClean="0"/>
              <a:t> to check.</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Arial" pitchFamily="34" charset="0"/>
                <a:ea typeface="+mn-ea"/>
                <a:cs typeface="+mn-cs"/>
              </a:rPr>
              <a:t>public </a:t>
            </a:r>
            <a:r>
              <a:rPr lang="en-US" sz="1200" kern="1200" dirty="0" err="1" smtClean="0">
                <a:solidFill>
                  <a:schemeClr val="tx1"/>
                </a:solidFill>
                <a:latin typeface="Arial" pitchFamily="34" charset="0"/>
                <a:ea typeface="+mn-ea"/>
                <a:cs typeface="+mn-cs"/>
              </a:rPr>
              <a:t>boolean</a:t>
            </a:r>
            <a:r>
              <a:rPr lang="en-US" sz="1200" kern="1200" dirty="0" smtClean="0">
                <a:solidFill>
                  <a:schemeClr val="tx1"/>
                </a:solidFill>
                <a:latin typeface="Arial" pitchFamily="34" charset="0"/>
                <a:ea typeface="+mn-ea"/>
                <a:cs typeface="+mn-cs"/>
              </a:rPr>
              <a:t> </a:t>
            </a:r>
            <a:r>
              <a:rPr lang="en-US" sz="1200" kern="1200" dirty="0" err="1" smtClean="0">
                <a:solidFill>
                  <a:schemeClr val="tx1"/>
                </a:solidFill>
                <a:latin typeface="Arial" pitchFamily="34" charset="0"/>
                <a:ea typeface="+mn-ea"/>
                <a:cs typeface="+mn-cs"/>
              </a:rPr>
              <a:t>isNew</a:t>
            </a:r>
            <a:r>
              <a:rPr lang="en-US" sz="1200" kern="1200" dirty="0" smtClean="0">
                <a:solidFill>
                  <a:schemeClr val="tx1"/>
                </a:solidFill>
                <a:latin typeface="Arial" pitchFamily="34" charset="0"/>
                <a:ea typeface="+mn-ea"/>
                <a:cs typeface="+mn-cs"/>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This method returns true if the client (browser) has never seen the session, usually because it was just created rather than being referenced by an incoming client request. It returns false for preexisting sessions.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If no session ID is found in an incoming cookie or attached URL information, the system creates a new, empty session. And, if cookies are being used (the default situation),the system also creates an outgoing cookie named JSESSIONID with a unique value representing the session ID. So, although you call </a:t>
            </a:r>
            <a:r>
              <a:rPr lang="en-US" sz="1200" kern="1200" dirty="0" err="1" smtClean="0">
                <a:solidFill>
                  <a:schemeClr val="tx1"/>
                </a:solidFill>
                <a:latin typeface="Times New Roman" pitchFamily="18" charset="0"/>
                <a:ea typeface="+mn-ea"/>
                <a:cs typeface="+mn-cs"/>
              </a:rPr>
              <a:t>getSession</a:t>
            </a:r>
            <a:r>
              <a:rPr lang="en-US" sz="1200" kern="1200" dirty="0" smtClean="0">
                <a:solidFill>
                  <a:schemeClr val="tx1"/>
                </a:solidFill>
                <a:latin typeface="Times New Roman" pitchFamily="18" charset="0"/>
                <a:ea typeface="+mn-ea"/>
                <a:cs typeface="+mn-cs"/>
              </a:rPr>
              <a:t> on the request, the call can affect the response.</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Consequently, you are permitted to 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only when it would be legal to set HTTP response headers before any document content has been sent (i.e., flushed or committed) to the client.</a:t>
            </a:r>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a:p>
        </p:txBody>
      </p:sp>
    </p:spTree>
    <p:extLst>
      <p:ext uri="{BB962C8B-B14F-4D97-AF65-F5344CB8AC3E}">
        <p14:creationId xmlns:p14="http://schemas.microsoft.com/office/powerpoint/2010/main" val="3131716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lnSpcReduction="10000"/>
          </a:bodyPr>
          <a:lstStyle/>
          <a:p>
            <a:r>
              <a:rPr lang="en-US" dirty="0" smtClean="0"/>
              <a:t>HttpSession Methods:</a:t>
            </a:r>
          </a:p>
          <a:p>
            <a:pPr lvl="1">
              <a:lnSpc>
                <a:spcPct val="90000"/>
              </a:lnSpc>
            </a:pPr>
            <a:r>
              <a:rPr lang="en-US" sz="1400" b="1" dirty="0" err="1" smtClean="0">
                <a:latin typeface="Arial" pitchFamily="34" charset="0"/>
                <a:cs typeface="Arial" pitchFamily="34" charset="0"/>
              </a:rPr>
              <a:t>getAttribute</a:t>
            </a:r>
            <a:r>
              <a:rPr lang="en-US" sz="1400" dirty="0" err="1" smtClean="0">
                <a:latin typeface="Arial" pitchFamily="34" charset="0"/>
                <a:cs typeface="Arial" pitchFamily="34" charset="0"/>
              </a:rPr>
              <a:t>:Extracts</a:t>
            </a:r>
            <a:r>
              <a:rPr lang="en-US" sz="1400" dirty="0" smtClean="0">
                <a:latin typeface="Arial" pitchFamily="34" charset="0"/>
                <a:cs typeface="Arial" pitchFamily="34" charset="0"/>
              </a:rPr>
              <a:t> a previously stored value from a session object. Returns null if no value is associated with given name</a:t>
            </a:r>
          </a:p>
          <a:p>
            <a:pPr lvl="1">
              <a:lnSpc>
                <a:spcPct val="90000"/>
              </a:lnSpc>
            </a:pPr>
            <a:r>
              <a:rPr lang="en-US" sz="1400" b="1" dirty="0" err="1" smtClean="0">
                <a:latin typeface="Arial" pitchFamily="34" charset="0"/>
                <a:cs typeface="Arial" pitchFamily="34" charset="0"/>
              </a:rPr>
              <a:t>setAttribute</a:t>
            </a:r>
            <a:r>
              <a:rPr lang="en-US" sz="1400" dirty="0" smtClean="0">
                <a:latin typeface="Arial" pitchFamily="34" charset="0"/>
                <a:cs typeface="Arial" pitchFamily="34" charset="0"/>
              </a:rPr>
              <a:t> :Associates a value with a name. Monitor changes: values implement </a:t>
            </a:r>
            <a:r>
              <a:rPr lang="en-US" sz="1400" dirty="0" err="1" smtClean="0">
                <a:latin typeface="Arial" pitchFamily="34" charset="0"/>
                <a:cs typeface="Arial" pitchFamily="34" charset="0"/>
              </a:rPr>
              <a:t>HttpSessionBindingListener</a:t>
            </a:r>
            <a:r>
              <a:rPr lang="en-US" sz="1400" dirty="0" smtClean="0">
                <a:latin typeface="Arial" pitchFamily="34" charset="0"/>
                <a:cs typeface="Arial" pitchFamily="34" charset="0"/>
              </a:rPr>
              <a:t>.</a:t>
            </a:r>
          </a:p>
          <a:p>
            <a:pPr lvl="1">
              <a:lnSpc>
                <a:spcPct val="90000"/>
              </a:lnSpc>
            </a:pPr>
            <a:r>
              <a:rPr lang="en-US" sz="1400" b="1" dirty="0" err="1" smtClean="0">
                <a:latin typeface="Arial" pitchFamily="34" charset="0"/>
                <a:cs typeface="Arial" pitchFamily="34" charset="0"/>
              </a:rPr>
              <a:t>removeAttribute</a:t>
            </a:r>
            <a:r>
              <a:rPr lang="en-US" sz="1400" dirty="0" err="1" smtClean="0">
                <a:latin typeface="Arial" pitchFamily="34" charset="0"/>
                <a:cs typeface="Arial" pitchFamily="34" charset="0"/>
              </a:rPr>
              <a:t>:Removes</a:t>
            </a:r>
            <a:r>
              <a:rPr lang="en-US" sz="1400" dirty="0" smtClean="0">
                <a:latin typeface="Arial" pitchFamily="34" charset="0"/>
                <a:cs typeface="Arial" pitchFamily="34" charset="0"/>
              </a:rPr>
              <a:t> values associated with name </a:t>
            </a:r>
          </a:p>
          <a:p>
            <a:pPr lvl="1">
              <a:lnSpc>
                <a:spcPct val="90000"/>
              </a:lnSpc>
            </a:pPr>
            <a:r>
              <a:rPr lang="en-US" sz="1400" b="1" dirty="0" err="1" smtClean="0">
                <a:latin typeface="Arial" pitchFamily="34" charset="0"/>
                <a:cs typeface="Arial" pitchFamily="34" charset="0"/>
              </a:rPr>
              <a:t>getAttributeNames</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names of all attributes in the session</a:t>
            </a:r>
          </a:p>
          <a:p>
            <a:pPr lvl="1">
              <a:lnSpc>
                <a:spcPct val="90000"/>
              </a:lnSpc>
            </a:pPr>
            <a:r>
              <a:rPr lang="en-US" sz="1400" b="1" dirty="0" err="1" smtClean="0">
                <a:latin typeface="Arial" pitchFamily="34" charset="0"/>
                <a:cs typeface="Arial" pitchFamily="34" charset="0"/>
              </a:rPr>
              <a:t>getId</a:t>
            </a:r>
            <a:r>
              <a:rPr lang="en-US" sz="1400" dirty="0" smtClean="0">
                <a:latin typeface="Arial" pitchFamily="34" charset="0"/>
                <a:cs typeface="Arial" pitchFamily="34" charset="0"/>
              </a:rPr>
              <a:t> :Returns the unique identifier for each session.</a:t>
            </a:r>
          </a:p>
          <a:p>
            <a:pPr lvl="1">
              <a:lnSpc>
                <a:spcPct val="90000"/>
              </a:lnSpc>
            </a:pPr>
            <a:r>
              <a:rPr lang="en-US" sz="1400" b="1" dirty="0" err="1" smtClean="0">
                <a:latin typeface="Arial" pitchFamily="34" charset="0"/>
                <a:cs typeface="Arial" pitchFamily="34" charset="0"/>
              </a:rPr>
              <a:t>isNew</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Determines if session is new to client (not to page)</a:t>
            </a:r>
          </a:p>
          <a:p>
            <a:pPr lvl="1">
              <a:lnSpc>
                <a:spcPct val="90000"/>
              </a:lnSpc>
            </a:pPr>
            <a:r>
              <a:rPr lang="en-US" sz="1400" b="1" dirty="0" err="1" smtClean="0">
                <a:latin typeface="Arial" pitchFamily="34" charset="0"/>
                <a:cs typeface="Arial" pitchFamily="34" charset="0"/>
              </a:rPr>
              <a:t>getCreationTime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at which session was first created </a:t>
            </a:r>
          </a:p>
          <a:p>
            <a:pPr lvl="1">
              <a:lnSpc>
                <a:spcPct val="90000"/>
              </a:lnSpc>
            </a:pPr>
            <a:r>
              <a:rPr lang="en-US" sz="1400" b="1" dirty="0" err="1" smtClean="0">
                <a:latin typeface="Arial" pitchFamily="34" charset="0"/>
                <a:cs typeface="Arial" pitchFamily="34" charset="0"/>
              </a:rPr>
              <a:t>getLastAccessedTime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session was last sent from client </a:t>
            </a:r>
          </a:p>
          <a:p>
            <a:pPr lvl="1">
              <a:lnSpc>
                <a:spcPct val="90000"/>
              </a:lnSpc>
            </a:pPr>
            <a:r>
              <a:rPr lang="en-US" sz="1400" b="1" dirty="0" err="1" smtClean="0">
                <a:latin typeface="Arial" pitchFamily="34" charset="0"/>
                <a:cs typeface="Arial" pitchFamily="34" charset="0"/>
              </a:rPr>
              <a:t>getMaxInactiveInterval,setMaxInactiveInterval</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Gets or sets the amount of time session should go without access before being invalidated </a:t>
            </a:r>
          </a:p>
          <a:p>
            <a:pPr lvl="1">
              <a:lnSpc>
                <a:spcPct val="90000"/>
              </a:lnSpc>
            </a:pPr>
            <a:r>
              <a:rPr lang="en-US" sz="1400" b="1" dirty="0" smtClean="0">
                <a:latin typeface="Arial" pitchFamily="34" charset="0"/>
                <a:cs typeface="Arial" pitchFamily="34" charset="0"/>
              </a:rPr>
              <a:t>invalidate :</a:t>
            </a:r>
            <a:r>
              <a:rPr lang="en-US" sz="1400" dirty="0" smtClean="0">
                <a:latin typeface="Arial" pitchFamily="34" charset="0"/>
                <a:cs typeface="Arial" pitchFamily="34" charset="0"/>
              </a:rPr>
              <a:t>Invalidates the session and unbinds all objects associated with it</a:t>
            </a:r>
          </a:p>
          <a:p>
            <a:pPr lvl="2"/>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a:p>
        </p:txBody>
      </p:sp>
    </p:spTree>
    <p:extLst>
      <p:ext uri="{BB962C8B-B14F-4D97-AF65-F5344CB8AC3E}">
        <p14:creationId xmlns:p14="http://schemas.microsoft.com/office/powerpoint/2010/main" val="313246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b="1" dirty="0" smtClean="0"/>
              <a:t>Looking Up Information Associated with a Session</a:t>
            </a:r>
          </a:p>
          <a:p>
            <a:pPr lvl="1"/>
            <a:r>
              <a:rPr lang="en-US" dirty="0" smtClean="0"/>
              <a:t>HttpSession objects live on the server; they're just automatically associated with the client by a behind-the-scenes mechanism like cookies or URL rewriting. </a:t>
            </a:r>
          </a:p>
          <a:p>
            <a:pPr lvl="1"/>
            <a:r>
              <a:rPr lang="en-US" dirty="0" smtClean="0"/>
              <a:t>These session objects have a built-in data structure that lets you store any number of keys and associated values. </a:t>
            </a:r>
          </a:p>
          <a:p>
            <a:pPr lvl="1"/>
            <a:r>
              <a:rPr lang="en-US" dirty="0" smtClean="0"/>
              <a:t>In version 2.1 and earlier of the servlet API, you use </a:t>
            </a:r>
            <a:r>
              <a:rPr lang="en-US" dirty="0" err="1" smtClean="0"/>
              <a:t>ses_sion.getValue</a:t>
            </a:r>
            <a:r>
              <a:rPr lang="en-US" dirty="0" smtClean="0"/>
              <a:t>("attribute") to look up a previously stored value. The return type is Object, so you have to do a typecast to whatever more specific type of data was associated with that attribute name in the session. The return value is null if there is no such attribute, so you need to check for null before calling methods on objects associated with sessions.</a:t>
            </a:r>
          </a:p>
          <a:p>
            <a:pPr lvl="1"/>
            <a:r>
              <a:rPr lang="en-US" dirty="0" smtClean="0"/>
              <a:t>In versions 2.2 and 2.3 of the servlet API, </a:t>
            </a:r>
            <a:r>
              <a:rPr lang="en-US" dirty="0" err="1" smtClean="0"/>
              <a:t>getValue</a:t>
            </a:r>
            <a:r>
              <a:rPr lang="en-US" dirty="0" smtClean="0"/>
              <a:t> is deprecated in favor of </a:t>
            </a:r>
            <a:r>
              <a:rPr lang="en-US" dirty="0" err="1" smtClean="0"/>
              <a:t>getAttribute</a:t>
            </a:r>
            <a:r>
              <a:rPr lang="en-US" dirty="0" smtClean="0"/>
              <a:t> because of the better naming match with </a:t>
            </a:r>
            <a:r>
              <a:rPr lang="en-US" dirty="0" err="1" smtClean="0"/>
              <a:t>setAttribute</a:t>
            </a:r>
            <a:r>
              <a:rPr lang="en-US" dirty="0" smtClean="0"/>
              <a:t> (in version 2.1, the match for </a:t>
            </a:r>
            <a:r>
              <a:rPr lang="en-US" dirty="0" err="1" smtClean="0"/>
              <a:t>getValue</a:t>
            </a:r>
            <a:r>
              <a:rPr lang="en-US" dirty="0" smtClean="0"/>
              <a:t> is </a:t>
            </a:r>
            <a:r>
              <a:rPr lang="en-US" dirty="0" err="1" smtClean="0"/>
              <a:t>putValue</a:t>
            </a:r>
            <a:r>
              <a:rPr lang="en-US" dirty="0" smtClean="0"/>
              <a:t>, not </a:t>
            </a:r>
            <a:r>
              <a:rPr lang="en-US" dirty="0" err="1" smtClean="0"/>
              <a:t>setValue</a:t>
            </a:r>
            <a:r>
              <a:rPr lang="en-US" dirty="0" smtClean="0"/>
              <a:t>). </a:t>
            </a:r>
          </a:p>
          <a:p>
            <a:pPr lvl="1"/>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We may have a specific attribute name in mind and may want to find the value (if any) already associated with that name. However, you can also discover all the attribute names in a given session by calling </a:t>
            </a:r>
            <a:r>
              <a:rPr lang="en-US" dirty="0" err="1" smtClean="0"/>
              <a:t>getValueNames</a:t>
            </a:r>
            <a:r>
              <a:rPr lang="en-US" dirty="0" smtClean="0"/>
              <a:t>, which returns an array of strings. This method was your only option for finding attribute names in version 2.1</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In versions 2.2 and 2.3 of the servlet specification, you can use </a:t>
            </a:r>
            <a:r>
              <a:rPr lang="en-US" dirty="0" err="1" smtClean="0"/>
              <a:t>getAttributeNames</a:t>
            </a:r>
            <a:r>
              <a:rPr lang="en-US" dirty="0" smtClean="0"/>
              <a:t>. That method is more consistent in that it returns an Enumeration, just like the </a:t>
            </a:r>
            <a:r>
              <a:rPr lang="en-US" dirty="0" err="1" smtClean="0"/>
              <a:t>getHeaderNames</a:t>
            </a:r>
            <a:r>
              <a:rPr lang="en-US" dirty="0" smtClean="0"/>
              <a:t> and </a:t>
            </a:r>
            <a:r>
              <a:rPr lang="en-US" dirty="0" err="1" smtClean="0"/>
              <a:t>getParameterNames</a:t>
            </a:r>
            <a:r>
              <a:rPr lang="en-US" dirty="0" smtClean="0"/>
              <a:t> methods of </a:t>
            </a:r>
            <a:r>
              <a:rPr lang="en-US" dirty="0" err="1" smtClean="0"/>
              <a:t>HttpServletRequest</a:t>
            </a:r>
            <a:r>
              <a:rPr lang="en-US" dirty="0" smtClean="0"/>
              <a: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To let your values perform side effects when they are stored in a session, simply have the object you are associating with the session implement the </a:t>
            </a:r>
            <a:r>
              <a:rPr lang="en-US" dirty="0" err="1" smtClean="0"/>
              <a:t>HttpSessionBindingListener</a:t>
            </a:r>
            <a:r>
              <a:rPr lang="en-US" dirty="0" smtClean="0"/>
              <a:t> interface. That way, every time </a:t>
            </a:r>
            <a:r>
              <a:rPr lang="en-US" dirty="0" err="1" smtClean="0"/>
              <a:t>setAttribute</a:t>
            </a:r>
            <a:r>
              <a:rPr lang="en-US" dirty="0" smtClean="0"/>
              <a:t> (or </a:t>
            </a:r>
            <a:r>
              <a:rPr lang="en-US" dirty="0" err="1" smtClean="0"/>
              <a:t>putValue</a:t>
            </a:r>
            <a:r>
              <a:rPr lang="en-US" dirty="0" smtClean="0"/>
              <a:t>) is called on one of those objects, its </a:t>
            </a:r>
            <a:r>
              <a:rPr lang="en-US" dirty="0" err="1" smtClean="0"/>
              <a:t>valueBound</a:t>
            </a:r>
            <a:r>
              <a:rPr lang="en-US" dirty="0" smtClean="0"/>
              <a:t> method is called immediately afterward.</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err="1" smtClean="0"/>
              <a:t>setAttribute</a:t>
            </a:r>
            <a:r>
              <a:rPr lang="en-US" dirty="0" smtClean="0"/>
              <a:t> replaces any previous values; if you want to remove a value without supplying a replacement, use </a:t>
            </a:r>
            <a:r>
              <a:rPr lang="en-US" dirty="0" err="1" smtClean="0"/>
              <a:t>removeAttribute</a:t>
            </a:r>
            <a:r>
              <a:rPr lang="en-US" dirty="0" smtClean="0"/>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a:p>
        </p:txBody>
      </p:sp>
    </p:spTree>
    <p:extLst>
      <p:ext uri="{BB962C8B-B14F-4D97-AF65-F5344CB8AC3E}">
        <p14:creationId xmlns:p14="http://schemas.microsoft.com/office/powerpoint/2010/main" val="2439908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10000"/>
          </a:bodyPr>
          <a:lstStyle/>
          <a:p>
            <a:r>
              <a:rPr lang="en-US" b="1" dirty="0" smtClean="0"/>
              <a:t>Terminating Sessions</a:t>
            </a:r>
          </a:p>
          <a:p>
            <a:pPr lvl="1"/>
            <a:r>
              <a:rPr lang="en-US" dirty="0" smtClean="0"/>
              <a:t>Sessions automatically become inactive when the amount of time between client accesses exceeds the interval specified by </a:t>
            </a:r>
            <a:r>
              <a:rPr lang="en-US" dirty="0" err="1" smtClean="0"/>
              <a:t>getMaxInactiveInterval</a:t>
            </a:r>
            <a:r>
              <a:rPr lang="en-US" dirty="0" smtClean="0"/>
              <a:t>. When this happens, any objects bound to the HttpSession object automatically get unbound. Then, your attached objects are automatically notified if they implement the </a:t>
            </a:r>
            <a:r>
              <a:rPr lang="en-US" dirty="0" err="1" smtClean="0"/>
              <a:t>HttpSessionBindingListener</a:t>
            </a:r>
            <a:r>
              <a:rPr lang="en-US" dirty="0" smtClean="0"/>
              <a:t> interface.</a:t>
            </a:r>
          </a:p>
          <a:p>
            <a:pPr lvl="1"/>
            <a:r>
              <a:rPr lang="en-US" dirty="0" smtClean="0"/>
              <a:t>Rather than waiting for sessions to time out, you can explicitly deactivate a session with the session's invalidate method.</a:t>
            </a:r>
          </a:p>
          <a:p>
            <a:pPr lvl="2"/>
            <a:r>
              <a:rPr lang="en-US" b="1" dirty="0" err="1" smtClean="0"/>
              <a:t>session.invalidate</a:t>
            </a:r>
            <a:r>
              <a:rPr lang="en-US" b="1" dirty="0" smtClean="0"/>
              <a:t>();</a:t>
            </a:r>
            <a:r>
              <a:rPr lang="en-US" dirty="0" smtClean="0"/>
              <a:t>  where session is an object of HttpSession</a:t>
            </a:r>
          </a:p>
          <a:p>
            <a:pPr lvl="1"/>
            <a:r>
              <a:rPr lang="en-US" dirty="0" smtClean="0"/>
              <a:t>An existing session can be invalidated in the following two ways: </a:t>
            </a:r>
          </a:p>
          <a:p>
            <a:pPr lvl="2"/>
            <a:r>
              <a:rPr lang="en-US" dirty="0" smtClean="0"/>
              <a:t>Setting timeout in the deployment descriptor: This can be done by specifying timeout between the &lt;session-timeout&gt;tags as follows: &lt;session-</a:t>
            </a:r>
            <a:r>
              <a:rPr lang="en-US" dirty="0" err="1" smtClean="0"/>
              <a:t>config</a:t>
            </a:r>
            <a:r>
              <a:rPr lang="en-US" dirty="0" smtClean="0"/>
              <a:t>&gt;</a:t>
            </a:r>
            <a:br>
              <a:rPr lang="en-US" dirty="0" smtClean="0"/>
            </a:br>
            <a:r>
              <a:rPr lang="en-US" dirty="0" smtClean="0"/>
              <a:t>       &lt;</a:t>
            </a:r>
            <a:r>
              <a:rPr lang="en-US" b="1" dirty="0" smtClean="0"/>
              <a:t>session-timeout&gt;10&lt;/session-timeout&gt;</a:t>
            </a:r>
            <a:r>
              <a:rPr lang="en-US" dirty="0" smtClean="0"/>
              <a:t/>
            </a:r>
            <a:br>
              <a:rPr lang="en-US" dirty="0" smtClean="0"/>
            </a:br>
            <a:r>
              <a:rPr lang="en-US" dirty="0" smtClean="0"/>
              <a:t>&lt;/session-</a:t>
            </a:r>
            <a:r>
              <a:rPr lang="en-US" dirty="0" err="1" smtClean="0"/>
              <a:t>config</a:t>
            </a:r>
            <a:r>
              <a:rPr lang="en-US" dirty="0" smtClean="0"/>
              <a:t>&gt; This will set the time for session timeout to be ten minutes.</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u="sng" dirty="0" smtClean="0"/>
              <a:t>Note: </a:t>
            </a:r>
            <a:r>
              <a:rPr lang="en-US" dirty="0" smtClean="0"/>
              <a:t>A value of 0 results in an immediate timeout.</a:t>
            </a:r>
            <a:br>
              <a:rPr lang="en-US" dirty="0" smtClean="0"/>
            </a:br>
            <a:endParaRPr lang="en-US" dirty="0" smtClean="0"/>
          </a:p>
          <a:p>
            <a:pPr lvl="2"/>
            <a:r>
              <a:rPr lang="en-US" dirty="0" smtClean="0"/>
              <a:t>Setting timeout programmatically: This will set the timeout for a specific session. The syntax for setting the timeout programmatically is as follows: public void </a:t>
            </a:r>
            <a:r>
              <a:rPr lang="en-US" dirty="0" err="1" smtClean="0"/>
              <a:t>setMaxInactiveInterval</a:t>
            </a:r>
            <a:r>
              <a:rPr lang="en-US" dirty="0" smtClean="0"/>
              <a:t>(</a:t>
            </a:r>
            <a:r>
              <a:rPr lang="en-US" dirty="0" err="1" smtClean="0"/>
              <a:t>int</a:t>
            </a:r>
            <a:r>
              <a:rPr lang="en-US" dirty="0" smtClean="0"/>
              <a:t> interval)The </a:t>
            </a:r>
            <a:r>
              <a:rPr lang="en-US" dirty="0" err="1" smtClean="0"/>
              <a:t>setMaxInactiveInterval</a:t>
            </a:r>
            <a:r>
              <a:rPr lang="en-US" dirty="0" smtClean="0"/>
              <a:t>() method sets the maximum time in seconds before a session becomes invalid. </a:t>
            </a:r>
            <a:br>
              <a:rPr lang="en-US" dirty="0" smtClean="0"/>
            </a:br>
            <a:r>
              <a:rPr lang="en-US" u="sng" dirty="0" smtClean="0"/>
              <a:t>Note </a:t>
            </a:r>
            <a:r>
              <a:rPr lang="en-US" dirty="0" smtClean="0"/>
              <a:t>:Setting the inactive period a</a:t>
            </a:r>
            <a:r>
              <a:rPr lang="en-US" i="1" dirty="0" smtClean="0"/>
              <a:t>s negative(-1), makes the container stop tracking session, </a:t>
            </a:r>
            <a:r>
              <a:rPr lang="en-US" i="1" dirty="0" err="1" smtClean="0"/>
              <a:t>i.e</a:t>
            </a:r>
            <a:r>
              <a:rPr lang="en-US" i="1" dirty="0" smtClean="0"/>
              <a:t>, session never expires. </a:t>
            </a:r>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a:p>
        </p:txBody>
      </p:sp>
    </p:spTree>
    <p:extLst>
      <p:ext uri="{BB962C8B-B14F-4D97-AF65-F5344CB8AC3E}">
        <p14:creationId xmlns:p14="http://schemas.microsoft.com/office/powerpoint/2010/main" val="270292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dirty="0" smtClean="0"/>
              <a:t>When to use Session Attributes Versus Cookies:</a:t>
            </a:r>
          </a:p>
          <a:p>
            <a:pPr lvl="1"/>
            <a:r>
              <a:rPr lang="en-US" dirty="0" smtClean="0"/>
              <a:t>The main difference between cookies and sessions is that cookies are stored in the user's browser, and sessions are not. This difference determines what each is best used for. A cookie can keep information in the user's browser until deleted. If a person has a login and password, this can be set as a cookie in their browser so they do not have to re-login to your website every time they visit. You can store almost anything in a browser cookie. The trouble is that a user can block cookies or delete them at any time. If, for example, your website's shopping cart utilized cookies, and a person had their browser set to block them, then they could not shop at your website. </a:t>
            </a:r>
          </a:p>
          <a:p>
            <a:pPr lvl="1"/>
            <a:r>
              <a:rPr lang="en-US" dirty="0" smtClean="0"/>
              <a:t>Sessions are not reliant on the user allowing a cookie. They work instead like a token allowing access and passing information while the user has their browser open. The problem with sessions is that when you close your browser you also lose the session. So, if you had a site requiring a login, this couldn't be saved as a session like it could as a cookie, and the user would be forced to re-login every time they visit.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dirty="0" smtClean="0"/>
              <a:t>Session data is typically stored and manipulated through attributes of the session object, but for small amounts of data, particularly information that you want to be persistent, you have the option of creating and using cookies instead.</a:t>
            </a: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Cookies are communicated back and forth between the client and server in the HTTP requests and responses, while a session object remains in the server. It is obviously inefficient to move large amounts of data back and forth between the client and server, so cookies should be used only for small amounts of data. Because cookies travel back and forth over the network or Internet, they are generally less secure than session objects.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One philosophy, for example, might be to use session attributes for business-related data, and cookies for presentation-related data. A cookie can indicate information, such as information about the user, that tells the servlet what to display or how to display it, and does not tend to change between subsequent sessions of the same user.</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2679751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3105439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a:p>
        </p:txBody>
      </p:sp>
    </p:spTree>
    <p:extLst>
      <p:ext uri="{BB962C8B-B14F-4D97-AF65-F5344CB8AC3E}">
        <p14:creationId xmlns:p14="http://schemas.microsoft.com/office/powerpoint/2010/main" val="2094221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a:p>
        </p:txBody>
      </p:sp>
    </p:spTree>
    <p:extLst>
      <p:ext uri="{BB962C8B-B14F-4D97-AF65-F5344CB8AC3E}">
        <p14:creationId xmlns:p14="http://schemas.microsoft.com/office/powerpoint/2010/main" val="2524530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a:p>
        </p:txBody>
      </p:sp>
    </p:spTree>
    <p:extLst>
      <p:ext uri="{BB962C8B-B14F-4D97-AF65-F5344CB8AC3E}">
        <p14:creationId xmlns:p14="http://schemas.microsoft.com/office/powerpoint/2010/main" val="251547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a:buFontTx/>
              <a:buNone/>
              <a:defRPr/>
            </a:pPr>
            <a:endParaRPr lang="en-US" dirty="0"/>
          </a:p>
        </p:txBody>
      </p:sp>
      <p:sp>
        <p:nvSpPr>
          <p:cNvPr id="51204" name="Footer Placeholder 3"/>
          <p:cNvSpPr>
            <a:spLocks noGrp="1"/>
          </p:cNvSpPr>
          <p:nvPr>
            <p:ph type="ftr" sz="quarter" idx="4"/>
          </p:nvPr>
        </p:nvSpPr>
        <p:spPr>
          <a:noFill/>
        </p:spPr>
        <p:txBody>
          <a:bodyPr/>
          <a:lstStyle/>
          <a:p>
            <a:r>
              <a:rPr lang="en-US" smtClean="0"/>
              <a:t>Apache Struts Lecture 1: Intro</a:t>
            </a:r>
          </a:p>
        </p:txBody>
      </p:sp>
      <p:sp>
        <p:nvSpPr>
          <p:cNvPr id="51205" name="Slide Number Placeholder 4"/>
          <p:cNvSpPr>
            <a:spLocks noGrp="1"/>
          </p:cNvSpPr>
          <p:nvPr>
            <p:ph type="sldNum" sz="quarter" idx="5"/>
          </p:nvPr>
        </p:nvSpPr>
        <p:spPr>
          <a:noFill/>
        </p:spPr>
        <p:txBody>
          <a:bodyPr/>
          <a:lstStyle/>
          <a:p>
            <a:fld id="{CA1FF8AB-9884-4396-9723-C23FFF5A92C4}" type="slidenum">
              <a:rPr lang="en-US" smtClean="0"/>
              <a:pPr/>
              <a:t>4</a:t>
            </a:fld>
            <a:endParaRPr lang="en-US" smtClean="0"/>
          </a:p>
        </p:txBody>
      </p:sp>
    </p:spTree>
    <p:extLst>
      <p:ext uri="{BB962C8B-B14F-4D97-AF65-F5344CB8AC3E}">
        <p14:creationId xmlns:p14="http://schemas.microsoft.com/office/powerpoint/2010/main" val="279231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Session tracking methods: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Hidden fields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URL rewriting</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Cookies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Session tracking API</a:t>
            </a:r>
          </a:p>
          <a:p>
            <a:pPr marL="228600" indent="-228600">
              <a:buFont typeface="+mj-lt"/>
              <a:buAutoNum type="arabicPeriod"/>
              <a:defRPr/>
            </a:pPr>
            <a:endParaRPr lang="en-US" dirty="0" smtClean="0"/>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The first three methods are traditionally used for session tracking in all the server-side technologies. The session tracking API method is provided by the underlying technology (java servlet or PHP or likewise). Session tracking API is built on top of the first four methods.</a:t>
            </a:r>
          </a:p>
          <a:p>
            <a:pPr>
              <a:defRPr/>
            </a:pPr>
            <a:endParaRPr lang="en-US" dirty="0" smtClean="0"/>
          </a:p>
          <a:p>
            <a:pPr marL="163513" indent="-163513" algn="l" rtl="0" eaLnBrk="1" fontAlgn="base" hangingPunct="1">
              <a:spcBef>
                <a:spcPct val="30000"/>
              </a:spcBef>
              <a:spcAft>
                <a:spcPct val="0"/>
              </a:spcAft>
              <a:buChar char="•"/>
              <a:defRPr/>
            </a:pPr>
            <a:endParaRPr lang="en-US" sz="1200" kern="1200" dirty="0" smtClean="0">
              <a:solidFill>
                <a:schemeClr val="tx1"/>
              </a:solidFill>
              <a:latin typeface="Times New Roman" pitchFamily="18" charset="0"/>
              <a:ea typeface="+mn-ea"/>
              <a:cs typeface="+mn-cs"/>
            </a:endParaRPr>
          </a:p>
          <a:p>
            <a:pPr>
              <a:defRPr/>
            </a:pPr>
            <a:endParaRPr lang="en-US" dirty="0" smtClean="0"/>
          </a:p>
          <a:p>
            <a:pPr>
              <a:defRPr/>
            </a:pPr>
            <a:endParaRPr lang="en-US" dirty="0" smtClean="0"/>
          </a:p>
          <a:p>
            <a:pPr>
              <a:defRPr/>
            </a:pPr>
            <a:endParaRPr lang="en-US" dirty="0"/>
          </a:p>
        </p:txBody>
      </p:sp>
      <p:sp>
        <p:nvSpPr>
          <p:cNvPr id="52228" name="Footer Placeholder 3"/>
          <p:cNvSpPr>
            <a:spLocks noGrp="1"/>
          </p:cNvSpPr>
          <p:nvPr>
            <p:ph type="ftr" sz="quarter" idx="4"/>
          </p:nvPr>
        </p:nvSpPr>
        <p:spPr>
          <a:noFill/>
        </p:spPr>
        <p:txBody>
          <a:bodyPr/>
          <a:lstStyle/>
          <a:p>
            <a:r>
              <a:rPr lang="en-US" smtClean="0"/>
              <a:t>Apache Struts Lecture 1: Intro</a:t>
            </a:r>
          </a:p>
        </p:txBody>
      </p:sp>
      <p:sp>
        <p:nvSpPr>
          <p:cNvPr id="52229" name="Slide Number Placeholder 4"/>
          <p:cNvSpPr>
            <a:spLocks noGrp="1"/>
          </p:cNvSpPr>
          <p:nvPr>
            <p:ph type="sldNum" sz="quarter" idx="5"/>
          </p:nvPr>
        </p:nvSpPr>
        <p:spPr>
          <a:noFill/>
        </p:spPr>
        <p:txBody>
          <a:bodyPr/>
          <a:lstStyle/>
          <a:p>
            <a:fld id="{AA685891-B5FD-441A-8653-97D4E2154267}" type="slidenum">
              <a:rPr lang="en-US" smtClean="0"/>
              <a:pPr/>
              <a:t>5</a:t>
            </a:fld>
            <a:endParaRPr lang="en-US" smtClean="0"/>
          </a:p>
        </p:txBody>
      </p:sp>
    </p:spTree>
    <p:extLst>
      <p:ext uri="{BB962C8B-B14F-4D97-AF65-F5344CB8AC3E}">
        <p14:creationId xmlns:p14="http://schemas.microsoft.com/office/powerpoint/2010/main" val="212676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(1) Hidden Form Fields:</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A web server can send a hidden HTML form field as follows:</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None/>
              <a:defRPr/>
            </a:pPr>
            <a:r>
              <a:rPr lang="en-US" sz="1200" kern="1200" dirty="0" smtClean="0">
                <a:solidFill>
                  <a:schemeClr val="tx1"/>
                </a:solidFill>
                <a:latin typeface="Times New Roman" pitchFamily="18" charset="0"/>
                <a:ea typeface="+mn-ea"/>
                <a:cs typeface="+mn-cs"/>
              </a:rPr>
              <a:t>		&lt;input type="hidden" name=“language" value=“Hindi"&gt; </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Hidden fields like the above can be inserted in the </a:t>
            </a:r>
            <a:r>
              <a:rPr lang="en-US" sz="1200" kern="1200" dirty="0" err="1" smtClean="0">
                <a:solidFill>
                  <a:schemeClr val="tx1"/>
                </a:solidFill>
                <a:latin typeface="Times New Roman" pitchFamily="18" charset="0"/>
                <a:ea typeface="+mn-ea"/>
                <a:cs typeface="+mn-cs"/>
              </a:rPr>
              <a:t>webpages</a:t>
            </a:r>
            <a:r>
              <a:rPr lang="en-US" sz="1200" kern="1200" dirty="0" smtClean="0">
                <a:solidFill>
                  <a:schemeClr val="tx1"/>
                </a:solidFill>
                <a:latin typeface="Times New Roman" pitchFamily="18" charset="0"/>
                <a:ea typeface="+mn-ea"/>
                <a:cs typeface="+mn-cs"/>
              </a:rPr>
              <a:t> and information can be sent to the server for session tracking. These fields are not visible directly to the user, but can be viewed using view source option from the browsers. </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This type doesn’t need any special configuration from the browser of server and by default available to use for session tracking. This entry means that, when the form is submitted, the specified name and value are automatically included in the GET or POST data.</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 Each time when web browser sends request back, then </a:t>
            </a:r>
            <a:r>
              <a:rPr lang="en-US" sz="1200" kern="1200" dirty="0" err="1" smtClean="0">
                <a:solidFill>
                  <a:schemeClr val="tx1"/>
                </a:solidFill>
                <a:latin typeface="Times New Roman" pitchFamily="18" charset="0"/>
                <a:ea typeface="+mn-ea"/>
                <a:cs typeface="+mn-cs"/>
              </a:rPr>
              <a:t>session_id</a:t>
            </a:r>
            <a:r>
              <a:rPr lang="en-US" sz="1200" kern="1200" dirty="0" smtClean="0">
                <a:solidFill>
                  <a:schemeClr val="tx1"/>
                </a:solidFill>
                <a:latin typeface="Times New Roman" pitchFamily="18" charset="0"/>
                <a:ea typeface="+mn-ea"/>
                <a:cs typeface="+mn-cs"/>
              </a:rPr>
              <a:t> value can be used to keep the track of  different web browsers.</a:t>
            </a:r>
          </a:p>
          <a:p>
            <a:pPr marL="163513" lvl="0" indent="-163513" algn="l" rtl="0" eaLnBrk="1" fontAlgn="base" hangingPunct="1">
              <a:spcBef>
                <a:spcPct val="30000"/>
              </a:spcBef>
              <a:spcAft>
                <a:spcPct val="0"/>
              </a:spcAft>
              <a:buFont typeface="+mj-lt"/>
              <a:buChar char="•"/>
              <a:defRPr/>
            </a:pPr>
            <a:r>
              <a:rPr lang="en-US" sz="1200" b="1" kern="1200" dirty="0" smtClean="0">
                <a:solidFill>
                  <a:schemeClr val="tx1"/>
                </a:solidFill>
                <a:latin typeface="Arial" pitchFamily="34" charset="0"/>
                <a:ea typeface="+mn-ea"/>
                <a:cs typeface="+mn-cs"/>
              </a:rPr>
              <a:t>Limitations with this approach are:</a:t>
            </a:r>
          </a:p>
          <a:p>
            <a:pPr marL="742950" lvl="1" indent="-285750" algn="l" rtl="0" eaLnBrk="1" fontAlgn="base" hangingPunct="1">
              <a:spcBef>
                <a:spcPct val="30000"/>
              </a:spcBef>
              <a:spcAft>
                <a:spcPct val="0"/>
              </a:spcAft>
              <a:buFont typeface="+mj-lt"/>
              <a:buChar char="–"/>
              <a:defRPr/>
            </a:pPr>
            <a:r>
              <a:rPr lang="en-US" dirty="0" smtClean="0"/>
              <a:t>1. the documents needs to embedded the data inside, waste bandwidth. e.g., if you have to conduct a web-based survey with multiple pages using hidden fields. You have to embed the result from previous pages in the next page.</a:t>
            </a:r>
          </a:p>
          <a:p>
            <a:pPr marL="742950" lvl="1" indent="-285750" algn="l" rtl="0" eaLnBrk="1" fontAlgn="base" hangingPunct="1">
              <a:spcBef>
                <a:spcPct val="30000"/>
              </a:spcBef>
              <a:spcAft>
                <a:spcPct val="0"/>
              </a:spcAft>
              <a:buFont typeface="+mj-lt"/>
              <a:buChar char="–"/>
              <a:defRPr/>
            </a:pPr>
            <a:r>
              <a:rPr lang="en-US" dirty="0" smtClean="0"/>
              <a:t>2. Everyone can see the embedded data by viewing the original source code.</a:t>
            </a:r>
          </a:p>
          <a:p>
            <a:pPr marL="742950" lvl="1" indent="-285750" algn="l" rtl="0" eaLnBrk="1" fontAlgn="base" hangingPunct="1">
              <a:spcBef>
                <a:spcPct val="30000"/>
              </a:spcBef>
              <a:spcAft>
                <a:spcPct val="0"/>
              </a:spcAft>
              <a:buFont typeface="+mj-lt"/>
              <a:buChar char="–"/>
              <a:defRPr/>
            </a:pPr>
            <a:r>
              <a:rPr lang="en-US" dirty="0" smtClean="0"/>
              <a:t>3. If the user surfs to a different site, or to a static section of the same site, the state is lost.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a:p>
        </p:txBody>
      </p:sp>
    </p:spTree>
    <p:extLst>
      <p:ext uri="{BB962C8B-B14F-4D97-AF65-F5344CB8AC3E}">
        <p14:creationId xmlns:p14="http://schemas.microsoft.com/office/powerpoint/2010/main" val="266320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(2) URL</a:t>
            </a:r>
            <a:r>
              <a:rPr lang="en-US" sz="1200" b="1" kern="1200" baseline="0" dirty="0" smtClean="0">
                <a:solidFill>
                  <a:schemeClr val="tx1"/>
                </a:solidFill>
                <a:latin typeface="Arial" pitchFamily="34" charset="0"/>
                <a:ea typeface="+mn-ea"/>
                <a:cs typeface="+mn-cs"/>
              </a:rPr>
              <a:t> Rewriting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URL rewriting is another way to support anonymous session tracking.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With URL rewriting, every local URL the user might click on is dynamically modified, or rewritten, to include extra information. The extra information can be in the form of extra path information, added parameters, or some custom, server-specific URL change.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 Due to the limited space available in rewriting a URL, the extra information is usually limited to a unique session ID.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For example, the following URLs have been rewritten to pass the session ID 123: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 original</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http://server:port/servlet/Rewritten/123 extra path information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added parameter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custom change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Each rewriting technique has its advantages and disadvantages.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extra path information works on all servers, and it works as a target for forms that use both the GET and POST methods. It doesn't work well if a servlet has to use the extra path information as true path information, however.</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an added parameter works on all servers too, but it fails as a target for forms that use the POST method, and it can cause parameter naming collisions.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 custom, server-specific change works under all conditions for servers that support the change. Unfortunately, it doesn't work at all for servers that don't support the change. </a:t>
            </a:r>
          </a:p>
          <a:p>
            <a:pPr marL="163513" marR="0" lvl="0" indent="-163513" algn="l" defTabSz="914400" rtl="0" eaLnBrk="1" fontAlgn="base" latinLnBrk="0" hangingPunct="1">
              <a:lnSpc>
                <a:spcPct val="100000"/>
              </a:lnSpc>
              <a:spcBef>
                <a:spcPct val="30000"/>
              </a:spcBef>
              <a:spcAft>
                <a:spcPct val="0"/>
              </a:spcAft>
              <a:buClrTx/>
              <a:buSzTx/>
              <a:buFont typeface="+mj-lt"/>
              <a:buNone/>
              <a:tabLst/>
              <a:defRPr/>
            </a:pPr>
            <a:r>
              <a:rPr lang="en-US" dirty="0" smtClean="0"/>
              <a:t/>
            </a:r>
            <a:br>
              <a:rPr lang="en-US" dirty="0" smtClean="0"/>
            </a:br>
            <a:endParaRPr lang="en-US" sz="1200" b="1" kern="1200" dirty="0" smtClean="0">
              <a:solidFill>
                <a:schemeClr val="tx1"/>
              </a:solidFill>
              <a:latin typeface="Arial" pitchFamily="34"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endParaRPr lang="en-US" sz="1200" kern="1200" dirty="0" smtClean="0">
              <a:solidFill>
                <a:schemeClr val="tx1"/>
              </a:solidFill>
              <a:latin typeface="Times New Roman" pitchFamily="18" charset="0"/>
              <a:ea typeface="+mn-ea"/>
              <a:cs typeface="+mn-cs"/>
            </a:endParaRPr>
          </a:p>
          <a:p>
            <a:endParaRPr lang="en-US" sz="1200" b="1" kern="1200" dirty="0" smtClean="0">
              <a:solidFill>
                <a:schemeClr val="tx1"/>
              </a:solidFill>
              <a:latin typeface="Arial" pitchFamily="34"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58734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08050" y="812006"/>
            <a:ext cx="5022850" cy="4219575"/>
          </a:xfrm>
        </p:spPr>
        <p:txBody>
          <a:bodyPr>
            <a:normAutofit fontScale="77500" lnSpcReduction="20000"/>
          </a:bodyPr>
          <a:lstStyle/>
          <a:p>
            <a:pPr marL="163513" marR="0" lvl="0" indent="-163513" algn="l" defTabSz="914400" rtl="0" eaLnBrk="1" fontAlgn="base" latinLnBrk="0" hangingPunct="1">
              <a:lnSpc>
                <a:spcPct val="100000"/>
              </a:lnSpc>
              <a:spcBef>
                <a:spcPct val="30000"/>
              </a:spcBef>
              <a:spcAft>
                <a:spcPct val="0"/>
              </a:spcAft>
              <a:buClrTx/>
              <a:buSzTx/>
              <a:buFont typeface="+mj-lt"/>
              <a:buChar char="•"/>
              <a:tabLst/>
              <a:defRPr/>
            </a:pPr>
            <a:r>
              <a:rPr lang="en-US" sz="1200" b="1" kern="1200" dirty="0" smtClean="0">
                <a:solidFill>
                  <a:schemeClr val="tx1"/>
                </a:solidFill>
                <a:latin typeface="Arial" pitchFamily="34" charset="0"/>
                <a:ea typeface="+mn-ea"/>
                <a:cs typeface="+mn-cs"/>
              </a:rPr>
              <a:t>Advantages of URL Rewriting:</a:t>
            </a:r>
          </a:p>
          <a:p>
            <a:pPr lvl="1"/>
            <a:r>
              <a:rPr lang="en-US" dirty="0" smtClean="0"/>
              <a:t>URL rewriting works just about everywhere, especially when cookies are turned off. </a:t>
            </a:r>
          </a:p>
          <a:p>
            <a:pPr lvl="1"/>
            <a:r>
              <a:rPr lang="en-US" dirty="0" smtClean="0"/>
              <a:t>Multiple simultaneous sessions are possible for a single user. Session information is local to each browser instance, since it's stored in URLs in each page being displayed. This scheme isn't foolproof, though, since users can start a new browser instance using a URL for an active session, and confuse the server by interacting with the same session through two instances. </a:t>
            </a:r>
          </a:p>
          <a:p>
            <a:pPr lvl="1"/>
            <a:r>
              <a:rPr lang="en-US" dirty="0" smtClean="0"/>
              <a:t>Entirely static pages cannot be used with URL rewriting, since every link must be dynamically written with the session state. It is possible to combine static and dynamic content, using (for example) </a:t>
            </a:r>
            <a:r>
              <a:rPr lang="en-US" dirty="0" err="1" smtClean="0"/>
              <a:t>templating</a:t>
            </a:r>
            <a:r>
              <a:rPr lang="en-US" dirty="0" smtClean="0"/>
              <a:t> or server-side includes. This limitation is also a barrier to integrating legacy web pages with newer, </a:t>
            </a:r>
            <a:r>
              <a:rPr lang="en-US" dirty="0" err="1" smtClean="0"/>
              <a:t>servlet</a:t>
            </a:r>
            <a:r>
              <a:rPr lang="en-US" dirty="0" smtClean="0"/>
              <a:t>-based pages. </a:t>
            </a:r>
            <a:br>
              <a:rPr lang="en-US" dirty="0" smtClean="0"/>
            </a:br>
            <a:endParaRPr lang="en-US" sz="1200" b="1" kern="1200" dirty="0" smtClean="0">
              <a:solidFill>
                <a:schemeClr val="tx1"/>
              </a:solidFill>
              <a:latin typeface="Arial" pitchFamily="34" charset="0"/>
              <a:ea typeface="+mn-ea"/>
              <a:cs typeface="+mn-cs"/>
            </a:endParaRPr>
          </a:p>
          <a:p>
            <a:pPr marL="163513" marR="0" lvl="0" indent="-163513" algn="l" defTabSz="914400" rtl="0" eaLnBrk="1" fontAlgn="base" latinLnBrk="0" hangingPunct="1">
              <a:lnSpc>
                <a:spcPct val="100000"/>
              </a:lnSpc>
              <a:spcBef>
                <a:spcPct val="30000"/>
              </a:spcBef>
              <a:spcAft>
                <a:spcPct val="0"/>
              </a:spcAft>
              <a:buClrTx/>
              <a:buSzTx/>
              <a:buFont typeface="+mj-lt"/>
              <a:buChar char="•"/>
              <a:tabLst/>
              <a:defRPr/>
            </a:pPr>
            <a:r>
              <a:rPr lang="en-US" sz="1200" b="1" kern="1200" dirty="0" smtClean="0">
                <a:solidFill>
                  <a:schemeClr val="tx1"/>
                </a:solidFill>
                <a:latin typeface="Arial" pitchFamily="34" charset="0"/>
                <a:ea typeface="+mn-ea"/>
                <a:cs typeface="+mn-cs"/>
              </a:rPr>
              <a:t>Limitations with this approach are:</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1</a:t>
            </a:r>
            <a:r>
              <a:rPr lang="en-US" sz="1200" kern="1200" dirty="0" smtClean="0">
                <a:solidFill>
                  <a:schemeClr val="tx1"/>
                </a:solidFill>
                <a:latin typeface="Times New Roman" pitchFamily="18" charset="0"/>
                <a:ea typeface="+mn-ea"/>
                <a:cs typeface="+mn-cs"/>
              </a:rPr>
              <a:t>. URL is lengthy and the length of the URL is limited, can't store much information.</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2. The URL contains data. If you send this URL to your friends, they might see your information.</a:t>
            </a:r>
            <a:r>
              <a:rPr lang="en-US" dirty="0" smtClean="0"/>
              <a:t> Must encode all URLs that refer to your own site</a:t>
            </a:r>
            <a:endParaRPr lang="en-US" sz="1200" kern="1200" dirty="0" smtClean="0">
              <a:solidFill>
                <a:schemeClr val="tx1"/>
              </a:solidFill>
              <a:latin typeface="Times New Roman" pitchFamily="18"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3. If the user surfs to a different site, or to a static section of the same site, the state is lost.</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4. Even when all the pages are dynamically generated, if the user leaves the session and comes back via a bookmark or link, the session information can be lost because the stored link contains the wrong identifying information.</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Every URL on a page which needs the session information must be rewritten each time a page is served. Not only is this expensive computationally, but it can greatly increase communication overhead.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URL rewriting limits the client's interaction with the server to HTTP GETs, which can result in awkward restrictions on the page.</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If a client workstation crashes, all of the URLs (and therefore all of the data for that session) are lost. </a:t>
            </a:r>
            <a:endParaRPr lang="en-US" sz="1200" kern="1200" dirty="0" smtClean="0">
              <a:solidFill>
                <a:schemeClr val="tx1"/>
              </a:solidFill>
              <a:latin typeface="Times New Roman" pitchFamily="18"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endParaRPr lang="en-US" sz="1200" kern="1200" dirty="0" smtClean="0">
              <a:solidFill>
                <a:schemeClr val="tx1"/>
              </a:solidFill>
              <a:latin typeface="Times New Roman" pitchFamily="18" charset="0"/>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advantages and disadvantages of URL rewriting closely match those of hidden form fields. The major difference is that URL rewriting works for all dynamically created documents, such as the Help servlet, not just forms. Unfortunately, actually performing the URL rewriting can be tedious. </a:t>
            </a: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a:p>
        </p:txBody>
      </p:sp>
    </p:spTree>
    <p:extLst>
      <p:ext uri="{BB962C8B-B14F-4D97-AF65-F5344CB8AC3E}">
        <p14:creationId xmlns:p14="http://schemas.microsoft.com/office/powerpoint/2010/main" val="23094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One of the more elegant solutions to session tracking is the use of persistent cookies. Netscape first introduced cookies in one of the company's first versions of Netscape Navigator.</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A cookie is a keyed piece of data that is created by the server and stored by the client browser. Browsers maintain their own list of unique cookies. This makes cookies a very viable solution for session tracking.</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Persistent cookies will be stored (in case of Microsoft Windows2000/XP, for example) in C:\Documents and Settings\&lt;username&gt;\Cookies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Each such cookie is stored in a .txt file starting with the username, followed by an “@” and some information about the issuer domain. Persistent cookies have no protection from the operation system against user manipulations</a:t>
            </a:r>
            <a:endParaRPr lang="en-US" sz="1200" kern="1200" dirty="0" smtClean="0">
              <a:solidFill>
                <a:schemeClr val="tx1"/>
              </a:solidFill>
              <a:latin typeface="Times New Roman" pitchFamily="18" charset="0"/>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Servlet API provides built-in support for cookies. It does this through the use of the Cookie class and the </a:t>
            </a:r>
            <a:r>
              <a:rPr lang="en-US" sz="1200" kern="1200" dirty="0" err="1" smtClean="0">
                <a:solidFill>
                  <a:schemeClr val="tx1"/>
                </a:solidFill>
                <a:latin typeface="Times New Roman" pitchFamily="18" charset="0"/>
                <a:ea typeface="+mn-ea"/>
                <a:cs typeface="+mn-cs"/>
              </a:rPr>
              <a:t>HttpServletResponse.addCookie</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HttpServletRequest.getCookies</a:t>
            </a:r>
            <a:r>
              <a:rPr lang="en-US" sz="1200" kern="1200" dirty="0" smtClean="0">
                <a:solidFill>
                  <a:schemeClr val="tx1"/>
                </a:solidFill>
                <a:latin typeface="Times New Roman" pitchFamily="18" charset="0"/>
                <a:ea typeface="+mn-ea"/>
                <a:cs typeface="+mn-cs"/>
              </a:rPr>
              <a:t>() methods.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Java Servlet API includes a class </a:t>
            </a:r>
            <a:r>
              <a:rPr lang="en-US" sz="1200" kern="1200" dirty="0" err="1" smtClean="0">
                <a:solidFill>
                  <a:schemeClr val="tx1"/>
                </a:solidFill>
                <a:latin typeface="Times New Roman" pitchFamily="18" charset="0"/>
                <a:ea typeface="+mn-ea"/>
                <a:cs typeface="+mn-cs"/>
              </a:rPr>
              <a:t>javax.servlet.http.Cookie</a:t>
            </a:r>
            <a:r>
              <a:rPr lang="en-US" sz="1200" kern="1200" dirty="0" smtClean="0">
                <a:solidFill>
                  <a:schemeClr val="tx1"/>
                </a:solidFill>
                <a:latin typeface="Times New Roman" pitchFamily="18" charset="0"/>
                <a:ea typeface="+mn-ea"/>
                <a:cs typeface="+mn-cs"/>
              </a:rPr>
              <a:t> that abstracts the notion of a cookie. The </a:t>
            </a:r>
            <a:r>
              <a:rPr lang="en-US" sz="1200" kern="1200" dirty="0" err="1" smtClean="0">
                <a:solidFill>
                  <a:schemeClr val="tx1"/>
                </a:solidFill>
                <a:latin typeface="Times New Roman" pitchFamily="18" charset="0"/>
                <a:ea typeface="+mn-ea"/>
                <a:cs typeface="+mn-cs"/>
              </a:rPr>
              <a:t>javax.servlet.http.HttpServletRequest</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interfaces provide methods to add cookies to HTTP responses and to retrieve cookies from HTTP requests.</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a:p>
        </p:txBody>
      </p:sp>
    </p:spTree>
    <p:extLst>
      <p:ext uri="{BB962C8B-B14F-4D97-AF65-F5344CB8AC3E}">
        <p14:creationId xmlns:p14="http://schemas.microsoft.com/office/powerpoint/2010/main" val="58248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 Cookie class abstracts a cookie. A Cookie instance has the following constructor, which instantiates a cookie instance with the given name and value:</a:t>
            </a:r>
            <a:br>
              <a:rPr lang="en-US" dirty="0" smtClean="0"/>
            </a:br>
            <a:r>
              <a:rPr lang="en-US" dirty="0" smtClean="0"/>
              <a:t/>
            </a:r>
            <a:br>
              <a:rPr lang="en-US" dirty="0" smtClean="0"/>
            </a:br>
            <a:r>
              <a:rPr lang="en-US" b="1" dirty="0" smtClean="0"/>
              <a:t>public Cookie(String name, String value)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b="1"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This class has many methods that make working with cookies easier. It has getter and setter methods for all of the cookie parameters, for example:</a:t>
            </a:r>
            <a:r>
              <a:rPr lang="en-US" dirty="0" smtClean="0"/>
              <a:t/>
            </a:r>
            <a:br>
              <a:rPr lang="en-US" dirty="0" smtClean="0"/>
            </a:br>
            <a:r>
              <a:rPr lang="en-US" dirty="0" smtClean="0"/>
              <a:t/>
            </a:r>
            <a:br>
              <a:rPr lang="en-US" dirty="0" smtClean="0"/>
            </a:br>
            <a:r>
              <a:rPr lang="en-US" b="1" dirty="0" smtClean="0"/>
              <a:t>public String </a:t>
            </a:r>
            <a:r>
              <a:rPr lang="en-US" b="1" dirty="0" err="1" smtClean="0"/>
              <a:t>getName</a:t>
            </a:r>
            <a:r>
              <a:rPr lang="en-US" b="1" dirty="0" smtClean="0"/>
              <a:t>()</a:t>
            </a:r>
            <a:br>
              <a:rPr lang="en-US" b="1" dirty="0" smtClean="0"/>
            </a:br>
            <a:r>
              <a:rPr lang="en-US" b="1" dirty="0" smtClean="0"/>
              <a:t>public void </a:t>
            </a:r>
            <a:r>
              <a:rPr lang="en-US" b="1" dirty="0" err="1" smtClean="0"/>
              <a:t>setName</a:t>
            </a:r>
            <a:r>
              <a:rPr lang="en-US" b="1" dirty="0" smtClean="0"/>
              <a:t>(String name)</a:t>
            </a:r>
            <a:r>
              <a:rPr lang="en-US" dirty="0" smtClean="0"/>
              <a:t/>
            </a:r>
            <a:br>
              <a:rPr lang="en-US" dirty="0" smtClean="0"/>
            </a:br>
            <a:r>
              <a:rPr lang="en-US" dirty="0" smtClean="0"/>
              <a:t/>
            </a:r>
            <a:br>
              <a:rPr lang="en-US" dirty="0" smtClean="0"/>
            </a:br>
            <a:r>
              <a:rPr lang="en-US" dirty="0" smtClean="0"/>
              <a:t>	You can use these methods to access or change the name of a cookie. There are similar methods to access or change other parameters (such as path, header, and so on) of a cookie.</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a:p>
        </p:txBody>
      </p:sp>
    </p:spTree>
    <p:extLst>
      <p:ext uri="{BB962C8B-B14F-4D97-AF65-F5344CB8AC3E}">
        <p14:creationId xmlns:p14="http://schemas.microsoft.com/office/powerpoint/2010/main" val="1028407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www.sharmanj.com/" TargetMode="External"/><Relationship Id="rId5" Type="http://schemas.openxmlformats.org/officeDocument/2006/relationships/hyperlink" Target="http://www.virtusa.com/Metavante;jsessionid=0AAB" TargetMode="Externa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Servlet-Session Filters</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Sending a cookie to the client</a:t>
            </a:r>
          </a:p>
          <a:p>
            <a:pPr lvl="1">
              <a:buNone/>
            </a:pPr>
            <a:r>
              <a:rPr lang="en-US" dirty="0" smtClean="0"/>
              <a:t>		     </a:t>
            </a:r>
            <a:r>
              <a:rPr lang="en-US" dirty="0" smtClean="0">
                <a:solidFill>
                  <a:srgbClr val="FF0000"/>
                </a:solidFill>
              </a:rPr>
              <a:t>Cookie </a:t>
            </a:r>
            <a:r>
              <a:rPr lang="en-US" dirty="0" err="1" smtClean="0">
                <a:solidFill>
                  <a:srgbClr val="FF0000"/>
                </a:solidFill>
              </a:rPr>
              <a:t>cookie</a:t>
            </a:r>
            <a:r>
              <a:rPr lang="en-US" dirty="0" smtClean="0">
                <a:solidFill>
                  <a:srgbClr val="FF0000"/>
                </a:solidFill>
              </a:rPr>
              <a:t> = new Cookie("ID", "123"); </a:t>
            </a:r>
          </a:p>
          <a:p>
            <a:pPr lvl="3">
              <a:buNone/>
            </a:pPr>
            <a:r>
              <a:rPr lang="en-US" sz="2000" dirty="0" err="1">
                <a:solidFill>
                  <a:srgbClr val="FF0000"/>
                </a:solidFill>
              </a:rPr>
              <a:t>response.addCookie</a:t>
            </a:r>
            <a:r>
              <a:rPr lang="en-US" sz="2000" dirty="0">
                <a:solidFill>
                  <a:srgbClr val="FF0000"/>
                </a:solidFill>
              </a:rPr>
              <a:t>(cookie);</a:t>
            </a:r>
          </a:p>
          <a:p>
            <a:pPr lvl="3">
              <a:buNone/>
            </a:pPr>
            <a:endParaRPr lang="en-US" dirty="0">
              <a:solidFill>
                <a:srgbClr val="FF0000"/>
              </a:solidFill>
            </a:endParaRPr>
          </a:p>
          <a:p>
            <a:pPr lvl="1"/>
            <a:r>
              <a:rPr lang="en-US" dirty="0" smtClean="0"/>
              <a:t>Because cookies are sent using HTTP headers, they should be added to the response before you send any content.</a:t>
            </a:r>
          </a:p>
          <a:p>
            <a:pPr lvl="1"/>
            <a:r>
              <a:rPr lang="en-US" dirty="0" smtClean="0"/>
              <a:t> Browsers are only required to accept 20 cookies per site, 300 total per user, and they can limit each cookie's size to 4096 bytes.</a:t>
            </a:r>
          </a:p>
          <a:p>
            <a:pPr lvl="1"/>
            <a:endParaRPr lang="en-US" dirty="0" smtClean="0"/>
          </a:p>
          <a:p>
            <a:pPr lvl="1"/>
            <a:endParaRPr lang="en-US" dirty="0"/>
          </a:p>
        </p:txBody>
      </p:sp>
    </p:spTree>
    <p:extLst>
      <p:ext uri="{BB962C8B-B14F-4D97-AF65-F5344CB8AC3E}">
        <p14:creationId xmlns:p14="http://schemas.microsoft.com/office/powerpoint/2010/main" val="159799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p:cNvPicPr>
            <a:picLocks noChangeAspect="1" noChangeArrowheads="1"/>
          </p:cNvPicPr>
          <p:nvPr/>
        </p:nvPicPr>
        <p:blipFill>
          <a:blip r:embed="rId3"/>
          <a:srcRect/>
          <a:stretch>
            <a:fillRect/>
          </a:stretch>
        </p:blipFill>
        <p:spPr bwMode="auto">
          <a:xfrm>
            <a:off x="3505200" y="990600"/>
            <a:ext cx="6477000" cy="53825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7" name="Content Placeholder 2"/>
          <p:cNvSpPr txBox="1">
            <a:spLocks/>
          </p:cNvSpPr>
          <p:nvPr/>
        </p:nvSpPr>
        <p:spPr bwMode="auto">
          <a:xfrm>
            <a:off x="1757363" y="914401"/>
            <a:ext cx="86741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4"/>
              </a:buBlip>
              <a:defRPr/>
            </a:pPr>
            <a:r>
              <a:rPr lang="en-US" sz="2400" kern="0" dirty="0"/>
              <a:t>Example: Setting a Cookie</a:t>
            </a:r>
          </a:p>
          <a:p>
            <a:pPr marL="742950" lvl="1" indent="-285750" defTabSz="969963" eaLnBrk="0" fontAlgn="base" hangingPunct="0">
              <a:spcBef>
                <a:spcPct val="20000"/>
              </a:spcBef>
              <a:spcAft>
                <a:spcPct val="0"/>
              </a:spcAft>
              <a:defRPr/>
            </a:pPr>
            <a:r>
              <a:rPr lang="en-US" sz="2000" kern="0" dirty="0"/>
              <a:t>		</a:t>
            </a:r>
          </a:p>
          <a:p>
            <a:pPr marL="742950" lvl="1" indent="-285750" defTabSz="969963" eaLnBrk="0" fontAlgn="base" hangingPunct="0">
              <a:spcBef>
                <a:spcPct val="20000"/>
              </a:spcBef>
              <a:spcAft>
                <a:spcPct val="0"/>
              </a:spcAft>
              <a:buFont typeface="Wingdings" pitchFamily="2" charset="2"/>
              <a:buChar char="§"/>
              <a:defRPr/>
            </a:pPr>
            <a:endParaRPr lang="en-US" sz="2000" kern="0" dirty="0"/>
          </a:p>
        </p:txBody>
      </p:sp>
    </p:spTree>
    <p:extLst>
      <p:ext uri="{BB962C8B-B14F-4D97-AF65-F5344CB8AC3E}">
        <p14:creationId xmlns:p14="http://schemas.microsoft.com/office/powerpoint/2010/main" val="172980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err="1" smtClean="0"/>
              <a:t>Retreiving</a:t>
            </a:r>
            <a:r>
              <a:rPr lang="en-US" dirty="0" smtClean="0"/>
              <a:t>  a cookie:</a:t>
            </a:r>
          </a:p>
          <a:p>
            <a:pPr lvl="1">
              <a:buNone/>
            </a:pPr>
            <a:r>
              <a:rPr lang="en-US" dirty="0" smtClean="0">
                <a:solidFill>
                  <a:srgbClr val="FF0000"/>
                </a:solidFill>
              </a:rPr>
              <a:t>Cookie[] cookies = </a:t>
            </a:r>
            <a:r>
              <a:rPr lang="en-US" dirty="0" err="1" smtClean="0">
                <a:solidFill>
                  <a:srgbClr val="FF0000"/>
                </a:solidFill>
              </a:rPr>
              <a:t>req.getCookies</a:t>
            </a:r>
            <a:r>
              <a:rPr lang="en-US" dirty="0" smtClean="0">
                <a:solidFill>
                  <a:srgbClr val="FF0000"/>
                </a:solidFill>
              </a:rPr>
              <a:t>(); </a:t>
            </a:r>
          </a:p>
          <a:p>
            <a:pPr lvl="1">
              <a:buNone/>
            </a:pPr>
            <a:r>
              <a:rPr lang="en-US" dirty="0" smtClean="0">
                <a:solidFill>
                  <a:srgbClr val="FF0000"/>
                </a:solidFill>
              </a:rPr>
              <a:t>if (cookies != null) { </a:t>
            </a:r>
          </a:p>
          <a:p>
            <a:pPr lvl="2">
              <a:buNone/>
            </a:pPr>
            <a:r>
              <a:rPr lang="en-US" sz="2000" dirty="0">
                <a:solidFill>
                  <a:srgbClr val="FF0000"/>
                </a:solidFill>
              </a:rPr>
              <a:t>for (</a:t>
            </a:r>
            <a:r>
              <a:rPr lang="en-US" sz="2000" dirty="0" err="1">
                <a:solidFill>
                  <a:srgbClr val="FF0000"/>
                </a:solidFill>
              </a:rPr>
              <a:t>int</a:t>
            </a:r>
            <a:r>
              <a:rPr lang="en-US" sz="2000" dirty="0">
                <a:solidFill>
                  <a:srgbClr val="FF0000"/>
                </a:solidFill>
              </a:rPr>
              <a:t> </a:t>
            </a:r>
            <a:r>
              <a:rPr lang="en-US" sz="2000" dirty="0" err="1">
                <a:solidFill>
                  <a:srgbClr val="FF0000"/>
                </a:solidFill>
              </a:rPr>
              <a:t>i</a:t>
            </a:r>
            <a:r>
              <a:rPr lang="en-US" sz="2000" dirty="0">
                <a:solidFill>
                  <a:srgbClr val="FF0000"/>
                </a:solidFill>
              </a:rPr>
              <a:t> = 0; </a:t>
            </a:r>
            <a:r>
              <a:rPr lang="en-US" sz="2000" dirty="0" err="1">
                <a:solidFill>
                  <a:srgbClr val="FF0000"/>
                </a:solidFill>
              </a:rPr>
              <a:t>i</a:t>
            </a:r>
            <a:r>
              <a:rPr lang="en-US" sz="2000" dirty="0">
                <a:solidFill>
                  <a:srgbClr val="FF0000"/>
                </a:solidFill>
              </a:rPr>
              <a:t> &lt; </a:t>
            </a:r>
            <a:r>
              <a:rPr lang="en-US" sz="2000" dirty="0" err="1">
                <a:solidFill>
                  <a:srgbClr val="FF0000"/>
                </a:solidFill>
              </a:rPr>
              <a:t>cookies.length</a:t>
            </a:r>
            <a:r>
              <a:rPr lang="en-US" sz="2000" dirty="0">
                <a:solidFill>
                  <a:srgbClr val="FF0000"/>
                </a:solidFill>
              </a:rPr>
              <a:t>; </a:t>
            </a:r>
            <a:r>
              <a:rPr lang="en-US" sz="2000" dirty="0" err="1">
                <a:solidFill>
                  <a:srgbClr val="FF0000"/>
                </a:solidFill>
              </a:rPr>
              <a:t>i</a:t>
            </a:r>
            <a:r>
              <a:rPr lang="en-US" sz="2000" dirty="0">
                <a:solidFill>
                  <a:srgbClr val="FF0000"/>
                </a:solidFill>
              </a:rPr>
              <a:t>++) { </a:t>
            </a:r>
          </a:p>
          <a:p>
            <a:pPr lvl="2">
              <a:buNone/>
            </a:pPr>
            <a:r>
              <a:rPr lang="en-US" sz="2000" dirty="0">
                <a:solidFill>
                  <a:srgbClr val="FF0000"/>
                </a:solidFill>
              </a:rPr>
              <a:t>String name = cookies[</a:t>
            </a:r>
            <a:r>
              <a:rPr lang="en-US" sz="2000" dirty="0" err="1">
                <a:solidFill>
                  <a:srgbClr val="FF0000"/>
                </a:solidFill>
              </a:rPr>
              <a:t>i</a:t>
            </a:r>
            <a:r>
              <a:rPr lang="en-US" sz="2000" dirty="0">
                <a:solidFill>
                  <a:srgbClr val="FF0000"/>
                </a:solidFill>
              </a:rPr>
              <a:t>].</a:t>
            </a:r>
            <a:r>
              <a:rPr lang="en-US" sz="2000" dirty="0" err="1">
                <a:solidFill>
                  <a:srgbClr val="FF0000"/>
                </a:solidFill>
              </a:rPr>
              <a:t>getName</a:t>
            </a:r>
            <a:r>
              <a:rPr lang="en-US" sz="2000" dirty="0">
                <a:solidFill>
                  <a:srgbClr val="FF0000"/>
                </a:solidFill>
              </a:rPr>
              <a:t>(); </a:t>
            </a:r>
          </a:p>
          <a:p>
            <a:pPr lvl="2">
              <a:buNone/>
            </a:pPr>
            <a:r>
              <a:rPr lang="en-US" sz="2000" dirty="0">
                <a:solidFill>
                  <a:srgbClr val="FF0000"/>
                </a:solidFill>
              </a:rPr>
              <a:t>String value = cookies[</a:t>
            </a:r>
            <a:r>
              <a:rPr lang="en-US" sz="2000" dirty="0" err="1">
                <a:solidFill>
                  <a:srgbClr val="FF0000"/>
                </a:solidFill>
              </a:rPr>
              <a:t>i</a:t>
            </a:r>
            <a:r>
              <a:rPr lang="en-US" sz="2000" dirty="0">
                <a:solidFill>
                  <a:srgbClr val="FF0000"/>
                </a:solidFill>
              </a:rPr>
              <a:t>].</a:t>
            </a:r>
            <a:r>
              <a:rPr lang="en-US" sz="2000" dirty="0" err="1">
                <a:solidFill>
                  <a:srgbClr val="FF0000"/>
                </a:solidFill>
              </a:rPr>
              <a:t>getValue</a:t>
            </a:r>
            <a:r>
              <a:rPr lang="en-US" sz="2000" dirty="0">
                <a:solidFill>
                  <a:srgbClr val="FF0000"/>
                </a:solidFill>
              </a:rPr>
              <a:t>(); </a:t>
            </a:r>
          </a:p>
          <a:p>
            <a:pPr lvl="2">
              <a:buNone/>
            </a:pPr>
            <a:r>
              <a:rPr lang="en-US" sz="2000" dirty="0">
                <a:solidFill>
                  <a:srgbClr val="FF0000"/>
                </a:solidFill>
              </a:rPr>
              <a:t>} </a:t>
            </a:r>
          </a:p>
          <a:p>
            <a:endParaRPr lang="en-US" dirty="0" smtClean="0"/>
          </a:p>
          <a:p>
            <a:pPr>
              <a:buNone/>
            </a:pPr>
            <a:r>
              <a:rPr lang="en-US" dirty="0" smtClean="0"/>
              <a:t/>
            </a:r>
            <a:br>
              <a:rPr lang="en-US" dirty="0" smtClean="0"/>
            </a:br>
            <a:r>
              <a:rPr lang="en-US" dirty="0" smtClean="0"/>
              <a:t/>
            </a:r>
            <a:br>
              <a:rPr lang="en-US" dirty="0" smtClean="0"/>
            </a:br>
            <a:endParaRPr lang="en-US" dirty="0"/>
          </a:p>
        </p:txBody>
      </p:sp>
      <p:pic>
        <p:nvPicPr>
          <p:cNvPr id="4" name="Picture 3" descr="cookie1.jpg"/>
          <p:cNvPicPr>
            <a:picLocks noChangeAspect="1"/>
          </p:cNvPicPr>
          <p:nvPr/>
        </p:nvPicPr>
        <p:blipFill>
          <a:blip r:embed="rId3"/>
          <a:stretch>
            <a:fillRect/>
          </a:stretch>
        </p:blipFill>
        <p:spPr>
          <a:xfrm>
            <a:off x="3581400" y="3732680"/>
            <a:ext cx="4419600" cy="2664758"/>
          </a:xfrm>
          <a:prstGeom prst="rect">
            <a:avLst/>
          </a:prstGeom>
        </p:spPr>
      </p:pic>
    </p:spTree>
    <p:extLst>
      <p:ext uri="{BB962C8B-B14F-4D97-AF65-F5344CB8AC3E}">
        <p14:creationId xmlns:p14="http://schemas.microsoft.com/office/powerpoint/2010/main" val="3142584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Deleting a cookie:</a:t>
            </a:r>
          </a:p>
          <a:p>
            <a:pPr lvl="1">
              <a:lnSpc>
                <a:spcPct val="90000"/>
              </a:lnSpc>
            </a:pPr>
            <a:r>
              <a:rPr lang="en-US" dirty="0" smtClean="0"/>
              <a:t>By default, cookies are discarded when the browser quits</a:t>
            </a:r>
          </a:p>
          <a:p>
            <a:pPr lvl="1">
              <a:lnSpc>
                <a:spcPct val="90000"/>
              </a:lnSpc>
            </a:pPr>
            <a:r>
              <a:rPr lang="en-US" dirty="0" smtClean="0"/>
              <a:t>public void </a:t>
            </a:r>
            <a:r>
              <a:rPr lang="en-US" dirty="0" err="1" smtClean="0"/>
              <a:t>setMaxAge</a:t>
            </a:r>
            <a:r>
              <a:rPr lang="en-US" dirty="0" smtClean="0"/>
              <a:t>(</a:t>
            </a:r>
            <a:r>
              <a:rPr lang="en-US" dirty="0" err="1" smtClean="0"/>
              <a:t>int</a:t>
            </a:r>
            <a:r>
              <a:rPr lang="en-US" dirty="0" smtClean="0"/>
              <a:t> expiry)</a:t>
            </a:r>
          </a:p>
          <a:p>
            <a:pPr lvl="2">
              <a:lnSpc>
                <a:spcPct val="90000"/>
              </a:lnSpc>
            </a:pPr>
            <a:r>
              <a:rPr lang="en-US" sz="1800" dirty="0"/>
              <a:t>Max age in seconds after which cookie will expire</a:t>
            </a:r>
          </a:p>
          <a:p>
            <a:pPr lvl="2">
              <a:lnSpc>
                <a:spcPct val="90000"/>
              </a:lnSpc>
            </a:pPr>
            <a:r>
              <a:rPr lang="en-US" sz="1800" dirty="0"/>
              <a:t>If expiry is negative, delete when browser exits</a:t>
            </a:r>
          </a:p>
          <a:p>
            <a:pPr lvl="2">
              <a:lnSpc>
                <a:spcPct val="90000"/>
              </a:lnSpc>
            </a:pPr>
            <a:r>
              <a:rPr lang="en-US" sz="1800" dirty="0"/>
              <a:t>If expiry is zero, delete cookie immediately</a:t>
            </a:r>
          </a:p>
          <a:p>
            <a:r>
              <a:rPr lang="en-US" dirty="0" smtClean="0"/>
              <a:t>Disadvantages:</a:t>
            </a:r>
          </a:p>
          <a:p>
            <a:pPr lvl="1"/>
            <a:r>
              <a:rPr lang="en-US" dirty="0" smtClean="0"/>
              <a:t>size and number of cookies stored are limited.</a:t>
            </a:r>
          </a:p>
          <a:p>
            <a:pPr lvl="1"/>
            <a:r>
              <a:rPr lang="en-US" dirty="0" smtClean="0"/>
              <a:t>It stored as plain-text in a specific directory, everyone can view and modify them. Personal information is exposed.</a:t>
            </a:r>
          </a:p>
          <a:p>
            <a:pPr lvl="1"/>
            <a:r>
              <a:rPr lang="en-US" dirty="0" smtClean="0"/>
              <a:t>The biggest problem with cookies is that browsers don't always accept cookies.</a:t>
            </a:r>
          </a:p>
          <a:p>
            <a:pPr lvl="2"/>
            <a:r>
              <a:rPr lang="en-US" sz="1800" dirty="0"/>
              <a:t>Sometimes this is because the browser doesn't support cookies. </a:t>
            </a:r>
          </a:p>
          <a:p>
            <a:pPr lvl="2"/>
            <a:r>
              <a:rPr lang="en-US" sz="1800" dirty="0"/>
              <a:t>More often, it's because the user has specifically configured the browser to refuse cookies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6118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639762"/>
          </a:xfrm>
        </p:spPr>
        <p:txBody>
          <a:bodyPr>
            <a:normAutofit fontScale="32500" lnSpcReduction="20000"/>
          </a:bodyPr>
          <a:lstStyle/>
          <a:p>
            <a:r>
              <a:rPr lang="en-US" sz="1800" dirty="0"/>
              <a:t>Can you give a real time example of a cookie?</a:t>
            </a:r>
          </a:p>
          <a:p>
            <a:endParaRPr lang="en-US" sz="1800" dirty="0"/>
          </a:p>
          <a:p>
            <a:pPr>
              <a:buNone/>
            </a:pPr>
            <a:r>
              <a:rPr lang="en-US" sz="1800" dirty="0"/>
              <a:t>		</a:t>
            </a:r>
            <a:br>
              <a:rPr lang="en-US" sz="1800" dirty="0"/>
            </a:br>
            <a:r>
              <a:rPr lang="en-US" sz="1800" dirty="0"/>
              <a:t/>
            </a:r>
            <a:br>
              <a:rPr lang="en-US" sz="1800" dirty="0"/>
            </a:br>
            <a:endParaRPr lang="en-US" sz="1800" dirty="0"/>
          </a:p>
          <a:p>
            <a:pPr>
              <a:buFont typeface="Wingdings" pitchFamily="2" charset="2"/>
              <a:buNone/>
            </a:pPr>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6" name="TextBox 5"/>
          <p:cNvSpPr txBox="1"/>
          <p:nvPr/>
        </p:nvSpPr>
        <p:spPr>
          <a:xfrm>
            <a:off x="2133600" y="1828801"/>
            <a:ext cx="6400800" cy="3139321"/>
          </a:xfrm>
          <a:prstGeom prst="rect">
            <a:avLst/>
          </a:prstGeom>
          <a:noFill/>
        </p:spPr>
        <p:txBody>
          <a:bodyPr wrap="square" rtlCol="0">
            <a:spAutoFit/>
          </a:bodyPr>
          <a:lstStyle/>
          <a:p>
            <a:r>
              <a:rPr lang="en-US" dirty="0"/>
              <a:t>You might have seen remember me next time with a check box associated with it, when you try to sign into Yahoo/Gmail. ..</a:t>
            </a:r>
            <a:br>
              <a:rPr lang="en-US" dirty="0"/>
            </a:br>
            <a:r>
              <a:rPr lang="en-US" dirty="0"/>
              <a:t/>
            </a:r>
            <a:br>
              <a:rPr lang="en-US" dirty="0"/>
            </a:br>
            <a:r>
              <a:rPr lang="en-US" dirty="0"/>
              <a:t>If u click on that check box, your password and username will be stored on the computer. When you try to login the next time, your data will be saved.</a:t>
            </a:r>
            <a:br>
              <a:rPr lang="en-US" dirty="0"/>
            </a:br>
            <a:r>
              <a:rPr lang="en-US" dirty="0"/>
              <a:t/>
            </a:r>
            <a:br>
              <a:rPr lang="en-US" dirty="0"/>
            </a:br>
            <a:r>
              <a:rPr lang="en-US" dirty="0"/>
              <a:t>	If you do this in another system, you cant find this saved data(</a:t>
            </a:r>
            <a:r>
              <a:rPr lang="en-US" dirty="0" err="1"/>
              <a:t>i.e</a:t>
            </a:r>
            <a:r>
              <a:rPr lang="en-US" dirty="0"/>
              <a:t> username and password).. because cookies are stored on a computer.</a:t>
            </a:r>
          </a:p>
        </p:txBody>
      </p:sp>
    </p:spTree>
    <p:extLst>
      <p:ext uri="{BB962C8B-B14F-4D97-AF65-F5344CB8AC3E}">
        <p14:creationId xmlns:p14="http://schemas.microsoft.com/office/powerpoint/2010/main" val="317999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Coffee Break</a:t>
            </a:r>
          </a:p>
        </p:txBody>
      </p:sp>
      <p:pic>
        <p:nvPicPr>
          <p:cNvPr id="27651" name="Picture 19" descr="http://www.personal.psu.edu/afr3/blogs/SIOW/coffee-1.jpg"/>
          <p:cNvPicPr>
            <a:picLocks noChangeAspect="1" noChangeArrowheads="1"/>
          </p:cNvPicPr>
          <p:nvPr/>
        </p:nvPicPr>
        <p:blipFill>
          <a:blip r:embed="rId3"/>
          <a:srcRect/>
          <a:stretch>
            <a:fillRect/>
          </a:stretch>
        </p:blipFill>
        <p:spPr bwMode="auto">
          <a:xfrm>
            <a:off x="4800600" y="1857376"/>
            <a:ext cx="2286000" cy="2714625"/>
          </a:xfrm>
          <a:prstGeom prst="rect">
            <a:avLst/>
          </a:prstGeom>
          <a:noFill/>
          <a:ln w="9525">
            <a:noFill/>
            <a:miter lim="800000"/>
            <a:headEnd/>
            <a:tailEnd/>
          </a:ln>
        </p:spPr>
      </p:pic>
    </p:spTree>
    <p:extLst>
      <p:ext uri="{BB962C8B-B14F-4D97-AF65-F5344CB8AC3E}">
        <p14:creationId xmlns:p14="http://schemas.microsoft.com/office/powerpoint/2010/main" val="60138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How to ensure that the cookie will not be stored beyond the browser session ?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5" name="TextBox 4"/>
          <p:cNvSpPr txBox="1"/>
          <p:nvPr/>
        </p:nvSpPr>
        <p:spPr>
          <a:xfrm>
            <a:off x="2514600" y="1828801"/>
            <a:ext cx="6400800" cy="646331"/>
          </a:xfrm>
          <a:prstGeom prst="rect">
            <a:avLst/>
          </a:prstGeom>
          <a:noFill/>
        </p:spPr>
        <p:txBody>
          <a:bodyPr wrap="square" rtlCol="0">
            <a:spAutoFit/>
          </a:bodyPr>
          <a:lstStyle/>
          <a:p>
            <a:r>
              <a:rPr lang="en-US" dirty="0"/>
              <a:t>By setting the max age of a cookie to some negative value </a:t>
            </a:r>
            <a:r>
              <a:rPr lang="en-US" dirty="0" err="1"/>
              <a:t>cookie.setMaxAge</a:t>
            </a:r>
            <a:r>
              <a:rPr lang="en-US" dirty="0"/>
              <a:t>(-3)</a:t>
            </a:r>
          </a:p>
        </p:txBody>
      </p:sp>
    </p:spTree>
    <p:extLst>
      <p:ext uri="{BB962C8B-B14F-4D97-AF65-F5344CB8AC3E}">
        <p14:creationId xmlns:p14="http://schemas.microsoft.com/office/powerpoint/2010/main" val="12373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endParaRPr lang="en-US" sz="1800" dirty="0"/>
          </a:p>
          <a:p>
            <a:r>
              <a:rPr lang="en-US" sz="1800" dirty="0"/>
              <a:t>How can an existing session be invalidated? </a:t>
            </a:r>
          </a:p>
          <a:p>
            <a:pPr>
              <a:buFont typeface="Wingdings" pitchFamily="2" charset="2"/>
              <a:buNone/>
            </a:pPr>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6" name="TextBox 5"/>
          <p:cNvSpPr txBox="1"/>
          <p:nvPr/>
        </p:nvSpPr>
        <p:spPr>
          <a:xfrm>
            <a:off x="2057400" y="1981201"/>
            <a:ext cx="6629400" cy="2585323"/>
          </a:xfrm>
          <a:prstGeom prst="rect">
            <a:avLst/>
          </a:prstGeom>
          <a:noFill/>
        </p:spPr>
        <p:txBody>
          <a:bodyPr wrap="square" rtlCol="0">
            <a:spAutoFit/>
          </a:bodyPr>
          <a:lstStyle/>
          <a:p>
            <a:pPr lvl="1"/>
            <a:r>
              <a:rPr lang="en-US" dirty="0"/>
              <a:t>1) Setting timeout in the deployment descriptor: This can be done by specifying timeout between the &lt;session-timeout&gt;tags</a:t>
            </a:r>
          </a:p>
          <a:p>
            <a:pPr lvl="1"/>
            <a:r>
              <a:rPr lang="en-US" dirty="0"/>
              <a:t>2) Setting timeout programmatically: The </a:t>
            </a:r>
            <a:r>
              <a:rPr lang="en-US" dirty="0" err="1"/>
              <a:t>setMaxInactiveInterval</a:t>
            </a:r>
            <a:r>
              <a:rPr lang="en-US" dirty="0"/>
              <a:t>() method sets the maximum time in seconds before a session becomes invalid. </a:t>
            </a:r>
            <a:br>
              <a:rPr lang="en-US" dirty="0"/>
            </a:br>
            <a:r>
              <a:rPr lang="en-US" dirty="0"/>
              <a:t>Note :Setting the inactive period as negative(-1), makes the container stop tracking session, </a:t>
            </a:r>
            <a:r>
              <a:rPr lang="en-US" dirty="0" err="1"/>
              <a:t>i.e</a:t>
            </a:r>
            <a:r>
              <a:rPr lang="en-US" dirty="0"/>
              <a:t>, session never expires. </a:t>
            </a:r>
          </a:p>
        </p:txBody>
      </p:sp>
    </p:spTree>
    <p:extLst>
      <p:ext uri="{BB962C8B-B14F-4D97-AF65-F5344CB8AC3E}">
        <p14:creationId xmlns:p14="http://schemas.microsoft.com/office/powerpoint/2010/main" val="21051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3.jpg"/>
          <p:cNvPicPr>
            <a:picLocks noChangeAspect="1"/>
          </p:cNvPicPr>
          <p:nvPr/>
        </p:nvPicPr>
        <p:blipFill>
          <a:blip r:embed="rId3"/>
          <a:stretch>
            <a:fillRect/>
          </a:stretch>
        </p:blipFill>
        <p:spPr>
          <a:xfrm>
            <a:off x="3657600" y="3429001"/>
            <a:ext cx="4648200" cy="2877509"/>
          </a:xfrm>
          <a:prstGeom prst="rect">
            <a:avLst/>
          </a:prstGeom>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14401"/>
            <a:ext cx="8674100" cy="4960937"/>
          </a:xfrm>
        </p:spPr>
        <p:txBody>
          <a:bodyPr/>
          <a:lstStyle/>
          <a:p>
            <a:r>
              <a:rPr lang="en-US" dirty="0" smtClean="0"/>
              <a:t>Session Tracking API:</a:t>
            </a:r>
          </a:p>
          <a:p>
            <a:pPr lvl="1"/>
            <a:r>
              <a:rPr lang="en-US" dirty="0" smtClean="0"/>
              <a:t>Each session has a unique </a:t>
            </a:r>
            <a:r>
              <a:rPr lang="en-US" dirty="0" err="1" smtClean="0"/>
              <a:t>ID.The</a:t>
            </a:r>
            <a:r>
              <a:rPr lang="en-US" dirty="0" smtClean="0"/>
              <a:t> first time a session is begun an ID is assigned</a:t>
            </a:r>
          </a:p>
          <a:p>
            <a:pPr lvl="1"/>
            <a:r>
              <a:rPr lang="en-US" dirty="0" smtClean="0"/>
              <a:t>Session objects live on the server.</a:t>
            </a:r>
          </a:p>
          <a:p>
            <a:pPr lvl="1"/>
            <a:r>
              <a:rPr lang="en-US" dirty="0" err="1" smtClean="0"/>
              <a:t>Servlets</a:t>
            </a:r>
            <a:r>
              <a:rPr lang="en-US" dirty="0" smtClean="0"/>
              <a:t> can use the HttpSession object to store information about a </a:t>
            </a:r>
            <a:r>
              <a:rPr lang="en-US" dirty="0" err="1" smtClean="0"/>
              <a:t>user.Automatically</a:t>
            </a:r>
            <a:r>
              <a:rPr lang="en-US" dirty="0" smtClean="0"/>
              <a:t> associated with client via cookies or URL-rewriting</a:t>
            </a:r>
          </a:p>
          <a:p>
            <a:pPr lvl="1">
              <a:lnSpc>
                <a:spcPct val="80000"/>
              </a:lnSpc>
            </a:pPr>
            <a:endParaRPr lang="en-US" dirty="0" smtClean="0"/>
          </a:p>
          <a:p>
            <a:pPr lvl="1"/>
            <a:endParaRPr lang="en-US" dirty="0" smtClean="0"/>
          </a:p>
          <a:p>
            <a:endParaRPr lang="en-US" dirty="0"/>
          </a:p>
        </p:txBody>
      </p:sp>
    </p:spTree>
    <p:extLst>
      <p:ext uri="{BB962C8B-B14F-4D97-AF65-F5344CB8AC3E}">
        <p14:creationId xmlns:p14="http://schemas.microsoft.com/office/powerpoint/2010/main" val="2742364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90601"/>
            <a:ext cx="8674100" cy="4960937"/>
          </a:xfrm>
        </p:spPr>
        <p:txBody>
          <a:bodyPr/>
          <a:lstStyle/>
          <a:p>
            <a:r>
              <a:rPr lang="en-US" dirty="0" smtClean="0"/>
              <a:t>Session Tracking API: Using Cookies</a:t>
            </a:r>
          </a:p>
          <a:p>
            <a:endParaRPr lang="en-US" dirty="0"/>
          </a:p>
        </p:txBody>
      </p:sp>
      <p:grpSp>
        <p:nvGrpSpPr>
          <p:cNvPr id="4" name="Group 3"/>
          <p:cNvGrpSpPr/>
          <p:nvPr/>
        </p:nvGrpSpPr>
        <p:grpSpPr>
          <a:xfrm>
            <a:off x="1905000" y="1371601"/>
            <a:ext cx="8610600" cy="5112694"/>
            <a:chOff x="152400" y="1066800"/>
            <a:chExt cx="9372600" cy="5432425"/>
          </a:xfrm>
        </p:grpSpPr>
        <p:pic>
          <p:nvPicPr>
            <p:cNvPr id="5" name="Picture 3" descr="Laptop"/>
            <p:cNvPicPr>
              <a:picLocks noChangeAspect="1" noChangeArrowheads="1"/>
            </p:cNvPicPr>
            <p:nvPr/>
          </p:nvPicPr>
          <p:blipFill>
            <a:blip r:embed="rId3"/>
            <a:srcRect/>
            <a:stretch>
              <a:fillRect/>
            </a:stretch>
          </p:blipFill>
          <p:spPr bwMode="auto">
            <a:xfrm>
              <a:off x="1219200" y="5056188"/>
              <a:ext cx="1143000" cy="862012"/>
            </a:xfrm>
            <a:prstGeom prst="rect">
              <a:avLst/>
            </a:prstGeom>
            <a:noFill/>
          </p:spPr>
        </p:pic>
        <p:pic>
          <p:nvPicPr>
            <p:cNvPr id="6" name="Picture 4" descr="Laptop"/>
            <p:cNvPicPr>
              <a:picLocks noChangeAspect="1" noChangeArrowheads="1"/>
            </p:cNvPicPr>
            <p:nvPr/>
          </p:nvPicPr>
          <p:blipFill>
            <a:blip r:embed="rId3"/>
            <a:srcRect/>
            <a:stretch>
              <a:fillRect/>
            </a:stretch>
          </p:blipFill>
          <p:spPr bwMode="auto">
            <a:xfrm>
              <a:off x="1143000" y="2425700"/>
              <a:ext cx="1143000" cy="862013"/>
            </a:xfrm>
            <a:prstGeom prst="rect">
              <a:avLst/>
            </a:prstGeom>
            <a:noFill/>
          </p:spPr>
        </p:pic>
        <p:pic>
          <p:nvPicPr>
            <p:cNvPr id="7" name="Picture 5" descr="CPU"/>
            <p:cNvPicPr>
              <a:picLocks noChangeAspect="1" noChangeArrowheads="1"/>
            </p:cNvPicPr>
            <p:nvPr/>
          </p:nvPicPr>
          <p:blipFill>
            <a:blip r:embed="rId4"/>
            <a:srcRect/>
            <a:stretch>
              <a:fillRect/>
            </a:stretch>
          </p:blipFill>
          <p:spPr bwMode="auto">
            <a:xfrm>
              <a:off x="7162800" y="2209800"/>
              <a:ext cx="987425" cy="1295400"/>
            </a:xfrm>
            <a:prstGeom prst="rect">
              <a:avLst/>
            </a:prstGeom>
            <a:noFill/>
          </p:spPr>
        </p:pic>
        <p:pic>
          <p:nvPicPr>
            <p:cNvPr id="8" name="Picture 6" descr="CPU"/>
            <p:cNvPicPr>
              <a:picLocks noChangeAspect="1" noChangeArrowheads="1"/>
            </p:cNvPicPr>
            <p:nvPr/>
          </p:nvPicPr>
          <p:blipFill>
            <a:blip r:embed="rId4"/>
            <a:srcRect/>
            <a:stretch>
              <a:fillRect/>
            </a:stretch>
          </p:blipFill>
          <p:spPr bwMode="auto">
            <a:xfrm>
              <a:off x="7315200" y="4838700"/>
              <a:ext cx="987425" cy="1295400"/>
            </a:xfrm>
            <a:prstGeom prst="rect">
              <a:avLst/>
            </a:prstGeom>
            <a:noFill/>
          </p:spPr>
        </p:pic>
        <p:sp>
          <p:nvSpPr>
            <p:cNvPr id="9" name="Rectangle 7"/>
            <p:cNvSpPr>
              <a:spLocks noChangeArrowheads="1"/>
            </p:cNvSpPr>
            <p:nvPr/>
          </p:nvSpPr>
          <p:spPr bwMode="auto">
            <a:xfrm>
              <a:off x="3124200" y="2057400"/>
              <a:ext cx="2971800" cy="16002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HTTP/1.1 200 OK</a:t>
              </a:r>
            </a:p>
            <a:p>
              <a:r>
                <a:rPr lang="en-US" sz="1400" dirty="0"/>
                <a:t>Set-Cookie: JSESSIONID=0ABS</a:t>
              </a:r>
            </a:p>
            <a:p>
              <a:r>
                <a:rPr lang="en-US" sz="1400" dirty="0"/>
                <a:t>Content-Type: text/html</a:t>
              </a:r>
            </a:p>
            <a:p>
              <a:r>
                <a:rPr lang="en-US" sz="1400" dirty="0"/>
                <a:t>Server: Apache-Coyote/1.1</a:t>
              </a:r>
            </a:p>
            <a:p>
              <a:r>
                <a:rPr lang="en-US" sz="1400" dirty="0"/>
                <a:t>&lt;html&gt;</a:t>
              </a:r>
            </a:p>
            <a:p>
              <a:r>
                <a:rPr lang="en-US" sz="1400" dirty="0"/>
                <a:t>…</a:t>
              </a:r>
            </a:p>
            <a:p>
              <a:r>
                <a:rPr lang="en-US" sz="1400" dirty="0"/>
                <a:t>&lt;/html&gt;</a:t>
              </a:r>
            </a:p>
            <a:p>
              <a:endParaRPr lang="en-US" sz="1400" dirty="0"/>
            </a:p>
            <a:p>
              <a:endParaRPr lang="en-US" sz="1400" dirty="0"/>
            </a:p>
          </p:txBody>
        </p:sp>
        <p:sp>
          <p:nvSpPr>
            <p:cNvPr id="10" name="Rectangle 8"/>
            <p:cNvSpPr>
              <a:spLocks noChangeArrowheads="1"/>
            </p:cNvSpPr>
            <p:nvPr/>
          </p:nvSpPr>
          <p:spPr bwMode="auto">
            <a:xfrm>
              <a:off x="3429000" y="4800600"/>
              <a:ext cx="2743200" cy="13716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POST / </a:t>
              </a:r>
              <a:r>
                <a:rPr lang="en-US" sz="1400" dirty="0" err="1"/>
                <a:t>login.do</a:t>
              </a:r>
              <a:r>
                <a:rPr lang="en-US" sz="1400" dirty="0"/>
                <a:t> HTTP/1.1 </a:t>
              </a:r>
            </a:p>
            <a:p>
              <a:endParaRPr lang="en-US" sz="1400" dirty="0"/>
            </a:p>
            <a:p>
              <a:r>
                <a:rPr lang="en-US" sz="1400" dirty="0"/>
                <a:t>Cookie: JSESSIONID=0ABS</a:t>
              </a:r>
            </a:p>
            <a:p>
              <a:r>
                <a:rPr lang="en-US" sz="1400" dirty="0"/>
                <a:t>Accept: text/html……</a:t>
              </a:r>
            </a:p>
            <a:p>
              <a:endParaRPr lang="en-US" sz="1400" dirty="0"/>
            </a:p>
            <a:p>
              <a:endParaRPr lang="en-US" sz="1400" dirty="0"/>
            </a:p>
          </p:txBody>
        </p:sp>
        <p:sp>
          <p:nvSpPr>
            <p:cNvPr id="11" name="Line 9"/>
            <p:cNvSpPr>
              <a:spLocks noChangeShapeType="1"/>
            </p:cNvSpPr>
            <p:nvPr/>
          </p:nvSpPr>
          <p:spPr bwMode="auto">
            <a:xfrm flipH="1">
              <a:off x="2057400" y="2362200"/>
              <a:ext cx="1066800" cy="381000"/>
            </a:xfrm>
            <a:prstGeom prst="line">
              <a:avLst/>
            </a:prstGeom>
            <a:noFill/>
            <a:ln w="9525">
              <a:solidFill>
                <a:schemeClr val="tx1"/>
              </a:solidFill>
              <a:round/>
              <a:headEnd/>
              <a:tailEnd type="triangle" w="med" len="med"/>
            </a:ln>
            <a:effectLst/>
          </p:spPr>
          <p:txBody>
            <a:bodyPr/>
            <a:lstStyle/>
            <a:p>
              <a:endParaRPr lang="en-US" sz="1400"/>
            </a:p>
          </p:txBody>
        </p:sp>
        <p:sp>
          <p:nvSpPr>
            <p:cNvPr id="12" name="Line 10"/>
            <p:cNvSpPr>
              <a:spLocks noChangeShapeType="1"/>
            </p:cNvSpPr>
            <p:nvPr/>
          </p:nvSpPr>
          <p:spPr bwMode="auto">
            <a:xfrm>
              <a:off x="6248400" y="5029200"/>
              <a:ext cx="1371600" cy="533400"/>
            </a:xfrm>
            <a:prstGeom prst="line">
              <a:avLst/>
            </a:prstGeom>
            <a:noFill/>
            <a:ln w="9525">
              <a:solidFill>
                <a:schemeClr val="tx1"/>
              </a:solidFill>
              <a:round/>
              <a:headEnd/>
              <a:tailEnd type="triangle" w="med" len="med"/>
            </a:ln>
            <a:effectLst/>
          </p:spPr>
          <p:txBody>
            <a:bodyPr/>
            <a:lstStyle/>
            <a:p>
              <a:endParaRPr lang="en-US" sz="1400"/>
            </a:p>
          </p:txBody>
        </p:sp>
        <p:cxnSp>
          <p:nvCxnSpPr>
            <p:cNvPr id="13" name="AutoShape 11"/>
            <p:cNvCxnSpPr>
              <a:cxnSpLocks noChangeShapeType="1"/>
              <a:stCxn id="9" idx="3"/>
            </p:cNvCxnSpPr>
            <p:nvPr/>
          </p:nvCxnSpPr>
          <p:spPr bwMode="auto">
            <a:xfrm>
              <a:off x="6096000" y="2857500"/>
              <a:ext cx="1560513" cy="647700"/>
            </a:xfrm>
            <a:prstGeom prst="curvedConnector4">
              <a:avLst>
                <a:gd name="adj1" fmla="val 34181"/>
                <a:gd name="adj2" fmla="val 135296"/>
              </a:avLst>
            </a:prstGeom>
            <a:noFill/>
            <a:ln w="9525">
              <a:solidFill>
                <a:schemeClr val="tx1"/>
              </a:solidFill>
              <a:round/>
              <a:headEnd/>
              <a:tailEnd/>
            </a:ln>
            <a:effectLst/>
          </p:spPr>
        </p:cxnSp>
        <p:cxnSp>
          <p:nvCxnSpPr>
            <p:cNvPr id="14" name="AutoShape 12"/>
            <p:cNvCxnSpPr>
              <a:cxnSpLocks noChangeShapeType="1"/>
              <a:stCxn id="10" idx="1"/>
            </p:cNvCxnSpPr>
            <p:nvPr/>
          </p:nvCxnSpPr>
          <p:spPr bwMode="auto">
            <a:xfrm rot="10800000" flipV="1">
              <a:off x="1790700" y="5486400"/>
              <a:ext cx="1638300" cy="431800"/>
            </a:xfrm>
            <a:prstGeom prst="curvedConnector4">
              <a:avLst>
                <a:gd name="adj1" fmla="val 32560"/>
                <a:gd name="adj2" fmla="val 152940"/>
              </a:avLst>
            </a:prstGeom>
            <a:noFill/>
            <a:ln w="9525">
              <a:solidFill>
                <a:schemeClr val="tx1"/>
              </a:solidFill>
              <a:round/>
              <a:headEnd/>
              <a:tailEnd/>
            </a:ln>
            <a:effectLst/>
          </p:spPr>
        </p:cxnSp>
        <p:pic>
          <p:nvPicPr>
            <p:cNvPr id="15" name="Picture 13" descr="cookie"/>
            <p:cNvPicPr>
              <a:picLocks noChangeAspect="1" noChangeArrowheads="1"/>
            </p:cNvPicPr>
            <p:nvPr/>
          </p:nvPicPr>
          <p:blipFill>
            <a:blip r:embed="rId5"/>
            <a:srcRect/>
            <a:stretch>
              <a:fillRect/>
            </a:stretch>
          </p:blipFill>
          <p:spPr bwMode="auto">
            <a:xfrm>
              <a:off x="2209800" y="5638800"/>
              <a:ext cx="685800" cy="685800"/>
            </a:xfrm>
            <a:prstGeom prst="rect">
              <a:avLst/>
            </a:prstGeom>
            <a:noFill/>
          </p:spPr>
        </p:pic>
        <p:pic>
          <p:nvPicPr>
            <p:cNvPr id="16" name="Picture 14" descr="cookie"/>
            <p:cNvPicPr>
              <a:picLocks noChangeAspect="1" noChangeArrowheads="1"/>
            </p:cNvPicPr>
            <p:nvPr/>
          </p:nvPicPr>
          <p:blipFill>
            <a:blip r:embed="rId5"/>
            <a:srcRect/>
            <a:stretch>
              <a:fillRect/>
            </a:stretch>
          </p:blipFill>
          <p:spPr bwMode="auto">
            <a:xfrm>
              <a:off x="6324600" y="3048000"/>
              <a:ext cx="685800" cy="685800"/>
            </a:xfrm>
            <a:prstGeom prst="rect">
              <a:avLst/>
            </a:prstGeom>
            <a:noFill/>
          </p:spPr>
        </p:pic>
        <p:sp>
          <p:nvSpPr>
            <p:cNvPr id="17" name="AutoShape 15"/>
            <p:cNvSpPr>
              <a:spLocks noChangeArrowheads="1"/>
            </p:cNvSpPr>
            <p:nvPr/>
          </p:nvSpPr>
          <p:spPr bwMode="auto">
            <a:xfrm>
              <a:off x="7010400" y="1066800"/>
              <a:ext cx="2514600" cy="1143000"/>
            </a:xfrm>
            <a:prstGeom prst="cloudCallout">
              <a:avLst>
                <a:gd name="adj1" fmla="val -10292"/>
                <a:gd name="adj2" fmla="val 56111"/>
              </a:avLst>
            </a:prstGeom>
            <a:solidFill>
              <a:schemeClr val="accent1"/>
            </a:solidFill>
            <a:ln w="9525">
              <a:solidFill>
                <a:schemeClr val="tx1"/>
              </a:solidFill>
              <a:round/>
              <a:headEnd/>
              <a:tailEnd/>
            </a:ln>
            <a:effectLst/>
          </p:spPr>
          <p:txBody>
            <a:bodyPr/>
            <a:lstStyle/>
            <a:p>
              <a:pPr algn="ctr"/>
              <a:r>
                <a:rPr lang="en-US" sz="1400"/>
                <a:t>Here’s your cookie with session ID inside…</a:t>
              </a:r>
            </a:p>
          </p:txBody>
        </p:sp>
        <p:sp>
          <p:nvSpPr>
            <p:cNvPr id="18" name="AutoShape 16"/>
            <p:cNvSpPr>
              <a:spLocks noChangeArrowheads="1"/>
            </p:cNvSpPr>
            <p:nvPr/>
          </p:nvSpPr>
          <p:spPr bwMode="auto">
            <a:xfrm>
              <a:off x="152400" y="3505200"/>
              <a:ext cx="1905000" cy="1219200"/>
            </a:xfrm>
            <a:prstGeom prst="cloudCallout">
              <a:avLst>
                <a:gd name="adj1" fmla="val 52667"/>
                <a:gd name="adj2" fmla="val 76824"/>
              </a:avLst>
            </a:prstGeom>
            <a:solidFill>
              <a:schemeClr val="accent1"/>
            </a:solidFill>
            <a:ln w="9525">
              <a:solidFill>
                <a:schemeClr val="tx1"/>
              </a:solidFill>
              <a:round/>
              <a:headEnd/>
              <a:tailEnd/>
            </a:ln>
            <a:effectLst/>
          </p:spPr>
          <p:txBody>
            <a:bodyPr/>
            <a:lstStyle/>
            <a:p>
              <a:pPr algn="ctr"/>
              <a:r>
                <a:rPr lang="en-US" sz="1400"/>
                <a:t>OK, here’s the cookie with my request</a:t>
              </a:r>
            </a:p>
          </p:txBody>
        </p:sp>
        <p:sp>
          <p:nvSpPr>
            <p:cNvPr id="19" name="Text Box 17"/>
            <p:cNvSpPr txBox="1">
              <a:spLocks noChangeArrowheads="1"/>
            </p:cNvSpPr>
            <p:nvPr/>
          </p:nvSpPr>
          <p:spPr bwMode="auto">
            <a:xfrm>
              <a:off x="3505200" y="3657600"/>
              <a:ext cx="1638705" cy="327024"/>
            </a:xfrm>
            <a:prstGeom prst="rect">
              <a:avLst/>
            </a:prstGeom>
            <a:noFill/>
            <a:ln w="9525">
              <a:noFill/>
              <a:miter lim="800000"/>
              <a:headEnd/>
              <a:tailEnd/>
            </a:ln>
            <a:effectLst/>
          </p:spPr>
          <p:txBody>
            <a:bodyPr wrap="none">
              <a:spAutoFit/>
            </a:bodyPr>
            <a:lstStyle/>
            <a:p>
              <a:r>
                <a:rPr lang="en-US" sz="1400"/>
                <a:t>HTTP Response</a:t>
              </a:r>
            </a:p>
          </p:txBody>
        </p:sp>
        <p:sp>
          <p:nvSpPr>
            <p:cNvPr id="20" name="Text Box 18"/>
            <p:cNvSpPr txBox="1">
              <a:spLocks noChangeArrowheads="1"/>
            </p:cNvSpPr>
            <p:nvPr/>
          </p:nvSpPr>
          <p:spPr bwMode="auto">
            <a:xfrm>
              <a:off x="3810000" y="6172201"/>
              <a:ext cx="1486901" cy="327024"/>
            </a:xfrm>
            <a:prstGeom prst="rect">
              <a:avLst/>
            </a:prstGeom>
            <a:noFill/>
            <a:ln w="9525">
              <a:noFill/>
              <a:miter lim="800000"/>
              <a:headEnd/>
              <a:tailEnd/>
            </a:ln>
            <a:effectLst/>
          </p:spPr>
          <p:txBody>
            <a:bodyPr wrap="none">
              <a:spAutoFit/>
            </a:bodyPr>
            <a:lstStyle/>
            <a:p>
              <a:r>
                <a:rPr lang="en-US" sz="1400" dirty="0"/>
                <a:t>HTTP Request</a:t>
              </a:r>
            </a:p>
          </p:txBody>
        </p:sp>
        <p:sp>
          <p:nvSpPr>
            <p:cNvPr id="21" name="Text Box 19"/>
            <p:cNvSpPr txBox="1">
              <a:spLocks noChangeArrowheads="1"/>
            </p:cNvSpPr>
            <p:nvPr/>
          </p:nvSpPr>
          <p:spPr bwMode="auto">
            <a:xfrm>
              <a:off x="304800" y="1219200"/>
              <a:ext cx="4724400" cy="392429"/>
            </a:xfrm>
            <a:prstGeom prst="rect">
              <a:avLst/>
            </a:prstGeom>
            <a:noFill/>
            <a:ln w="9525">
              <a:solidFill>
                <a:srgbClr val="003366"/>
              </a:solidFill>
              <a:miter lim="800000"/>
              <a:headEnd/>
              <a:tailEnd/>
            </a:ln>
            <a:effectLst/>
          </p:spPr>
          <p:txBody>
            <a:bodyPr>
              <a:spAutoFit/>
            </a:bodyPr>
            <a:lstStyle/>
            <a:p>
              <a:pPr>
                <a:spcBef>
                  <a:spcPct val="50000"/>
                </a:spcBef>
              </a:pPr>
              <a:r>
                <a:rPr lang="en-US" sz="1400" dirty="0"/>
                <a:t>HttpSession session = </a:t>
              </a:r>
              <a:r>
                <a:rPr lang="en-US" dirty="0" err="1"/>
                <a:t>request.getSession</a:t>
              </a:r>
              <a:r>
                <a:rPr lang="en-US" sz="1400" dirty="0"/>
                <a:t>();</a:t>
              </a:r>
            </a:p>
          </p:txBody>
        </p:sp>
        <p:sp>
          <p:nvSpPr>
            <p:cNvPr id="22" name="Text Box 20"/>
            <p:cNvSpPr txBox="1">
              <a:spLocks noChangeArrowheads="1"/>
            </p:cNvSpPr>
            <p:nvPr/>
          </p:nvSpPr>
          <p:spPr bwMode="auto">
            <a:xfrm>
              <a:off x="365124" y="2170114"/>
              <a:ext cx="201079" cy="327024"/>
            </a:xfrm>
            <a:prstGeom prst="rect">
              <a:avLst/>
            </a:prstGeom>
            <a:noFill/>
            <a:ln w="9525">
              <a:noFill/>
              <a:miter lim="800000"/>
              <a:headEnd/>
              <a:tailEnd/>
            </a:ln>
            <a:effectLst/>
          </p:spPr>
          <p:txBody>
            <a:bodyPr wrap="none">
              <a:spAutoFit/>
            </a:bodyPr>
            <a:lstStyle/>
            <a:p>
              <a:endParaRPr lang="en-US" sz="1400"/>
            </a:p>
          </p:txBody>
        </p:sp>
        <p:sp>
          <p:nvSpPr>
            <p:cNvPr id="23" name="Text Box 21"/>
            <p:cNvSpPr txBox="1">
              <a:spLocks noChangeArrowheads="1"/>
            </p:cNvSpPr>
            <p:nvPr/>
          </p:nvSpPr>
          <p:spPr bwMode="auto">
            <a:xfrm>
              <a:off x="457201" y="2667002"/>
              <a:ext cx="1047748" cy="327024"/>
            </a:xfrm>
            <a:prstGeom prst="rect">
              <a:avLst/>
            </a:prstGeom>
            <a:noFill/>
            <a:ln w="9525">
              <a:noFill/>
              <a:miter lim="800000"/>
              <a:headEnd/>
              <a:tailEnd/>
            </a:ln>
            <a:effectLst/>
          </p:spPr>
          <p:txBody>
            <a:bodyPr>
              <a:spAutoFit/>
            </a:bodyPr>
            <a:lstStyle/>
            <a:p>
              <a:r>
                <a:rPr lang="en-US" sz="1400"/>
                <a:t>Client A</a:t>
              </a:r>
            </a:p>
          </p:txBody>
        </p:sp>
        <p:sp>
          <p:nvSpPr>
            <p:cNvPr id="24" name="Text Box 22"/>
            <p:cNvSpPr txBox="1">
              <a:spLocks noChangeArrowheads="1"/>
            </p:cNvSpPr>
            <p:nvPr/>
          </p:nvSpPr>
          <p:spPr bwMode="auto">
            <a:xfrm>
              <a:off x="609600" y="5791202"/>
              <a:ext cx="874246" cy="327024"/>
            </a:xfrm>
            <a:prstGeom prst="rect">
              <a:avLst/>
            </a:prstGeom>
            <a:noFill/>
            <a:ln w="9525">
              <a:noFill/>
              <a:miter lim="800000"/>
              <a:headEnd/>
              <a:tailEnd/>
            </a:ln>
            <a:effectLst/>
          </p:spPr>
          <p:txBody>
            <a:bodyPr wrap="none">
              <a:spAutoFit/>
            </a:bodyPr>
            <a:lstStyle/>
            <a:p>
              <a:r>
                <a:rPr lang="en-US" sz="1400"/>
                <a:t>Client A</a:t>
              </a:r>
            </a:p>
          </p:txBody>
        </p:sp>
        <p:sp>
          <p:nvSpPr>
            <p:cNvPr id="25" name="Text Box 23"/>
            <p:cNvSpPr txBox="1">
              <a:spLocks noChangeArrowheads="1"/>
            </p:cNvSpPr>
            <p:nvPr/>
          </p:nvSpPr>
          <p:spPr bwMode="auto">
            <a:xfrm>
              <a:off x="7162800" y="3505201"/>
              <a:ext cx="1250950" cy="327024"/>
            </a:xfrm>
            <a:prstGeom prst="rect">
              <a:avLst/>
            </a:prstGeom>
            <a:noFill/>
            <a:ln w="9525">
              <a:noFill/>
              <a:miter lim="800000"/>
              <a:headEnd/>
              <a:tailEnd/>
            </a:ln>
            <a:effectLst/>
          </p:spPr>
          <p:txBody>
            <a:bodyPr>
              <a:spAutoFit/>
            </a:bodyPr>
            <a:lstStyle/>
            <a:p>
              <a:r>
                <a:rPr lang="en-US" sz="1400"/>
                <a:t>Container</a:t>
              </a:r>
            </a:p>
          </p:txBody>
        </p:sp>
        <p:sp>
          <p:nvSpPr>
            <p:cNvPr id="26" name="Text Box 24"/>
            <p:cNvSpPr txBox="1">
              <a:spLocks noChangeArrowheads="1"/>
            </p:cNvSpPr>
            <p:nvPr/>
          </p:nvSpPr>
          <p:spPr bwMode="auto">
            <a:xfrm>
              <a:off x="7239000" y="6096002"/>
              <a:ext cx="1250950" cy="327024"/>
            </a:xfrm>
            <a:prstGeom prst="rect">
              <a:avLst/>
            </a:prstGeom>
            <a:noFill/>
            <a:ln w="9525">
              <a:noFill/>
              <a:miter lim="800000"/>
              <a:headEnd/>
              <a:tailEnd/>
            </a:ln>
            <a:effectLst/>
          </p:spPr>
          <p:txBody>
            <a:bodyPr>
              <a:spAutoFit/>
            </a:bodyPr>
            <a:lstStyle/>
            <a:p>
              <a:r>
                <a:rPr lang="en-US" sz="1400" dirty="0"/>
                <a:t>Container</a:t>
              </a:r>
            </a:p>
          </p:txBody>
        </p:sp>
      </p:grpSp>
    </p:spTree>
    <p:extLst>
      <p:ext uri="{BB962C8B-B14F-4D97-AF65-F5344CB8AC3E}">
        <p14:creationId xmlns:p14="http://schemas.microsoft.com/office/powerpoint/2010/main" val="1415133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smtClean="0"/>
              <a:t>Objectives</a:t>
            </a:r>
          </a:p>
        </p:txBody>
      </p:sp>
      <p:sp>
        <p:nvSpPr>
          <p:cNvPr id="7171" name="Rectangle 3"/>
          <p:cNvSpPr>
            <a:spLocks noGrp="1" noChangeArrowheads="1"/>
          </p:cNvSpPr>
          <p:nvPr>
            <p:ph type="body" idx="4294967295"/>
          </p:nvPr>
        </p:nvSpPr>
        <p:spPr>
          <a:xfrm>
            <a:off x="1600200" y="893764"/>
            <a:ext cx="8737600" cy="5354637"/>
          </a:xfrm>
        </p:spPr>
        <p:txBody>
          <a:bodyPr/>
          <a:lstStyle/>
          <a:p>
            <a:pPr eaLnBrk="1" hangingPunct="1">
              <a:lnSpc>
                <a:spcPct val="150000"/>
              </a:lnSpc>
              <a:buFont typeface="Wingdings" pitchFamily="2" charset="2"/>
              <a:buNone/>
            </a:pPr>
            <a:r>
              <a:rPr lang="en-US" dirty="0" smtClean="0"/>
              <a:t>At the end of this module you would be able to understand,</a:t>
            </a:r>
          </a:p>
          <a:p>
            <a:pPr eaLnBrk="1" hangingPunct="1">
              <a:lnSpc>
                <a:spcPct val="150000"/>
              </a:lnSpc>
            </a:pPr>
            <a:r>
              <a:rPr lang="en-US" dirty="0" smtClean="0"/>
              <a:t>What is Session Tracking?</a:t>
            </a:r>
          </a:p>
          <a:p>
            <a:pPr eaLnBrk="1" hangingPunct="1">
              <a:lnSpc>
                <a:spcPct val="150000"/>
              </a:lnSpc>
            </a:pPr>
            <a:r>
              <a:rPr lang="en-US" dirty="0" smtClean="0"/>
              <a:t>Session Tracking Techniques</a:t>
            </a:r>
          </a:p>
          <a:p>
            <a:pPr eaLnBrk="1" hangingPunct="1">
              <a:lnSpc>
                <a:spcPct val="150000"/>
              </a:lnSpc>
            </a:pPr>
            <a:r>
              <a:rPr lang="en-US" dirty="0" smtClean="0"/>
              <a:t>Session Tracking API</a:t>
            </a:r>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9292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14401"/>
            <a:ext cx="8674100" cy="4960937"/>
          </a:xfrm>
        </p:spPr>
        <p:txBody>
          <a:bodyPr/>
          <a:lstStyle/>
          <a:p>
            <a:r>
              <a:rPr lang="en-US" dirty="0" smtClean="0"/>
              <a:t>Session Tracking API: Using URL-Rewriting</a:t>
            </a:r>
          </a:p>
          <a:p>
            <a:endParaRPr lang="en-US" dirty="0"/>
          </a:p>
        </p:txBody>
      </p:sp>
      <p:grpSp>
        <p:nvGrpSpPr>
          <p:cNvPr id="49" name="Group 48"/>
          <p:cNvGrpSpPr/>
          <p:nvPr/>
        </p:nvGrpSpPr>
        <p:grpSpPr>
          <a:xfrm>
            <a:off x="1524000" y="1524000"/>
            <a:ext cx="9220200" cy="4910554"/>
            <a:chOff x="0" y="1524000"/>
            <a:chExt cx="9220200" cy="4910554"/>
          </a:xfrm>
        </p:grpSpPr>
        <p:sp>
          <p:nvSpPr>
            <p:cNvPr id="28" name="Text Box 3"/>
            <p:cNvSpPr txBox="1">
              <a:spLocks noChangeArrowheads="1"/>
            </p:cNvSpPr>
            <p:nvPr/>
          </p:nvSpPr>
          <p:spPr bwMode="auto">
            <a:xfrm>
              <a:off x="2057400" y="1524000"/>
              <a:ext cx="5181600" cy="369332"/>
            </a:xfrm>
            <a:prstGeom prst="rect">
              <a:avLst/>
            </a:prstGeom>
            <a:noFill/>
            <a:ln w="9525">
              <a:solidFill>
                <a:srgbClr val="000099"/>
              </a:solidFill>
              <a:miter lim="800000"/>
              <a:headEnd/>
              <a:tailEnd/>
            </a:ln>
            <a:effectLst/>
          </p:spPr>
          <p:txBody>
            <a:bodyPr>
              <a:spAutoFit/>
            </a:bodyPr>
            <a:lstStyle/>
            <a:p>
              <a:pPr>
                <a:spcBef>
                  <a:spcPct val="50000"/>
                </a:spcBef>
              </a:pPr>
              <a:r>
                <a:rPr lang="en-US" sz="1600" b="1" dirty="0"/>
                <a:t>URL </a:t>
              </a:r>
              <a:r>
                <a:rPr lang="en-US" sz="1600" b="1" dirty="0"/>
                <a:t> + ;</a:t>
              </a:r>
              <a:r>
                <a:rPr lang="en-US" b="1" dirty="0" err="1"/>
                <a:t>jsessionid</a:t>
              </a:r>
              <a:r>
                <a:rPr lang="en-US" b="1" dirty="0"/>
                <a:t>=1234567</a:t>
              </a:r>
              <a:endParaRPr lang="en-US" b="1" dirty="0"/>
            </a:p>
          </p:txBody>
        </p:sp>
        <p:pic>
          <p:nvPicPr>
            <p:cNvPr id="31" name="Picture 6" descr="Laptop"/>
            <p:cNvPicPr>
              <a:picLocks noChangeAspect="1" noChangeArrowheads="1"/>
            </p:cNvPicPr>
            <p:nvPr/>
          </p:nvPicPr>
          <p:blipFill>
            <a:blip r:embed="rId3"/>
            <a:srcRect/>
            <a:stretch>
              <a:fillRect/>
            </a:stretch>
          </p:blipFill>
          <p:spPr bwMode="auto">
            <a:xfrm>
              <a:off x="0" y="5005387"/>
              <a:ext cx="1143000" cy="862013"/>
            </a:xfrm>
            <a:prstGeom prst="rect">
              <a:avLst/>
            </a:prstGeom>
            <a:noFill/>
          </p:spPr>
        </p:pic>
        <p:pic>
          <p:nvPicPr>
            <p:cNvPr id="32" name="Picture 7" descr="Laptop"/>
            <p:cNvPicPr>
              <a:picLocks noChangeAspect="1" noChangeArrowheads="1"/>
            </p:cNvPicPr>
            <p:nvPr/>
          </p:nvPicPr>
          <p:blipFill>
            <a:blip r:embed="rId3"/>
            <a:srcRect/>
            <a:stretch>
              <a:fillRect/>
            </a:stretch>
          </p:blipFill>
          <p:spPr bwMode="auto">
            <a:xfrm>
              <a:off x="0" y="2819400"/>
              <a:ext cx="1143000" cy="862013"/>
            </a:xfrm>
            <a:prstGeom prst="rect">
              <a:avLst/>
            </a:prstGeom>
            <a:noFill/>
          </p:spPr>
        </p:pic>
        <p:pic>
          <p:nvPicPr>
            <p:cNvPr id="33" name="Picture 8" descr="CPU"/>
            <p:cNvPicPr>
              <a:picLocks noChangeAspect="1" noChangeArrowheads="1"/>
            </p:cNvPicPr>
            <p:nvPr/>
          </p:nvPicPr>
          <p:blipFill>
            <a:blip r:embed="rId4"/>
            <a:srcRect/>
            <a:stretch>
              <a:fillRect/>
            </a:stretch>
          </p:blipFill>
          <p:spPr bwMode="auto">
            <a:xfrm>
              <a:off x="8156575" y="2514600"/>
              <a:ext cx="987425" cy="1295400"/>
            </a:xfrm>
            <a:prstGeom prst="rect">
              <a:avLst/>
            </a:prstGeom>
            <a:noFill/>
          </p:spPr>
        </p:pic>
        <p:pic>
          <p:nvPicPr>
            <p:cNvPr id="34" name="Picture 9" descr="CPU"/>
            <p:cNvPicPr>
              <a:picLocks noChangeAspect="1" noChangeArrowheads="1"/>
            </p:cNvPicPr>
            <p:nvPr/>
          </p:nvPicPr>
          <p:blipFill>
            <a:blip r:embed="rId4"/>
            <a:srcRect/>
            <a:stretch>
              <a:fillRect/>
            </a:stretch>
          </p:blipFill>
          <p:spPr bwMode="auto">
            <a:xfrm>
              <a:off x="8156575" y="4800600"/>
              <a:ext cx="987425" cy="1295400"/>
            </a:xfrm>
            <a:prstGeom prst="rect">
              <a:avLst/>
            </a:prstGeom>
            <a:noFill/>
          </p:spPr>
        </p:pic>
        <p:sp>
          <p:nvSpPr>
            <p:cNvPr id="35" name="Rectangle 10"/>
            <p:cNvSpPr>
              <a:spLocks noChangeArrowheads="1"/>
            </p:cNvSpPr>
            <p:nvPr/>
          </p:nvSpPr>
          <p:spPr bwMode="auto">
            <a:xfrm>
              <a:off x="1524000" y="2133600"/>
              <a:ext cx="6477000" cy="1828800"/>
            </a:xfrm>
            <a:prstGeom prst="rect">
              <a:avLst/>
            </a:prstGeom>
            <a:solidFill>
              <a:srgbClr val="DDDDDD"/>
            </a:solidFill>
            <a:ln w="9525">
              <a:solidFill>
                <a:schemeClr val="tx1"/>
              </a:solidFill>
              <a:miter lim="800000"/>
              <a:headEnd/>
              <a:tailEnd/>
            </a:ln>
            <a:effectLst/>
          </p:spPr>
          <p:txBody>
            <a:bodyPr wrap="none"/>
            <a:lstStyle/>
            <a:p>
              <a:r>
                <a:rPr lang="en-US" sz="1400" b="1" dirty="0"/>
                <a:t>HTTP/1.1 200 OK</a:t>
              </a:r>
            </a:p>
            <a:p>
              <a:r>
                <a:rPr lang="en-US" sz="1400" dirty="0"/>
                <a:t>Content-Type: text/html</a:t>
              </a:r>
            </a:p>
            <a:p>
              <a:r>
                <a:rPr lang="en-US" sz="1400" dirty="0"/>
                <a:t>Server: Apache-Coyote/1.1</a:t>
              </a:r>
            </a:p>
            <a:p>
              <a:r>
                <a:rPr lang="en-US" sz="1400" dirty="0"/>
                <a:t>&lt;html&gt;</a:t>
              </a:r>
            </a:p>
            <a:p>
              <a:r>
                <a:rPr lang="en-US" sz="1400" dirty="0"/>
                <a:t>  &lt;body&gt;</a:t>
              </a:r>
            </a:p>
            <a:p>
              <a:r>
                <a:rPr lang="en-US" sz="1400" dirty="0"/>
                <a:t>     </a:t>
              </a:r>
              <a:r>
                <a:rPr lang="en-US" sz="1400" b="1" dirty="0"/>
                <a:t>&lt; a </a:t>
              </a:r>
              <a:r>
                <a:rPr lang="en-US" sz="1400" b="1" dirty="0" err="1"/>
                <a:t>href</a:t>
              </a:r>
              <a:r>
                <a:rPr lang="en-US" sz="1400" b="1" dirty="0"/>
                <a:t> =“ </a:t>
              </a:r>
              <a:r>
                <a:rPr lang="en-US" sz="1400" b="1" dirty="0">
                  <a:hlinkClick r:id="rId5"/>
                </a:rPr>
                <a:t>http:// </a:t>
              </a:r>
              <a:r>
                <a:rPr lang="en-US" sz="1400" b="1" dirty="0">
                  <a:hlinkClick r:id="rId5"/>
                </a:rPr>
                <a:t>www.syntel.com/Metavante;jsessionid=0AAB</a:t>
              </a:r>
              <a:r>
                <a:rPr lang="en-US" sz="1400" b="1" dirty="0"/>
                <a:t>”&gt; </a:t>
              </a:r>
            </a:p>
            <a:p>
              <a:r>
                <a:rPr lang="en-US" sz="1400" b="1" dirty="0"/>
                <a:t>                  click me &lt;/a&gt;</a:t>
              </a:r>
            </a:p>
            <a:p>
              <a:r>
                <a:rPr lang="en-US" sz="1400" dirty="0"/>
                <a:t>&lt;/html&gt;</a:t>
              </a:r>
            </a:p>
            <a:p>
              <a:endParaRPr lang="en-US" sz="1400" dirty="0"/>
            </a:p>
            <a:p>
              <a:endParaRPr lang="en-US" sz="1400" dirty="0"/>
            </a:p>
          </p:txBody>
        </p:sp>
        <p:sp>
          <p:nvSpPr>
            <p:cNvPr id="36" name="Line 11"/>
            <p:cNvSpPr>
              <a:spLocks noChangeShapeType="1"/>
            </p:cNvSpPr>
            <p:nvPr/>
          </p:nvSpPr>
          <p:spPr bwMode="auto">
            <a:xfrm flipH="1">
              <a:off x="990600" y="2895600"/>
              <a:ext cx="685800" cy="228600"/>
            </a:xfrm>
            <a:prstGeom prst="line">
              <a:avLst/>
            </a:prstGeom>
            <a:noFill/>
            <a:ln w="9525">
              <a:solidFill>
                <a:schemeClr val="tx1"/>
              </a:solidFill>
              <a:round/>
              <a:headEnd/>
              <a:tailEnd type="triangle" w="med" len="med"/>
            </a:ln>
            <a:effectLst/>
          </p:spPr>
          <p:txBody>
            <a:bodyPr/>
            <a:lstStyle/>
            <a:p>
              <a:endParaRPr lang="en-US" sz="1600"/>
            </a:p>
          </p:txBody>
        </p:sp>
        <p:sp>
          <p:nvSpPr>
            <p:cNvPr id="37" name="Line 12"/>
            <p:cNvSpPr>
              <a:spLocks noChangeShapeType="1"/>
            </p:cNvSpPr>
            <p:nvPr/>
          </p:nvSpPr>
          <p:spPr bwMode="auto">
            <a:xfrm>
              <a:off x="7620000" y="5029200"/>
              <a:ext cx="762000" cy="304800"/>
            </a:xfrm>
            <a:prstGeom prst="line">
              <a:avLst/>
            </a:prstGeom>
            <a:noFill/>
            <a:ln w="9525">
              <a:solidFill>
                <a:schemeClr val="tx1"/>
              </a:solidFill>
              <a:round/>
              <a:headEnd/>
              <a:tailEnd type="triangle" w="med" len="med"/>
            </a:ln>
            <a:effectLst/>
          </p:spPr>
          <p:txBody>
            <a:bodyPr/>
            <a:lstStyle/>
            <a:p>
              <a:endParaRPr lang="en-US" sz="1600"/>
            </a:p>
          </p:txBody>
        </p:sp>
        <p:cxnSp>
          <p:nvCxnSpPr>
            <p:cNvPr id="38" name="AutoShape 13"/>
            <p:cNvCxnSpPr>
              <a:cxnSpLocks noChangeShapeType="1"/>
              <a:stCxn id="35" idx="3"/>
            </p:cNvCxnSpPr>
            <p:nvPr/>
          </p:nvCxnSpPr>
          <p:spPr bwMode="auto">
            <a:xfrm>
              <a:off x="8001000" y="3048000"/>
              <a:ext cx="457200" cy="304800"/>
            </a:xfrm>
            <a:prstGeom prst="curvedConnector3">
              <a:avLst>
                <a:gd name="adj1" fmla="val 50000"/>
              </a:avLst>
            </a:prstGeom>
            <a:noFill/>
            <a:ln w="9525">
              <a:solidFill>
                <a:schemeClr val="tx1"/>
              </a:solidFill>
              <a:round/>
              <a:headEnd/>
              <a:tailEnd/>
            </a:ln>
            <a:effectLst/>
          </p:spPr>
        </p:cxnSp>
        <p:sp>
          <p:nvSpPr>
            <p:cNvPr id="39" name="Rectangle 14"/>
            <p:cNvSpPr>
              <a:spLocks noChangeArrowheads="1"/>
            </p:cNvSpPr>
            <p:nvPr/>
          </p:nvSpPr>
          <p:spPr bwMode="auto">
            <a:xfrm>
              <a:off x="1524000" y="4495800"/>
              <a:ext cx="6477000" cy="1524000"/>
            </a:xfrm>
            <a:prstGeom prst="rect">
              <a:avLst/>
            </a:prstGeom>
            <a:solidFill>
              <a:srgbClr val="DDDDDD"/>
            </a:solidFill>
            <a:ln w="9525">
              <a:solidFill>
                <a:schemeClr val="tx1"/>
              </a:solidFill>
              <a:miter lim="800000"/>
              <a:headEnd/>
              <a:tailEnd/>
            </a:ln>
            <a:effectLst/>
          </p:spPr>
          <p:txBody>
            <a:bodyPr wrap="none"/>
            <a:lstStyle/>
            <a:p>
              <a:r>
                <a:rPr lang="en-US" sz="1600" b="1" dirty="0"/>
                <a:t>GET /</a:t>
              </a:r>
              <a:r>
                <a:rPr lang="en-US" sz="1600" b="1" dirty="0" err="1"/>
                <a:t>Metavante;jsessionid</a:t>
              </a:r>
              <a:r>
                <a:rPr lang="en-US" sz="1600" b="1" dirty="0"/>
                <a:t>=0AAB</a:t>
              </a:r>
            </a:p>
            <a:p>
              <a:endParaRPr lang="en-US" sz="1600" b="1" dirty="0"/>
            </a:p>
            <a:p>
              <a:r>
                <a:rPr lang="en-US" sz="1600" dirty="0"/>
                <a:t>HTTP / 1.1</a:t>
              </a:r>
            </a:p>
            <a:p>
              <a:r>
                <a:rPr lang="en-US" sz="1600" dirty="0"/>
                <a:t>Host: </a:t>
              </a:r>
              <a:r>
                <a:rPr lang="en-US" sz="1600" dirty="0">
                  <a:hlinkClick r:id="rId6"/>
                </a:rPr>
                <a:t>www.syntel.com</a:t>
              </a:r>
              <a:endParaRPr lang="en-US" sz="1600" dirty="0"/>
            </a:p>
            <a:p>
              <a:r>
                <a:rPr lang="en-US" sz="1600" dirty="0"/>
                <a:t>Accept: text/html</a:t>
              </a:r>
            </a:p>
            <a:p>
              <a:endParaRPr lang="en-US" sz="1600" dirty="0"/>
            </a:p>
            <a:p>
              <a:endParaRPr lang="en-US" sz="1600" dirty="0"/>
            </a:p>
          </p:txBody>
        </p:sp>
        <p:cxnSp>
          <p:nvCxnSpPr>
            <p:cNvPr id="40" name="AutoShape 15"/>
            <p:cNvCxnSpPr>
              <a:cxnSpLocks noChangeShapeType="1"/>
            </p:cNvCxnSpPr>
            <p:nvPr/>
          </p:nvCxnSpPr>
          <p:spPr bwMode="auto">
            <a:xfrm>
              <a:off x="972671" y="5580529"/>
              <a:ext cx="3771900" cy="457200"/>
            </a:xfrm>
            <a:prstGeom prst="curvedConnector4">
              <a:avLst>
                <a:gd name="adj1" fmla="val 7071"/>
                <a:gd name="adj2" fmla="val 150000"/>
              </a:avLst>
            </a:prstGeom>
            <a:noFill/>
            <a:ln w="9525">
              <a:solidFill>
                <a:schemeClr val="tx1"/>
              </a:solidFill>
              <a:round/>
              <a:headEnd/>
              <a:tailEnd/>
            </a:ln>
            <a:effectLst/>
          </p:spPr>
        </p:cxnSp>
        <p:sp>
          <p:nvSpPr>
            <p:cNvPr id="41" name="Text Box 16"/>
            <p:cNvSpPr txBox="1">
              <a:spLocks noChangeArrowheads="1"/>
            </p:cNvSpPr>
            <p:nvPr/>
          </p:nvSpPr>
          <p:spPr bwMode="auto">
            <a:xfrm>
              <a:off x="7969250" y="60960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2" name="Text Box 17"/>
            <p:cNvSpPr txBox="1">
              <a:spLocks noChangeArrowheads="1"/>
            </p:cNvSpPr>
            <p:nvPr/>
          </p:nvSpPr>
          <p:spPr bwMode="auto">
            <a:xfrm>
              <a:off x="7969250" y="21336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3" name="Text Box 18"/>
            <p:cNvSpPr txBox="1">
              <a:spLocks noChangeArrowheads="1"/>
            </p:cNvSpPr>
            <p:nvPr/>
          </p:nvSpPr>
          <p:spPr bwMode="auto">
            <a:xfrm>
              <a:off x="152400" y="3657600"/>
              <a:ext cx="1047750" cy="338554"/>
            </a:xfrm>
            <a:prstGeom prst="rect">
              <a:avLst/>
            </a:prstGeom>
            <a:noFill/>
            <a:ln w="9525">
              <a:noFill/>
              <a:miter lim="800000"/>
              <a:headEnd/>
              <a:tailEnd/>
            </a:ln>
            <a:effectLst/>
          </p:spPr>
          <p:txBody>
            <a:bodyPr>
              <a:spAutoFit/>
            </a:bodyPr>
            <a:lstStyle/>
            <a:p>
              <a:r>
                <a:rPr lang="en-US" sz="1600" b="1"/>
                <a:t>Client A</a:t>
              </a:r>
            </a:p>
          </p:txBody>
        </p:sp>
        <p:sp>
          <p:nvSpPr>
            <p:cNvPr id="44" name="Text Box 19"/>
            <p:cNvSpPr txBox="1">
              <a:spLocks noChangeArrowheads="1"/>
            </p:cNvSpPr>
            <p:nvPr/>
          </p:nvSpPr>
          <p:spPr bwMode="auto">
            <a:xfrm>
              <a:off x="152400" y="6019800"/>
              <a:ext cx="1047750" cy="338554"/>
            </a:xfrm>
            <a:prstGeom prst="rect">
              <a:avLst/>
            </a:prstGeom>
            <a:noFill/>
            <a:ln w="9525">
              <a:noFill/>
              <a:miter lim="800000"/>
              <a:headEnd/>
              <a:tailEnd/>
            </a:ln>
            <a:effectLst/>
          </p:spPr>
          <p:txBody>
            <a:bodyPr>
              <a:spAutoFit/>
            </a:bodyPr>
            <a:lstStyle/>
            <a:p>
              <a:r>
                <a:rPr lang="en-US" sz="1600" b="1"/>
                <a:t>Client A</a:t>
              </a:r>
            </a:p>
          </p:txBody>
        </p:sp>
        <p:sp>
          <p:nvSpPr>
            <p:cNvPr id="45" name="Text Box 20"/>
            <p:cNvSpPr txBox="1">
              <a:spLocks noChangeArrowheads="1"/>
            </p:cNvSpPr>
            <p:nvPr/>
          </p:nvSpPr>
          <p:spPr bwMode="auto">
            <a:xfrm>
              <a:off x="3659913" y="3928646"/>
              <a:ext cx="1750287" cy="338554"/>
            </a:xfrm>
            <a:prstGeom prst="rect">
              <a:avLst/>
            </a:prstGeom>
            <a:noFill/>
            <a:ln w="9525">
              <a:noFill/>
              <a:miter lim="800000"/>
              <a:headEnd/>
              <a:tailEnd/>
            </a:ln>
            <a:effectLst/>
          </p:spPr>
          <p:txBody>
            <a:bodyPr wrap="none">
              <a:spAutoFit/>
            </a:bodyPr>
            <a:lstStyle/>
            <a:p>
              <a:r>
                <a:rPr lang="en-US" sz="1600" dirty="0"/>
                <a:t>HTTP Response</a:t>
              </a:r>
            </a:p>
          </p:txBody>
        </p:sp>
        <p:sp>
          <p:nvSpPr>
            <p:cNvPr id="46" name="Text Box 21"/>
            <p:cNvSpPr txBox="1">
              <a:spLocks noChangeArrowheads="1"/>
            </p:cNvSpPr>
            <p:nvPr/>
          </p:nvSpPr>
          <p:spPr bwMode="auto">
            <a:xfrm>
              <a:off x="3733800" y="6019800"/>
              <a:ext cx="1580369" cy="338554"/>
            </a:xfrm>
            <a:prstGeom prst="rect">
              <a:avLst/>
            </a:prstGeom>
            <a:noFill/>
            <a:ln w="9525">
              <a:noFill/>
              <a:miter lim="800000"/>
              <a:headEnd/>
              <a:tailEnd/>
            </a:ln>
            <a:effectLst/>
          </p:spPr>
          <p:txBody>
            <a:bodyPr wrap="none">
              <a:spAutoFit/>
            </a:bodyPr>
            <a:lstStyle/>
            <a:p>
              <a:r>
                <a:rPr lang="en-US" sz="1600" dirty="0"/>
                <a:t>HTTP Request</a:t>
              </a:r>
            </a:p>
          </p:txBody>
        </p:sp>
      </p:grpSp>
    </p:spTree>
    <p:extLst>
      <p:ext uri="{BB962C8B-B14F-4D97-AF65-F5344CB8AC3E}">
        <p14:creationId xmlns:p14="http://schemas.microsoft.com/office/powerpoint/2010/main" val="3340194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API.gif"/>
          <p:cNvPicPr>
            <a:picLocks noChangeAspect="1"/>
          </p:cNvPicPr>
          <p:nvPr/>
        </p:nvPicPr>
        <p:blipFill>
          <a:blip r:embed="rId3"/>
          <a:stretch>
            <a:fillRect/>
          </a:stretch>
        </p:blipFill>
        <p:spPr>
          <a:xfrm>
            <a:off x="2514600" y="3657600"/>
            <a:ext cx="7467600" cy="2634458"/>
          </a:xfrm>
          <a:prstGeom prst="rect">
            <a:avLst/>
          </a:prstGeom>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80000"/>
              </a:lnSpc>
            </a:pPr>
            <a:r>
              <a:rPr lang="en-US" dirty="0" smtClean="0"/>
              <a:t>Creating  a Session:</a:t>
            </a:r>
          </a:p>
          <a:p>
            <a:pPr lvl="2">
              <a:lnSpc>
                <a:spcPct val="80000"/>
              </a:lnSpc>
            </a:pPr>
            <a:r>
              <a:rPr lang="en-US" sz="1800" dirty="0"/>
              <a:t>Use </a:t>
            </a:r>
            <a:r>
              <a:rPr lang="en-US" sz="1800" b="1" dirty="0" err="1"/>
              <a:t>getSession</a:t>
            </a:r>
            <a:r>
              <a:rPr lang="en-US" sz="1800" dirty="0"/>
              <a:t> method of </a:t>
            </a:r>
            <a:r>
              <a:rPr lang="en-US" sz="1800" b="1" dirty="0" err="1"/>
              <a:t>HttpServletRequest</a:t>
            </a:r>
            <a:r>
              <a:rPr lang="en-US" sz="1800" dirty="0"/>
              <a:t> to create new session.</a:t>
            </a:r>
          </a:p>
          <a:p>
            <a:pPr lvl="3">
              <a:lnSpc>
                <a:spcPct val="80000"/>
              </a:lnSpc>
              <a:buNone/>
            </a:pPr>
            <a:r>
              <a:rPr lang="en-US" sz="2000" dirty="0">
                <a:solidFill>
                  <a:srgbClr val="FF0000"/>
                </a:solidFill>
              </a:rPr>
              <a:t>HttpSession session = </a:t>
            </a:r>
            <a:r>
              <a:rPr lang="en-US" sz="2000" dirty="0" err="1">
                <a:solidFill>
                  <a:srgbClr val="FF0000"/>
                </a:solidFill>
              </a:rPr>
              <a:t>request.getSession</a:t>
            </a:r>
            <a:r>
              <a:rPr lang="en-US" sz="2000" dirty="0">
                <a:solidFill>
                  <a:srgbClr val="FF0000"/>
                </a:solidFill>
              </a:rPr>
              <a:t>(true); </a:t>
            </a:r>
          </a:p>
          <a:p>
            <a:pPr lvl="3">
              <a:lnSpc>
                <a:spcPct val="80000"/>
              </a:lnSpc>
              <a:buNone/>
            </a:pPr>
            <a:r>
              <a:rPr lang="en-US" dirty="0"/>
              <a:t> </a:t>
            </a:r>
          </a:p>
          <a:p>
            <a:pPr lvl="2">
              <a:lnSpc>
                <a:spcPct val="80000"/>
              </a:lnSpc>
            </a:pPr>
            <a:r>
              <a:rPr lang="en-US" sz="2000" dirty="0"/>
              <a:t>A true parameter means a session can be created if one does not already exist. Using a false parameter, can check for null to see if client has logged in. </a:t>
            </a:r>
          </a:p>
          <a:p>
            <a:endParaRPr lang="en-US" dirty="0"/>
          </a:p>
        </p:txBody>
      </p:sp>
    </p:spTree>
    <p:extLst>
      <p:ext uri="{BB962C8B-B14F-4D97-AF65-F5344CB8AC3E}">
        <p14:creationId xmlns:p14="http://schemas.microsoft.com/office/powerpoint/2010/main" val="2102072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Session Tracking API:</a:t>
            </a:r>
          </a:p>
          <a:p>
            <a:pPr lvl="1"/>
            <a:r>
              <a:rPr lang="en-US" dirty="0" smtClean="0"/>
              <a:t>Some of the methods of API are:</a:t>
            </a:r>
          </a:p>
          <a:p>
            <a:pPr lvl="2">
              <a:lnSpc>
                <a:spcPct val="90000"/>
              </a:lnSpc>
            </a:pPr>
            <a:r>
              <a:rPr lang="en-US" sz="1800" b="1" dirty="0" err="1"/>
              <a:t>setAttribute</a:t>
            </a:r>
            <a:r>
              <a:rPr lang="en-US" sz="1800" dirty="0"/>
              <a:t> - to store information </a:t>
            </a:r>
          </a:p>
          <a:p>
            <a:pPr lvl="2">
              <a:lnSpc>
                <a:spcPct val="90000"/>
              </a:lnSpc>
            </a:pPr>
            <a:r>
              <a:rPr lang="en-US" sz="1800" b="1" dirty="0" err="1"/>
              <a:t>getAttributeNames</a:t>
            </a:r>
            <a:r>
              <a:rPr lang="en-US" sz="1800" dirty="0"/>
              <a:t> - returns list of names stored for session </a:t>
            </a:r>
          </a:p>
          <a:p>
            <a:pPr lvl="2">
              <a:lnSpc>
                <a:spcPct val="90000"/>
              </a:lnSpc>
            </a:pPr>
            <a:r>
              <a:rPr lang="en-US" sz="1800" b="1" dirty="0" err="1"/>
              <a:t>getAttribute</a:t>
            </a:r>
            <a:r>
              <a:rPr lang="en-US" sz="1800" b="1" dirty="0"/>
              <a:t>(String)</a:t>
            </a:r>
            <a:r>
              <a:rPr lang="en-US" sz="1800" dirty="0"/>
              <a:t> - retrieves attribute value </a:t>
            </a:r>
          </a:p>
          <a:p>
            <a:pPr lvl="2">
              <a:lnSpc>
                <a:spcPct val="90000"/>
              </a:lnSpc>
            </a:pPr>
            <a:r>
              <a:rPr lang="en-US" sz="1800" b="1" dirty="0" err="1"/>
              <a:t>getCreationTime</a:t>
            </a:r>
            <a:r>
              <a:rPr lang="en-US" sz="1800" dirty="0"/>
              <a:t> - time of creation </a:t>
            </a:r>
          </a:p>
          <a:p>
            <a:pPr lvl="2">
              <a:lnSpc>
                <a:spcPct val="90000"/>
              </a:lnSpc>
            </a:pPr>
            <a:r>
              <a:rPr lang="en-US" sz="1800" b="1" dirty="0" err="1"/>
              <a:t>getID</a:t>
            </a:r>
            <a:r>
              <a:rPr lang="en-US" sz="1800" dirty="0"/>
              <a:t> - access unique ID for session</a:t>
            </a:r>
          </a:p>
          <a:p>
            <a:pPr lvl="2">
              <a:lnSpc>
                <a:spcPct val="90000"/>
              </a:lnSpc>
            </a:pPr>
            <a:r>
              <a:rPr lang="en-US" sz="1800" b="1" dirty="0" err="1"/>
              <a:t>getLastAccessedTime</a:t>
            </a:r>
            <a:r>
              <a:rPr lang="en-US" sz="1800" dirty="0"/>
              <a:t> - last access </a:t>
            </a:r>
          </a:p>
          <a:p>
            <a:pPr lvl="2">
              <a:lnSpc>
                <a:spcPct val="90000"/>
              </a:lnSpc>
            </a:pPr>
            <a:r>
              <a:rPr lang="en-US" sz="1800" b="1" dirty="0" err="1"/>
              <a:t>getMaxInactiveInterval</a:t>
            </a:r>
            <a:r>
              <a:rPr lang="en-US" sz="1800" b="1" dirty="0"/>
              <a:t> </a:t>
            </a:r>
            <a:r>
              <a:rPr lang="en-US" sz="1800" dirty="0"/>
              <a:t>- maximum inactive time before servlet container discards session</a:t>
            </a:r>
          </a:p>
          <a:p>
            <a:pPr lvl="2">
              <a:lnSpc>
                <a:spcPct val="90000"/>
              </a:lnSpc>
            </a:pPr>
            <a:r>
              <a:rPr lang="en-US" sz="1800" b="1" dirty="0" err="1"/>
              <a:t>isNew</a:t>
            </a:r>
            <a:r>
              <a:rPr lang="en-US" sz="1800" dirty="0"/>
              <a:t> - true if just created</a:t>
            </a:r>
          </a:p>
          <a:p>
            <a:pPr lvl="2">
              <a:lnSpc>
                <a:spcPct val="90000"/>
              </a:lnSpc>
            </a:pPr>
            <a:endParaRPr lang="en-US" sz="1800" dirty="0"/>
          </a:p>
          <a:p>
            <a:pPr lvl="1">
              <a:lnSpc>
                <a:spcPct val="90000"/>
              </a:lnSpc>
            </a:pPr>
            <a:endParaRPr lang="en-US" sz="2200" dirty="0"/>
          </a:p>
          <a:p>
            <a:pPr lvl="1">
              <a:lnSpc>
                <a:spcPct val="90000"/>
              </a:lnSpc>
            </a:pPr>
            <a:r>
              <a:rPr lang="en-US" dirty="0" smtClean="0"/>
              <a:t>Advantage of </a:t>
            </a:r>
            <a:r>
              <a:rPr lang="en-US" b="1" dirty="0" smtClean="0"/>
              <a:t>HttpSession</a:t>
            </a:r>
            <a:r>
              <a:rPr lang="en-US" dirty="0" smtClean="0"/>
              <a:t> compared to </a:t>
            </a:r>
            <a:r>
              <a:rPr lang="en-US" b="1" dirty="0" smtClean="0"/>
              <a:t>Cookie</a:t>
            </a:r>
            <a:r>
              <a:rPr lang="en-US" dirty="0" smtClean="0"/>
              <a:t> is that the session can store any type of object as the attribute value, not just a string</a:t>
            </a:r>
            <a:endParaRPr lang="en-US" dirty="0"/>
          </a:p>
        </p:txBody>
      </p:sp>
    </p:spTree>
    <p:extLst>
      <p:ext uri="{BB962C8B-B14F-4D97-AF65-F5344CB8AC3E}">
        <p14:creationId xmlns:p14="http://schemas.microsoft.com/office/powerpoint/2010/main" val="172667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90000"/>
              </a:lnSpc>
            </a:pPr>
            <a:r>
              <a:rPr lang="en-US" dirty="0" err="1" smtClean="0"/>
              <a:t>Hashtable</a:t>
            </a:r>
            <a:r>
              <a:rPr lang="en-US" dirty="0" smtClean="0"/>
              <a:t>-like mechanism lets you store arbitrary objects inside session</a:t>
            </a:r>
          </a:p>
          <a:p>
            <a:pPr lvl="2">
              <a:lnSpc>
                <a:spcPct val="90000"/>
              </a:lnSpc>
              <a:buNone/>
            </a:pPr>
            <a:r>
              <a:rPr lang="en-US" sz="2000" dirty="0">
                <a:solidFill>
                  <a:srgbClr val="FF0000"/>
                </a:solidFill>
              </a:rPr>
              <a:t>HttpSession session = </a:t>
            </a:r>
            <a:r>
              <a:rPr lang="en-US" sz="2000" dirty="0" err="1">
                <a:solidFill>
                  <a:srgbClr val="FF0000"/>
                </a:solidFill>
              </a:rPr>
              <a:t>request.getSession</a:t>
            </a:r>
            <a:r>
              <a:rPr lang="en-US" sz="2000" dirty="0">
                <a:solidFill>
                  <a:srgbClr val="FF0000"/>
                </a:solidFill>
              </a:rPr>
              <a:t>(true); </a:t>
            </a:r>
          </a:p>
          <a:p>
            <a:pPr lvl="2">
              <a:lnSpc>
                <a:spcPct val="90000"/>
              </a:lnSpc>
              <a:buNone/>
            </a:pPr>
            <a:r>
              <a:rPr lang="en-US" sz="2000" dirty="0">
                <a:solidFill>
                  <a:srgbClr val="FF0000"/>
                </a:solidFill>
              </a:rPr>
              <a:t>User username = (User)</a:t>
            </a:r>
            <a:r>
              <a:rPr lang="en-US" sz="2000" dirty="0" err="1">
                <a:solidFill>
                  <a:srgbClr val="FF0000"/>
                </a:solidFill>
              </a:rPr>
              <a:t>session.getAttribute</a:t>
            </a:r>
            <a:r>
              <a:rPr lang="en-US" sz="2000" dirty="0">
                <a:solidFill>
                  <a:srgbClr val="FF0000"/>
                </a:solidFill>
              </a:rPr>
              <a:t>(“</a:t>
            </a:r>
            <a:r>
              <a:rPr lang="en-US" sz="2000" dirty="0" err="1">
                <a:solidFill>
                  <a:srgbClr val="FF0000"/>
                </a:solidFill>
              </a:rPr>
              <a:t>userName</a:t>
            </a:r>
            <a:r>
              <a:rPr lang="en-US" sz="2000" dirty="0">
                <a:solidFill>
                  <a:srgbClr val="FF0000"/>
                </a:solidFill>
              </a:rPr>
              <a:t>"); </a:t>
            </a:r>
          </a:p>
          <a:p>
            <a:pPr lvl="2">
              <a:lnSpc>
                <a:spcPct val="90000"/>
              </a:lnSpc>
              <a:buNone/>
            </a:pPr>
            <a:r>
              <a:rPr lang="en-US" sz="2000" dirty="0">
                <a:solidFill>
                  <a:srgbClr val="FF0000"/>
                </a:solidFill>
              </a:rPr>
              <a:t>if (username == null) { </a:t>
            </a:r>
          </a:p>
          <a:p>
            <a:pPr lvl="3">
              <a:lnSpc>
                <a:spcPct val="90000"/>
              </a:lnSpc>
              <a:buNone/>
            </a:pPr>
            <a:r>
              <a:rPr lang="en-US" sz="2000" dirty="0">
                <a:solidFill>
                  <a:srgbClr val="FF0000"/>
                </a:solidFill>
              </a:rPr>
              <a:t>// No user already in session </a:t>
            </a:r>
          </a:p>
          <a:p>
            <a:pPr lvl="3">
              <a:lnSpc>
                <a:spcPct val="90000"/>
              </a:lnSpc>
              <a:buNone/>
            </a:pPr>
            <a:r>
              <a:rPr lang="en-US" sz="2000" dirty="0">
                <a:solidFill>
                  <a:srgbClr val="FF0000"/>
                </a:solidFill>
              </a:rPr>
              <a:t>username = new User(); </a:t>
            </a:r>
          </a:p>
          <a:p>
            <a:pPr lvl="3">
              <a:lnSpc>
                <a:spcPct val="90000"/>
              </a:lnSpc>
              <a:buNone/>
            </a:pPr>
            <a:r>
              <a:rPr lang="en-US" sz="2000" dirty="0" err="1">
                <a:solidFill>
                  <a:srgbClr val="FF0000"/>
                </a:solidFill>
              </a:rPr>
              <a:t>session.setAttribute</a:t>
            </a:r>
            <a:r>
              <a:rPr lang="en-US" sz="2000" dirty="0">
                <a:solidFill>
                  <a:srgbClr val="FF0000"/>
                </a:solidFill>
              </a:rPr>
              <a:t>(“</a:t>
            </a:r>
            <a:r>
              <a:rPr lang="en-US" sz="2000" dirty="0" err="1">
                <a:solidFill>
                  <a:srgbClr val="FF0000"/>
                </a:solidFill>
              </a:rPr>
              <a:t>userName</a:t>
            </a:r>
            <a:r>
              <a:rPr lang="en-US" sz="2000" dirty="0">
                <a:solidFill>
                  <a:srgbClr val="FF0000"/>
                </a:solidFill>
              </a:rPr>
              <a:t>", username); </a:t>
            </a:r>
          </a:p>
          <a:p>
            <a:pPr lvl="2">
              <a:lnSpc>
                <a:spcPct val="90000"/>
              </a:lnSpc>
              <a:buNone/>
            </a:pPr>
            <a:r>
              <a:rPr lang="en-US" sz="2000" dirty="0">
                <a:solidFill>
                  <a:srgbClr val="FF0000"/>
                </a:solidFill>
              </a:rPr>
              <a:t>} </a:t>
            </a:r>
            <a:r>
              <a:rPr lang="en-US" dirty="0" smtClean="0"/>
              <a:t/>
            </a:r>
            <a:br>
              <a:rPr lang="en-US" dirty="0" smtClean="0"/>
            </a:br>
            <a:endParaRPr lang="en-US" dirty="0" smtClean="0"/>
          </a:p>
          <a:p>
            <a:pPr lvl="1"/>
            <a:endParaRPr lang="en-US" dirty="0" smtClean="0"/>
          </a:p>
          <a:p>
            <a:endParaRPr lang="en-US" dirty="0"/>
          </a:p>
        </p:txBody>
      </p:sp>
    </p:spTree>
    <p:extLst>
      <p:ext uri="{BB962C8B-B14F-4D97-AF65-F5344CB8AC3E}">
        <p14:creationId xmlns:p14="http://schemas.microsoft.com/office/powerpoint/2010/main" val="176037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90000"/>
              </a:lnSpc>
            </a:pPr>
            <a:r>
              <a:rPr lang="en-US" dirty="0" smtClean="0"/>
              <a:t>Invalidating a Session:</a:t>
            </a:r>
          </a:p>
          <a:p>
            <a:pPr lvl="2">
              <a:lnSpc>
                <a:spcPct val="90000"/>
              </a:lnSpc>
            </a:pPr>
            <a:r>
              <a:rPr lang="en-US" sz="1800" dirty="0"/>
              <a:t>To invalidate a session means to remove the HttpSession object and its values from the system. </a:t>
            </a:r>
          </a:p>
          <a:p>
            <a:pPr lvl="2">
              <a:lnSpc>
                <a:spcPct val="90000"/>
              </a:lnSpc>
            </a:pPr>
            <a:r>
              <a:rPr lang="en-US" sz="1800" dirty="0"/>
              <a:t>Attributes are maintained until current browsing session ends, or until </a:t>
            </a:r>
            <a:r>
              <a:rPr lang="en-US" sz="1800" b="1" dirty="0"/>
              <a:t>invalidate</a:t>
            </a:r>
            <a:r>
              <a:rPr lang="en-US" sz="1800" dirty="0"/>
              <a:t> method is called, or until servlet container is restarted.</a:t>
            </a:r>
            <a:endParaRPr lang="en-US" sz="3200" dirty="0"/>
          </a:p>
          <a:p>
            <a:pPr lvl="1"/>
            <a:endParaRPr lang="en-US" dirty="0" smtClean="0"/>
          </a:p>
          <a:p>
            <a:endParaRPr lang="en-US" dirty="0"/>
          </a:p>
        </p:txBody>
      </p:sp>
      <p:pic>
        <p:nvPicPr>
          <p:cNvPr id="4" name="Picture 3" descr="SessionAPI.gif"/>
          <p:cNvPicPr>
            <a:picLocks noChangeAspect="1"/>
          </p:cNvPicPr>
          <p:nvPr/>
        </p:nvPicPr>
        <p:blipFill>
          <a:blip r:embed="rId3"/>
          <a:stretch>
            <a:fillRect/>
          </a:stretch>
        </p:blipFill>
        <p:spPr>
          <a:xfrm>
            <a:off x="2743200" y="2971800"/>
            <a:ext cx="7696200" cy="3386328"/>
          </a:xfrm>
          <a:prstGeom prst="rect">
            <a:avLst/>
          </a:prstGeom>
        </p:spPr>
      </p:pic>
    </p:spTree>
    <p:extLst>
      <p:ext uri="{BB962C8B-B14F-4D97-AF65-F5344CB8AC3E}">
        <p14:creationId xmlns:p14="http://schemas.microsoft.com/office/powerpoint/2010/main" val="455644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A client sends requests to two different web components. Both of the components access the session. Will they end up using the same session object or different session ? </a:t>
            </a:r>
          </a:p>
          <a:p>
            <a:pPr lvl="1"/>
            <a:r>
              <a:rPr lang="en-US" dirty="0"/>
              <a:t>Creates only one session i.e., they end up with using same session . </a:t>
            </a:r>
          </a:p>
          <a:p>
            <a:pPr lvl="1"/>
            <a:r>
              <a:rPr lang="en-US" dirty="0"/>
              <a:t>Sessions is specific to the client but not the web components. And there is a 1-1 mapping between client and a session. </a:t>
            </a:r>
            <a:br>
              <a:rPr lang="en-US" dirty="0"/>
            </a:br>
            <a:endParaRPr lang="en-US"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Tree>
    <p:extLst>
      <p:ext uri="{BB962C8B-B14F-4D97-AF65-F5344CB8AC3E}">
        <p14:creationId xmlns:p14="http://schemas.microsoft.com/office/powerpoint/2010/main" val="1106233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1757364" y="28576"/>
            <a:ext cx="8910637" cy="828675"/>
          </a:xfrm>
        </p:spPr>
        <p:txBody>
          <a:bodyPr/>
          <a:lstStyle/>
          <a:p>
            <a:pPr eaLnBrk="1" hangingPunct="1"/>
            <a:r>
              <a:rPr lang="en-US" altLang="ja-JP" smtClean="0">
                <a:ea typeface="ＭＳ Ｐゴシック" pitchFamily="34" charset="-128"/>
              </a:rPr>
              <a:t>Brainstorm</a:t>
            </a:r>
            <a:endParaRPr lang="en-US" smtClean="0"/>
          </a:p>
        </p:txBody>
      </p:sp>
    </p:spTree>
    <p:extLst>
      <p:ext uri="{BB962C8B-B14F-4D97-AF65-F5344CB8AC3E}">
        <p14:creationId xmlns:p14="http://schemas.microsoft.com/office/powerpoint/2010/main" val="564973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5410200" y="1676401"/>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extLst>
      <p:ext uri="{BB962C8B-B14F-4D97-AF65-F5344CB8AC3E}">
        <p14:creationId xmlns:p14="http://schemas.microsoft.com/office/powerpoint/2010/main" val="1081164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endParaRPr lang="en-US" sz="4000" dirty="0">
              <a:latin typeface="+mn-lt"/>
            </a:endParaRPr>
          </a:p>
        </p:txBody>
      </p:sp>
      <p:sp>
        <p:nvSpPr>
          <p:cNvPr id="45059" name="Rectangle 3"/>
          <p:cNvSpPr>
            <a:spLocks noGrp="1" noChangeArrowheads="1"/>
          </p:cNvSpPr>
          <p:nvPr>
            <p:ph idx="1"/>
          </p:nvPr>
        </p:nvSpPr>
        <p:spPr>
          <a:xfrm>
            <a:off x="1757364" y="1112839"/>
            <a:ext cx="7081837" cy="4960937"/>
          </a:xfrm>
        </p:spPr>
        <p:txBody>
          <a:bodyPr/>
          <a:lstStyle/>
          <a:p>
            <a:pPr eaLnBrk="1" hangingPunct="1"/>
            <a:r>
              <a:rPr lang="en-US" dirty="0" smtClean="0"/>
              <a:t>techniques to handle user sessions. </a:t>
            </a:r>
          </a:p>
          <a:p>
            <a:pPr lvl="1" eaLnBrk="1" hangingPunct="1"/>
            <a:r>
              <a:rPr lang="en-US" dirty="0" smtClean="0"/>
              <a:t> hidden form fields</a:t>
            </a:r>
          </a:p>
          <a:p>
            <a:pPr lvl="1" eaLnBrk="1" hangingPunct="1"/>
            <a:r>
              <a:rPr lang="en-US" dirty="0" smtClean="0"/>
              <a:t> persistent cookies</a:t>
            </a:r>
          </a:p>
          <a:p>
            <a:pPr lvl="1" eaLnBrk="1" hangingPunct="1"/>
            <a:r>
              <a:rPr lang="en-US" dirty="0" smtClean="0"/>
              <a:t> URL rewriting, and </a:t>
            </a:r>
          </a:p>
          <a:p>
            <a:pPr lvl="1" eaLnBrk="1" hangingPunct="1"/>
            <a:r>
              <a:rPr lang="en-US" dirty="0" smtClean="0"/>
              <a:t>HttpSession  API’s (built-in session handling support). </a:t>
            </a:r>
          </a:p>
          <a:p>
            <a:r>
              <a:rPr lang="en-US" dirty="0"/>
              <a:t>The session tracking API is in </a:t>
            </a:r>
            <a:r>
              <a:rPr lang="en-US" dirty="0" err="1">
                <a:latin typeface="Trebuchet MS" pitchFamily="34" charset="0"/>
              </a:rPr>
              <a:t>javax.servlet.http.HttpSession</a:t>
            </a:r>
            <a:r>
              <a:rPr lang="en-US" dirty="0"/>
              <a:t> and is built on top of cookies</a:t>
            </a:r>
          </a:p>
          <a:p>
            <a:r>
              <a:rPr lang="en-US" dirty="0"/>
              <a:t>To use the session tracking API</a:t>
            </a:r>
            <a:r>
              <a:rPr lang="en-US" dirty="0" smtClean="0"/>
              <a:t>:</a:t>
            </a:r>
          </a:p>
          <a:p>
            <a:pPr lvl="1"/>
            <a:r>
              <a:rPr lang="en-US" dirty="0" smtClean="0"/>
              <a:t>Create a session:</a:t>
            </a:r>
          </a:p>
          <a:p>
            <a:pPr lvl="2"/>
            <a:r>
              <a:rPr lang="en-US" sz="1800" dirty="0">
                <a:latin typeface="Trebuchet MS" pitchFamily="34" charset="0"/>
              </a:rPr>
              <a:t>HttpSession session = </a:t>
            </a:r>
            <a:r>
              <a:rPr lang="en-US" sz="1800" b="1" i="1" dirty="0" err="1"/>
              <a:t>request</a:t>
            </a:r>
            <a:r>
              <a:rPr lang="en-US" sz="1800" dirty="0" err="1">
                <a:latin typeface="Trebuchet MS" pitchFamily="34" charset="0"/>
              </a:rPr>
              <a:t>.getSession</a:t>
            </a:r>
            <a:r>
              <a:rPr lang="en-US" sz="1800" dirty="0">
                <a:latin typeface="Trebuchet MS" pitchFamily="34" charset="0"/>
              </a:rPr>
              <a:t>();</a:t>
            </a:r>
            <a:endParaRPr lang="en-US" sz="1800" dirty="0"/>
          </a:p>
          <a:p>
            <a:pPr lvl="3"/>
            <a:r>
              <a:rPr lang="en-US" dirty="0"/>
              <a:t>Returns the session associated with this request</a:t>
            </a:r>
          </a:p>
          <a:p>
            <a:pPr lvl="3"/>
            <a:r>
              <a:rPr lang="en-US" dirty="0"/>
              <a:t>If there was no associated session, one is created</a:t>
            </a:r>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073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endParaRPr lang="en-US" sz="4000" dirty="0">
              <a:latin typeface="+mn-lt"/>
            </a:endParaRPr>
          </a:p>
        </p:txBody>
      </p:sp>
      <p:sp>
        <p:nvSpPr>
          <p:cNvPr id="45059" name="Rectangle 3"/>
          <p:cNvSpPr>
            <a:spLocks noGrp="1" noChangeArrowheads="1"/>
          </p:cNvSpPr>
          <p:nvPr>
            <p:ph idx="1"/>
          </p:nvPr>
        </p:nvSpPr>
        <p:spPr>
          <a:xfrm>
            <a:off x="1757364" y="1112839"/>
            <a:ext cx="7081837" cy="4960937"/>
          </a:xfrm>
        </p:spPr>
        <p:txBody>
          <a:bodyPr/>
          <a:lstStyle/>
          <a:p>
            <a:pPr lvl="1"/>
            <a:r>
              <a:rPr lang="en-US" dirty="0" smtClean="0"/>
              <a:t>Store information in the session and retrieve it as needed:</a:t>
            </a:r>
          </a:p>
          <a:p>
            <a:pPr lvl="2"/>
            <a:r>
              <a:rPr lang="en-US" sz="1800" dirty="0" err="1">
                <a:latin typeface="Trebuchet MS" pitchFamily="34" charset="0"/>
              </a:rPr>
              <a:t>session.setAttribute</a:t>
            </a:r>
            <a:r>
              <a:rPr lang="en-US" sz="1800" dirty="0">
                <a:latin typeface="Trebuchet MS" pitchFamily="34" charset="0"/>
              </a:rPr>
              <a:t>(</a:t>
            </a:r>
            <a:r>
              <a:rPr lang="en-US" sz="1800" b="1" i="1" dirty="0"/>
              <a:t>name</a:t>
            </a:r>
            <a:r>
              <a:rPr lang="en-US" sz="1800" dirty="0">
                <a:latin typeface="Trebuchet MS" pitchFamily="34" charset="0"/>
              </a:rPr>
              <a:t>, </a:t>
            </a:r>
            <a:r>
              <a:rPr lang="en-US" sz="1800" b="1" i="1" dirty="0"/>
              <a:t>value</a:t>
            </a:r>
            <a:r>
              <a:rPr lang="en-US" sz="1800" dirty="0">
                <a:latin typeface="Trebuchet MS" pitchFamily="34" charset="0"/>
              </a:rPr>
              <a:t>);</a:t>
            </a:r>
          </a:p>
          <a:p>
            <a:pPr lvl="2"/>
            <a:r>
              <a:rPr lang="en-US" sz="1800" dirty="0">
                <a:latin typeface="Trebuchet MS" pitchFamily="34" charset="0"/>
              </a:rPr>
              <a:t>Object </a:t>
            </a:r>
            <a:r>
              <a:rPr lang="en-US" sz="1800" b="1" i="1" dirty="0" err="1"/>
              <a:t>obj</a:t>
            </a:r>
            <a:r>
              <a:rPr lang="en-US" sz="1800" dirty="0">
                <a:latin typeface="Trebuchet MS" pitchFamily="34" charset="0"/>
              </a:rPr>
              <a:t> = </a:t>
            </a:r>
            <a:r>
              <a:rPr lang="en-US" sz="1800" dirty="0" err="1">
                <a:latin typeface="Trebuchet MS" pitchFamily="34" charset="0"/>
              </a:rPr>
              <a:t>getAttribute</a:t>
            </a:r>
            <a:r>
              <a:rPr lang="en-US" sz="1800" dirty="0">
                <a:latin typeface="Trebuchet MS" pitchFamily="34" charset="0"/>
              </a:rPr>
              <a:t>(</a:t>
            </a:r>
            <a:r>
              <a:rPr lang="en-US" sz="1800" b="1" i="1" dirty="0"/>
              <a:t>name</a:t>
            </a:r>
            <a:r>
              <a:rPr lang="en-US" sz="1800" dirty="0">
                <a:latin typeface="Trebuchet MS" pitchFamily="34" charset="0"/>
              </a:rPr>
              <a:t>);</a:t>
            </a:r>
          </a:p>
          <a:p>
            <a:r>
              <a:rPr lang="en-US" dirty="0"/>
              <a:t>Session information is automatically maintained across requests on server</a:t>
            </a:r>
          </a:p>
          <a:p>
            <a:pPr lvl="1">
              <a:lnSpc>
                <a:spcPct val="65000"/>
              </a:lnSpc>
            </a:pPr>
            <a:r>
              <a:rPr lang="en-US" dirty="0"/>
              <a:t>Cookie or extra URL info associates it with a user</a:t>
            </a:r>
          </a:p>
          <a:p>
            <a:endParaRPr lang="en-US" sz="2800" dirty="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27438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a:latin typeface="+mn-lt"/>
              </a:rPr>
              <a:t>What is </a:t>
            </a:r>
            <a:r>
              <a:rPr lang="en-US" dirty="0" smtClean="0">
                <a:latin typeface="+mn-lt"/>
              </a:rPr>
              <a:t>Session Tracking?</a:t>
            </a:r>
            <a:endParaRPr lang="en-US" dirty="0">
              <a:latin typeface="+mn-lt"/>
            </a:endParaRPr>
          </a:p>
        </p:txBody>
      </p:sp>
      <p:sp>
        <p:nvSpPr>
          <p:cNvPr id="8195" name="Rectangle 3"/>
          <p:cNvSpPr>
            <a:spLocks noGrp="1" noChangeArrowheads="1"/>
          </p:cNvSpPr>
          <p:nvPr>
            <p:ph idx="1"/>
          </p:nvPr>
        </p:nvSpPr>
        <p:spPr>
          <a:xfrm>
            <a:off x="1676400" y="914401"/>
            <a:ext cx="8674100" cy="4960937"/>
          </a:xfrm>
        </p:spPr>
        <p:txBody>
          <a:bodyPr/>
          <a:lstStyle/>
          <a:p>
            <a:pPr eaLnBrk="1" hangingPunct="1"/>
            <a:r>
              <a:rPr lang="en-US" dirty="0" smtClean="0"/>
              <a:t>What is a Session?</a:t>
            </a:r>
          </a:p>
          <a:p>
            <a:pPr lvl="1" eaLnBrk="1" hangingPunct="1"/>
            <a:r>
              <a:rPr lang="en-US" dirty="0" smtClean="0"/>
              <a:t>It a conversation(series of continuous request and response) between the server and a client.</a:t>
            </a:r>
          </a:p>
          <a:p>
            <a:pPr eaLnBrk="1" hangingPunct="1"/>
            <a:r>
              <a:rPr lang="en-US" dirty="0" smtClean="0"/>
              <a:t>Why track a Session?</a:t>
            </a:r>
          </a:p>
          <a:p>
            <a:pPr lvl="1"/>
            <a:r>
              <a:rPr lang="en-US" dirty="0" smtClean="0"/>
              <a:t>HTTP is a stateless protocol.</a:t>
            </a:r>
          </a:p>
          <a:p>
            <a:pPr lvl="2"/>
            <a:r>
              <a:rPr lang="en-US" sz="1800" dirty="0"/>
              <a:t>Hence the server cannot identify from which client it is getting requests. </a:t>
            </a:r>
          </a:p>
          <a:p>
            <a:pPr lvl="2"/>
            <a:r>
              <a:rPr lang="en-US" sz="1800" dirty="0"/>
              <a:t>The server cannot maintain the conversation</a:t>
            </a:r>
          </a:p>
          <a:p>
            <a:pPr lvl="2"/>
            <a:r>
              <a:rPr lang="en-US" sz="1800" dirty="0" err="1"/>
              <a:t>E.g</a:t>
            </a:r>
            <a:r>
              <a:rPr lang="en-US" sz="1800" dirty="0"/>
              <a:t>  In a shopping cart application a client keeps on adding items into his cart using multiple requests. It is a real annoyance that the Web server can't easily remember previous transactions.</a:t>
            </a:r>
          </a:p>
          <a:p>
            <a:pPr eaLnBrk="1" hangingPunct="1"/>
            <a:endParaRPr lang="en-US" dirty="0" smtClean="0"/>
          </a:p>
        </p:txBody>
      </p:sp>
    </p:spTree>
    <p:extLst>
      <p:ext uri="{BB962C8B-B14F-4D97-AF65-F5344CB8AC3E}">
        <p14:creationId xmlns:p14="http://schemas.microsoft.com/office/powerpoint/2010/main" val="334728531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ssionTracking.jpg"/>
          <p:cNvPicPr>
            <a:picLocks noChangeAspect="1"/>
          </p:cNvPicPr>
          <p:nvPr/>
        </p:nvPicPr>
        <p:blipFill>
          <a:blip r:embed="rId3"/>
          <a:srcRect/>
          <a:stretch>
            <a:fillRect/>
          </a:stretch>
        </p:blipFill>
        <p:spPr bwMode="auto">
          <a:xfrm>
            <a:off x="2286001" y="2713019"/>
            <a:ext cx="6934200" cy="3535381"/>
          </a:xfrm>
          <a:prstGeom prst="rect">
            <a:avLst/>
          </a:prstGeom>
          <a:noFill/>
          <a:ln w="9525">
            <a:noFill/>
            <a:miter lim="800000"/>
            <a:headEnd/>
            <a:tailEnd/>
          </a:ln>
        </p:spPr>
      </p:pic>
      <p:sp>
        <p:nvSpPr>
          <p:cNvPr id="1483778" name="Rectangle 2"/>
          <p:cNvSpPr>
            <a:spLocks noGrp="1" noChangeArrowheads="1"/>
          </p:cNvSpPr>
          <p:nvPr>
            <p:ph type="title"/>
          </p:nvPr>
        </p:nvSpPr>
        <p:spPr/>
        <p:txBody>
          <a:bodyPr/>
          <a:lstStyle/>
          <a:p>
            <a:pPr eaLnBrk="1" hangingPunct="1">
              <a:defRPr/>
            </a:pPr>
            <a:r>
              <a:rPr lang="en-US" dirty="0" smtClean="0">
                <a:latin typeface="+mn-lt"/>
              </a:rPr>
              <a:t>What is Session Tracking?</a:t>
            </a:r>
            <a:endParaRPr lang="en-US" sz="2400" dirty="0">
              <a:latin typeface="+mn-lt"/>
            </a:endParaRPr>
          </a:p>
        </p:txBody>
      </p:sp>
      <p:sp>
        <p:nvSpPr>
          <p:cNvPr id="9219" name="Rectangle 3"/>
          <p:cNvSpPr>
            <a:spLocks noGrp="1" noChangeArrowheads="1"/>
          </p:cNvSpPr>
          <p:nvPr>
            <p:ph idx="1"/>
          </p:nvPr>
        </p:nvSpPr>
        <p:spPr/>
        <p:txBody>
          <a:bodyPr/>
          <a:lstStyle/>
          <a:p>
            <a:r>
              <a:rPr lang="en-US" dirty="0" smtClean="0"/>
              <a:t>What is Session Tracking?</a:t>
            </a:r>
          </a:p>
          <a:p>
            <a:pPr lvl="1"/>
            <a:r>
              <a:rPr lang="en-US" dirty="0" smtClean="0"/>
              <a:t>Session tracking is a mechanism that </a:t>
            </a:r>
            <a:r>
              <a:rPr lang="en-US" dirty="0" err="1" smtClean="0"/>
              <a:t>servlets</a:t>
            </a:r>
            <a:r>
              <a:rPr lang="en-US" dirty="0" smtClean="0"/>
              <a:t> use to maintain state about a series of requests from the same user (that is, requests originating from the same browser) across some period of time. </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7367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1026"/>
          <p:cNvSpPr>
            <a:spLocks noGrp="1" noChangeArrowheads="1"/>
          </p:cNvSpPr>
          <p:nvPr>
            <p:ph type="title"/>
          </p:nvPr>
        </p:nvSpPr>
        <p:spPr/>
        <p:txBody>
          <a:bodyPr/>
          <a:lstStyle/>
          <a:p>
            <a:pPr eaLnBrk="1" hangingPunct="1">
              <a:defRPr/>
            </a:pPr>
            <a:r>
              <a:rPr lang="en-US" dirty="0" smtClean="0">
                <a:latin typeface="+mn-lt"/>
              </a:rPr>
              <a:t>Session Tracking Techniques</a:t>
            </a:r>
            <a:endParaRPr lang="en-US" sz="2000" dirty="0">
              <a:latin typeface="+mn-lt"/>
            </a:endParaRPr>
          </a:p>
        </p:txBody>
      </p:sp>
      <p:sp>
        <p:nvSpPr>
          <p:cNvPr id="10243" name="Rectangle 1027"/>
          <p:cNvSpPr>
            <a:spLocks noGrp="1" noChangeArrowheads="1"/>
          </p:cNvSpPr>
          <p:nvPr>
            <p:ph idx="1"/>
          </p:nvPr>
        </p:nvSpPr>
        <p:spPr/>
        <p:txBody>
          <a:bodyPr/>
          <a:lstStyle/>
          <a:p>
            <a:r>
              <a:rPr lang="en-US" dirty="0" smtClean="0"/>
              <a:t>Hidden Form Fields</a:t>
            </a:r>
          </a:p>
          <a:p>
            <a:r>
              <a:rPr lang="en-US" dirty="0" smtClean="0"/>
              <a:t>URL Re-writing</a:t>
            </a:r>
          </a:p>
          <a:p>
            <a:r>
              <a:rPr lang="en-US" dirty="0" smtClean="0"/>
              <a:t>Cookies</a:t>
            </a:r>
          </a:p>
          <a:p>
            <a:r>
              <a:rPr lang="en-US" dirty="0" smtClean="0"/>
              <a:t>HTTP Session</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223747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smtClean="0">
                <a:latin typeface="+mn-lt"/>
              </a:rPr>
              <a:t>Session Tracking Techniques</a:t>
            </a:r>
            <a:endParaRPr lang="en-US" dirty="0">
              <a:latin typeface="+mn-lt"/>
            </a:endParaRPr>
          </a:p>
        </p:txBody>
      </p:sp>
      <p:sp>
        <p:nvSpPr>
          <p:cNvPr id="11267" name="Rectangle 3"/>
          <p:cNvSpPr>
            <a:spLocks noGrp="1" noChangeArrowheads="1"/>
          </p:cNvSpPr>
          <p:nvPr>
            <p:ph idx="1"/>
          </p:nvPr>
        </p:nvSpPr>
        <p:spPr/>
        <p:txBody>
          <a:bodyPr/>
          <a:lstStyle/>
          <a:p>
            <a:pPr eaLnBrk="1" hangingPunct="1"/>
            <a:r>
              <a:rPr lang="en-US" dirty="0" smtClean="0"/>
              <a:t>Hidden Form Fields:</a:t>
            </a:r>
          </a:p>
          <a:p>
            <a:pPr eaLnBrk="1" hangingPunct="1"/>
            <a:endParaRPr lang="en-US" dirty="0" smtClean="0"/>
          </a:p>
          <a:p>
            <a:pPr lvl="1">
              <a:lnSpc>
                <a:spcPct val="90000"/>
              </a:lnSpc>
              <a:buNone/>
            </a:pPr>
            <a:r>
              <a:rPr lang="en-US" sz="2200" dirty="0">
                <a:solidFill>
                  <a:srgbClr val="FF0000"/>
                </a:solidFill>
              </a:rPr>
              <a:t>&lt;input type="hidden" name="</a:t>
            </a:r>
            <a:r>
              <a:rPr lang="en-US" sz="2200" dirty="0" err="1">
                <a:solidFill>
                  <a:srgbClr val="FF0000"/>
                </a:solidFill>
              </a:rPr>
              <a:t>sessionID</a:t>
            </a:r>
            <a:r>
              <a:rPr lang="en-US" sz="2200" dirty="0">
                <a:solidFill>
                  <a:srgbClr val="FF0000"/>
                </a:solidFill>
              </a:rPr>
              <a:t>" value="...“&gt;</a:t>
            </a:r>
            <a:endParaRPr lang="en-US" dirty="0">
              <a:solidFill>
                <a:srgbClr val="FF0000"/>
              </a:solidFill>
            </a:endParaRPr>
          </a:p>
          <a:p>
            <a:pPr lvl="2">
              <a:lnSpc>
                <a:spcPct val="90000"/>
              </a:lnSpc>
            </a:pPr>
            <a:endParaRPr lang="en-US" sz="1800" dirty="0">
              <a:solidFill>
                <a:srgbClr val="FF0000"/>
              </a:solidFill>
            </a:endParaRPr>
          </a:p>
          <a:p>
            <a:pPr lvl="2">
              <a:lnSpc>
                <a:spcPct val="90000"/>
              </a:lnSpc>
            </a:pPr>
            <a:endParaRPr lang="en-US" sz="1800" dirty="0">
              <a:solidFill>
                <a:srgbClr val="FF0000"/>
              </a:solidFill>
            </a:endParaRPr>
          </a:p>
          <a:p>
            <a:pPr lvl="1">
              <a:lnSpc>
                <a:spcPct val="90000"/>
              </a:lnSpc>
            </a:pPr>
            <a:r>
              <a:rPr lang="en-US" dirty="0" smtClean="0"/>
              <a:t>Advantages:</a:t>
            </a:r>
          </a:p>
          <a:p>
            <a:pPr lvl="2">
              <a:lnSpc>
                <a:spcPct val="90000"/>
              </a:lnSpc>
            </a:pPr>
            <a:r>
              <a:rPr lang="en-US" sz="1800" dirty="0"/>
              <a:t>All you need to know is how to read servlet parameters</a:t>
            </a:r>
          </a:p>
          <a:p>
            <a:pPr lvl="2">
              <a:lnSpc>
                <a:spcPct val="90000"/>
              </a:lnSpc>
            </a:pPr>
            <a:r>
              <a:rPr lang="en-US" sz="1800" dirty="0"/>
              <a:t>Efficient: Minimizes repeated calls to the server</a:t>
            </a:r>
          </a:p>
          <a:p>
            <a:pPr lvl="2">
              <a:lnSpc>
                <a:spcPct val="90000"/>
              </a:lnSpc>
            </a:pPr>
            <a:r>
              <a:rPr lang="en-US" sz="1800" dirty="0"/>
              <a:t>No effect on security level setting in browsers.</a:t>
            </a:r>
          </a:p>
          <a:p>
            <a:pPr lvl="1">
              <a:lnSpc>
                <a:spcPct val="90000"/>
              </a:lnSpc>
            </a:pPr>
            <a:r>
              <a:rPr lang="en-US" dirty="0" smtClean="0"/>
              <a:t>Disadvantages:</a:t>
            </a:r>
          </a:p>
          <a:p>
            <a:pPr lvl="2">
              <a:lnSpc>
                <a:spcPct val="90000"/>
              </a:lnSpc>
            </a:pPr>
            <a:r>
              <a:rPr lang="en-US" sz="1800" dirty="0"/>
              <a:t>Information is lost when browser quits or goes to another page</a:t>
            </a:r>
          </a:p>
          <a:p>
            <a:pPr lvl="2">
              <a:lnSpc>
                <a:spcPct val="90000"/>
              </a:lnSpc>
            </a:pPr>
            <a:r>
              <a:rPr lang="en-US" sz="1800" dirty="0"/>
              <a:t>Useless for maintaining persistent information about a user</a:t>
            </a:r>
          </a:p>
          <a:p>
            <a:pPr lvl="2">
              <a:lnSpc>
                <a:spcPct val="90000"/>
              </a:lnSpc>
            </a:pPr>
            <a:r>
              <a:rPr lang="en-US" sz="1800" dirty="0"/>
              <a:t>Can be spoofed</a:t>
            </a:r>
          </a:p>
          <a:p>
            <a:pPr lvl="2">
              <a:lnSpc>
                <a:spcPct val="90000"/>
              </a:lnSpc>
            </a:pPr>
            <a:r>
              <a:rPr lang="en-US" sz="1800" dirty="0"/>
              <a:t>Since the session ID must be incorporated into every HTML page, every HTML page must be dynamically generated</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802886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URL Re-writing:</a:t>
            </a:r>
          </a:p>
          <a:p>
            <a:pPr lvl="1"/>
            <a:r>
              <a:rPr lang="en-US" dirty="0" smtClean="0"/>
              <a:t>With URL rewriting, every local URL the user might click on is dynamically modified, or rewritten, to include extra information.</a:t>
            </a:r>
          </a:p>
          <a:p>
            <a:pPr lvl="1"/>
            <a:r>
              <a:rPr lang="en-US" dirty="0" smtClean="0"/>
              <a:t>Normally used only as a backup for cookies</a:t>
            </a:r>
          </a:p>
          <a:p>
            <a:pPr lvl="1"/>
            <a:endParaRPr lang="en-US" dirty="0" smtClean="0"/>
          </a:p>
          <a:p>
            <a:pPr lvl="1"/>
            <a:r>
              <a:rPr lang="en-US" dirty="0" smtClean="0"/>
              <a:t>Advantages:</a:t>
            </a:r>
          </a:p>
          <a:p>
            <a:pPr lvl="2">
              <a:lnSpc>
                <a:spcPct val="90000"/>
              </a:lnSpc>
            </a:pPr>
            <a:r>
              <a:rPr lang="en-US" sz="1800" dirty="0"/>
              <a:t>It will always work irrespective of whether the cookie is enabled or disabled.</a:t>
            </a:r>
          </a:p>
          <a:p>
            <a:pPr lvl="2">
              <a:lnSpc>
                <a:spcPct val="90000"/>
              </a:lnSpc>
            </a:pPr>
            <a:r>
              <a:rPr lang="en-US" sz="1800" dirty="0"/>
              <a:t>Every data is appended on the URL =&gt; easy to debug.</a:t>
            </a:r>
          </a:p>
          <a:p>
            <a:pPr lvl="2">
              <a:lnSpc>
                <a:spcPct val="90000"/>
              </a:lnSpc>
            </a:pPr>
            <a:r>
              <a:rPr lang="en-US" sz="1800" dirty="0"/>
              <a:t>Extra form submission is not required on each page</a:t>
            </a:r>
          </a:p>
          <a:p>
            <a:pPr lvl="1"/>
            <a:r>
              <a:rPr lang="en-US" dirty="0" smtClean="0"/>
              <a:t>Disadvantages:</a:t>
            </a:r>
          </a:p>
          <a:p>
            <a:pPr lvl="2">
              <a:lnSpc>
                <a:spcPct val="90000"/>
              </a:lnSpc>
            </a:pPr>
            <a:r>
              <a:rPr lang="en-US" sz="1800" dirty="0"/>
              <a:t>Since the token is visible in the URL during a session, these sessions will not be very secure. </a:t>
            </a:r>
          </a:p>
          <a:p>
            <a:pPr lvl="2">
              <a:lnSpc>
                <a:spcPct val="90000"/>
              </a:lnSpc>
            </a:pPr>
            <a:r>
              <a:rPr lang="en-US" sz="1800" dirty="0"/>
              <a:t>Since links in static pages are hard-wired, they can't be dynamically changed for every user, so we can only use this system with </a:t>
            </a:r>
            <a:r>
              <a:rPr lang="en-US" sz="1800" dirty="0" err="1"/>
              <a:t>servlets</a:t>
            </a:r>
            <a:r>
              <a:rPr lang="en-US" sz="1800" dirty="0"/>
              <a:t> or other dynamic pages. </a:t>
            </a:r>
          </a:p>
          <a:p>
            <a:pPr lvl="2">
              <a:lnSpc>
                <a:spcPct val="90000"/>
              </a:lnSpc>
            </a:pPr>
            <a:r>
              <a:rPr lang="en-US" sz="1800" dirty="0"/>
              <a:t>It can send only textual information</a:t>
            </a:r>
          </a:p>
          <a:p>
            <a:pPr lvl="2"/>
            <a:endParaRPr lang="en-US" dirty="0" smtClean="0"/>
          </a:p>
          <a:p>
            <a:pPr lvl="1"/>
            <a:endParaRPr lang="en-US" dirty="0"/>
          </a:p>
        </p:txBody>
      </p:sp>
    </p:spTree>
    <p:extLst>
      <p:ext uri="{BB962C8B-B14F-4D97-AF65-F5344CB8AC3E}">
        <p14:creationId xmlns:p14="http://schemas.microsoft.com/office/powerpoint/2010/main" val="4116988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08119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Cookies:</a:t>
            </a:r>
          </a:p>
          <a:p>
            <a:pPr lvl="1"/>
            <a:r>
              <a:rPr lang="en-US" dirty="0" smtClean="0"/>
              <a:t>It is a small bit of text sent to the client that can be read again later</a:t>
            </a:r>
          </a:p>
          <a:p>
            <a:pPr lvl="1"/>
            <a:r>
              <a:rPr lang="en-US" dirty="0" smtClean="0"/>
              <a:t>Cookies are </a:t>
            </a:r>
            <a:r>
              <a:rPr lang="en-US" i="1" dirty="0" smtClean="0"/>
              <a:t>not</a:t>
            </a:r>
            <a:r>
              <a:rPr lang="en-US" dirty="0" smtClean="0"/>
              <a:t> a security threat but Cookies </a:t>
            </a:r>
            <a:r>
              <a:rPr lang="en-US" i="1" dirty="0" smtClean="0"/>
              <a:t>can be</a:t>
            </a:r>
            <a:r>
              <a:rPr lang="en-US" dirty="0" smtClean="0"/>
              <a:t> a privacy threat </a:t>
            </a:r>
          </a:p>
          <a:p>
            <a:pPr lvl="2"/>
            <a:r>
              <a:rPr lang="en-US" sz="1800" dirty="0"/>
              <a:t>Cookies can be used to customize advertisements</a:t>
            </a:r>
          </a:p>
          <a:p>
            <a:pPr lvl="2"/>
            <a:r>
              <a:rPr lang="en-US" sz="1800" dirty="0"/>
              <a:t>A servlet can read your cookies</a:t>
            </a:r>
          </a:p>
          <a:p>
            <a:endParaRPr lang="en-US" dirty="0" smtClean="0"/>
          </a:p>
          <a:p>
            <a:pPr lvl="1"/>
            <a:endParaRPr lang="en-US" dirty="0" smtClean="0"/>
          </a:p>
          <a:p>
            <a:pPr lvl="1"/>
            <a:endParaRPr lang="en-US" dirty="0"/>
          </a:p>
        </p:txBody>
      </p:sp>
      <p:pic>
        <p:nvPicPr>
          <p:cNvPr id="4" name="Picture 3" descr="Cookie1.jpg"/>
          <p:cNvPicPr>
            <a:picLocks noChangeAspect="1"/>
          </p:cNvPicPr>
          <p:nvPr/>
        </p:nvPicPr>
        <p:blipFill>
          <a:blip r:embed="rId3"/>
          <a:stretch>
            <a:fillRect/>
          </a:stretch>
        </p:blipFill>
        <p:spPr>
          <a:xfrm>
            <a:off x="3352800" y="2895600"/>
            <a:ext cx="4800600" cy="3505200"/>
          </a:xfrm>
          <a:prstGeom prst="rect">
            <a:avLst/>
          </a:prstGeom>
        </p:spPr>
      </p:pic>
    </p:spTree>
    <p:extLst>
      <p:ext uri="{BB962C8B-B14F-4D97-AF65-F5344CB8AC3E}">
        <p14:creationId xmlns:p14="http://schemas.microsoft.com/office/powerpoint/2010/main" val="1650527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59</TotalTime>
  <Words>4484</Words>
  <Application>Microsoft Office PowerPoint</Application>
  <PresentationFormat>Widescreen</PresentationFormat>
  <Paragraphs>480</Paragraphs>
  <Slides>30</Slides>
  <Notes>28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 Unicode MS</vt:lpstr>
      <vt:lpstr>ＭＳ Ｐゴシック</vt:lpstr>
      <vt:lpstr>Arial</vt:lpstr>
      <vt:lpstr>Calibri</vt:lpstr>
      <vt:lpstr>Courier New</vt:lpstr>
      <vt:lpstr>Garamond</vt:lpstr>
      <vt:lpstr>Times New Roman</vt:lpstr>
      <vt:lpstr>Trebuchet MS</vt:lpstr>
      <vt:lpstr>Wingdings</vt:lpstr>
      <vt:lpstr>Global</vt:lpstr>
      <vt:lpstr>1_Global</vt:lpstr>
      <vt:lpstr>Servlet-Session Filters</vt:lpstr>
      <vt:lpstr>Objectives</vt:lpstr>
      <vt:lpstr>What is Session Tracking?</vt:lpstr>
      <vt:lpstr>What is Session Tracking?</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Test your Memory…</vt:lpstr>
      <vt:lpstr>Coffee Break</vt:lpstr>
      <vt:lpstr>Test your Memory…</vt:lpstr>
      <vt:lpstr>Test your Memory…</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Test your Memory…</vt:lpstr>
      <vt:lpstr>Brainstorm</vt:lpstr>
      <vt:lpstr>Queries</vt:lpstr>
      <vt:lpstr>Recap</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Chinchole, Pradeep</cp:lastModifiedBy>
  <cp:revision>17</cp:revision>
  <dcterms:created xsi:type="dcterms:W3CDTF">2017-03-10T12:39:37Z</dcterms:created>
  <dcterms:modified xsi:type="dcterms:W3CDTF">2017-04-03T10:35:00Z</dcterms:modified>
</cp:coreProperties>
</file>