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  <p:sldMasterId id="2147483699" r:id="rId2"/>
    <p:sldMasterId id="2147483708" r:id="rId3"/>
  </p:sldMasterIdLst>
  <p:notesMasterIdLst>
    <p:notesMasterId r:id="rId14"/>
  </p:notesMasterIdLst>
  <p:handoutMasterIdLst>
    <p:handoutMasterId r:id="rId15"/>
  </p:handoutMasterIdLst>
  <p:sldIdLst>
    <p:sldId id="305" r:id="rId4"/>
    <p:sldId id="282" r:id="rId5"/>
    <p:sldId id="297" r:id="rId6"/>
    <p:sldId id="298" r:id="rId7"/>
    <p:sldId id="299" r:id="rId8"/>
    <p:sldId id="300" r:id="rId9"/>
    <p:sldId id="301" r:id="rId10"/>
    <p:sldId id="303" r:id="rId11"/>
    <p:sldId id="302" r:id="rId12"/>
    <p:sldId id="304" r:id="rId13"/>
  </p:sldIdLst>
  <p:sldSz cx="12192000" cy="6858000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9A2B"/>
    <a:srgbClr val="E63312"/>
    <a:srgbClr val="123375"/>
    <a:srgbClr val="A10B70"/>
    <a:srgbClr val="70706F"/>
    <a:srgbClr val="003E2F"/>
    <a:srgbClr val="E4B402"/>
    <a:srgbClr val="FFD800"/>
    <a:srgbClr val="009EE3"/>
    <a:srgbClr val="51AE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9" autoAdjust="0"/>
    <p:restoredTop sz="93410" autoAdjust="0"/>
  </p:normalViewPr>
  <p:slideViewPr>
    <p:cSldViewPr>
      <p:cViewPr>
        <p:scale>
          <a:sx n="100" d="100"/>
          <a:sy n="100" d="100"/>
        </p:scale>
        <p:origin x="-930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46" y="-108"/>
      </p:cViewPr>
      <p:guideLst>
        <p:guide orient="horz" pos="2142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pPr/>
              <a:t>03.12.2016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0504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0504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565400"/>
            <a:ext cx="12192000" cy="395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63352" y="1700808"/>
            <a:ext cx="11567442" cy="5437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66264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mi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/>
          <p:cNvSpPr>
            <a:spLocks noGrp="1"/>
          </p:cNvSpPr>
          <p:nvPr>
            <p:ph type="pic" sz="quarter" idx="14"/>
          </p:nvPr>
        </p:nvSpPr>
        <p:spPr>
          <a:xfrm>
            <a:off x="360000" y="1748231"/>
            <a:ext cx="1619712" cy="1325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627784" y="1748233"/>
            <a:ext cx="930086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>
          <a:xfrm>
            <a:off x="2620792" y="3169920"/>
            <a:ext cx="9307856" cy="321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 baseline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xmlns="" val="42374933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627784" y="1748233"/>
            <a:ext cx="930086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>
          <a:xfrm>
            <a:off x="2620792" y="3169920"/>
            <a:ext cx="9307856" cy="321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 baseline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60000" y="3169920"/>
            <a:ext cx="1619712" cy="13440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smtClean="0"/>
              <a:t>Logo (optional)</a:t>
            </a:r>
            <a:endParaRPr lang="de-DE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61265" y="4592644"/>
            <a:ext cx="1619712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smtClean="0"/>
              <a:t>Logo (optional)</a:t>
            </a:r>
            <a:endParaRPr lang="de-DE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1747196"/>
            <a:ext cx="1619712" cy="13440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smtClean="0"/>
              <a:t>Logo (optional)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8403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4963" y="961275"/>
            <a:ext cx="1008510" cy="554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10452992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47813" y="2349500"/>
            <a:ext cx="10452100" cy="4032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7298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1547663" y="2276871"/>
            <a:ext cx="4898258" cy="402975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4963" y="961275"/>
            <a:ext cx="1008510" cy="554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smtClean="0"/>
              <a:t>Logo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7032104" y="2276871"/>
            <a:ext cx="4932587" cy="400863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3"/>
          </p:nvPr>
        </p:nvSpPr>
        <p:spPr>
          <a:xfrm>
            <a:off x="7032104" y="978033"/>
            <a:ext cx="4932587" cy="965035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547663" y="980728"/>
            <a:ext cx="4898257" cy="939817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51000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1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35256" y="2348880"/>
            <a:ext cx="11521385" cy="396044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35257" y="988052"/>
            <a:ext cx="11521385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9047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335256" y="2348880"/>
            <a:ext cx="11521385" cy="39604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335257" y="973550"/>
            <a:ext cx="11521385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5016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35257" y="988052"/>
            <a:ext cx="11521385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335253" y="2348880"/>
            <a:ext cx="3528499" cy="396044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0"/>
          </p:nvPr>
        </p:nvSpPr>
        <p:spPr>
          <a:xfrm>
            <a:off x="4319973" y="2348880"/>
            <a:ext cx="3528499" cy="396044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1"/>
          </p:nvPr>
        </p:nvSpPr>
        <p:spPr>
          <a:xfrm>
            <a:off x="8328143" y="2348880"/>
            <a:ext cx="3528499" cy="396044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4820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30" y="-43119"/>
            <a:ext cx="2327217" cy="1506510"/>
          </a:xfrm>
          <a:prstGeom prst="rect">
            <a:avLst/>
          </a:prstGeom>
        </p:spPr>
      </p:pic>
      <p:cxnSp>
        <p:nvCxnSpPr>
          <p:cNvPr id="14" name="Gerader Verbinder 13"/>
          <p:cNvCxnSpPr/>
          <p:nvPr userDrawn="1"/>
        </p:nvCxnSpPr>
        <p:spPr>
          <a:xfrm>
            <a:off x="2351160" y="296744"/>
            <a:ext cx="0" cy="82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4"/>
          <p:cNvSpPr txBox="1">
            <a:spLocks/>
          </p:cNvSpPr>
          <p:nvPr userDrawn="1"/>
        </p:nvSpPr>
        <p:spPr>
          <a:xfrm>
            <a:off x="2612456" y="263150"/>
            <a:ext cx="6336606" cy="9350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de-DE" sz="2400" dirty="0" smtClean="0"/>
              <a:t>VR View – </a:t>
            </a:r>
            <a:r>
              <a:rPr lang="de-DE" sz="2400" dirty="0" err="1" smtClean="0"/>
              <a:t>virtual</a:t>
            </a:r>
            <a:r>
              <a:rPr lang="de-DE" sz="2400" dirty="0" smtClean="0"/>
              <a:t> </a:t>
            </a:r>
            <a:r>
              <a:rPr lang="de-DE" sz="2400" dirty="0" err="1" smtClean="0"/>
              <a:t>reality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everyone</a:t>
            </a:r>
            <a:endParaRPr lang="de-DE" sz="2400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9624392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235191" y="6525345"/>
            <a:ext cx="3688737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Chemnitz</a:t>
            </a:r>
            <a:r>
              <a:rPr lang="de-DE" sz="14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  <a:t> ∙ </a:t>
            </a:r>
            <a:r>
              <a:rPr lang="de-DE" sz="14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  <a:t>5</a:t>
            </a: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Dez.</a:t>
            </a:r>
            <a:r>
              <a:rPr lang="de-DE" sz="1400" baseline="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de-DE" sz="14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  <a:t>2016 ∙ L. Berger </a:t>
            </a:r>
            <a:endParaRPr lang="de-DE" sz="1400" kern="12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47" r:id="rId2"/>
    <p:sldLayoutId id="2147483748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 Narrow" panose="020B0606020202030204" pitchFamily="34" charset="0"/>
          <a:ea typeface="Roboto Condensed" panose="02000000000000000000" pitchFamily="2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65" y="-80348"/>
            <a:ext cx="1729899" cy="869671"/>
          </a:xfrm>
          <a:prstGeom prst="rect">
            <a:avLst/>
          </a:prstGeom>
        </p:spPr>
      </p:pic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784299" y="6525345"/>
            <a:ext cx="3119669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184576" cy="33265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/>
              <a:pPr algn="ctr">
                <a:defRPr/>
              </a:pPr>
              <a:t>‹Nr.›</a:t>
            </a:fld>
            <a:endParaRPr lang="de-DE" sz="1400"/>
          </a:p>
        </p:txBody>
      </p:sp>
      <p:sp>
        <p:nvSpPr>
          <p:cNvPr id="9" name="Rechteck 8"/>
          <p:cNvSpPr/>
          <p:nvPr userDrawn="1"/>
        </p:nvSpPr>
        <p:spPr>
          <a:xfrm>
            <a:off x="-2960" y="274"/>
            <a:ext cx="12194960" cy="764704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588" y="-79554"/>
            <a:ext cx="1297424" cy="869671"/>
          </a:xfrm>
          <a:prstGeom prst="rect">
            <a:avLst/>
          </a:prstGeom>
        </p:spPr>
      </p:pic>
      <p:cxnSp>
        <p:nvCxnSpPr>
          <p:cNvPr id="11" name="Gerader Verbinder 10"/>
          <p:cNvCxnSpPr/>
          <p:nvPr userDrawn="1"/>
        </p:nvCxnSpPr>
        <p:spPr>
          <a:xfrm>
            <a:off x="1437040" y="126794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 txBox="1">
            <a:spLocks/>
          </p:cNvSpPr>
          <p:nvPr userDrawn="1"/>
        </p:nvSpPr>
        <p:spPr>
          <a:xfrm>
            <a:off x="1516771" y="108526"/>
            <a:ext cx="4135349" cy="5841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"/>
              </a:spcBef>
              <a:spcAft>
                <a:spcPts val="0"/>
              </a:spcAft>
            </a:pPr>
            <a:r>
              <a:rPr lang="de-DE" sz="1600" dirty="0" smtClean="0">
                <a:latin typeface="Roboto Condensed" panose="02000000000000000000" pitchFamily="2" charset="0"/>
              </a:rPr>
              <a:t>VR View – </a:t>
            </a:r>
            <a:r>
              <a:rPr lang="de-DE" sz="1600" dirty="0" err="1" smtClean="0">
                <a:latin typeface="Roboto Condensed" panose="02000000000000000000" pitchFamily="2" charset="0"/>
              </a:rPr>
              <a:t>virtual</a:t>
            </a:r>
            <a:r>
              <a:rPr lang="de-DE" sz="1600" baseline="0" dirty="0" smtClean="0">
                <a:latin typeface="Roboto Condensed" panose="02000000000000000000" pitchFamily="2" charset="0"/>
              </a:rPr>
              <a:t> </a:t>
            </a:r>
            <a:r>
              <a:rPr lang="de-DE" sz="1600" baseline="0" dirty="0" err="1" smtClean="0">
                <a:latin typeface="Roboto Condensed" panose="02000000000000000000" pitchFamily="2" charset="0"/>
              </a:rPr>
              <a:t>reality</a:t>
            </a:r>
            <a:r>
              <a:rPr lang="de-DE" sz="1600" baseline="0" dirty="0" smtClean="0">
                <a:latin typeface="Roboto Condensed" panose="02000000000000000000" pitchFamily="2" charset="0"/>
              </a:rPr>
              <a:t> </a:t>
            </a:r>
            <a:r>
              <a:rPr lang="de-DE" sz="1600" baseline="0" dirty="0" err="1" smtClean="0">
                <a:latin typeface="Roboto Condensed" panose="02000000000000000000" pitchFamily="2" charset="0"/>
              </a:rPr>
              <a:t>for</a:t>
            </a:r>
            <a:r>
              <a:rPr lang="de-DE" sz="1600" baseline="0" dirty="0" smtClean="0">
                <a:latin typeface="Roboto Condensed" panose="02000000000000000000" pitchFamily="2" charset="0"/>
              </a:rPr>
              <a:t> </a:t>
            </a:r>
            <a:r>
              <a:rPr lang="de-DE" sz="1600" baseline="0" dirty="0" err="1" smtClean="0">
                <a:latin typeface="Roboto Condensed" panose="02000000000000000000" pitchFamily="2" charset="0"/>
              </a:rPr>
              <a:t>everyone</a:t>
            </a:r>
            <a:endParaRPr lang="de-DE" sz="1600" dirty="0">
              <a:latin typeface="Roboto Condensed" panose="02000000000000000000" pitchFamily="2" charset="0"/>
            </a:endParaRPr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10452992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10452992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335257" y="973550"/>
            <a:ext cx="11521385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335256" y="2311240"/>
            <a:ext cx="11521385" cy="399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/>
          <p:cNvSpPr txBox="1">
            <a:spLocks noChangeArrowheads="1"/>
          </p:cNvSpPr>
          <p:nvPr userDrawn="1"/>
        </p:nvSpPr>
        <p:spPr bwMode="auto">
          <a:xfrm>
            <a:off x="8784299" y="6525345"/>
            <a:ext cx="3119669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/>
          <p:cNvSpPr txBox="1">
            <a:spLocks/>
          </p:cNvSpPr>
          <p:nvPr userDrawn="1"/>
        </p:nvSpPr>
        <p:spPr>
          <a:xfrm>
            <a:off x="4655840" y="6526933"/>
            <a:ext cx="5184576" cy="33265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/>
              <a:pPr algn="ctr">
                <a:defRPr/>
              </a:pPr>
              <a:t>‹Nr.›</a:t>
            </a:fld>
            <a:endParaRPr lang="de-DE" sz="1400"/>
          </a:p>
        </p:txBody>
      </p:sp>
      <p:sp>
        <p:nvSpPr>
          <p:cNvPr id="12" name="Rechteck 11"/>
          <p:cNvSpPr/>
          <p:nvPr userDrawn="1"/>
        </p:nvSpPr>
        <p:spPr>
          <a:xfrm>
            <a:off x="-2960" y="274"/>
            <a:ext cx="12194960" cy="764704"/>
          </a:xfrm>
          <a:prstGeom prst="rect">
            <a:avLst/>
          </a:prstGeom>
          <a:solidFill>
            <a:srgbClr val="779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588" y="-79554"/>
            <a:ext cx="1297424" cy="869671"/>
          </a:xfrm>
          <a:prstGeom prst="rect">
            <a:avLst/>
          </a:prstGeom>
        </p:spPr>
      </p:pic>
      <p:cxnSp>
        <p:nvCxnSpPr>
          <p:cNvPr id="18" name="Gerader Verbinder 17"/>
          <p:cNvCxnSpPr/>
          <p:nvPr userDrawn="1"/>
        </p:nvCxnSpPr>
        <p:spPr>
          <a:xfrm>
            <a:off x="1437040" y="126794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 txBox="1">
            <a:spLocks/>
          </p:cNvSpPr>
          <p:nvPr userDrawn="1"/>
        </p:nvSpPr>
        <p:spPr>
          <a:xfrm>
            <a:off x="1516771" y="108526"/>
            <a:ext cx="10627901" cy="5841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"/>
              </a:spcBef>
              <a:spcAft>
                <a:spcPts val="0"/>
              </a:spcAft>
            </a:pPr>
            <a:r>
              <a:rPr lang="de-DE" sz="1600" dirty="0" smtClean="0">
                <a:latin typeface="Roboto Condensed" panose="02000000000000000000" pitchFamily="2" charset="0"/>
              </a:rPr>
              <a:t>VR View – </a:t>
            </a:r>
            <a:r>
              <a:rPr lang="de-DE" sz="1600" dirty="0" err="1" smtClean="0">
                <a:latin typeface="Roboto Condensed" panose="02000000000000000000" pitchFamily="2" charset="0"/>
              </a:rPr>
              <a:t>virtual</a:t>
            </a:r>
            <a:r>
              <a:rPr lang="de-DE" sz="1600" baseline="0" dirty="0" smtClean="0">
                <a:latin typeface="Roboto Condensed" panose="02000000000000000000" pitchFamily="2" charset="0"/>
              </a:rPr>
              <a:t> </a:t>
            </a:r>
            <a:r>
              <a:rPr lang="de-DE" sz="1600" baseline="0" dirty="0" err="1" smtClean="0">
                <a:latin typeface="Roboto Condensed" panose="02000000000000000000" pitchFamily="2" charset="0"/>
              </a:rPr>
              <a:t>reality</a:t>
            </a:r>
            <a:r>
              <a:rPr lang="de-DE" sz="1600" baseline="0" dirty="0" smtClean="0">
                <a:latin typeface="Roboto Condensed" panose="02000000000000000000" pitchFamily="2" charset="0"/>
              </a:rPr>
              <a:t> </a:t>
            </a:r>
            <a:r>
              <a:rPr lang="de-DE" sz="1600" baseline="0" dirty="0" err="1" smtClean="0">
                <a:latin typeface="Roboto Condensed" panose="02000000000000000000" pitchFamily="2" charset="0"/>
              </a:rPr>
              <a:t>for</a:t>
            </a:r>
            <a:r>
              <a:rPr lang="de-DE" sz="1600" baseline="0" dirty="0" smtClean="0">
                <a:latin typeface="Roboto Condensed" panose="02000000000000000000" pitchFamily="2" charset="0"/>
              </a:rPr>
              <a:t> </a:t>
            </a:r>
            <a:r>
              <a:rPr lang="de-DE" sz="1600" baseline="0" dirty="0" err="1" smtClean="0">
                <a:latin typeface="Roboto Condensed" panose="02000000000000000000" pitchFamily="2" charset="0"/>
              </a:rPr>
              <a:t>everyone</a:t>
            </a:r>
            <a:endParaRPr lang="de-DE" sz="1600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78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8/83/Tissot_indicatrix_world_map_equirectangular_proj.svg/2000px-Tissot_indicatrix_world_map_equirectangular_proj.svg.png" TargetMode="External"/><Relationship Id="rId2" Type="http://schemas.openxmlformats.org/officeDocument/2006/relationships/hyperlink" Target="https://d28m5bx785ox17.cloudfront.net/v1/img/HigQ5QcpO7z63P8I7zeZZ8D7BWNT5WHPF2SlHR5mIDE=/w/4096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virtual.ingame.de/files/2016/02/google_cardboard_2.jpg" TargetMode="External"/><Relationship Id="rId5" Type="http://schemas.openxmlformats.org/officeDocument/2006/relationships/hyperlink" Target="https://developers.google.com/vr/concepts/vrview" TargetMode="External"/><Relationship Id="rId4" Type="http://schemas.openxmlformats.org/officeDocument/2006/relationships/hyperlink" Target="http://www.roadtovr.com/wp-content/uploads/2015/05/gopro-jump-rig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vrview/2.0/index.html?image=//d28m5bx785ox17.cloudfront.net/v1/img/HigQ5QcpO7z63P8I7zeZZ8D7BWNT5WHPF2SlHR5mIDE=/w/4096&amp;is_stereo=fals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age.googleapis.com/vrview/2.0/index.html?image=//upload.wikimedia.org/wikipedia/commons/thumb/8/83/Tissot_indicatrix_world_map_equirectangular_proj.svg/2000px-Tissot_indicatrix_world_map_equirectangular_proj.svg.png&amp;is_stereo=fals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37"/>
          <p:cNvSpPr>
            <a:spLocks noGrp="1"/>
          </p:cNvSpPr>
          <p:nvPr>
            <p:ph type="title"/>
          </p:nvPr>
        </p:nvSpPr>
        <p:spPr>
          <a:xfrm>
            <a:off x="2595538" y="2214554"/>
            <a:ext cx="9300864" cy="1325563"/>
          </a:xfrm>
        </p:spPr>
        <p:txBody>
          <a:bodyPr/>
          <a:lstStyle/>
          <a:p>
            <a:r>
              <a:rPr lang="de-DE" b="1" dirty="0" smtClean="0">
                <a:solidFill>
                  <a:srgbClr val="779A2B"/>
                </a:solidFill>
              </a:rPr>
              <a:t>VR View </a:t>
            </a:r>
            <a:r>
              <a:rPr lang="de-DE" b="1" dirty="0" smtClean="0">
                <a:solidFill>
                  <a:srgbClr val="779A2B"/>
                </a:solidFill>
              </a:rPr>
              <a:t>– </a:t>
            </a:r>
            <a:r>
              <a:rPr lang="de-DE" b="1" dirty="0" err="1" smtClean="0">
                <a:solidFill>
                  <a:srgbClr val="779A2B"/>
                </a:solidFill>
              </a:rPr>
              <a:t>virtual</a:t>
            </a:r>
            <a:r>
              <a:rPr lang="de-DE" b="1" dirty="0" smtClean="0">
                <a:solidFill>
                  <a:srgbClr val="779A2B"/>
                </a:solidFill>
              </a:rPr>
              <a:t> </a:t>
            </a:r>
            <a:r>
              <a:rPr lang="de-DE" b="1" dirty="0" err="1" smtClean="0">
                <a:solidFill>
                  <a:srgbClr val="779A2B"/>
                </a:solidFill>
              </a:rPr>
              <a:t>reality</a:t>
            </a:r>
            <a:r>
              <a:rPr lang="de-DE" b="1" dirty="0" smtClean="0">
                <a:solidFill>
                  <a:srgbClr val="779A2B"/>
                </a:solidFill>
              </a:rPr>
              <a:t> </a:t>
            </a:r>
            <a:r>
              <a:rPr lang="de-DE" b="1" dirty="0" err="1" smtClean="0">
                <a:solidFill>
                  <a:srgbClr val="779A2B"/>
                </a:solidFill>
              </a:rPr>
              <a:t>for</a:t>
            </a:r>
            <a:r>
              <a:rPr lang="de-DE" b="1" dirty="0" smtClean="0">
                <a:solidFill>
                  <a:srgbClr val="779A2B"/>
                </a:solidFill>
              </a:rPr>
              <a:t> </a:t>
            </a:r>
            <a:r>
              <a:rPr lang="de-DE" b="1" dirty="0" err="1" smtClean="0">
                <a:solidFill>
                  <a:srgbClr val="779A2B"/>
                </a:solidFill>
              </a:rPr>
              <a:t>everyone</a:t>
            </a:r>
            <a:endParaRPr lang="de-DE" b="1" dirty="0">
              <a:solidFill>
                <a:srgbClr val="779A2B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adviser</a:t>
            </a:r>
            <a:r>
              <a:rPr lang="de-DE" dirty="0" smtClean="0"/>
              <a:t>: 	André Langer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referee</a:t>
            </a:r>
            <a:r>
              <a:rPr lang="de-DE" dirty="0" smtClean="0"/>
              <a:t>:	Lucien Berger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067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 smtClean="0">
                <a:hlinkClick r:id="rId2"/>
              </a:rPr>
              <a:t>https://d28m5bx785ox17.cloudfront.net/v1/img/HigQ5QcpO7z63P8I7zeZZ8D7BWNT5WHPF2SlHR5mIDE=/w/4096</a:t>
            </a:r>
            <a:endParaRPr lang="de-DE" dirty="0" smtClean="0"/>
          </a:p>
          <a:p>
            <a:pPr marL="457200" indent="-457200">
              <a:buFont typeface="+mj-lt"/>
              <a:buAutoNum type="arabicParenBoth"/>
            </a:pPr>
            <a:r>
              <a:rPr lang="de-DE" dirty="0" smtClean="0">
                <a:hlinkClick r:id="rId3"/>
              </a:rPr>
              <a:t>https://upload.wikimedia.org/wikipedia/commons/thumb/8/83/Tissot_indicatrix_world_map_equirectangular_proj.svg/2000px-Tissot_indicatrix_world_map_equirectangular_proj.svg.png</a:t>
            </a:r>
            <a:endParaRPr lang="de-DE" dirty="0" smtClean="0"/>
          </a:p>
          <a:p>
            <a:pPr marL="457200" indent="-457200">
              <a:buFont typeface="+mj-lt"/>
              <a:buAutoNum type="arabicParenBoth"/>
            </a:pPr>
            <a:r>
              <a:rPr lang="de-DE" dirty="0" smtClean="0">
                <a:hlinkClick r:id="rId4"/>
              </a:rPr>
              <a:t>http://www.roadtovr.com/wp-content/uploads/2015/05/gopro-jump-rig.jpg</a:t>
            </a:r>
            <a:endParaRPr lang="de-DE" dirty="0" smtClean="0"/>
          </a:p>
          <a:p>
            <a:pPr marL="457200" indent="-457200">
              <a:buFont typeface="+mj-lt"/>
              <a:buAutoNum type="arabicParenBoth"/>
            </a:pPr>
            <a:r>
              <a:rPr lang="de-DE" dirty="0" smtClean="0">
                <a:hlinkClick r:id="rId5"/>
              </a:rPr>
              <a:t>https://developers.google.com/vr/concepts/vrview</a:t>
            </a:r>
            <a:endParaRPr lang="de-DE" dirty="0" smtClean="0"/>
          </a:p>
          <a:p>
            <a:pPr marL="457200" indent="-457200">
              <a:buFont typeface="+mj-lt"/>
              <a:buAutoNum type="arabicParenBoth"/>
            </a:pPr>
            <a:r>
              <a:rPr lang="de-DE" dirty="0" smtClean="0"/>
              <a:t>https://developers.google.com/vr/jump/rendering-ods-content.pdf</a:t>
            </a:r>
          </a:p>
          <a:p>
            <a:pPr marL="457200" indent="-457200">
              <a:buFont typeface="+mj-lt"/>
              <a:buAutoNum type="arabicParenBoth"/>
            </a:pPr>
            <a:r>
              <a:rPr lang="de-DE" dirty="0" smtClean="0">
                <a:hlinkClick r:id="rId6"/>
              </a:rPr>
              <a:t>http://virtual.ingame.de/files/2016/02/google_cardboard_2.jpg</a:t>
            </a:r>
            <a:endParaRPr lang="de-DE" dirty="0" smtClean="0"/>
          </a:p>
          <a:p>
            <a:pPr marL="457200" indent="-457200">
              <a:buFont typeface="+mj-lt"/>
              <a:buAutoNum type="arabicParenBoth"/>
            </a:pPr>
            <a:r>
              <a:rPr lang="de-DE" dirty="0" smtClean="0"/>
              <a:t>https://i.ytimg.com/vi/rLLAA4ENIP4/hq720.jpg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VR View </a:t>
            </a:r>
            <a:endParaRPr lang="de-DE"/>
          </a:p>
        </p:txBody>
      </p:sp>
      <p:sp>
        <p:nvSpPr>
          <p:cNvPr id="39" name="Inhaltsplatzhalter 3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VR View?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Pictures </a:t>
            </a:r>
            <a:r>
              <a:rPr lang="de-DE" dirty="0" err="1" smtClean="0"/>
              <a:t>for</a:t>
            </a:r>
            <a:r>
              <a:rPr lang="de-DE" dirty="0" smtClean="0"/>
              <a:t> VR View	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Videos </a:t>
            </a:r>
            <a:r>
              <a:rPr lang="de-DE" dirty="0" err="1" smtClean="0"/>
              <a:t>for</a:t>
            </a:r>
            <a:r>
              <a:rPr lang="de-DE" dirty="0" smtClean="0"/>
              <a:t> VR View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Devices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VR 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7067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VR View?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Google </a:t>
            </a:r>
            <a:r>
              <a:rPr lang="de-DE" dirty="0" smtClean="0">
                <a:sym typeface="Wingdings" pitchFamily="2" charset="2"/>
              </a:rPr>
              <a:t> spring 2016</a:t>
            </a:r>
            <a:endParaRPr lang="de-DE" dirty="0" smtClean="0"/>
          </a:p>
          <a:p>
            <a:r>
              <a:rPr lang="de-DE" dirty="0" err="1" smtClean="0">
                <a:hlinkClick r:id="rId2"/>
              </a:rPr>
              <a:t>embed</a:t>
            </a:r>
            <a:r>
              <a:rPr lang="de-DE" dirty="0" smtClean="0">
                <a:hlinkClick r:id="rId2"/>
              </a:rPr>
              <a:t> 360° VR </a:t>
            </a:r>
            <a:r>
              <a:rPr lang="de-DE" dirty="0" err="1" smtClean="0">
                <a:hlinkClick r:id="rId2"/>
              </a:rPr>
              <a:t>media</a:t>
            </a:r>
            <a:r>
              <a:rPr lang="de-DE" dirty="0" smtClean="0"/>
              <a:t> (1)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websites</a:t>
            </a:r>
            <a:r>
              <a:rPr lang="de-DE" dirty="0" smtClean="0"/>
              <a:t>/ </a:t>
            </a:r>
            <a:r>
              <a:rPr lang="de-DE" dirty="0" err="1" smtClean="0"/>
              <a:t>apps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 </a:t>
            </a:r>
            <a:r>
              <a:rPr lang="de-DE" dirty="0" err="1" smtClean="0">
                <a:sym typeface="Wingdings" pitchFamily="2" charset="2"/>
              </a:rPr>
              <a:t>no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need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special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hardware</a:t>
            </a:r>
            <a:r>
              <a:rPr lang="de-DE" dirty="0" smtClean="0">
                <a:sym typeface="Wingdings" pitchFamily="2" charset="2"/>
              </a:rPr>
              <a:t>  </a:t>
            </a:r>
            <a:r>
              <a:rPr lang="de-DE" dirty="0" err="1" smtClean="0">
                <a:sym typeface="Wingdings" pitchFamily="2" charset="2"/>
              </a:rPr>
              <a:t>immersive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everyone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systems</a:t>
            </a:r>
            <a:r>
              <a:rPr lang="de-DE" dirty="0" smtClean="0"/>
              <a:t>: web, IOS (8+), </a:t>
            </a:r>
            <a:r>
              <a:rPr lang="de-DE" dirty="0" err="1" smtClean="0"/>
              <a:t>android</a:t>
            </a:r>
            <a:r>
              <a:rPr lang="de-DE" dirty="0" smtClean="0"/>
              <a:t> (4.4+)</a:t>
            </a:r>
          </a:p>
          <a:p>
            <a:r>
              <a:rPr lang="de-DE" dirty="0" err="1" smtClean="0"/>
              <a:t>hosting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client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side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display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solution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5595933" y="2349500"/>
            <a:ext cx="6403979" cy="4032250"/>
          </a:xfrm>
        </p:spPr>
        <p:txBody>
          <a:bodyPr/>
          <a:lstStyle/>
          <a:p>
            <a:r>
              <a:rPr lang="de-DE" dirty="0" err="1" smtClean="0"/>
              <a:t>media</a:t>
            </a:r>
            <a:r>
              <a:rPr lang="de-DE" dirty="0" smtClean="0"/>
              <a:t> = </a:t>
            </a:r>
            <a:r>
              <a:rPr lang="de-DE" dirty="0" err="1" smtClean="0"/>
              <a:t>equirectangular</a:t>
            </a:r>
            <a:r>
              <a:rPr lang="de-DE" dirty="0" smtClean="0"/>
              <a:t> </a:t>
            </a:r>
            <a:r>
              <a:rPr lang="de-DE" dirty="0" err="1" smtClean="0"/>
              <a:t>projection</a:t>
            </a:r>
            <a:endParaRPr lang="de-DE" dirty="0" smtClean="0"/>
          </a:p>
          <a:p>
            <a:pPr>
              <a:buFont typeface="Wingdings"/>
              <a:buChar char="à"/>
            </a:pPr>
            <a:r>
              <a:rPr lang="de-DE" dirty="0" err="1" smtClean="0">
                <a:sym typeface="Wingdings" pitchFamily="2" charset="2"/>
              </a:rPr>
              <a:t>map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hlinkClick r:id="rId2"/>
              </a:rPr>
              <a:t>globe</a:t>
            </a:r>
            <a:r>
              <a:rPr lang="de-DE" dirty="0" smtClean="0"/>
              <a:t> (2)</a:t>
            </a:r>
          </a:p>
          <a:p>
            <a:pPr>
              <a:buFont typeface="Wingdings"/>
              <a:buChar char="à"/>
            </a:pPr>
            <a:endParaRPr lang="de-DE" dirty="0" smtClean="0">
              <a:sym typeface="Wingdings" pitchFamily="2" charset="2"/>
            </a:endParaRPr>
          </a:p>
        </p:txBody>
      </p:sp>
      <p:pic>
        <p:nvPicPr>
          <p:cNvPr id="5122" name="Picture 2" descr="https://upload.wikimedia.org/wikipedia/commons/thumb/8/83/Tissot_indicatrix_world_map_equirectangular_proj.svg/2000px-Tissot_indicatrix_world_map_equirectangular_proj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36" y="2357430"/>
            <a:ext cx="5000660" cy="250033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2452662" y="4786322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equirect</a:t>
            </a:r>
            <a:r>
              <a:rPr lang="de-DE" sz="1200" dirty="0" smtClean="0"/>
              <a:t> </a:t>
            </a:r>
            <a:r>
              <a:rPr lang="de-DE" sz="1200" dirty="0" err="1" smtClean="0"/>
              <a:t>pano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Pictures </a:t>
            </a:r>
            <a:r>
              <a:rPr lang="de-DE" dirty="0" err="1" smtClean="0"/>
              <a:t>for</a:t>
            </a:r>
            <a:r>
              <a:rPr lang="de-DE" dirty="0" smtClean="0"/>
              <a:t> VR View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5595933" y="2349500"/>
            <a:ext cx="6403979" cy="4032250"/>
          </a:xfrm>
        </p:spPr>
        <p:txBody>
          <a:bodyPr/>
          <a:lstStyle/>
          <a:p>
            <a:r>
              <a:rPr lang="de-DE" dirty="0" err="1" smtClean="0"/>
              <a:t>captured</a:t>
            </a:r>
            <a:r>
              <a:rPr lang="de-DE" dirty="0" smtClean="0"/>
              <a:t> in real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CGI</a:t>
            </a:r>
          </a:p>
          <a:p>
            <a:r>
              <a:rPr lang="de-DE" dirty="0" smtClean="0"/>
              <a:t>CGI: different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Unity</a:t>
            </a:r>
            <a:r>
              <a:rPr lang="de-DE" dirty="0" smtClean="0"/>
              <a:t>, Unreal, etc.</a:t>
            </a:r>
          </a:p>
          <a:p>
            <a:r>
              <a:rPr lang="de-DE" dirty="0" err="1" smtClean="0"/>
              <a:t>format</a:t>
            </a:r>
            <a:r>
              <a:rPr lang="de-DE" dirty="0" smtClean="0"/>
              <a:t>: </a:t>
            </a:r>
            <a:r>
              <a:rPr lang="de-DE" dirty="0" err="1" smtClean="0"/>
              <a:t>png</a:t>
            </a:r>
            <a:r>
              <a:rPr lang="de-DE" dirty="0" smtClean="0"/>
              <a:t>, </a:t>
            </a:r>
            <a:r>
              <a:rPr lang="de-DE" dirty="0" err="1" smtClean="0"/>
              <a:t>jpeg</a:t>
            </a:r>
            <a:r>
              <a:rPr lang="de-DE" dirty="0" smtClean="0"/>
              <a:t>, </a:t>
            </a:r>
            <a:r>
              <a:rPr lang="de-DE" dirty="0" err="1" smtClean="0"/>
              <a:t>gif</a:t>
            </a:r>
            <a:endParaRPr lang="de-DE" dirty="0" smtClean="0"/>
          </a:p>
          <a:p>
            <a:r>
              <a:rPr lang="de-DE" dirty="0" err="1" smtClean="0"/>
              <a:t>resolution</a:t>
            </a:r>
            <a:r>
              <a:rPr lang="de-DE" dirty="0" smtClean="0"/>
              <a:t>: 	mono, 2:1 </a:t>
            </a:r>
            <a:r>
              <a:rPr lang="de-DE" dirty="0" err="1" smtClean="0"/>
              <a:t>ratio</a:t>
            </a:r>
            <a:r>
              <a:rPr lang="de-DE" dirty="0" smtClean="0"/>
              <a:t>, 4096x2048</a:t>
            </a:r>
          </a:p>
          <a:p>
            <a:pPr>
              <a:buNone/>
            </a:pPr>
            <a:r>
              <a:rPr lang="de-DE" dirty="0" smtClean="0"/>
              <a:t>                      </a:t>
            </a:r>
            <a:r>
              <a:rPr lang="de-DE" dirty="0" err="1" smtClean="0"/>
              <a:t>stereo</a:t>
            </a:r>
            <a:r>
              <a:rPr lang="de-DE" dirty="0" smtClean="0"/>
              <a:t>, 1:1 </a:t>
            </a:r>
            <a:r>
              <a:rPr lang="de-DE" dirty="0" err="1" smtClean="0"/>
              <a:t>ratio</a:t>
            </a:r>
            <a:r>
              <a:rPr lang="de-DE" dirty="0" smtClean="0"/>
              <a:t>, 4096x4096</a:t>
            </a:r>
          </a:p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: </a:t>
            </a:r>
            <a:r>
              <a:rPr lang="de-DE" dirty="0" err="1" smtClean="0"/>
              <a:t>inside</a:t>
            </a:r>
            <a:r>
              <a:rPr lang="de-DE" dirty="0" smtClean="0"/>
              <a:t> out&lt;-&gt;outside in</a:t>
            </a:r>
          </a:p>
          <a:p>
            <a:endParaRPr lang="de-DE" dirty="0" smtClean="0"/>
          </a:p>
          <a:p>
            <a:pPr lvl="4"/>
            <a:endParaRPr lang="de-DE" dirty="0"/>
          </a:p>
        </p:txBody>
      </p:sp>
      <p:pic>
        <p:nvPicPr>
          <p:cNvPr id="4109" name="Picture 13" descr="http://www.roadtovr.com/wp-content/uploads/2015/05/gopro-jump-r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22" y="2571744"/>
            <a:ext cx="4494475" cy="3948088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3738546" y="607220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de-DE" dirty="0" err="1" smtClean="0"/>
              <a:t>nearby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disparity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fore</a:t>
            </a:r>
            <a:r>
              <a:rPr lang="de-DE" dirty="0" smtClean="0"/>
              <a:t>- &amp;    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immersive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(</a:t>
            </a:r>
            <a:r>
              <a:rPr lang="de-DE" dirty="0" err="1" smtClean="0"/>
              <a:t>twice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stereo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err="1" smtClean="0"/>
              <a:t>omnidiretional</a:t>
            </a:r>
            <a:r>
              <a:rPr lang="de-DE" dirty="0" smtClean="0"/>
              <a:t> </a:t>
            </a:r>
            <a:r>
              <a:rPr lang="de-DE" dirty="0" err="1" smtClean="0"/>
              <a:t>monoscopic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omnidirectional</a:t>
            </a:r>
            <a:r>
              <a:rPr lang="de-DE" dirty="0" smtClean="0"/>
              <a:t> </a:t>
            </a:r>
            <a:r>
              <a:rPr lang="de-DE" dirty="0" err="1" smtClean="0"/>
              <a:t>stereoscopic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/>
          </a:p>
        </p:txBody>
      </p:sp>
      <p:pic>
        <p:nvPicPr>
          <p:cNvPr id="3073" name="Picture 1" descr="C:\Users\Knabber\Desktop\Screenshot_20161201-223342~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0" y="2857496"/>
            <a:ext cx="4667241" cy="3631588"/>
          </a:xfrm>
          <a:prstGeom prst="rect">
            <a:avLst/>
          </a:prstGeom>
          <a:noFill/>
        </p:spPr>
      </p:pic>
      <p:pic>
        <p:nvPicPr>
          <p:cNvPr id="3074" name="Picture 2" descr="C:\Users\Knabber\Desktop\Screenshot_20161201-230536~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282" y="3929066"/>
            <a:ext cx="4357718" cy="2482174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167438" y="58578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1596726" y="5929330"/>
            <a:ext cx="5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(5)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Videos </a:t>
            </a:r>
            <a:r>
              <a:rPr lang="de-DE" dirty="0" err="1" smtClean="0"/>
              <a:t>for</a:t>
            </a:r>
            <a:r>
              <a:rPr lang="de-DE" dirty="0" smtClean="0"/>
              <a:t> VR View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5595933" y="2349500"/>
            <a:ext cx="6403979" cy="4032250"/>
          </a:xfrm>
        </p:spPr>
        <p:txBody>
          <a:bodyPr/>
          <a:lstStyle/>
          <a:p>
            <a:r>
              <a:rPr lang="de-DE" dirty="0" err="1" smtClean="0"/>
              <a:t>format</a:t>
            </a:r>
            <a:r>
              <a:rPr lang="de-DE" dirty="0" smtClean="0"/>
              <a:t>: mp4 </a:t>
            </a:r>
            <a:r>
              <a:rPr lang="de-DE" dirty="0" err="1" smtClean="0"/>
              <a:t>encoded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h264 </a:t>
            </a:r>
            <a:r>
              <a:rPr lang="de-DE" dirty="0" err="1" smtClean="0"/>
              <a:t>or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adaptive </a:t>
            </a:r>
            <a:r>
              <a:rPr lang="de-DE" dirty="0" err="1" smtClean="0"/>
              <a:t>streaming</a:t>
            </a:r>
            <a:r>
              <a:rPr lang="de-DE" dirty="0" smtClean="0"/>
              <a:t> manifest file:mpd, m3u8</a:t>
            </a:r>
          </a:p>
          <a:p>
            <a:r>
              <a:rPr lang="de-DE" dirty="0" err="1" smtClean="0"/>
              <a:t>resolution</a:t>
            </a:r>
            <a:r>
              <a:rPr lang="de-DE" dirty="0" smtClean="0"/>
              <a:t>: 	mono, 2:1 </a:t>
            </a:r>
            <a:r>
              <a:rPr lang="de-DE" dirty="0" err="1" smtClean="0"/>
              <a:t>ratio</a:t>
            </a:r>
            <a:r>
              <a:rPr lang="de-DE" dirty="0" smtClean="0"/>
              <a:t>, 1920x1080</a:t>
            </a:r>
          </a:p>
          <a:p>
            <a:pPr>
              <a:buNone/>
            </a:pPr>
            <a:r>
              <a:rPr lang="de-DE" dirty="0" smtClean="0"/>
              <a:t>                      </a:t>
            </a:r>
            <a:r>
              <a:rPr lang="de-DE" dirty="0" err="1" smtClean="0"/>
              <a:t>stereo</a:t>
            </a:r>
            <a:r>
              <a:rPr lang="de-DE" dirty="0" smtClean="0"/>
              <a:t>, 1:1 </a:t>
            </a:r>
            <a:r>
              <a:rPr lang="de-DE" dirty="0" err="1" smtClean="0"/>
              <a:t>ratio</a:t>
            </a:r>
            <a:r>
              <a:rPr lang="de-DE" dirty="0" smtClean="0"/>
              <a:t>, 2048x2048</a:t>
            </a:r>
          </a:p>
          <a:p>
            <a:r>
              <a:rPr lang="de-DE" dirty="0" err="1" smtClean="0"/>
              <a:t>stereo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: 2 </a:t>
            </a:r>
            <a:r>
              <a:rPr lang="de-DE" dirty="0" err="1" smtClean="0"/>
              <a:t>cameras</a:t>
            </a:r>
            <a:r>
              <a:rPr lang="de-DE" dirty="0" smtClean="0"/>
              <a:t>/</a:t>
            </a:r>
            <a:r>
              <a:rPr lang="de-DE" dirty="0" err="1" smtClean="0"/>
              <a:t>videostreams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interpupillary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distance</a:t>
            </a:r>
            <a:r>
              <a:rPr lang="de-DE" dirty="0" smtClean="0">
                <a:sym typeface="Wingdings" pitchFamily="2" charset="2"/>
              </a:rPr>
              <a:t>  </a:t>
            </a:r>
            <a:r>
              <a:rPr lang="de-DE" dirty="0" err="1" smtClean="0">
                <a:sym typeface="Wingdings" pitchFamily="2" charset="2"/>
              </a:rPr>
              <a:t>problems</a:t>
            </a:r>
            <a:r>
              <a:rPr lang="de-DE" dirty="0" smtClean="0">
                <a:sym typeface="Wingdings" pitchFamily="2" charset="2"/>
              </a:rPr>
              <a:t> </a:t>
            </a:r>
            <a:endParaRPr lang="de-DE" dirty="0" smtClean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: </a:t>
            </a:r>
            <a:r>
              <a:rPr lang="de-DE" dirty="0" err="1" smtClean="0"/>
              <a:t>controlled</a:t>
            </a:r>
            <a:r>
              <a:rPr lang="de-DE" dirty="0" smtClean="0"/>
              <a:t> &amp; </a:t>
            </a:r>
            <a:r>
              <a:rPr lang="de-DE" dirty="0" err="1" smtClean="0"/>
              <a:t>static</a:t>
            </a:r>
            <a:endParaRPr lang="de-DE" dirty="0" smtClean="0"/>
          </a:p>
        </p:txBody>
      </p:sp>
      <p:pic>
        <p:nvPicPr>
          <p:cNvPr id="5" name="Picture 9" descr="C:\Users\Knabber\Desktop\Screenshot_20161201-223352~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22" y="2214554"/>
            <a:ext cx="5149830" cy="4258147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4310050" y="5929330"/>
            <a:ext cx="5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(5)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Knabber\Desktop\Screenshot_20161201-223402~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2500306"/>
            <a:ext cx="5916772" cy="2684461"/>
          </a:xfrm>
          <a:prstGeom prst="rect">
            <a:avLst/>
          </a:prstGeom>
          <a:noFill/>
        </p:spPr>
      </p:pic>
      <p:pic>
        <p:nvPicPr>
          <p:cNvPr id="22531" name="Picture 3" descr="C:\Users\Knabber\Desktop\Screenshot_20161201-223402~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1818" y="2500306"/>
            <a:ext cx="4906986" cy="2807886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8310578" y="5143512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ambria" pitchFamily="18" charset="0"/>
              </a:rPr>
              <a:t>360° </a:t>
            </a:r>
            <a:r>
              <a:rPr lang="de-DE" sz="1200" dirty="0" err="1" smtClean="0">
                <a:latin typeface="Cambria" pitchFamily="18" charset="0"/>
              </a:rPr>
              <a:t>omnidirectional</a:t>
            </a:r>
            <a:r>
              <a:rPr lang="de-DE" sz="1200" dirty="0" smtClean="0">
                <a:latin typeface="Cambria" pitchFamily="18" charset="0"/>
              </a:rPr>
              <a:t> </a:t>
            </a:r>
            <a:r>
              <a:rPr lang="de-DE" sz="1200" dirty="0" err="1" smtClean="0">
                <a:latin typeface="Cambria" pitchFamily="18" charset="0"/>
              </a:rPr>
              <a:t>picture</a:t>
            </a:r>
            <a:endParaRPr lang="de-DE" sz="1200" dirty="0">
              <a:latin typeface="Cambria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53784" y="5929330"/>
            <a:ext cx="5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(5)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Devices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VR View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5595933" y="2349500"/>
            <a:ext cx="6403979" cy="4032250"/>
          </a:xfrm>
        </p:spPr>
        <p:txBody>
          <a:bodyPr/>
          <a:lstStyle/>
          <a:p>
            <a:r>
              <a:rPr lang="de-DE" dirty="0" smtClean="0"/>
              <a:t>Google </a:t>
            </a:r>
            <a:r>
              <a:rPr lang="de-DE" dirty="0" err="1" smtClean="0"/>
              <a:t>Cardboard</a:t>
            </a:r>
            <a:r>
              <a:rPr lang="de-DE" dirty="0" smtClean="0"/>
              <a:t>/</a:t>
            </a:r>
            <a:r>
              <a:rPr lang="de-DE" dirty="0" err="1" smtClean="0"/>
              <a:t>Daydream</a:t>
            </a:r>
            <a:endParaRPr lang="de-DE" dirty="0" smtClean="0"/>
          </a:p>
          <a:p>
            <a:r>
              <a:rPr lang="de-DE" dirty="0" smtClean="0"/>
              <a:t>12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cardboard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2016</a:t>
            </a:r>
          </a:p>
          <a:p>
            <a:r>
              <a:rPr lang="de-DE" dirty="0" err="1" smtClean="0"/>
              <a:t>advantages</a:t>
            </a:r>
            <a:r>
              <a:rPr lang="de-DE" dirty="0" smtClean="0"/>
              <a:t>: </a:t>
            </a:r>
            <a:r>
              <a:rPr lang="de-DE" dirty="0" err="1" smtClean="0"/>
              <a:t>cheap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cables</a:t>
            </a:r>
            <a:r>
              <a:rPr lang="de-DE" dirty="0" smtClean="0"/>
              <a:t>/extra </a:t>
            </a:r>
            <a:r>
              <a:rPr lang="de-DE" dirty="0" err="1" smtClean="0"/>
              <a:t>room</a:t>
            </a:r>
            <a:r>
              <a:rPr lang="de-DE" dirty="0" smtClean="0"/>
              <a:t>, </a:t>
            </a:r>
            <a:r>
              <a:rPr lang="de-DE" dirty="0" err="1" smtClean="0"/>
              <a:t>portabilty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 easy </a:t>
            </a:r>
            <a:r>
              <a:rPr lang="de-DE" dirty="0" err="1" smtClean="0">
                <a:sym typeface="Wingdings" pitchFamily="2" charset="2"/>
              </a:rPr>
              <a:t>access</a:t>
            </a:r>
            <a:r>
              <a:rPr lang="de-DE" dirty="0" smtClean="0">
                <a:sym typeface="Wingdings" pitchFamily="2" charset="2"/>
              </a:rPr>
              <a:t>  </a:t>
            </a:r>
            <a:r>
              <a:rPr lang="de-DE" dirty="0" err="1" smtClean="0">
                <a:sym typeface="Wingdings" pitchFamily="2" charset="2"/>
              </a:rPr>
              <a:t>many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users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disadvantages</a:t>
            </a:r>
            <a:r>
              <a:rPr lang="de-DE" dirty="0" smtClean="0">
                <a:sym typeface="Wingdings" pitchFamily="2" charset="2"/>
              </a:rPr>
              <a:t>: limited </a:t>
            </a:r>
            <a:r>
              <a:rPr lang="de-DE" dirty="0" err="1" smtClean="0">
                <a:sym typeface="Wingdings" pitchFamily="2" charset="2"/>
              </a:rPr>
              <a:t>hardware</a:t>
            </a:r>
            <a:r>
              <a:rPr lang="de-DE" dirty="0" smtClean="0">
                <a:sym typeface="Wingdings" pitchFamily="2" charset="2"/>
              </a:rPr>
              <a:t> </a:t>
            </a:r>
          </a:p>
          <a:p>
            <a:endParaRPr lang="de-DE" dirty="0" smtClean="0">
              <a:sym typeface="Wingdings" pitchFamily="2" charset="2"/>
            </a:endParaRP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VR View </a:t>
            </a:r>
            <a:r>
              <a:rPr lang="de-DE" dirty="0" err="1" smtClean="0">
                <a:sym typeface="Wingdings" pitchFamily="2" charset="2"/>
              </a:rPr>
              <a:t>is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made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sharing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moments</a:t>
            </a:r>
            <a:endParaRPr lang="de-DE" dirty="0" smtClean="0"/>
          </a:p>
        </p:txBody>
      </p:sp>
      <p:pic>
        <p:nvPicPr>
          <p:cNvPr id="5" name="Picture 11" descr="http://virtual.ingame.de/files/2016/02/google_cardboard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0" y="1785926"/>
            <a:ext cx="3923006" cy="2428892"/>
          </a:xfrm>
          <a:prstGeom prst="rect">
            <a:avLst/>
          </a:prstGeom>
          <a:noFill/>
        </p:spPr>
      </p:pic>
      <p:pic>
        <p:nvPicPr>
          <p:cNvPr id="1026" name="Picture 2" descr="https://i.ytimg.com/vi/rLLAA4ENIP4/hq7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22" y="4000504"/>
            <a:ext cx="4258195" cy="239523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310050" y="350043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(6)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81488" y="53578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316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lgefolien ohne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Benutzerdefiniert</PresentationFormat>
  <Paragraphs>64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Startfolie</vt:lpstr>
      <vt:lpstr>Folgefolien mit Logo</vt:lpstr>
      <vt:lpstr>Folgefolien ohne Logo</vt:lpstr>
      <vt:lpstr>VR View – virtual reality for everyone</vt:lpstr>
      <vt:lpstr>VR View </vt:lpstr>
      <vt:lpstr>What is VR View?</vt:lpstr>
      <vt:lpstr>How does it work?</vt:lpstr>
      <vt:lpstr>Pictures for VR View</vt:lpstr>
      <vt:lpstr>omnidirectional stereoscopic content</vt:lpstr>
      <vt:lpstr>Videos for VR View</vt:lpstr>
      <vt:lpstr>Folie 8</vt:lpstr>
      <vt:lpstr>Devices made for VR View</vt:lpstr>
      <vt:lpstr>Sources</vt:lpstr>
    </vt:vector>
  </TitlesOfParts>
  <Company>TUC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an der Technischen Universität Chemnitz!</dc:title>
  <dc:creator>olh</dc:creator>
  <cp:lastModifiedBy>Knabber</cp:lastModifiedBy>
  <cp:revision>631</cp:revision>
  <cp:lastPrinted>2015-10-30T11:33:42Z</cp:lastPrinted>
  <dcterms:created xsi:type="dcterms:W3CDTF">2012-03-08T15:10:21Z</dcterms:created>
  <dcterms:modified xsi:type="dcterms:W3CDTF">2016-12-03T16:39:09Z</dcterms:modified>
</cp:coreProperties>
</file>