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80" r:id="rId12"/>
    <p:sldId id="281" r:id="rId13"/>
    <p:sldId id="282" r:id="rId14"/>
    <p:sldId id="283" r:id="rId15"/>
    <p:sldId id="284" r:id="rId16"/>
    <p:sldId id="285" r:id="rId17"/>
    <p:sldId id="286" r:id="rId18"/>
    <p:sldId id="287" r:id="rId19"/>
    <p:sldId id="288" r:id="rId20"/>
    <p:sldId id="289" r:id="rId21"/>
    <p:sldId id="290" r:id="rId22"/>
    <p:sldId id="273"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4D46360-ED32-4C53-A226-7C014BAD621D}" type="datetimeFigureOut">
              <a:rPr lang="fr-FR" smtClean="0"/>
              <a:t>04/09/2017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260103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4D46360-ED32-4C53-A226-7C014BAD621D}" type="datetimeFigureOut">
              <a:rPr lang="fr-FR" smtClean="0"/>
              <a:t>04/09/2017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24162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4D46360-ED32-4C53-A226-7C014BAD621D}" type="datetimeFigureOut">
              <a:rPr lang="fr-FR" smtClean="0"/>
              <a:t>04/09/2017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412536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4D46360-ED32-4C53-A226-7C014BAD621D}" type="datetimeFigureOut">
              <a:rPr lang="fr-FR" smtClean="0"/>
              <a:t>04/09/2017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184316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4D46360-ED32-4C53-A226-7C014BAD621D}" type="datetimeFigureOut">
              <a:rPr lang="fr-FR" smtClean="0"/>
              <a:t>04/09/2017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323358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4D46360-ED32-4C53-A226-7C014BAD621D}" type="datetimeFigureOut">
              <a:rPr lang="fr-FR" smtClean="0"/>
              <a:t>04/09/2017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13370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4D46360-ED32-4C53-A226-7C014BAD621D}" type="datetimeFigureOut">
              <a:rPr lang="fr-FR" smtClean="0"/>
              <a:t>04/09/2017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117862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4D46360-ED32-4C53-A226-7C014BAD621D}" type="datetimeFigureOut">
              <a:rPr lang="fr-FR" smtClean="0"/>
              <a:t>04/09/2017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181604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46360-ED32-4C53-A226-7C014BAD621D}" type="datetimeFigureOut">
              <a:rPr lang="fr-FR" smtClean="0"/>
              <a:t>04/09/2017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162485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4D46360-ED32-4C53-A226-7C014BAD621D}" type="datetimeFigureOut">
              <a:rPr lang="fr-FR" smtClean="0"/>
              <a:t>04/09/2017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280545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4D46360-ED32-4C53-A226-7C014BAD621D}" type="datetimeFigureOut">
              <a:rPr lang="fr-FR" smtClean="0"/>
              <a:t>04/09/2017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226020F-F1D0-4D2B-AE4A-A98E397F64CF}" type="slidenum">
              <a:rPr lang="fr-FR" smtClean="0"/>
              <a:t>‹N°›</a:t>
            </a:fld>
            <a:endParaRPr lang="fr-FR"/>
          </a:p>
        </p:txBody>
      </p:sp>
    </p:spTree>
    <p:extLst>
      <p:ext uri="{BB962C8B-B14F-4D97-AF65-F5344CB8AC3E}">
        <p14:creationId xmlns:p14="http://schemas.microsoft.com/office/powerpoint/2010/main" val="134643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46360-ED32-4C53-A226-7C014BAD621D}" type="datetimeFigureOut">
              <a:rPr lang="fr-FR" smtClean="0"/>
              <a:t>04/09/2017</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020F-F1D0-4D2B-AE4A-A98E397F64CF}" type="slidenum">
              <a:rPr lang="fr-FR" smtClean="0"/>
              <a:t>‹N°›</a:t>
            </a:fld>
            <a:endParaRPr lang="fr-FR"/>
          </a:p>
        </p:txBody>
      </p:sp>
    </p:spTree>
    <p:extLst>
      <p:ext uri="{BB962C8B-B14F-4D97-AF65-F5344CB8AC3E}">
        <p14:creationId xmlns:p14="http://schemas.microsoft.com/office/powerpoint/2010/main" val="3378530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andards.ieee.org/findstds/standard/610.12-1990.html" TargetMode="External"/><Relationship Id="rId2" Type="http://schemas.openxmlformats.org/officeDocument/2006/relationships/hyperlink" Target="https://en.wikipedia.org/wiki/Software_requirements#cite_note-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Ec0s0z5uXQ8"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Requirement</a:t>
            </a:r>
            <a:r>
              <a:rPr lang="fr-FR" dirty="0" smtClean="0"/>
              <a:t> Engineering</a:t>
            </a:r>
            <a:endParaRPr lang="fr-FR" dirty="0"/>
          </a:p>
        </p:txBody>
      </p:sp>
      <p:sp>
        <p:nvSpPr>
          <p:cNvPr id="3" name="Sous-titre 2"/>
          <p:cNvSpPr>
            <a:spLocks noGrp="1"/>
          </p:cNvSpPr>
          <p:nvPr>
            <p:ph type="subTitle" idx="1"/>
          </p:nvPr>
        </p:nvSpPr>
        <p:spPr/>
        <p:txBody>
          <a:bodyPr/>
          <a:lstStyle/>
          <a:p>
            <a:r>
              <a:rPr lang="fr-FR" dirty="0" smtClean="0"/>
              <a:t>TELECOM Nancy 2017-2018</a:t>
            </a:r>
            <a:endParaRPr lang="fr-FR" dirty="0"/>
          </a:p>
        </p:txBody>
      </p:sp>
    </p:spTree>
    <p:extLst>
      <p:ext uri="{BB962C8B-B14F-4D97-AF65-F5344CB8AC3E}">
        <p14:creationId xmlns:p14="http://schemas.microsoft.com/office/powerpoint/2010/main" val="2012296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Functional</a:t>
            </a:r>
            <a:r>
              <a:rPr lang="fr-FR" dirty="0" smtClean="0"/>
              <a:t> vs non-</a:t>
            </a:r>
            <a:r>
              <a:rPr lang="fr-FR" dirty="0" err="1" smtClean="0"/>
              <a:t>functional</a:t>
            </a:r>
            <a:r>
              <a:rPr lang="fr-FR" dirty="0" smtClean="0"/>
              <a:t> </a:t>
            </a:r>
            <a:r>
              <a:rPr lang="fr-FR" dirty="0" err="1" smtClean="0"/>
              <a:t>requirements</a:t>
            </a:r>
            <a:endParaRPr lang="fr-FR" dirty="0"/>
          </a:p>
        </p:txBody>
      </p:sp>
      <p:sp>
        <p:nvSpPr>
          <p:cNvPr id="3" name="Espace réservé du contenu 2"/>
          <p:cNvSpPr>
            <a:spLocks noGrp="1"/>
          </p:cNvSpPr>
          <p:nvPr>
            <p:ph idx="1"/>
          </p:nvPr>
        </p:nvSpPr>
        <p:spPr/>
        <p:txBody>
          <a:bodyPr/>
          <a:lstStyle/>
          <a:p>
            <a:r>
              <a:rPr lang="fr-FR" dirty="0" err="1" smtClean="0"/>
              <a:t>Functional</a:t>
            </a:r>
            <a:r>
              <a:rPr lang="fr-FR" dirty="0" smtClean="0"/>
              <a:t> </a:t>
            </a:r>
            <a:r>
              <a:rPr lang="fr-FR" dirty="0" err="1" smtClean="0"/>
              <a:t>Requirements</a:t>
            </a:r>
            <a:endParaRPr lang="fr-FR" dirty="0" smtClean="0"/>
          </a:p>
          <a:p>
            <a:r>
              <a:rPr lang="fr-FR" dirty="0" smtClean="0"/>
              <a:t>Non-</a:t>
            </a:r>
            <a:r>
              <a:rPr lang="fr-FR" dirty="0" err="1" smtClean="0"/>
              <a:t>Functional</a:t>
            </a:r>
            <a:r>
              <a:rPr lang="fr-FR" dirty="0" smtClean="0"/>
              <a:t> </a:t>
            </a:r>
            <a:r>
              <a:rPr lang="fr-FR" dirty="0" err="1" smtClean="0"/>
              <a:t>Requirements</a:t>
            </a:r>
            <a:endParaRPr lang="fr-FR" dirty="0" smtClean="0"/>
          </a:p>
          <a:p>
            <a:r>
              <a:rPr lang="fr-FR" dirty="0" smtClean="0"/>
              <a:t>Domain </a:t>
            </a:r>
            <a:r>
              <a:rPr lang="fr-FR" dirty="0" err="1" smtClean="0"/>
              <a:t>requirements</a:t>
            </a:r>
            <a:endParaRPr lang="fr-FR" dirty="0"/>
          </a:p>
        </p:txBody>
      </p:sp>
    </p:spTree>
    <p:extLst>
      <p:ext uri="{BB962C8B-B14F-4D97-AF65-F5344CB8AC3E}">
        <p14:creationId xmlns:p14="http://schemas.microsoft.com/office/powerpoint/2010/main" val="2151693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mtClean="0"/>
              <a:t>Functional and non-functional requirements</a:t>
            </a:r>
            <a:endParaRPr lang="en-GB" dirty="0"/>
          </a:p>
        </p:txBody>
      </p:sp>
      <p:sp>
        <p:nvSpPr>
          <p:cNvPr id="34819" name="Rectangle 3"/>
          <p:cNvSpPr>
            <a:spLocks noGrp="1" noChangeArrowheads="1"/>
          </p:cNvSpPr>
          <p:nvPr>
            <p:ph idx="1"/>
          </p:nvPr>
        </p:nvSpPr>
        <p:spPr/>
        <p:txBody>
          <a:bodyPr>
            <a:normAutofit fontScale="92500" lnSpcReduction="10000"/>
          </a:bodyPr>
          <a:lstStyle/>
          <a:p>
            <a:r>
              <a:rPr lang="en-GB" smtClean="0"/>
              <a:t>Functional requirements</a:t>
            </a:r>
          </a:p>
          <a:p>
            <a:pPr lvl="1"/>
            <a:r>
              <a:rPr lang="en-GB" smtClean="0"/>
              <a:t>Statements of services the system should provide, how the system should react to particular inputs and how the system should behave in particular situations.</a:t>
            </a:r>
          </a:p>
          <a:p>
            <a:pPr lvl="1"/>
            <a:r>
              <a:rPr lang="en-GB" smtClean="0"/>
              <a:t>May state what the system should not do.</a:t>
            </a:r>
          </a:p>
          <a:p>
            <a:r>
              <a:rPr lang="en-GB" smtClean="0"/>
              <a:t>Non-functional requirements</a:t>
            </a:r>
          </a:p>
          <a:p>
            <a:pPr lvl="1"/>
            <a:r>
              <a:rPr lang="en-GB" smtClean="0"/>
              <a:t>Constraints on the services or functions offered by the system such as timing constraints, constraints on the development process, standards, etc.</a:t>
            </a:r>
          </a:p>
          <a:p>
            <a:pPr lvl="1"/>
            <a:r>
              <a:rPr lang="en-GB" smtClean="0"/>
              <a:t>Often apply to the system as a whole rather than individual features or services.</a:t>
            </a:r>
          </a:p>
          <a:p>
            <a:r>
              <a:rPr lang="en-GB" smtClean="0"/>
              <a:t>Domain requirements</a:t>
            </a:r>
          </a:p>
          <a:p>
            <a:pPr lvl="1"/>
            <a:r>
              <a:rPr lang="en-GB" smtClean="0"/>
              <a:t>Constraints on the system from the domain of operation</a:t>
            </a:r>
            <a:endParaRPr lang="en-GB"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11</a:t>
            </a:fld>
            <a:endParaRPr lang="en-US"/>
          </a:p>
        </p:txBody>
      </p:sp>
    </p:spTree>
    <p:extLst>
      <p:ext uri="{BB962C8B-B14F-4D97-AF65-F5344CB8AC3E}">
        <p14:creationId xmlns:p14="http://schemas.microsoft.com/office/powerpoint/2010/main" val="1677953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smtClean="0"/>
              <a:t>Functional requirements</a:t>
            </a:r>
            <a:endParaRPr lang="en-GB"/>
          </a:p>
        </p:txBody>
      </p:sp>
      <p:sp>
        <p:nvSpPr>
          <p:cNvPr id="39939" name="Rectangle 3"/>
          <p:cNvSpPr>
            <a:spLocks noGrp="1" noChangeArrowheads="1"/>
          </p:cNvSpPr>
          <p:nvPr>
            <p:ph idx="1"/>
          </p:nvPr>
        </p:nvSpPr>
        <p:spPr/>
        <p:txBody>
          <a:bodyPr/>
          <a:lstStyle/>
          <a:p>
            <a:r>
              <a:rPr lang="en-GB" smtClean="0"/>
              <a:t>Describe functionality or system services.</a:t>
            </a:r>
          </a:p>
          <a:p>
            <a:r>
              <a:rPr lang="en-GB" smtClean="0"/>
              <a:t>Depend on the type of software, expected users and the type of system where the software is used.</a:t>
            </a:r>
          </a:p>
          <a:p>
            <a:r>
              <a:rPr lang="en-GB" smtClean="0"/>
              <a:t>Functional user requirements may be high-level statements of what the system should do.</a:t>
            </a:r>
          </a:p>
          <a:p>
            <a:r>
              <a:rPr lang="en-GB" smtClean="0"/>
              <a:t>Functional system requirements should describe the system services in detail.</a:t>
            </a:r>
            <a:endParaRPr lang="en-GB"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12</a:t>
            </a:fld>
            <a:endParaRPr lang="en-US"/>
          </a:p>
        </p:txBody>
      </p:sp>
    </p:spTree>
    <p:extLst>
      <p:ext uri="{BB962C8B-B14F-4D97-AF65-F5344CB8AC3E}">
        <p14:creationId xmlns:p14="http://schemas.microsoft.com/office/powerpoint/2010/main" val="508727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mtClean="0"/>
              <a:t>Requirements imprecision</a:t>
            </a:r>
            <a:endParaRPr lang="en-GB" dirty="0"/>
          </a:p>
        </p:txBody>
      </p:sp>
      <p:sp>
        <p:nvSpPr>
          <p:cNvPr id="41987" name="Rectangle 3"/>
          <p:cNvSpPr>
            <a:spLocks noGrp="1" noChangeArrowheads="1"/>
          </p:cNvSpPr>
          <p:nvPr>
            <p:ph idx="1"/>
          </p:nvPr>
        </p:nvSpPr>
        <p:spPr/>
        <p:txBody>
          <a:bodyPr/>
          <a:lstStyle/>
          <a:p>
            <a:r>
              <a:rPr lang="en-GB" smtClean="0"/>
              <a:t>Problems arise when functional requirements are not precisely stated.</a:t>
            </a:r>
          </a:p>
          <a:p>
            <a:r>
              <a:rPr lang="en-GB" smtClean="0"/>
              <a:t>Ambiguous requirements may be interpreted in different ways by developers and users.</a:t>
            </a:r>
          </a:p>
          <a:p>
            <a:r>
              <a:rPr lang="en-GB" smtClean="0"/>
              <a:t>Consider the term ‘search’ in requirement 1</a:t>
            </a:r>
          </a:p>
          <a:p>
            <a:pPr lvl="1"/>
            <a:r>
              <a:rPr lang="en-GB" smtClean="0"/>
              <a:t>User intention – search for a patient name across all appointments in all clinics;</a:t>
            </a:r>
          </a:p>
          <a:p>
            <a:pPr lvl="1"/>
            <a:r>
              <a:rPr lang="en-GB" smtClean="0"/>
              <a:t>Developer interpretation – search for a patient name in an individual clinic. User chooses clinic then search.</a:t>
            </a:r>
            <a:endParaRPr lang="en-GB"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13</a:t>
            </a:fld>
            <a:endParaRPr lang="en-US"/>
          </a:p>
        </p:txBody>
      </p:sp>
    </p:spTree>
    <p:extLst>
      <p:ext uri="{BB962C8B-B14F-4D97-AF65-F5344CB8AC3E}">
        <p14:creationId xmlns:p14="http://schemas.microsoft.com/office/powerpoint/2010/main" val="201117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smtClean="0"/>
              <a:t>Requirements completeness and consistency</a:t>
            </a:r>
            <a:endParaRPr lang="en-GB" dirty="0"/>
          </a:p>
        </p:txBody>
      </p:sp>
      <p:sp>
        <p:nvSpPr>
          <p:cNvPr id="43011" name="Rectangle 3"/>
          <p:cNvSpPr>
            <a:spLocks noGrp="1" noChangeArrowheads="1"/>
          </p:cNvSpPr>
          <p:nvPr>
            <p:ph idx="1"/>
          </p:nvPr>
        </p:nvSpPr>
        <p:spPr/>
        <p:txBody>
          <a:bodyPr/>
          <a:lstStyle/>
          <a:p>
            <a:r>
              <a:rPr lang="en-GB" smtClean="0"/>
              <a:t>In principle, requirements should be both complete and consistent.</a:t>
            </a:r>
          </a:p>
          <a:p>
            <a:r>
              <a:rPr lang="en-GB" smtClean="0"/>
              <a:t>Complete</a:t>
            </a:r>
          </a:p>
          <a:p>
            <a:pPr lvl="1"/>
            <a:r>
              <a:rPr lang="en-GB" smtClean="0"/>
              <a:t>They should include descriptions of all facilities required.</a:t>
            </a:r>
          </a:p>
          <a:p>
            <a:r>
              <a:rPr lang="en-GB" smtClean="0"/>
              <a:t>Consistent</a:t>
            </a:r>
          </a:p>
          <a:p>
            <a:pPr lvl="1"/>
            <a:r>
              <a:rPr lang="en-GB" smtClean="0"/>
              <a:t>There should be no conflicts or contradictions in the descriptions of the system facilities.</a:t>
            </a:r>
          </a:p>
          <a:p>
            <a:r>
              <a:rPr lang="en-GB" smtClean="0"/>
              <a:t>In practice, because of system and environmental complexity, it is impossible to produce a complete and consistent requirements document.</a:t>
            </a:r>
            <a:endParaRPr lang="en-GB"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14</a:t>
            </a:fld>
            <a:endParaRPr lang="en-US"/>
          </a:p>
        </p:txBody>
      </p:sp>
    </p:spTree>
    <p:extLst>
      <p:ext uri="{BB962C8B-B14F-4D97-AF65-F5344CB8AC3E}">
        <p14:creationId xmlns:p14="http://schemas.microsoft.com/office/powerpoint/2010/main" val="264977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smtClean="0"/>
              <a:t>Non-functional requirements</a:t>
            </a:r>
            <a:endParaRPr lang="en-GB"/>
          </a:p>
        </p:txBody>
      </p:sp>
      <p:sp>
        <p:nvSpPr>
          <p:cNvPr id="35843" name="Rectangle 3"/>
          <p:cNvSpPr>
            <a:spLocks noGrp="1" noChangeArrowheads="1"/>
          </p:cNvSpPr>
          <p:nvPr>
            <p:ph idx="1"/>
          </p:nvPr>
        </p:nvSpPr>
        <p:spPr/>
        <p:txBody>
          <a:bodyPr/>
          <a:lstStyle/>
          <a:p>
            <a:r>
              <a:rPr lang="en-GB" smtClean="0"/>
              <a:t>These define system properties and constraints e.g. reliability, response time and storage requirements. Constraints are I/O device capability, system representations, etc.</a:t>
            </a:r>
          </a:p>
          <a:p>
            <a:r>
              <a:rPr lang="en-GB" smtClean="0"/>
              <a:t>Process requirements may also be specified mandating a particular IDE, programming language or development method.</a:t>
            </a:r>
          </a:p>
          <a:p>
            <a:r>
              <a:rPr lang="en-GB" smtClean="0"/>
              <a:t>Non-functional requirements may be more critical than functional requirements. If these are not met, the system may be useless.</a:t>
            </a:r>
            <a:endParaRPr lang="en-GB"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15</a:t>
            </a:fld>
            <a:endParaRPr lang="en-US"/>
          </a:p>
        </p:txBody>
      </p:sp>
    </p:spTree>
    <p:extLst>
      <p:ext uri="{BB962C8B-B14F-4D97-AF65-F5344CB8AC3E}">
        <p14:creationId xmlns:p14="http://schemas.microsoft.com/office/powerpoint/2010/main" val="146350722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Types of nonfunctional requirement</a:t>
            </a:r>
            <a:r>
              <a:rPr lang="en-GB" smtClean="0"/>
              <a:t> </a:t>
            </a:r>
            <a:endParaRPr lang="en-US" dirty="0" smtClean="0"/>
          </a:p>
        </p:txBody>
      </p:sp>
      <p:sp>
        <p:nvSpPr>
          <p:cNvPr id="10" name="Espace réservé du contenu 9"/>
          <p:cNvSpPr>
            <a:spLocks noGrp="1"/>
          </p:cNvSpPr>
          <p:nvPr>
            <p:ph idx="1"/>
          </p:nvPr>
        </p:nvSpPr>
        <p:spPr/>
        <p:txBody>
          <a:bodyPr/>
          <a:lstStyle/>
          <a:p>
            <a:endParaRPr lang="fr-FR"/>
          </a:p>
        </p:txBody>
      </p:sp>
      <p:sp>
        <p:nvSpPr>
          <p:cNvPr id="2" name="Date Placeholder 1"/>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fld id="{825F70CE-84E9-D04C-9B15-10C693AA0F2A}" type="slidenum">
              <a:rPr lang="en-US" smtClean="0"/>
              <a:pPr/>
              <a:t>16</a:t>
            </a:fld>
            <a:endParaRPr lang="en-US"/>
          </a:p>
        </p:txBody>
      </p:sp>
      <p:pic>
        <p:nvPicPr>
          <p:cNvPr id="4" name="Picture 3" descr="4.3 Non-functionalReq.eps"/>
          <p:cNvPicPr>
            <a:picLocks noChangeAspect="1"/>
          </p:cNvPicPr>
          <p:nvPr/>
        </p:nvPicPr>
        <p:blipFill>
          <a:blip r:embed="rId2"/>
          <a:stretch>
            <a:fillRect/>
          </a:stretch>
        </p:blipFill>
        <p:spPr>
          <a:xfrm>
            <a:off x="1885951" y="2290762"/>
            <a:ext cx="5186662" cy="2909888"/>
          </a:xfrm>
          <a:prstGeom prst="rect">
            <a:avLst/>
          </a:prstGeom>
        </p:spPr>
      </p:pic>
    </p:spTree>
    <p:extLst>
      <p:ext uri="{BB962C8B-B14F-4D97-AF65-F5344CB8AC3E}">
        <p14:creationId xmlns:p14="http://schemas.microsoft.com/office/powerpoint/2010/main" val="3964240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Non-functional requirements implementation</a:t>
            </a:r>
            <a:endParaRPr lang="en-US" dirty="0"/>
          </a:p>
        </p:txBody>
      </p:sp>
      <p:sp>
        <p:nvSpPr>
          <p:cNvPr id="3" name="Content Placeholder 2"/>
          <p:cNvSpPr>
            <a:spLocks noGrp="1"/>
          </p:cNvSpPr>
          <p:nvPr>
            <p:ph idx="1"/>
          </p:nvPr>
        </p:nvSpPr>
        <p:spPr/>
        <p:txBody>
          <a:bodyPr>
            <a:normAutofit lnSpcReduction="10000"/>
          </a:bodyPr>
          <a:lstStyle/>
          <a:p>
            <a:r>
              <a:rPr lang="en-US" smtClean="0"/>
              <a:t>Non-functional requirements may affect the overall architecture of a system rather than the individual components. </a:t>
            </a:r>
          </a:p>
          <a:p>
            <a:pPr lvl="1"/>
            <a:r>
              <a:rPr lang="en-US" smtClean="0"/>
              <a:t>For example, to ensure that performance requirements are met, you may have to organize the system to minimize communications between components.</a:t>
            </a:r>
            <a:endParaRPr lang="en-GB" smtClean="0"/>
          </a:p>
          <a:p>
            <a:r>
              <a:rPr lang="en-US" smtClean="0"/>
              <a:t>A single non-functional requirement, such as a security requirement, may generate a number of related functional requirements that define system services that are required. </a:t>
            </a:r>
          </a:p>
          <a:p>
            <a:pPr lvl="1"/>
            <a:r>
              <a:rPr lang="en-US" smtClean="0"/>
              <a:t>It may also generate requirements that restrict existing requirements. </a:t>
            </a: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17</a:t>
            </a:fld>
            <a:endParaRPr lang="en-US"/>
          </a:p>
        </p:txBody>
      </p:sp>
    </p:spTree>
    <p:extLst>
      <p:ext uri="{BB962C8B-B14F-4D97-AF65-F5344CB8AC3E}">
        <p14:creationId xmlns:p14="http://schemas.microsoft.com/office/powerpoint/2010/main" val="376639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smtClean="0"/>
              <a:t>Non-functional classifications</a:t>
            </a:r>
            <a:endParaRPr lang="en-GB"/>
          </a:p>
        </p:txBody>
      </p:sp>
      <p:sp>
        <p:nvSpPr>
          <p:cNvPr id="36867" name="Rectangle 3"/>
          <p:cNvSpPr>
            <a:spLocks noGrp="1" noChangeArrowheads="1"/>
          </p:cNvSpPr>
          <p:nvPr>
            <p:ph idx="1"/>
          </p:nvPr>
        </p:nvSpPr>
        <p:spPr/>
        <p:txBody>
          <a:bodyPr>
            <a:normAutofit fontScale="92500"/>
          </a:bodyPr>
          <a:lstStyle/>
          <a:p>
            <a:r>
              <a:rPr lang="en-GB" smtClean="0"/>
              <a:t>Product requirements</a:t>
            </a:r>
          </a:p>
          <a:p>
            <a:pPr lvl="1"/>
            <a:r>
              <a:rPr lang="en-GB" smtClean="0"/>
              <a:t>Requirements which specify that the delivered product must behave in a particular way e.g. execution speed, reliability, etc.</a:t>
            </a:r>
          </a:p>
          <a:p>
            <a:r>
              <a:rPr lang="en-GB" smtClean="0"/>
              <a:t>Organisational requirements</a:t>
            </a:r>
          </a:p>
          <a:p>
            <a:pPr lvl="1"/>
            <a:r>
              <a:rPr lang="en-GB" smtClean="0"/>
              <a:t>Requirements which are a consequence of organisational policies and procedures e.g. process standards used, implementation requirements, etc.</a:t>
            </a:r>
          </a:p>
          <a:p>
            <a:r>
              <a:rPr lang="en-GB" smtClean="0"/>
              <a:t>External requirements</a:t>
            </a:r>
          </a:p>
          <a:p>
            <a:pPr lvl="1"/>
            <a:r>
              <a:rPr lang="en-GB" smtClean="0"/>
              <a:t>Requirements which arise from factors which are external to the system and its development process e.g. interoperability requirements, legislative requirements, etc.</a:t>
            </a:r>
            <a:endParaRPr lang="en-GB"/>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18</a:t>
            </a:fld>
            <a:endParaRPr lang="en-US"/>
          </a:p>
        </p:txBody>
      </p:sp>
    </p:spTree>
    <p:extLst>
      <p:ext uri="{BB962C8B-B14F-4D97-AF65-F5344CB8AC3E}">
        <p14:creationId xmlns:p14="http://schemas.microsoft.com/office/powerpoint/2010/main" val="137482429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smtClean="0"/>
              <a:t>Goals and requirements</a:t>
            </a:r>
            <a:endParaRPr lang="en-GB"/>
          </a:p>
        </p:txBody>
      </p:sp>
      <p:sp>
        <p:nvSpPr>
          <p:cNvPr id="44035" name="Rectangle 3"/>
          <p:cNvSpPr>
            <a:spLocks noGrp="1" noChangeArrowheads="1"/>
          </p:cNvSpPr>
          <p:nvPr>
            <p:ph idx="1"/>
          </p:nvPr>
        </p:nvSpPr>
        <p:spPr/>
        <p:txBody>
          <a:bodyPr/>
          <a:lstStyle/>
          <a:p>
            <a:r>
              <a:rPr lang="en-GB" smtClean="0"/>
              <a:t>Non-functional requirements may be very difficult to state precisely and imprecise requirements may be difficult to verify. </a:t>
            </a:r>
          </a:p>
          <a:p>
            <a:r>
              <a:rPr lang="en-GB" smtClean="0"/>
              <a:t>Goal</a:t>
            </a:r>
          </a:p>
          <a:p>
            <a:pPr lvl="1"/>
            <a:r>
              <a:rPr lang="en-GB" smtClean="0"/>
              <a:t>A general intention of the user such as ease of use.</a:t>
            </a:r>
          </a:p>
          <a:p>
            <a:r>
              <a:rPr lang="en-GB" smtClean="0"/>
              <a:t>Verifiable non-functional requirement</a:t>
            </a:r>
          </a:p>
          <a:p>
            <a:pPr lvl="1"/>
            <a:r>
              <a:rPr lang="en-GB" smtClean="0"/>
              <a:t>A statement using some measure that can be objectively tested.</a:t>
            </a:r>
          </a:p>
          <a:p>
            <a:r>
              <a:rPr lang="en-GB" smtClean="0"/>
              <a:t>Goals are helpful to developers as they convey the intentions of the system users.</a:t>
            </a:r>
            <a:endParaRPr lang="en-GB"/>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19</a:t>
            </a:fld>
            <a:endParaRPr lang="en-US"/>
          </a:p>
        </p:txBody>
      </p:sp>
    </p:spTree>
    <p:extLst>
      <p:ext uri="{BB962C8B-B14F-4D97-AF65-F5344CB8AC3E}">
        <p14:creationId xmlns:p14="http://schemas.microsoft.com/office/powerpoint/2010/main" val="340527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Sources</a:t>
            </a:r>
            <a:endParaRPr lang="fr-FR" dirty="0"/>
          </a:p>
        </p:txBody>
      </p:sp>
      <p:sp>
        <p:nvSpPr>
          <p:cNvPr id="3" name="Espace réservé du contenu 2"/>
          <p:cNvSpPr>
            <a:spLocks noGrp="1"/>
          </p:cNvSpPr>
          <p:nvPr>
            <p:ph idx="1"/>
          </p:nvPr>
        </p:nvSpPr>
        <p:spPr/>
        <p:txBody>
          <a:bodyPr/>
          <a:lstStyle/>
          <a:p>
            <a:r>
              <a:rPr lang="en-US" dirty="0"/>
              <a:t>Software Engineering 10 - Ian </a:t>
            </a:r>
            <a:r>
              <a:rPr lang="en-US" dirty="0" err="1"/>
              <a:t>Sommerville</a:t>
            </a:r>
            <a:r>
              <a:rPr lang="en-US" dirty="0"/>
              <a:t> - Pearson</a:t>
            </a:r>
            <a:endParaRPr lang="en-US" b="0" dirty="0" smtClean="0">
              <a:effectLst/>
            </a:endParaRPr>
          </a:p>
          <a:p>
            <a:r>
              <a:rPr lang="en-US" dirty="0"/>
              <a:t>Applying UML and Patterns - Craig </a:t>
            </a:r>
            <a:r>
              <a:rPr lang="en-US" dirty="0" err="1" smtClean="0"/>
              <a:t>Larman</a:t>
            </a:r>
            <a:endParaRPr lang="en-US" dirty="0" smtClean="0"/>
          </a:p>
          <a:p>
            <a:r>
              <a:rPr lang="en-US" dirty="0" smtClean="0"/>
              <a:t>Software </a:t>
            </a:r>
            <a:r>
              <a:rPr lang="en-US" dirty="0"/>
              <a:t>Requirements (Third Edition) - </a:t>
            </a:r>
            <a:r>
              <a:rPr lang="en-US" dirty="0" err="1"/>
              <a:t>Wiegers</a:t>
            </a:r>
            <a:r>
              <a:rPr lang="en-US" dirty="0"/>
              <a:t> and Beatty </a:t>
            </a:r>
            <a:endParaRPr lang="en-US" b="0" dirty="0" smtClean="0">
              <a:effectLst/>
            </a:endParaRPr>
          </a:p>
          <a:p>
            <a:pPr marL="0" indent="0">
              <a:buNone/>
            </a:pPr>
            <a:r>
              <a:rPr lang="en-US" dirty="0" smtClean="0"/>
              <a:t/>
            </a:r>
            <a:br>
              <a:rPr lang="en-US" dirty="0" smtClean="0"/>
            </a:br>
            <a:endParaRPr lang="fr-FR" dirty="0"/>
          </a:p>
        </p:txBody>
      </p:sp>
    </p:spTree>
    <p:extLst>
      <p:ext uri="{BB962C8B-B14F-4D97-AF65-F5344CB8AC3E}">
        <p14:creationId xmlns:p14="http://schemas.microsoft.com/office/powerpoint/2010/main" val="4291866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Usability requirements</a:t>
            </a:r>
            <a:endParaRPr lang="en-US" dirty="0"/>
          </a:p>
        </p:txBody>
      </p:sp>
      <p:sp>
        <p:nvSpPr>
          <p:cNvPr id="3" name="Content Placeholder 2"/>
          <p:cNvSpPr>
            <a:spLocks noGrp="1"/>
          </p:cNvSpPr>
          <p:nvPr>
            <p:ph idx="1"/>
          </p:nvPr>
        </p:nvSpPr>
        <p:spPr/>
        <p:txBody>
          <a:bodyPr/>
          <a:lstStyle/>
          <a:p>
            <a:r>
              <a:rPr lang="en-US" smtClean="0"/>
              <a:t>The system should be easy to use by medical staff and should be organized in such a way that user errors are minimized. (Goal)</a:t>
            </a:r>
          </a:p>
          <a:p>
            <a:r>
              <a:rPr lang="en-US"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smtClean="0"/>
          </a:p>
          <a:p>
            <a:endParaRPr lang="en-GB"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20</a:t>
            </a:fld>
            <a:endParaRPr lang="en-US"/>
          </a:p>
        </p:txBody>
      </p:sp>
    </p:spTree>
    <p:extLst>
      <p:ext uri="{BB962C8B-B14F-4D97-AF65-F5344CB8AC3E}">
        <p14:creationId xmlns:p14="http://schemas.microsoft.com/office/powerpoint/2010/main" val="2212080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Metrics for specifying nonfunctional requirements</a:t>
            </a:r>
            <a:endParaRPr lang="en-US" dirty="0" smtClean="0"/>
          </a:p>
        </p:txBody>
      </p:sp>
      <p:sp>
        <p:nvSpPr>
          <p:cNvPr id="10" name="Espace réservé du contenu 9"/>
          <p:cNvSpPr>
            <a:spLocks noGrp="1"/>
          </p:cNvSpPr>
          <p:nvPr>
            <p:ph idx="1"/>
          </p:nvPr>
        </p:nvSpPr>
        <p:spPr/>
        <p:txBody>
          <a:bodyPr/>
          <a:lstStyle/>
          <a:p>
            <a:endParaRPr lang="fr-FR"/>
          </a:p>
        </p:txBody>
      </p:sp>
      <p:sp>
        <p:nvSpPr>
          <p:cNvPr id="2" name="Date Placeholder 1"/>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fld id="{825F70CE-84E9-D04C-9B15-10C693AA0F2A}" type="slidenum">
              <a:rPr lang="en-US" smtClean="0"/>
              <a:pPr/>
              <a:t>21</a:t>
            </a:fld>
            <a:endParaRPr lang="en-US"/>
          </a:p>
        </p:txBody>
      </p:sp>
      <p:graphicFrame>
        <p:nvGraphicFramePr>
          <p:cNvPr id="4" name="Table 3"/>
          <p:cNvGraphicFramePr>
            <a:graphicFrameLocks noGrp="1"/>
          </p:cNvGraphicFramePr>
          <p:nvPr/>
        </p:nvGraphicFramePr>
        <p:xfrm>
          <a:off x="1885950" y="2057400"/>
          <a:ext cx="5715001" cy="3657600"/>
        </p:xfrm>
        <a:graphic>
          <a:graphicData uri="http://schemas.openxmlformats.org/drawingml/2006/table">
            <a:tbl>
              <a:tblPr/>
              <a:tblGrid>
                <a:gridCol w="2214563"/>
                <a:gridCol w="3500438"/>
              </a:tblGrid>
              <a:tr h="3200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a:ea typeface="Times New Roman" charset="0"/>
                          <a:cs typeface="Arial"/>
                        </a:rPr>
                        <a:t>Property</a:t>
                      </a:r>
                    </a:p>
                  </a:txBody>
                  <a:tcPr marL="54769" marR="54769"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a:ea typeface="Times New Roman" charset="0"/>
                          <a:cs typeface="Arial"/>
                        </a:rPr>
                        <a:t>Measure</a:t>
                      </a:r>
                    </a:p>
                  </a:txBody>
                  <a:tcPr marL="54769" marR="54769"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1722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a:ea typeface="Times New Roman" charset="0"/>
                          <a:cs typeface="Arial"/>
                        </a:rPr>
                        <a:t>Speed</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Screen refresh time</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43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a:ea typeface="Times New Roman" charset="0"/>
                          <a:cs typeface="Arial"/>
                        </a:rPr>
                        <a:t>Size</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Number of ROM chips</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43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a:ea typeface="Times New Roman" charset="0"/>
                          <a:cs typeface="Arial"/>
                        </a:rPr>
                        <a:t>Ease of use</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Number of help frames</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001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a:ea typeface="Times New Roman" charset="0"/>
                          <a:cs typeface="Arial"/>
                        </a:rPr>
                        <a:t>Reliability</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Availability</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1722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a:ea typeface="Times New Roman" charset="0"/>
                          <a:cs typeface="Arial"/>
                        </a:rPr>
                        <a:t>Robustness</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43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Arial"/>
                          <a:ea typeface="Times New Roman" charset="0"/>
                          <a:cs typeface="Arial"/>
                        </a:rPr>
                        <a:t>Portability</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Number of target systems</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62747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Requirement</a:t>
            </a:r>
            <a:r>
              <a:rPr lang="fr-FR" dirty="0" smtClean="0"/>
              <a:t> Engineering </a:t>
            </a:r>
            <a:r>
              <a:rPr lang="fr-FR" dirty="0" err="1" smtClean="0"/>
              <a:t>process</a:t>
            </a:r>
            <a:endParaRPr lang="fr-FR" dirty="0"/>
          </a:p>
        </p:txBody>
      </p:sp>
      <p:sp>
        <p:nvSpPr>
          <p:cNvPr id="3" name="Espace réservé du contenu 2"/>
          <p:cNvSpPr>
            <a:spLocks noGrp="1"/>
          </p:cNvSpPr>
          <p:nvPr>
            <p:ph idx="1"/>
          </p:nvPr>
        </p:nvSpPr>
        <p:spPr/>
        <p:txBody>
          <a:bodyPr/>
          <a:lstStyle/>
          <a:p>
            <a:r>
              <a:rPr lang="fr-FR" dirty="0" err="1" smtClean="0"/>
              <a:t>Generic</a:t>
            </a:r>
            <a:r>
              <a:rPr lang="fr-FR" dirty="0" smtClean="0"/>
              <a:t> </a:t>
            </a:r>
            <a:r>
              <a:rPr lang="fr-FR" dirty="0" err="1" smtClean="0"/>
              <a:t>activities</a:t>
            </a:r>
            <a:endParaRPr lang="fr-FR" dirty="0" smtClean="0"/>
          </a:p>
          <a:p>
            <a:pPr lvl="1"/>
            <a:r>
              <a:rPr lang="en-GB" dirty="0" smtClean="0"/>
              <a:t>Requirements elicitation;</a:t>
            </a:r>
          </a:p>
          <a:p>
            <a:pPr lvl="1"/>
            <a:r>
              <a:rPr lang="en-GB" dirty="0" smtClean="0"/>
              <a:t>Requirements analysis;</a:t>
            </a:r>
          </a:p>
          <a:p>
            <a:pPr lvl="1"/>
            <a:r>
              <a:rPr lang="en-GB" dirty="0" smtClean="0"/>
              <a:t>Requirements validation;</a:t>
            </a:r>
          </a:p>
          <a:p>
            <a:pPr lvl="1"/>
            <a:r>
              <a:rPr lang="en-GB" dirty="0" smtClean="0"/>
              <a:t>Requirements management</a:t>
            </a:r>
            <a:endParaRPr lang="fr-FR" dirty="0"/>
          </a:p>
        </p:txBody>
      </p:sp>
    </p:spTree>
    <p:extLst>
      <p:ext uri="{BB962C8B-B14F-4D97-AF65-F5344CB8AC3E}">
        <p14:creationId xmlns:p14="http://schemas.microsoft.com/office/powerpoint/2010/main" val="2696240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564904"/>
            <a:ext cx="6172200" cy="857250"/>
          </a:xfrm>
        </p:spPr>
        <p:txBody>
          <a:bodyPr>
            <a:normAutofit fontScale="90000"/>
          </a:bodyPr>
          <a:lstStyle/>
          <a:p>
            <a:pPr algn="ctr"/>
            <a:r>
              <a:rPr lang="en-US" dirty="0" smtClean="0"/>
              <a:t>Requirements engineering processes</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extLst>
      <p:ext uri="{BB962C8B-B14F-4D97-AF65-F5344CB8AC3E}">
        <p14:creationId xmlns:p14="http://schemas.microsoft.com/office/powerpoint/2010/main" val="433280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normAutofit lnSpcReduction="10000"/>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extLst>
      <p:ext uri="{BB962C8B-B14F-4D97-AF65-F5344CB8AC3E}">
        <p14:creationId xmlns:p14="http://schemas.microsoft.com/office/powerpoint/2010/main" val="3124175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pic>
        <p:nvPicPr>
          <p:cNvPr id="4" name="Picture 3" descr="4.12 ReqEngSpiral.eps"/>
          <p:cNvPicPr>
            <a:picLocks noChangeAspect="1"/>
          </p:cNvPicPr>
          <p:nvPr/>
        </p:nvPicPr>
        <p:blipFill>
          <a:blip r:embed="rId2"/>
          <a:stretch>
            <a:fillRect/>
          </a:stretch>
        </p:blipFill>
        <p:spPr>
          <a:xfrm>
            <a:off x="2624138" y="1920478"/>
            <a:ext cx="4133000" cy="3567113"/>
          </a:xfrm>
          <a:prstGeom prst="rect">
            <a:avLst/>
          </a:prstGeom>
        </p:spPr>
      </p:pic>
    </p:spTree>
    <p:extLst>
      <p:ext uri="{BB962C8B-B14F-4D97-AF65-F5344CB8AC3E}">
        <p14:creationId xmlns:p14="http://schemas.microsoft.com/office/powerpoint/2010/main" val="238334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564904"/>
            <a:ext cx="6172200" cy="857250"/>
          </a:xfrm>
        </p:spPr>
        <p:txBody>
          <a:bodyPr/>
          <a:lstStyle/>
          <a:p>
            <a:pPr algn="ctr"/>
            <a:r>
              <a:rPr lang="en-US" dirty="0" smtClean="0"/>
              <a:t>Requirements elicitation</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extLst>
      <p:ext uri="{BB962C8B-B14F-4D97-AF65-F5344CB8AC3E}">
        <p14:creationId xmlns:p14="http://schemas.microsoft.com/office/powerpoint/2010/main" val="1163533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67865" tIns="33338" rIns="67865" bIns="33338" rtlCol="0" anchor="ctr">
            <a:normAutofit/>
          </a:bodyPr>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vert="horz" lIns="67865" tIns="33338" rIns="67865" bIns="33338" rtlCol="0">
            <a:normAutofit/>
          </a:bodyPr>
          <a:lstStyle/>
          <a:p>
            <a:r>
              <a:rPr lang="en-GB" sz="1800"/>
              <a:t>Sometimes called requirements elicitation or requirements discovery.</a:t>
            </a:r>
          </a:p>
          <a:p>
            <a:r>
              <a:rPr lang="en-GB" sz="1800"/>
              <a:t>Involves technical staff working with customers to find out about the application domain, the services that the system should provide and the system’s operational constraints.</a:t>
            </a:r>
          </a:p>
          <a:p>
            <a:r>
              <a:rPr lang="en-GB" sz="1800"/>
              <a:t>May involve end-users, managers, engineers involved in maintenance, domain experts, trade unions, etc. These are called </a:t>
            </a:r>
            <a:r>
              <a:rPr lang="en-GB" sz="1800" i="1"/>
              <a:t>stakeholders.</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extLst>
      <p:ext uri="{BB962C8B-B14F-4D97-AF65-F5344CB8AC3E}">
        <p14:creationId xmlns:p14="http://schemas.microsoft.com/office/powerpoint/2010/main" val="189538348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510898"/>
            <a:ext cx="6172200" cy="857250"/>
          </a:xfrm>
        </p:spPr>
        <p:txBody>
          <a:bodyPr/>
          <a:lstStyle/>
          <a:p>
            <a:pPr algn="ctr"/>
            <a:r>
              <a:rPr lang="en-US" dirty="0" smtClean="0"/>
              <a:t>Requirements elicitation</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extLst>
      <p:ext uri="{BB962C8B-B14F-4D97-AF65-F5344CB8AC3E}">
        <p14:creationId xmlns:p14="http://schemas.microsoft.com/office/powerpoint/2010/main" val="4056314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extLst>
      <p:ext uri="{BB962C8B-B14F-4D97-AF65-F5344CB8AC3E}">
        <p14:creationId xmlns:p14="http://schemas.microsoft.com/office/powerpoint/2010/main" val="188680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Topic </a:t>
            </a:r>
            <a:r>
              <a:rPr lang="fr-FR" dirty="0" err="1" smtClean="0"/>
              <a:t>covered</a:t>
            </a:r>
            <a:endParaRPr lang="fr-FR" dirty="0"/>
          </a:p>
        </p:txBody>
      </p:sp>
      <p:sp>
        <p:nvSpPr>
          <p:cNvPr id="3" name="Espace réservé du contenu 2"/>
          <p:cNvSpPr>
            <a:spLocks noGrp="1"/>
          </p:cNvSpPr>
          <p:nvPr>
            <p:ph idx="1"/>
          </p:nvPr>
        </p:nvSpPr>
        <p:spPr/>
        <p:txBody>
          <a:bodyPr/>
          <a:lstStyle/>
          <a:p>
            <a:r>
              <a:rPr lang="fr-FR" dirty="0" err="1" smtClean="0"/>
              <a:t>Definition</a:t>
            </a:r>
            <a:r>
              <a:rPr lang="fr-FR" dirty="0" smtClean="0"/>
              <a:t> of </a:t>
            </a:r>
            <a:r>
              <a:rPr lang="fr-FR" dirty="0" err="1" smtClean="0"/>
              <a:t>requirements</a:t>
            </a:r>
            <a:endParaRPr lang="fr-FR" dirty="0" smtClean="0"/>
          </a:p>
          <a:p>
            <a:r>
              <a:rPr lang="fr-FR" dirty="0" err="1" smtClean="0"/>
              <a:t>Requirement</a:t>
            </a:r>
            <a:r>
              <a:rPr lang="fr-FR" dirty="0" smtClean="0"/>
              <a:t> Engineering</a:t>
            </a:r>
          </a:p>
          <a:p>
            <a:r>
              <a:rPr lang="fr-FR" dirty="0" err="1" smtClean="0"/>
              <a:t>Requirement</a:t>
            </a:r>
            <a:r>
              <a:rPr lang="fr-FR" dirty="0" smtClean="0"/>
              <a:t> </a:t>
            </a:r>
            <a:r>
              <a:rPr lang="fr-FR" dirty="0" err="1" smtClean="0"/>
              <a:t>Process</a:t>
            </a:r>
            <a:endParaRPr lang="fr-FR" dirty="0" smtClean="0"/>
          </a:p>
          <a:p>
            <a:pPr lvl="1"/>
            <a:r>
              <a:rPr lang="fr-FR" dirty="0" err="1" smtClean="0"/>
              <a:t>Elicitation</a:t>
            </a:r>
            <a:endParaRPr lang="fr-FR" dirty="0" smtClean="0"/>
          </a:p>
          <a:p>
            <a:pPr lvl="1"/>
            <a:r>
              <a:rPr lang="fr-FR" dirty="0" err="1" smtClean="0"/>
              <a:t>Specification</a:t>
            </a:r>
            <a:endParaRPr lang="fr-FR" dirty="0" smtClean="0"/>
          </a:p>
          <a:p>
            <a:pPr lvl="1"/>
            <a:r>
              <a:rPr lang="fr-FR" dirty="0" smtClean="0"/>
              <a:t>Validation</a:t>
            </a:r>
          </a:p>
          <a:p>
            <a:pPr lvl="1"/>
            <a:r>
              <a:rPr lang="fr-FR" dirty="0" smtClean="0"/>
              <a:t>Change</a:t>
            </a:r>
          </a:p>
        </p:txBody>
      </p:sp>
    </p:spTree>
    <p:extLst>
      <p:ext uri="{BB962C8B-B14F-4D97-AF65-F5344CB8AC3E}">
        <p14:creationId xmlns:p14="http://schemas.microsoft.com/office/powerpoint/2010/main" val="4405918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28750" y="1057275"/>
            <a:ext cx="6343650" cy="828675"/>
          </a:xfrm>
          <a:noFill/>
          <a:ln/>
        </p:spPr>
        <p:txBody>
          <a:bodyPr vert="horz" lIns="67865" tIns="33338" rIns="67865" bIns="33338" rtlCol="0" anchor="ctr">
            <a:normAutofit fontScale="90000"/>
          </a:bodyPr>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vert="horz" lIns="67865" tIns="33338" rIns="67865" bIns="33338" rtlCol="0">
            <a:normAutofit/>
          </a:bodyPr>
          <a:lstStyle/>
          <a:p>
            <a:r>
              <a:rPr lang="en-GB" sz="1800" dirty="0"/>
              <a:t>Stakeholders don’t know what they really want.</a:t>
            </a:r>
          </a:p>
          <a:p>
            <a:r>
              <a:rPr lang="en-GB" sz="1800" dirty="0"/>
              <a:t>Stakeholders express requirements in their own terms.</a:t>
            </a:r>
          </a:p>
          <a:p>
            <a:r>
              <a:rPr lang="en-GB" sz="1800" dirty="0"/>
              <a:t>Different stakeholders may have conflicting requirements.</a:t>
            </a:r>
          </a:p>
          <a:p>
            <a:r>
              <a:rPr lang="en-GB" sz="1800" dirty="0"/>
              <a:t>Organisational and political factors may influence the system requirements.</a:t>
            </a:r>
          </a:p>
          <a:p>
            <a:r>
              <a:rPr lang="en-GB" sz="1800" dirty="0"/>
              <a:t>The requirements change during the analysis process. New stakeholders may emerge and the business environment may change.</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extLst>
      <p:ext uri="{BB962C8B-B14F-4D97-AF65-F5344CB8AC3E}">
        <p14:creationId xmlns:p14="http://schemas.microsoft.com/office/powerpoint/2010/main" val="34178703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pic>
        <p:nvPicPr>
          <p:cNvPr id="4" name="Picture 3" descr="4.13 RequirementsElicitation.eps"/>
          <p:cNvPicPr>
            <a:picLocks noChangeAspect="1"/>
          </p:cNvPicPr>
          <p:nvPr/>
        </p:nvPicPr>
        <p:blipFill>
          <a:blip r:embed="rId2"/>
          <a:stretch>
            <a:fillRect/>
          </a:stretch>
        </p:blipFill>
        <p:spPr>
          <a:xfrm>
            <a:off x="2303749" y="2294874"/>
            <a:ext cx="4462580" cy="2931486"/>
          </a:xfrm>
          <a:prstGeom prst="rect">
            <a:avLst/>
          </a:prstGeom>
        </p:spPr>
      </p:pic>
    </p:spTree>
    <p:extLst>
      <p:ext uri="{BB962C8B-B14F-4D97-AF65-F5344CB8AC3E}">
        <p14:creationId xmlns:p14="http://schemas.microsoft.com/office/powerpoint/2010/main" val="12317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lIns="67865" tIns="33338" rIns="67865" bIns="33338" rtlCol="0" anchor="ctr">
            <a:normAutofit/>
          </a:bodyPr>
          <a:lstStyle/>
          <a:p>
            <a:r>
              <a:rPr lang="en-GB"/>
              <a:t>Process activities</a:t>
            </a:r>
          </a:p>
        </p:txBody>
      </p:sp>
      <p:sp>
        <p:nvSpPr>
          <p:cNvPr id="10243" name="Rectangle 3"/>
          <p:cNvSpPr>
            <a:spLocks noGrp="1" noChangeArrowheads="1"/>
          </p:cNvSpPr>
          <p:nvPr>
            <p:ph idx="1"/>
          </p:nvPr>
        </p:nvSpPr>
        <p:spPr>
          <a:noFill/>
          <a:ln/>
        </p:spPr>
        <p:txBody>
          <a:bodyPr vert="horz" lIns="67865" tIns="33338" rIns="67865" bIns="33338" rtlCol="0">
            <a:normAutofit/>
          </a:bodyPr>
          <a:lstStyle/>
          <a:p>
            <a:pPr>
              <a:lnSpc>
                <a:spcPct val="90000"/>
              </a:lnSpc>
            </a:pPr>
            <a:r>
              <a:rPr lang="en-GB" sz="1800" dirty="0"/>
              <a:t>Requirements discovery</a:t>
            </a:r>
          </a:p>
          <a:p>
            <a:pPr lvl="1">
              <a:lnSpc>
                <a:spcPct val="90000"/>
              </a:lnSpc>
            </a:pPr>
            <a:r>
              <a:rPr lang="en-GB" sz="1500" dirty="0"/>
              <a:t>Interacting with stakeholders to discover their requirements. Domain requirements are also discovered at this stage.</a:t>
            </a:r>
          </a:p>
          <a:p>
            <a:pPr>
              <a:lnSpc>
                <a:spcPct val="90000"/>
              </a:lnSpc>
            </a:pPr>
            <a:r>
              <a:rPr lang="en-GB" sz="1800" dirty="0"/>
              <a:t>Requirements classification and organisation</a:t>
            </a:r>
          </a:p>
          <a:p>
            <a:pPr lvl="1">
              <a:lnSpc>
                <a:spcPct val="90000"/>
              </a:lnSpc>
            </a:pPr>
            <a:r>
              <a:rPr lang="en-GB" sz="1500" dirty="0"/>
              <a:t>Groups related requirements and organises them into coherent clusters.</a:t>
            </a:r>
          </a:p>
          <a:p>
            <a:pPr>
              <a:lnSpc>
                <a:spcPct val="90000"/>
              </a:lnSpc>
            </a:pPr>
            <a:r>
              <a:rPr lang="en-GB" sz="1800" dirty="0"/>
              <a:t>Prioritisation and negotiation</a:t>
            </a:r>
          </a:p>
          <a:p>
            <a:pPr lvl="1">
              <a:lnSpc>
                <a:spcPct val="90000"/>
              </a:lnSpc>
            </a:pPr>
            <a:r>
              <a:rPr lang="en-GB" sz="1500" dirty="0"/>
              <a:t>Prioritising requirements and resolving requirements conflicts.</a:t>
            </a:r>
          </a:p>
          <a:p>
            <a:pPr>
              <a:lnSpc>
                <a:spcPct val="90000"/>
              </a:lnSpc>
            </a:pPr>
            <a:r>
              <a:rPr lang="en-GB" sz="1800" dirty="0"/>
              <a:t>Requirements specification</a:t>
            </a:r>
          </a:p>
          <a:p>
            <a:pPr lvl="1">
              <a:lnSpc>
                <a:spcPct val="90000"/>
              </a:lnSpc>
            </a:pPr>
            <a:r>
              <a:rPr lang="en-GB" sz="15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extLst>
      <p:ext uri="{BB962C8B-B14F-4D97-AF65-F5344CB8AC3E}">
        <p14:creationId xmlns:p14="http://schemas.microsoft.com/office/powerpoint/2010/main" val="31532756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extLst>
      <p:ext uri="{BB962C8B-B14F-4D97-AF65-F5344CB8AC3E}">
        <p14:creationId xmlns:p14="http://schemas.microsoft.com/office/powerpoint/2010/main" val="3127450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dirty="0"/>
          </a:p>
        </p:txBody>
      </p:sp>
    </p:spTree>
    <p:extLst>
      <p:ext uri="{BB962C8B-B14F-4D97-AF65-F5344CB8AC3E}">
        <p14:creationId xmlns:p14="http://schemas.microsoft.com/office/powerpoint/2010/main" val="248118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1800" dirty="0"/>
              <a:t>Normally a mix of closed and open-ended interviewing.</a:t>
            </a:r>
          </a:p>
          <a:p>
            <a:pPr>
              <a:lnSpc>
                <a:spcPct val="90000"/>
              </a:lnSpc>
            </a:pPr>
            <a:r>
              <a:rPr lang="en-US" sz="1800" dirty="0"/>
              <a:t>Interviews are good for getting an overall understanding of what stakeholders do and how they might interact with the system.</a:t>
            </a:r>
          </a:p>
          <a:p>
            <a:pPr>
              <a:lnSpc>
                <a:spcPct val="90000"/>
              </a:lnSpc>
            </a:pPr>
            <a:r>
              <a:rPr lang="en-US" dirty="0" smtClean="0"/>
              <a:t>Interviewers need to be open-minded without pre-conceived ideas of what the system should do</a:t>
            </a:r>
          </a:p>
          <a:p>
            <a:pPr>
              <a:lnSpc>
                <a:spcPct val="90000"/>
              </a:lnSpc>
            </a:pPr>
            <a:r>
              <a:rPr lang="en-US" sz="18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extLst>
      <p:ext uri="{BB962C8B-B14F-4D97-AF65-F5344CB8AC3E}">
        <p14:creationId xmlns:p14="http://schemas.microsoft.com/office/powerpoint/2010/main" val="2156194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extLst>
      <p:ext uri="{BB962C8B-B14F-4D97-AF65-F5344CB8AC3E}">
        <p14:creationId xmlns:p14="http://schemas.microsoft.com/office/powerpoint/2010/main" val="3380343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67865" tIns="33338" rIns="67865" bIns="33338" rtlCol="0" anchor="ctr">
            <a:normAutofit/>
          </a:bodyPr>
          <a:lstStyle/>
          <a:p>
            <a:r>
              <a:rPr lang="en-GB"/>
              <a:t>Ethnography</a:t>
            </a:r>
          </a:p>
        </p:txBody>
      </p:sp>
      <p:sp>
        <p:nvSpPr>
          <p:cNvPr id="36867" name="Rectangle 3"/>
          <p:cNvSpPr>
            <a:spLocks noGrp="1" noChangeArrowheads="1"/>
          </p:cNvSpPr>
          <p:nvPr>
            <p:ph idx="1"/>
          </p:nvPr>
        </p:nvSpPr>
        <p:spPr>
          <a:noFill/>
          <a:ln/>
        </p:spPr>
        <p:txBody>
          <a:bodyPr vert="horz" lIns="67865" tIns="33338" rIns="67865" bIns="33338" rtlCol="0">
            <a:normAutofit/>
          </a:bodyPr>
          <a:lstStyle/>
          <a:p>
            <a:r>
              <a:rPr lang="en-GB" sz="1800" dirty="0"/>
              <a:t>A social scientist spends a considerable time observing and analysing how people actually work.</a:t>
            </a:r>
          </a:p>
          <a:p>
            <a:r>
              <a:rPr lang="en-GB" sz="1800" dirty="0"/>
              <a:t>People do not have to explain or articulate their work.</a:t>
            </a:r>
          </a:p>
          <a:p>
            <a:r>
              <a:rPr lang="en-GB" sz="1800" dirty="0"/>
              <a:t>Social and organisational factors of importance may be observed.</a:t>
            </a:r>
          </a:p>
          <a:p>
            <a:r>
              <a:rPr lang="en-GB" sz="1800" dirty="0"/>
              <a:t>Ethnographic studies have shown that work is usually richer and more complex than suggested by simple system models.</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extLst>
      <p:ext uri="{BB962C8B-B14F-4D97-AF65-F5344CB8AC3E}">
        <p14:creationId xmlns:p14="http://schemas.microsoft.com/office/powerpoint/2010/main" val="225523997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normAutofit lnSpcReduction="10000"/>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extLst>
      <p:ext uri="{BB962C8B-B14F-4D97-AF65-F5344CB8AC3E}">
        <p14:creationId xmlns:p14="http://schemas.microsoft.com/office/powerpoint/2010/main" val="220270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vert="horz" lIns="67865" tIns="33338" rIns="67865" bIns="33338" rtlCol="0" anchor="ctr">
            <a:normAutofit/>
          </a:bodyPr>
          <a:lstStyle/>
          <a:p>
            <a:r>
              <a:rPr lang="en-GB"/>
              <a:t>Focused ethnography</a:t>
            </a:r>
          </a:p>
        </p:txBody>
      </p:sp>
      <p:sp>
        <p:nvSpPr>
          <p:cNvPr id="37891" name="Rectangle 3"/>
          <p:cNvSpPr>
            <a:spLocks noGrp="1" noChangeArrowheads="1"/>
          </p:cNvSpPr>
          <p:nvPr>
            <p:ph idx="1"/>
          </p:nvPr>
        </p:nvSpPr>
        <p:spPr>
          <a:noFill/>
          <a:ln/>
        </p:spPr>
        <p:txBody>
          <a:bodyPr vert="horz" lIns="67865" tIns="33338" rIns="67865" bIns="33338" rtlCol="0">
            <a:normAutofit/>
          </a:bodyPr>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180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extLst>
      <p:ext uri="{BB962C8B-B14F-4D97-AF65-F5344CB8AC3E}">
        <p14:creationId xmlns:p14="http://schemas.microsoft.com/office/powerpoint/2010/main" val="21640051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 </a:t>
            </a:r>
            <a:r>
              <a:rPr lang="fr-FR" dirty="0" err="1" smtClean="0"/>
              <a:t>requirement</a:t>
            </a:r>
            <a:r>
              <a:rPr lang="fr-FR" dirty="0" smtClean="0"/>
              <a:t> ?</a:t>
            </a:r>
            <a:endParaRPr lang="fr-FR" dirty="0"/>
          </a:p>
        </p:txBody>
      </p:sp>
      <p:sp>
        <p:nvSpPr>
          <p:cNvPr id="3" name="Espace réservé du contenu 2"/>
          <p:cNvSpPr>
            <a:spLocks noGrp="1"/>
          </p:cNvSpPr>
          <p:nvPr>
            <p:ph idx="1"/>
          </p:nvPr>
        </p:nvSpPr>
        <p:spPr/>
        <p:txBody>
          <a:bodyPr/>
          <a:lstStyle/>
          <a:p>
            <a:r>
              <a:rPr lang="en-US" dirty="0"/>
              <a:t>The IEEE Standard Glossary of Software Engineering Terminology defines a requirement as:</a:t>
            </a:r>
            <a:r>
              <a:rPr lang="en-US" baseline="30000" dirty="0">
                <a:hlinkClick r:id="rId2"/>
              </a:rPr>
              <a:t>[1]</a:t>
            </a:r>
            <a:endParaRPr lang="en-US" dirty="0"/>
          </a:p>
          <a:p>
            <a:pPr lvl="1"/>
            <a:r>
              <a:rPr lang="en-US" dirty="0"/>
              <a:t>A condition or capability needed by a user to solve a problem or achieve an objective.</a:t>
            </a:r>
          </a:p>
          <a:p>
            <a:pPr lvl="1"/>
            <a:r>
              <a:rPr lang="en-US" dirty="0"/>
              <a:t>A condition or capability that must be met or possessed by a system or system component to satisfy a contract, standard, specification, or other formally imposed document.</a:t>
            </a:r>
          </a:p>
          <a:p>
            <a:pPr lvl="1"/>
            <a:r>
              <a:rPr lang="en-US" dirty="0"/>
              <a:t>A documented representation of a condition or capability as in 1 or 2</a:t>
            </a:r>
            <a:r>
              <a:rPr lang="en-US" dirty="0" smtClean="0"/>
              <a:t>.</a:t>
            </a:r>
          </a:p>
          <a:p>
            <a:endParaRPr lang="en-US" dirty="0"/>
          </a:p>
          <a:p>
            <a:endParaRPr lang="fr-FR" dirty="0"/>
          </a:p>
        </p:txBody>
      </p:sp>
      <p:sp>
        <p:nvSpPr>
          <p:cNvPr id="4" name="Rectangle 3"/>
          <p:cNvSpPr/>
          <p:nvPr/>
        </p:nvSpPr>
        <p:spPr>
          <a:xfrm>
            <a:off x="263299" y="5164425"/>
            <a:ext cx="8707211" cy="507831"/>
          </a:xfrm>
          <a:prstGeom prst="rect">
            <a:avLst/>
          </a:prstGeom>
        </p:spPr>
        <p:txBody>
          <a:bodyPr wrap="square">
            <a:spAutoFit/>
          </a:bodyPr>
          <a:lstStyle/>
          <a:p>
            <a:r>
              <a:rPr lang="en-US" sz="1350" dirty="0">
                <a:solidFill>
                  <a:srgbClr val="222222"/>
                </a:solidFill>
                <a:latin typeface="Arial" panose="020B0604020202020204" pitchFamily="34" charset="0"/>
              </a:rPr>
              <a:t>IEEE Computer Society (1990). </a:t>
            </a:r>
            <a:r>
              <a:rPr lang="en-US" sz="1350" dirty="0">
                <a:solidFill>
                  <a:srgbClr val="663366"/>
                </a:solidFill>
                <a:latin typeface="Arial" panose="020B0604020202020204" pitchFamily="34" charset="0"/>
                <a:hlinkClick r:id="rId3"/>
              </a:rPr>
              <a:t>"IEEE Standard Glossary of Software Engineering Terminology"</a:t>
            </a:r>
            <a:r>
              <a:rPr lang="en-US" sz="1350" dirty="0">
                <a:solidFill>
                  <a:srgbClr val="222222"/>
                </a:solidFill>
                <a:latin typeface="Arial" panose="020B0604020202020204" pitchFamily="34" charset="0"/>
              </a:rPr>
              <a:t>. </a:t>
            </a:r>
            <a:r>
              <a:rPr lang="en-US" sz="1350" i="1" dirty="0">
                <a:solidFill>
                  <a:srgbClr val="222222"/>
                </a:solidFill>
                <a:latin typeface="Arial" panose="020B0604020202020204" pitchFamily="34" charset="0"/>
              </a:rPr>
              <a:t>IEEE Standard</a:t>
            </a:r>
            <a:r>
              <a:rPr lang="en-US" sz="1350" dirty="0">
                <a:solidFill>
                  <a:srgbClr val="222222"/>
                </a:solidFill>
                <a:latin typeface="Arial" panose="020B0604020202020204" pitchFamily="34" charset="0"/>
              </a:rPr>
              <a:t>.</a:t>
            </a:r>
            <a:endParaRPr lang="fr-FR" sz="1350" dirty="0"/>
          </a:p>
        </p:txBody>
      </p:sp>
    </p:spTree>
    <p:extLst>
      <p:ext uri="{BB962C8B-B14F-4D97-AF65-F5344CB8AC3E}">
        <p14:creationId xmlns:p14="http://schemas.microsoft.com/office/powerpoint/2010/main" val="758127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pic>
        <p:nvPicPr>
          <p:cNvPr id="4" name="Picture 3" descr="4.16 Ethno-prototyping.eps"/>
          <p:cNvPicPr>
            <a:picLocks noChangeAspect="1"/>
          </p:cNvPicPr>
          <p:nvPr/>
        </p:nvPicPr>
        <p:blipFill>
          <a:blip r:embed="rId2"/>
          <a:stretch>
            <a:fillRect/>
          </a:stretch>
        </p:blipFill>
        <p:spPr>
          <a:xfrm>
            <a:off x="2000250" y="2971800"/>
            <a:ext cx="5546148" cy="1452563"/>
          </a:xfrm>
          <a:prstGeom prst="rect">
            <a:avLst/>
          </a:prstGeom>
        </p:spPr>
      </p:pic>
    </p:spTree>
    <p:extLst>
      <p:ext uri="{BB962C8B-B14F-4D97-AF65-F5344CB8AC3E}">
        <p14:creationId xmlns:p14="http://schemas.microsoft.com/office/powerpoint/2010/main" val="188120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Tree>
    <p:extLst>
      <p:ext uri="{BB962C8B-B14F-4D97-AF65-F5344CB8AC3E}">
        <p14:creationId xmlns:p14="http://schemas.microsoft.com/office/powerpoint/2010/main" val="127587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564904"/>
            <a:ext cx="6172200" cy="857250"/>
          </a:xfrm>
        </p:spPr>
        <p:txBody>
          <a:bodyPr>
            <a:normAutofit fontScale="90000"/>
          </a:bodyPr>
          <a:lstStyle/>
          <a:p>
            <a:pPr algn="ctr"/>
            <a:r>
              <a:rPr lang="en-US" dirty="0" smtClean="0"/>
              <a:t>Requirements specification</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extLst>
      <p:ext uri="{BB962C8B-B14F-4D97-AF65-F5344CB8AC3E}">
        <p14:creationId xmlns:p14="http://schemas.microsoft.com/office/powerpoint/2010/main" val="513615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normAutofit fontScale="92500"/>
          </a:bodyPr>
          <a:lstStyle/>
          <a:p>
            <a:r>
              <a:rPr lang="en-US" dirty="0" smtClean="0"/>
              <a:t>The process of writing </a:t>
            </a:r>
            <a:r>
              <a:rPr lang="en-US" dirty="0" err="1" smtClean="0"/>
              <a:t>donw</a:t>
            </a:r>
            <a:r>
              <a:rPr lang="en-US" dirty="0" smtClean="0"/>
              <a:t>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Tree>
    <p:extLst>
      <p:ext uri="{BB962C8B-B14F-4D97-AF65-F5344CB8AC3E}">
        <p14:creationId xmlns:p14="http://schemas.microsoft.com/office/powerpoint/2010/main" val="390191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graphicFrame>
        <p:nvGraphicFramePr>
          <p:cNvPr id="5" name="Table 4"/>
          <p:cNvGraphicFramePr>
            <a:graphicFrameLocks noGrp="1"/>
          </p:cNvGraphicFramePr>
          <p:nvPr/>
        </p:nvGraphicFramePr>
        <p:xfrm>
          <a:off x="1657350" y="2053859"/>
          <a:ext cx="5943600" cy="3603992"/>
        </p:xfrm>
        <a:graphic>
          <a:graphicData uri="http://schemas.openxmlformats.org/drawingml/2006/table">
            <a:tbl>
              <a:tblPr/>
              <a:tblGrid>
                <a:gridCol w="1300163"/>
                <a:gridCol w="4643438"/>
              </a:tblGrid>
              <a:tr h="2971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Arial"/>
                          <a:ea typeface="Times New Roman" charset="0"/>
                          <a:cs typeface="Arial"/>
                        </a:rPr>
                        <a:t>Notation</a:t>
                      </a:r>
                      <a:endParaRPr kumimoji="0" lang="en-US" sz="1100" b="1" i="0" u="none" strike="noStrike" cap="none" normalizeH="0" baseline="0" dirty="0" smtClean="0">
                        <a:ln>
                          <a:noFill/>
                        </a:ln>
                        <a:solidFill>
                          <a:srgbClr val="FFFFFF"/>
                        </a:solidFill>
                        <a:effectLst/>
                        <a:latin typeface="Arial"/>
                        <a:ea typeface="Arial" charset="0"/>
                        <a:cs typeface="Arial"/>
                      </a:endParaRPr>
                    </a:p>
                  </a:txBody>
                  <a:tcPr marL="54769" marR="54769"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a:ln>
                            <a:noFill/>
                          </a:ln>
                          <a:solidFill>
                            <a:srgbClr val="000000"/>
                          </a:solidFill>
                          <a:effectLst/>
                          <a:latin typeface="Arial"/>
                          <a:ea typeface="Times New Roman" charset="0"/>
                          <a:cs typeface="Arial"/>
                        </a:rPr>
                        <a:t>Description</a:t>
                      </a:r>
                    </a:p>
                  </a:txBody>
                  <a:tcPr marL="54769" marR="54769"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088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smtClean="0">
                          <a:ln>
                            <a:noFill/>
                          </a:ln>
                          <a:solidFill>
                            <a:srgbClr val="000000"/>
                          </a:solidFill>
                          <a:effectLst/>
                          <a:latin typeface="Arial"/>
                          <a:ea typeface="Times New Roman" charset="0"/>
                          <a:cs typeface="Arial"/>
                        </a:rPr>
                        <a:t>Natural language</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486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65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Arial"/>
                          <a:ea typeface="Times New Roman" charset="0"/>
                          <a:cs typeface="Arial"/>
                        </a:rPr>
                        <a:t>Design description languages</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486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Arial"/>
                          <a:ea typeface="Times New Roman" charset="0"/>
                          <a:cs typeface="Arial"/>
                        </a:rPr>
                        <a:t>Graphical notations</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00213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a:ln>
                            <a:noFill/>
                          </a:ln>
                          <a:solidFill>
                            <a:srgbClr val="000000"/>
                          </a:solidFill>
                          <a:effectLst/>
                          <a:latin typeface="Arial"/>
                          <a:ea typeface="Times New Roman" charset="0"/>
                          <a:cs typeface="Arial"/>
                        </a:rPr>
                        <a:t>Mathematical specifications</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3207935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normAutofit lnSpcReduction="10000"/>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350" dirty="0"/>
          </a:p>
          <a:p>
            <a:pPr lvl="1">
              <a:lnSpc>
                <a:spcPct val="90000"/>
              </a:lnSpc>
            </a:pPr>
            <a:r>
              <a:rPr lang="en-GB" sz="1350" dirty="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extLst>
      <p:ext uri="{BB962C8B-B14F-4D97-AF65-F5344CB8AC3E}">
        <p14:creationId xmlns:p14="http://schemas.microsoft.com/office/powerpoint/2010/main" val="1300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Tree>
    <p:extLst>
      <p:ext uri="{BB962C8B-B14F-4D97-AF65-F5344CB8AC3E}">
        <p14:creationId xmlns:p14="http://schemas.microsoft.com/office/powerpoint/2010/main" val="3780318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428750" y="1057275"/>
            <a:ext cx="6172200" cy="828675"/>
          </a:xfrm>
        </p:spPr>
        <p:txBody>
          <a:bodyPr>
            <a:normAutofit fontScale="90000"/>
          </a:bodyPr>
          <a:lstStyle/>
          <a:p>
            <a:r>
              <a:rPr lang="en-GB"/>
              <a:t>Guidelines for writing requirements</a:t>
            </a:r>
          </a:p>
        </p:txBody>
      </p:sp>
      <p:sp>
        <p:nvSpPr>
          <p:cNvPr id="61443" name="Rectangle 3"/>
          <p:cNvSpPr>
            <a:spLocks noGrp="1" noChangeArrowheads="1"/>
          </p:cNvSpPr>
          <p:nvPr>
            <p:ph idx="1"/>
          </p:nvPr>
        </p:nvSpPr>
        <p:spPr/>
        <p:txBody>
          <a:bodyPr>
            <a:normAutofit lnSpcReduction="10000"/>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extLst>
      <p:ext uri="{BB962C8B-B14F-4D97-AF65-F5344CB8AC3E}">
        <p14:creationId xmlns:p14="http://schemas.microsoft.com/office/powerpoint/2010/main" val="1100811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extLst>
      <p:ext uri="{BB962C8B-B14F-4D97-AF65-F5344CB8AC3E}">
        <p14:creationId xmlns:p14="http://schemas.microsoft.com/office/powerpoint/2010/main" val="2737101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Tree>
    <p:extLst>
      <p:ext uri="{BB962C8B-B14F-4D97-AF65-F5344CB8AC3E}">
        <p14:creationId xmlns:p14="http://schemas.microsoft.com/office/powerpoint/2010/main" val="1166398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to </a:t>
            </a:r>
            <a:r>
              <a:rPr lang="fr-FR" dirty="0" err="1" smtClean="0"/>
              <a:t>requirement</a:t>
            </a:r>
            <a:r>
              <a:rPr lang="fr-FR" smtClean="0"/>
              <a:t> engineering</a:t>
            </a:r>
            <a:endParaRPr lang="fr-FR" dirty="0"/>
          </a:p>
        </p:txBody>
      </p:sp>
      <p:pic>
        <p:nvPicPr>
          <p:cNvPr id="6" name="Ec0s0z5uXQ8"/>
          <p:cNvPicPr>
            <a:picLocks noGrp="1" noRot="1" noChangeAspect="1"/>
          </p:cNvPicPr>
          <p:nvPr>
            <p:ph idx="1"/>
            <a:videoFile r:link="rId1"/>
          </p:nvPr>
        </p:nvPicPr>
        <p:blipFill>
          <a:blip r:embed="rId3"/>
          <a:stretch>
            <a:fillRect/>
          </a:stretch>
        </p:blipFill>
        <p:spPr>
          <a:xfrm>
            <a:off x="1439863" y="2319338"/>
            <a:ext cx="6027737" cy="3390900"/>
          </a:xfrm>
          <a:prstGeom prst="rect">
            <a:avLst/>
          </a:prstGeom>
        </p:spPr>
      </p:pic>
    </p:spTree>
    <p:extLst>
      <p:ext uri="{BB962C8B-B14F-4D97-AF65-F5344CB8AC3E}">
        <p14:creationId xmlns:p14="http://schemas.microsoft.com/office/powerpoint/2010/main" val="20450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vert="horz" lIns="67865" tIns="33338" rIns="67865" bIns="33338" rtlCol="0" anchor="ctr">
            <a:normAutofit/>
          </a:bodyPr>
          <a:lstStyle/>
          <a:p>
            <a:r>
              <a:rPr lang="en-GB"/>
              <a:t>Form-based specifications</a:t>
            </a:r>
          </a:p>
        </p:txBody>
      </p:sp>
      <p:sp>
        <p:nvSpPr>
          <p:cNvPr id="67587" name="Rectangle 3"/>
          <p:cNvSpPr>
            <a:spLocks noGrp="1" noChangeArrowheads="1"/>
          </p:cNvSpPr>
          <p:nvPr>
            <p:ph idx="1"/>
          </p:nvPr>
        </p:nvSpPr>
        <p:spPr>
          <a:noFill/>
          <a:ln/>
        </p:spPr>
        <p:txBody>
          <a:bodyPr vert="horz" lIns="67865" tIns="33338" rIns="67865" bIns="33338" rtlCol="0">
            <a:normAutofit/>
          </a:bodyPr>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extLst>
      <p:ext uri="{BB962C8B-B14F-4D97-AF65-F5344CB8AC3E}">
        <p14:creationId xmlns:p14="http://schemas.microsoft.com/office/powerpoint/2010/main" val="198533111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extLst>
      <p:ext uri="{BB962C8B-B14F-4D97-AF65-F5344CB8AC3E}">
        <p14:creationId xmlns:p14="http://schemas.microsoft.com/office/powerpoint/2010/main" val="420463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4" name="Table 3"/>
          <p:cNvGraphicFramePr>
            <a:graphicFrameLocks noGrp="1"/>
          </p:cNvGraphicFramePr>
          <p:nvPr/>
        </p:nvGraphicFramePr>
        <p:xfrm>
          <a:off x="1657351" y="2343151"/>
          <a:ext cx="4845844" cy="2611042"/>
        </p:xfrm>
        <a:graphic>
          <a:graphicData uri="http://schemas.openxmlformats.org/drawingml/2006/table">
            <a:tbl>
              <a:tblPr/>
              <a:tblGrid>
                <a:gridCol w="2857500"/>
                <a:gridCol w="1988344"/>
              </a:tblGrid>
              <a:tr h="3369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a:ea typeface="Times New Roman" charset="0"/>
                          <a:cs typeface="Arial"/>
                        </a:rPr>
                        <a:t>Condition</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Arial"/>
                          <a:ea typeface="Times New Roman" charset="0"/>
                          <a:cs typeface="Arial"/>
                        </a:rPr>
                        <a:t>Action</a:t>
                      </a:r>
                      <a:endParaRPr kumimoji="0" lang="en-GB" sz="1200" b="1" i="0" u="none" strike="noStrike" cap="none" normalizeH="0" baseline="0" dirty="0">
                        <a:ln>
                          <a:noFill/>
                        </a:ln>
                        <a:solidFill>
                          <a:srgbClr val="000000"/>
                        </a:solidFill>
                        <a:effectLst/>
                        <a:latin typeface="Arial"/>
                        <a:ea typeface="Times New Roman" charset="0"/>
                        <a:cs typeface="Arial"/>
                      </a:endParaRP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369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a:ea typeface="Times New Roman" charset="0"/>
                          <a:cs typeface="Arial"/>
                        </a:rPr>
                        <a:t>CompDose</a:t>
                      </a:r>
                      <a:r>
                        <a:rPr kumimoji="0" lang="en-GB" sz="1200" b="0" i="0" u="none" strike="noStrike" cap="none" normalizeH="0" baseline="0" dirty="0">
                          <a:ln>
                            <a:noFill/>
                          </a:ln>
                          <a:solidFill>
                            <a:srgbClr val="000000"/>
                          </a:solidFill>
                          <a:effectLst/>
                          <a:latin typeface="Arial"/>
                          <a:ea typeface="Times New Roman" charset="0"/>
                          <a:cs typeface="Arial"/>
                        </a:rPr>
                        <a:t> = 0</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369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Sugar level stable (r2 = r1)</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a:ea typeface="Times New Roman" charset="0"/>
                          <a:cs typeface="Arial"/>
                        </a:rPr>
                        <a:t>CompDose</a:t>
                      </a:r>
                      <a:r>
                        <a:rPr kumimoji="0" lang="en-GB" sz="1200" b="0" i="0" u="none" strike="noStrike" cap="none" normalizeH="0" baseline="0" dirty="0">
                          <a:ln>
                            <a:noFill/>
                          </a:ln>
                          <a:solidFill>
                            <a:srgbClr val="000000"/>
                          </a:solidFill>
                          <a:effectLst/>
                          <a:latin typeface="Arial"/>
                          <a:ea typeface="Times New Roman" charset="0"/>
                          <a:cs typeface="Arial"/>
                        </a:rPr>
                        <a:t> = 0</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1722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200" b="0" i="0" u="none" strike="noStrike" cap="none" normalizeH="0" baseline="0" dirty="0" smtClean="0">
                          <a:ln>
                            <a:noFill/>
                          </a:ln>
                          <a:solidFill>
                            <a:srgbClr val="000000"/>
                          </a:solidFill>
                          <a:effectLst/>
                          <a:latin typeface="Arial"/>
                          <a:ea typeface="Times New Roman" charset="0"/>
                          <a:cs typeface="Arial"/>
                        </a:rPr>
                        <a:t> </a:t>
                      </a:r>
                      <a:br>
                        <a:rPr kumimoji="0" lang="en-GB" sz="1200" b="0" i="0" u="none" strike="noStrike" cap="none" normalizeH="0" baseline="0" dirty="0" smtClean="0">
                          <a:ln>
                            <a:noFill/>
                          </a:ln>
                          <a:solidFill>
                            <a:srgbClr val="000000"/>
                          </a:solidFill>
                          <a:effectLst/>
                          <a:latin typeface="Arial"/>
                          <a:ea typeface="Times New Roman" charset="0"/>
                          <a:cs typeface="Arial"/>
                        </a:rPr>
                      </a:br>
                      <a:r>
                        <a:rPr kumimoji="0" lang="en-GB" sz="1200" b="0" i="0" u="none" strike="noStrike" cap="none" normalizeH="0" baseline="0" dirty="0" smtClean="0">
                          <a:ln>
                            <a:noFill/>
                          </a:ln>
                          <a:solidFill>
                            <a:srgbClr val="000000"/>
                          </a:solidFill>
                          <a:effectLst/>
                          <a:latin typeface="Arial"/>
                          <a:ea typeface="Times New Roman" charset="0"/>
                          <a:cs typeface="Arial"/>
                        </a:rPr>
                        <a:t>(</a:t>
                      </a:r>
                      <a:r>
                        <a:rPr kumimoji="0" lang="en-GB" sz="1200" b="0" i="0" u="none" strike="noStrike" cap="none" normalizeH="0" baseline="0" dirty="0">
                          <a:ln>
                            <a:noFill/>
                          </a:ln>
                          <a:solidFill>
                            <a:srgbClr val="000000"/>
                          </a:solidFill>
                          <a:effectLst/>
                          <a:latin typeface="Arial"/>
                          <a:ea typeface="Times New Roman" charset="0"/>
                          <a:cs typeface="Arial"/>
                        </a:rPr>
                        <a:t>(r2 – r1) &lt; (r1 – r0))</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a:ea typeface="Times New Roman" charset="0"/>
                          <a:cs typeface="Arial"/>
                        </a:rPr>
                        <a:t>CompDose</a:t>
                      </a:r>
                      <a:r>
                        <a:rPr kumimoji="0" lang="en-GB" sz="1200" b="0" i="0" u="none" strike="noStrike" cap="none" normalizeH="0" baseline="0" dirty="0">
                          <a:ln>
                            <a:noFill/>
                          </a:ln>
                          <a:solidFill>
                            <a:srgbClr val="000000"/>
                          </a:solidFill>
                          <a:effectLst/>
                          <a:latin typeface="Arial"/>
                          <a:ea typeface="Times New Roman" charset="0"/>
                          <a:cs typeface="Arial"/>
                        </a:rPr>
                        <a:t> = 0</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8298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200" b="0" i="0" u="none" strike="noStrike" cap="none" normalizeH="0" baseline="0" dirty="0" smtClean="0">
                          <a:ln>
                            <a:noFill/>
                          </a:ln>
                          <a:solidFill>
                            <a:srgbClr val="000000"/>
                          </a:solidFill>
                          <a:effectLst/>
                          <a:latin typeface="Arial"/>
                          <a:ea typeface="Times New Roman" charset="0"/>
                          <a:cs typeface="Arial"/>
                        </a:rPr>
                        <a:t> </a:t>
                      </a:r>
                      <a:br>
                        <a:rPr kumimoji="0" lang="en-GB" sz="1200" b="0" i="0" u="none" strike="noStrike" cap="none" normalizeH="0" baseline="0" dirty="0" smtClean="0">
                          <a:ln>
                            <a:noFill/>
                          </a:ln>
                          <a:solidFill>
                            <a:srgbClr val="000000"/>
                          </a:solidFill>
                          <a:effectLst/>
                          <a:latin typeface="Arial"/>
                          <a:ea typeface="Times New Roman" charset="0"/>
                          <a:cs typeface="Arial"/>
                        </a:rPr>
                      </a:br>
                      <a:r>
                        <a:rPr kumimoji="0" lang="en-GB" sz="1200" b="0" i="0" u="none" strike="noStrike" cap="none" normalizeH="0" baseline="0" dirty="0" smtClean="0">
                          <a:ln>
                            <a:noFill/>
                          </a:ln>
                          <a:solidFill>
                            <a:srgbClr val="000000"/>
                          </a:solidFill>
                          <a:effectLst/>
                          <a:latin typeface="Arial"/>
                          <a:ea typeface="Times New Roman" charset="0"/>
                          <a:cs typeface="Arial"/>
                        </a:rPr>
                        <a:t>(</a:t>
                      </a:r>
                      <a:r>
                        <a:rPr kumimoji="0" lang="en-GB" sz="1200" b="0" i="0" u="none" strike="noStrike" cap="none" normalizeH="0" baseline="0" dirty="0">
                          <a:ln>
                            <a:noFill/>
                          </a:ln>
                          <a:solidFill>
                            <a:srgbClr val="000000"/>
                          </a:solidFill>
                          <a:effectLst/>
                          <a:latin typeface="Arial"/>
                          <a:ea typeface="Times New Roman" charset="0"/>
                          <a:cs typeface="Arial"/>
                        </a:rPr>
                        <a:t>(r2 – r1) ≥ (r1 – r0))</a:t>
                      </a: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a:ea typeface="Times New Roman" charset="0"/>
                          <a:cs typeface="Arial"/>
                        </a:rPr>
                        <a:t>CompDose</a:t>
                      </a:r>
                      <a:r>
                        <a:rPr kumimoji="0" lang="en-GB" sz="1200" b="0" i="0" u="none" strike="noStrike" cap="none" normalizeH="0" baseline="0" dirty="0">
                          <a:ln>
                            <a:noFill/>
                          </a:ln>
                          <a:solidFill>
                            <a:srgbClr val="000000"/>
                          </a:solidFill>
                          <a:effectLst/>
                          <a:latin typeface="Arial"/>
                          <a:ea typeface="Times New Roman" charset="0"/>
                          <a:cs typeface="Arial"/>
                        </a:rPr>
                        <a:t> =</a:t>
                      </a:r>
                      <a:r>
                        <a:rPr kumimoji="0" lang="en-GB" sz="1200" b="0" i="0" u="none" strike="noStrike" cap="none" normalizeH="0" baseline="0" dirty="0" smtClean="0">
                          <a:ln>
                            <a:noFill/>
                          </a:ln>
                          <a:solidFill>
                            <a:srgbClr val="000000"/>
                          </a:solidFill>
                          <a:effectLst/>
                          <a:latin typeface="Arial"/>
                          <a:ea typeface="Times New Roman" charset="0"/>
                          <a:cs typeface="Arial"/>
                        </a:rPr>
                        <a:t> </a:t>
                      </a:r>
                      <a:br>
                        <a:rPr kumimoji="0" lang="en-GB" sz="1200" b="0" i="0" u="none" strike="noStrike" cap="none" normalizeH="0" baseline="0" dirty="0" smtClean="0">
                          <a:ln>
                            <a:noFill/>
                          </a:ln>
                          <a:solidFill>
                            <a:srgbClr val="000000"/>
                          </a:solidFill>
                          <a:effectLst/>
                          <a:latin typeface="Arial"/>
                          <a:ea typeface="Times New Roman" charset="0"/>
                          <a:cs typeface="Arial"/>
                        </a:rPr>
                      </a:br>
                      <a:r>
                        <a:rPr kumimoji="0" lang="en-GB" sz="1200" b="0" i="0" u="none" strike="noStrike" cap="none" normalizeH="0" baseline="0" dirty="0" smtClean="0">
                          <a:ln>
                            <a:noFill/>
                          </a:ln>
                          <a:solidFill>
                            <a:srgbClr val="000000"/>
                          </a:solidFill>
                          <a:effectLst/>
                          <a:latin typeface="Arial"/>
                          <a:ea typeface="Times New Roman" charset="0"/>
                          <a:cs typeface="Arial"/>
                        </a:rPr>
                        <a:t>      round </a:t>
                      </a:r>
                      <a:r>
                        <a:rPr kumimoji="0" lang="en-GB" sz="12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Arial"/>
                          <a:ea typeface="Times New Roman" charset="0"/>
                          <a:cs typeface="Arial"/>
                        </a:rPr>
                        <a:t>CompDose</a:t>
                      </a:r>
                      <a:r>
                        <a:rPr kumimoji="0" lang="en-GB" sz="1200" b="0" i="0" u="none" strike="noStrike" cap="none" normalizeH="0" baseline="0" dirty="0">
                          <a:ln>
                            <a:noFill/>
                          </a:ln>
                          <a:solidFill>
                            <a:srgbClr val="000000"/>
                          </a:solidFill>
                          <a:effectLst/>
                          <a:latin typeface="Arial"/>
                          <a:ea typeface="Times New Roman" charset="0"/>
                          <a:cs typeface="Arial"/>
                        </a:rPr>
                        <a:t> = </a:t>
                      </a:r>
                      <a:r>
                        <a:rPr kumimoji="0" lang="en-GB" sz="1200" b="0" i="0" u="none" strike="noStrike" cap="none" normalizeH="0" baseline="0" dirty="0" err="1">
                          <a:ln>
                            <a:noFill/>
                          </a:ln>
                          <a:solidFill>
                            <a:srgbClr val="000000"/>
                          </a:solidFill>
                          <a:effectLst/>
                          <a:latin typeface="Arial"/>
                          <a:ea typeface="Times New Roman" charset="0"/>
                          <a:cs typeface="Arial"/>
                        </a:rPr>
                        <a:t>MinimumDose</a:t>
                      </a:r>
                      <a:endParaRPr kumimoji="0" lang="en-GB" sz="1200" b="0" i="0" u="none" strike="noStrike" cap="none" normalizeH="0" baseline="0" dirty="0">
                        <a:ln>
                          <a:noFill/>
                        </a:ln>
                        <a:solidFill>
                          <a:srgbClr val="000000"/>
                        </a:solidFill>
                        <a:effectLst/>
                        <a:latin typeface="Arial"/>
                        <a:ea typeface="Times New Roman" charset="0"/>
                        <a:cs typeface="Arial"/>
                      </a:endParaRPr>
                    </a:p>
                  </a:txBody>
                  <a:tcPr marL="54769" marR="54769"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54382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normAutofit fontScale="92500" lnSpcReduction="10000"/>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3269762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lIns="67865" tIns="33338" rIns="67865" bIns="33338" rtlCol="0" anchor="ctr">
            <a:normAutofit/>
          </a:bodyPr>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vert="horz" lIns="67865" tIns="33338" rIns="67865" bIns="33338" rtlCol="0">
            <a:normAutofit/>
          </a:bodyPr>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368212752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pic>
        <p:nvPicPr>
          <p:cNvPr id="4" name="Picture 3" descr="4.6 ReqDocUsers.eps"/>
          <p:cNvPicPr>
            <a:picLocks noChangeAspect="1"/>
          </p:cNvPicPr>
          <p:nvPr/>
        </p:nvPicPr>
        <p:blipFill>
          <a:blip r:embed="rId2"/>
          <a:stretch>
            <a:fillRect/>
          </a:stretch>
        </p:blipFill>
        <p:spPr>
          <a:xfrm>
            <a:off x="3028950" y="1971882"/>
            <a:ext cx="2857500" cy="3652631"/>
          </a:xfrm>
          <a:prstGeom prst="rect">
            <a:avLst/>
          </a:prstGeom>
        </p:spPr>
      </p:pic>
    </p:spTree>
    <p:extLst>
      <p:ext uri="{BB962C8B-B14F-4D97-AF65-F5344CB8AC3E}">
        <p14:creationId xmlns:p14="http://schemas.microsoft.com/office/powerpoint/2010/main" val="3140783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2860254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75161" y="1012032"/>
            <a:ext cx="5525690" cy="816769"/>
          </a:xfrm>
        </p:spPr>
        <p:txBody>
          <a:bodyPr>
            <a:normAutofit fontScale="90000"/>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714500" y="2228850"/>
          <a:ext cx="5943600" cy="3360420"/>
        </p:xfrm>
        <a:graphic>
          <a:graphicData uri="http://schemas.openxmlformats.org/drawingml/2006/table">
            <a:tbl>
              <a:tblPr/>
              <a:tblGrid>
                <a:gridCol w="1428750"/>
                <a:gridCol w="4514850"/>
              </a:tblGrid>
              <a:tr h="29718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100" b="1" i="0" u="none" strike="noStrike" cap="none" normalizeH="0" baseline="0" smtClean="0">
                        <a:ln>
                          <a:noFill/>
                        </a:ln>
                        <a:solidFill>
                          <a:srgbClr val="000000"/>
                        </a:solidFill>
                        <a:effectLst/>
                        <a:latin typeface="Arial" charset="0"/>
                        <a:ea typeface="Times New Roman" charset="0"/>
                        <a:cs typeface="Times New Roman" charset="0"/>
                      </a:endParaRPr>
                    </a:p>
                  </a:txBody>
                  <a:tcPr marL="40958" marR="40958"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1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40958" marR="40958"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486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100" b="0" i="0" u="none" strike="noStrike" cap="none" normalizeH="0" baseline="0" smtClean="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0866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8862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6868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486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100" b="0" i="0" u="none" strike="noStrike" cap="none" normalizeH="0" baseline="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100" b="0" i="0" u="none" strike="noStrike" cap="none" normalizeH="0" baseline="0" dirty="0">
                        <a:ln>
                          <a:noFill/>
                        </a:ln>
                        <a:solidFill>
                          <a:srgbClr val="000000"/>
                        </a:solidFill>
                        <a:effectLst/>
                        <a:latin typeface="Arial" charset="0"/>
                        <a:ea typeface="Times New Roman" charset="0"/>
                        <a:cs typeface="Times New Roman" charset="0"/>
                      </a:endParaRPr>
                    </a:p>
                  </a:txBody>
                  <a:tcPr marL="40958" marR="40958" marT="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2797224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1485900" y="2114551"/>
          <a:ext cx="6172200" cy="3510610"/>
        </p:xfrm>
        <a:graphic>
          <a:graphicData uri="http://schemas.openxmlformats.org/drawingml/2006/table">
            <a:tbl>
              <a:tblPr firstRow="1" bandRow="1">
                <a:tableStyleId>{5C22544A-7EE6-4342-B048-85BDC9FD1C3A}</a:tableStyleId>
              </a:tblPr>
              <a:tblGrid>
                <a:gridCol w="1257300"/>
                <a:gridCol w="4914900"/>
              </a:tblGrid>
              <a:tr h="239982">
                <a:tc>
                  <a:txBody>
                    <a:bodyPr/>
                    <a:lstStyle/>
                    <a:p>
                      <a:r>
                        <a:rPr lang="en-US" sz="1100" dirty="0" smtClean="0">
                          <a:solidFill>
                            <a:schemeClr val="tx1"/>
                          </a:solidFill>
                          <a:latin typeface="Arial"/>
                          <a:cs typeface="Arial"/>
                        </a:rPr>
                        <a:t>Chapter</a:t>
                      </a:r>
                      <a:endParaRPr lang="en-US" sz="1100" dirty="0">
                        <a:solidFill>
                          <a:schemeClr val="tx1"/>
                        </a:solidFill>
                        <a:latin typeface="Arial"/>
                        <a:cs typeface="Arial"/>
                      </a:endParaRPr>
                    </a:p>
                  </a:txBody>
                  <a:tcPr marL="68580" marR="68580" marT="34290" marB="34290"/>
                </a:tc>
                <a:tc>
                  <a:txBody>
                    <a:bodyPr/>
                    <a:lstStyle/>
                    <a:p>
                      <a:r>
                        <a:rPr lang="en-US" sz="1100" dirty="0" smtClean="0">
                          <a:solidFill>
                            <a:schemeClr val="tx1"/>
                          </a:solidFill>
                          <a:latin typeface="Arial"/>
                          <a:cs typeface="Arial"/>
                        </a:rPr>
                        <a:t>Description</a:t>
                      </a:r>
                      <a:endParaRPr lang="en-US" sz="1100" dirty="0">
                        <a:solidFill>
                          <a:schemeClr val="tx1"/>
                        </a:solidFill>
                        <a:latin typeface="Arial"/>
                        <a:cs typeface="Arial"/>
                      </a:endParaRPr>
                    </a:p>
                  </a:txBody>
                  <a:tcPr marL="68580" marR="68580" marT="34290" marB="34290"/>
                </a:tc>
              </a:tr>
              <a:tr h="5486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100" b="0" i="0" u="none" strike="noStrike" cap="none" normalizeH="0" baseline="0" dirty="0">
                        <a:ln>
                          <a:noFill/>
                        </a:ln>
                        <a:solidFill>
                          <a:srgbClr val="000000"/>
                        </a:solidFill>
                        <a:effectLst/>
                        <a:latin typeface="Arial"/>
                        <a:ea typeface="Times New Roman" charset="0"/>
                        <a:cs typeface="Arial"/>
                      </a:endParaRPr>
                    </a:p>
                  </a:txBody>
                  <a:tcPr marL="40958" marR="40958" marT="0" marB="6858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100" b="0" i="0" u="none" strike="noStrike" cap="none" normalizeH="0" baseline="0">
                        <a:ln>
                          <a:noFill/>
                        </a:ln>
                        <a:solidFill>
                          <a:srgbClr val="000000"/>
                        </a:solidFill>
                        <a:effectLst/>
                        <a:latin typeface="Arial"/>
                        <a:ea typeface="Times New Roman" charset="0"/>
                        <a:cs typeface="Arial"/>
                      </a:endParaRPr>
                    </a:p>
                  </a:txBody>
                  <a:tcPr marL="40958" marR="40958" marT="0" marB="68580" horzOverflow="overflow"/>
                </a:tc>
              </a:tr>
              <a:tr h="61146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a:ea typeface="Times New Roman" charset="0"/>
                          <a:cs typeface="Arial"/>
                        </a:rPr>
                        <a:t>System models</a:t>
                      </a:r>
                      <a:endParaRPr kumimoji="0" lang="en-GB" sz="1100" b="0" i="0" u="none" strike="noStrike" cap="none" normalizeH="0" baseline="0">
                        <a:ln>
                          <a:noFill/>
                        </a:ln>
                        <a:solidFill>
                          <a:srgbClr val="000000"/>
                        </a:solidFill>
                        <a:effectLst/>
                        <a:latin typeface="Arial"/>
                        <a:ea typeface="Times New Roman" charset="0"/>
                        <a:cs typeface="Arial"/>
                      </a:endParaRPr>
                    </a:p>
                  </a:txBody>
                  <a:tcPr marL="40958" marR="40958" marT="0" marB="6858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100" b="0" i="0" u="none" strike="noStrike" cap="none" normalizeH="0" baseline="0">
                        <a:ln>
                          <a:noFill/>
                        </a:ln>
                        <a:solidFill>
                          <a:srgbClr val="000000"/>
                        </a:solidFill>
                        <a:effectLst/>
                        <a:latin typeface="Arial"/>
                        <a:ea typeface="Times New Roman" charset="0"/>
                        <a:cs typeface="Arial"/>
                      </a:endParaRPr>
                    </a:p>
                  </a:txBody>
                  <a:tcPr marL="40958" marR="40958" marT="0" marB="68580" horzOverflow="overflow"/>
                </a:tc>
              </a:tr>
              <a:tr h="7495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a:ea typeface="Times New Roman" charset="0"/>
                          <a:cs typeface="Arial"/>
                        </a:rPr>
                        <a:t>System evolution</a:t>
                      </a:r>
                      <a:endParaRPr kumimoji="0" lang="en-GB" sz="1100" b="0" i="0" u="none" strike="noStrike" cap="none" normalizeH="0" baseline="0">
                        <a:ln>
                          <a:noFill/>
                        </a:ln>
                        <a:solidFill>
                          <a:srgbClr val="000000"/>
                        </a:solidFill>
                        <a:effectLst/>
                        <a:latin typeface="Arial"/>
                        <a:ea typeface="Times New Roman" charset="0"/>
                        <a:cs typeface="Arial"/>
                      </a:endParaRPr>
                    </a:p>
                  </a:txBody>
                  <a:tcPr marL="40958" marR="40958" marT="0" marB="6858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100" b="0" i="0" u="none" strike="noStrike" cap="none" normalizeH="0" baseline="0">
                        <a:ln>
                          <a:noFill/>
                        </a:ln>
                        <a:solidFill>
                          <a:srgbClr val="000000"/>
                        </a:solidFill>
                        <a:effectLst/>
                        <a:latin typeface="Arial"/>
                        <a:ea typeface="Times New Roman" charset="0"/>
                        <a:cs typeface="Arial"/>
                      </a:endParaRPr>
                    </a:p>
                  </a:txBody>
                  <a:tcPr marL="40958" marR="40958" marT="0" marB="68580" horzOverflow="overflow"/>
                </a:tc>
              </a:tr>
              <a:tr h="88760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a:ea typeface="Times New Roman" charset="0"/>
                          <a:cs typeface="Arial"/>
                        </a:rPr>
                        <a:t>Appendices</a:t>
                      </a:r>
                      <a:endParaRPr kumimoji="0" lang="en-GB" sz="1100" b="0" i="0" u="none" strike="noStrike" cap="none" normalizeH="0" baseline="0">
                        <a:ln>
                          <a:noFill/>
                        </a:ln>
                        <a:solidFill>
                          <a:srgbClr val="000000"/>
                        </a:solidFill>
                        <a:effectLst/>
                        <a:latin typeface="Arial"/>
                        <a:ea typeface="Times New Roman" charset="0"/>
                        <a:cs typeface="Arial"/>
                      </a:endParaRPr>
                    </a:p>
                  </a:txBody>
                  <a:tcPr marL="40958" marR="40958" marT="0" marB="6858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100" b="0" i="0" u="none" strike="noStrike" cap="none" normalizeH="0" baseline="0">
                        <a:ln>
                          <a:noFill/>
                        </a:ln>
                        <a:solidFill>
                          <a:srgbClr val="000000"/>
                        </a:solidFill>
                        <a:effectLst/>
                        <a:latin typeface="Arial"/>
                        <a:ea typeface="Times New Roman" charset="0"/>
                        <a:cs typeface="Arial"/>
                      </a:endParaRPr>
                    </a:p>
                  </a:txBody>
                  <a:tcPr marL="40958" marR="40958" marT="0" marB="68580" horzOverflow="overflow"/>
                </a:tc>
              </a:tr>
              <a:tr h="47339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a:ea typeface="Times New Roman" charset="0"/>
                          <a:cs typeface="Arial"/>
                        </a:rPr>
                        <a:t>Index</a:t>
                      </a:r>
                      <a:endParaRPr kumimoji="0" lang="en-GB" sz="1100" b="0" i="0" u="none" strike="noStrike" cap="none" normalizeH="0" baseline="0">
                        <a:ln>
                          <a:noFill/>
                        </a:ln>
                        <a:solidFill>
                          <a:srgbClr val="000000"/>
                        </a:solidFill>
                        <a:effectLst/>
                        <a:latin typeface="Arial"/>
                        <a:ea typeface="Times New Roman" charset="0"/>
                        <a:cs typeface="Arial"/>
                      </a:endParaRPr>
                    </a:p>
                  </a:txBody>
                  <a:tcPr marL="40958" marR="40958" marT="0" marB="6858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100" b="0" i="0" u="none" strike="noStrike" cap="none" normalizeH="0" baseline="0" dirty="0">
                        <a:ln>
                          <a:noFill/>
                        </a:ln>
                        <a:solidFill>
                          <a:srgbClr val="000000"/>
                        </a:solidFill>
                        <a:effectLst/>
                        <a:latin typeface="Arial"/>
                        <a:ea typeface="Times New Roman" charset="0"/>
                        <a:cs typeface="Arial"/>
                      </a:endParaRPr>
                    </a:p>
                  </a:txBody>
                  <a:tcPr marL="40958" marR="40958" marT="0" marB="68580" horzOverflow="overflow"/>
                </a:tc>
              </a:tr>
            </a:tbl>
          </a:graphicData>
        </a:graphic>
      </p:graphicFrame>
      <p:sp>
        <p:nvSpPr>
          <p:cNvPr id="3" name="Date Placeholder 2"/>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extLst>
      <p:ext uri="{BB962C8B-B14F-4D97-AF65-F5344CB8AC3E}">
        <p14:creationId xmlns:p14="http://schemas.microsoft.com/office/powerpoint/2010/main" val="2660534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434" y="2618910"/>
            <a:ext cx="6179666" cy="857250"/>
          </a:xfrm>
        </p:spPr>
        <p:txBody>
          <a:bodyPr/>
          <a:lstStyle/>
          <a:p>
            <a:pPr algn="ctr"/>
            <a:r>
              <a:rPr lang="en-US" dirty="0" smtClean="0"/>
              <a:t>Requirements validation</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377183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 of </a:t>
            </a:r>
            <a:r>
              <a:rPr lang="fr-FR" dirty="0" err="1" smtClean="0"/>
              <a:t>requirements</a:t>
            </a:r>
            <a:endParaRPr lang="fr-FR" dirty="0"/>
          </a:p>
        </p:txBody>
      </p:sp>
      <p:sp>
        <p:nvSpPr>
          <p:cNvPr id="3" name="Espace réservé du contenu 2"/>
          <p:cNvSpPr>
            <a:spLocks noGrp="1"/>
          </p:cNvSpPr>
          <p:nvPr>
            <p:ph idx="1"/>
          </p:nvPr>
        </p:nvSpPr>
        <p:spPr/>
        <p:txBody>
          <a:bodyPr/>
          <a:lstStyle/>
          <a:p>
            <a:r>
              <a:rPr lang="fr-FR" dirty="0" smtClean="0"/>
              <a:t>User </a:t>
            </a:r>
            <a:r>
              <a:rPr lang="fr-FR" dirty="0" err="1" smtClean="0"/>
              <a:t>Requirements</a:t>
            </a:r>
            <a:endParaRPr lang="fr-FR" dirty="0" smtClean="0"/>
          </a:p>
          <a:p>
            <a:endParaRPr lang="fr-FR" dirty="0"/>
          </a:p>
          <a:p>
            <a:r>
              <a:rPr lang="fr-FR" dirty="0" smtClean="0"/>
              <a:t>System </a:t>
            </a:r>
            <a:r>
              <a:rPr lang="fr-FR" dirty="0" err="1" smtClean="0"/>
              <a:t>Requirements</a:t>
            </a:r>
            <a:endParaRPr lang="fr-FR" dirty="0" smtClean="0"/>
          </a:p>
          <a:p>
            <a:endParaRPr lang="fr-FR" dirty="0"/>
          </a:p>
          <a:p>
            <a:r>
              <a:rPr lang="fr-FR" dirty="0" smtClean="0"/>
              <a:t>Software </a:t>
            </a:r>
            <a:r>
              <a:rPr lang="fr-FR" dirty="0" err="1" smtClean="0"/>
              <a:t>Specification</a:t>
            </a:r>
            <a:endParaRPr lang="fr-FR" dirty="0"/>
          </a:p>
        </p:txBody>
      </p:sp>
    </p:spTree>
    <p:extLst>
      <p:ext uri="{BB962C8B-B14F-4D97-AF65-F5344CB8AC3E}">
        <p14:creationId xmlns:p14="http://schemas.microsoft.com/office/powerpoint/2010/main" val="2437411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lIns="67865" tIns="33338" rIns="67865" bIns="33338" rtlCol="0" anchor="ctr">
            <a:normAutofit/>
          </a:bodyPr>
          <a:lstStyle/>
          <a:p>
            <a:r>
              <a:rPr lang="en-GB"/>
              <a:t>Requirements validation</a:t>
            </a:r>
          </a:p>
        </p:txBody>
      </p:sp>
      <p:sp>
        <p:nvSpPr>
          <p:cNvPr id="57347" name="Rectangle 3"/>
          <p:cNvSpPr>
            <a:spLocks noGrp="1" noChangeArrowheads="1"/>
          </p:cNvSpPr>
          <p:nvPr>
            <p:ph idx="1"/>
          </p:nvPr>
        </p:nvSpPr>
        <p:spPr>
          <a:noFill/>
          <a:ln/>
        </p:spPr>
        <p:txBody>
          <a:bodyPr vert="horz" lIns="67865" tIns="33338" rIns="67865" bIns="33338" rtlCol="0">
            <a:normAutofit/>
          </a:bodyPr>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Tree>
    <p:extLst>
      <p:ext uri="{BB962C8B-B14F-4D97-AF65-F5344CB8AC3E}">
        <p14:creationId xmlns:p14="http://schemas.microsoft.com/office/powerpoint/2010/main" val="14363328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lIns="67865" tIns="33338" rIns="67865" bIns="33338" rtlCol="0" anchor="ctr">
            <a:normAutofit/>
          </a:bodyPr>
          <a:lstStyle/>
          <a:p>
            <a:r>
              <a:rPr lang="en-GB"/>
              <a:t>Requirements checking</a:t>
            </a:r>
          </a:p>
        </p:txBody>
      </p:sp>
      <p:sp>
        <p:nvSpPr>
          <p:cNvPr id="58371" name="Rectangle 3"/>
          <p:cNvSpPr>
            <a:spLocks noGrp="1" noChangeArrowheads="1"/>
          </p:cNvSpPr>
          <p:nvPr>
            <p:ph idx="1"/>
          </p:nvPr>
        </p:nvSpPr>
        <p:spPr>
          <a:noFill/>
          <a:ln/>
        </p:spPr>
        <p:txBody>
          <a:bodyPr vert="horz" lIns="67865" tIns="33338" rIns="67865" bIns="33338" rtlCol="0">
            <a:normAutofit/>
          </a:bodyPr>
          <a:lstStyle/>
          <a:p>
            <a:r>
              <a:rPr lang="en-GB" sz="1800" dirty="0">
                <a:solidFill>
                  <a:srgbClr val="000000"/>
                </a:solidFill>
              </a:rPr>
              <a:t>Validity. Does the system provide the functions which best support the customer’s needs?</a:t>
            </a:r>
          </a:p>
          <a:p>
            <a:r>
              <a:rPr lang="en-GB" sz="1800" dirty="0">
                <a:solidFill>
                  <a:srgbClr val="000000"/>
                </a:solidFill>
              </a:rPr>
              <a:t>Consistency. Are there any requirements conflicts?</a:t>
            </a:r>
          </a:p>
          <a:p>
            <a:r>
              <a:rPr lang="en-GB" sz="1800" dirty="0">
                <a:solidFill>
                  <a:srgbClr val="000000"/>
                </a:solidFill>
              </a:rPr>
              <a:t>Completeness. Are all functions required by the customer included?</a:t>
            </a:r>
          </a:p>
          <a:p>
            <a:r>
              <a:rPr lang="en-GB" sz="1800" dirty="0">
                <a:solidFill>
                  <a:srgbClr val="000000"/>
                </a:solidFill>
              </a:rPr>
              <a:t>Realism. Can the requirements be implemented given available budget and technology</a:t>
            </a:r>
          </a:p>
          <a:p>
            <a:r>
              <a:rPr lang="en-GB" sz="1800" dirty="0">
                <a:solidFill>
                  <a:srgbClr val="000000"/>
                </a:solidFill>
              </a:rPr>
              <a:t>Verifiability. Can the requirements be checked?</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extLst>
      <p:ext uri="{BB962C8B-B14F-4D97-AF65-F5344CB8AC3E}">
        <p14:creationId xmlns:p14="http://schemas.microsoft.com/office/powerpoint/2010/main" val="12935984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428750" y="1057275"/>
            <a:ext cx="6229350" cy="828675"/>
          </a:xfrm>
        </p:spPr>
        <p:txBody>
          <a:bodyPr>
            <a:normAutofit fontScale="90000"/>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368944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vert="horz" lIns="67865" tIns="33338" rIns="67865" bIns="33338" rtlCol="0" anchor="ctr">
            <a:normAutofit/>
          </a:bodyPr>
          <a:lstStyle/>
          <a:p>
            <a:r>
              <a:rPr lang="en-GB"/>
              <a:t>Requirements reviews</a:t>
            </a:r>
          </a:p>
        </p:txBody>
      </p:sp>
      <p:sp>
        <p:nvSpPr>
          <p:cNvPr id="59395" name="Rectangle 3"/>
          <p:cNvSpPr>
            <a:spLocks noGrp="1" noChangeArrowheads="1"/>
          </p:cNvSpPr>
          <p:nvPr>
            <p:ph idx="1"/>
          </p:nvPr>
        </p:nvSpPr>
        <p:spPr>
          <a:noFill/>
          <a:ln/>
        </p:spPr>
        <p:txBody>
          <a:bodyPr vert="horz" lIns="67865" tIns="33338" rIns="67865" bIns="33338" rtlCol="0">
            <a:normAutofit/>
          </a:bodyPr>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Tree>
    <p:extLst>
      <p:ext uri="{BB962C8B-B14F-4D97-AF65-F5344CB8AC3E}">
        <p14:creationId xmlns:p14="http://schemas.microsoft.com/office/powerpoint/2010/main" val="373663111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vert="horz" lIns="67865" tIns="33338" rIns="67865" bIns="33338" rtlCol="0" anchor="ctr">
            <a:normAutofit/>
          </a:bodyPr>
          <a:lstStyle/>
          <a:p>
            <a:r>
              <a:rPr lang="en-GB"/>
              <a:t>Review checks</a:t>
            </a:r>
          </a:p>
        </p:txBody>
      </p:sp>
      <p:sp>
        <p:nvSpPr>
          <p:cNvPr id="60419" name="Rectangle 3"/>
          <p:cNvSpPr>
            <a:spLocks noGrp="1" noChangeArrowheads="1"/>
          </p:cNvSpPr>
          <p:nvPr>
            <p:ph idx="1"/>
          </p:nvPr>
        </p:nvSpPr>
        <p:spPr>
          <a:noFill/>
          <a:ln/>
        </p:spPr>
        <p:txBody>
          <a:bodyPr vert="horz" lIns="67865" tIns="33338" rIns="67865" bIns="33338" rtlCol="0">
            <a:normAutofit/>
          </a:bodyPr>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Tree>
    <p:extLst>
      <p:ext uri="{BB962C8B-B14F-4D97-AF65-F5344CB8AC3E}">
        <p14:creationId xmlns:p14="http://schemas.microsoft.com/office/powerpoint/2010/main" val="306524042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564904"/>
            <a:ext cx="6172200" cy="857250"/>
          </a:xfrm>
        </p:spPr>
        <p:txBody>
          <a:bodyPr/>
          <a:lstStyle/>
          <a:p>
            <a:pPr algn="ctr"/>
            <a:r>
              <a:rPr lang="en-US" dirty="0" smtClean="0"/>
              <a:t>Requirements change</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Tree>
    <p:extLst>
      <p:ext uri="{BB962C8B-B14F-4D97-AF65-F5344CB8AC3E}">
        <p14:creationId xmlns:p14="http://schemas.microsoft.com/office/powerpoint/2010/main" val="1614859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Tree>
    <p:extLst>
      <p:ext uri="{BB962C8B-B14F-4D97-AF65-F5344CB8AC3E}">
        <p14:creationId xmlns:p14="http://schemas.microsoft.com/office/powerpoint/2010/main" val="150591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Tree>
    <p:extLst>
      <p:ext uri="{BB962C8B-B14F-4D97-AF65-F5344CB8AC3E}">
        <p14:creationId xmlns:p14="http://schemas.microsoft.com/office/powerpoint/2010/main" val="3816180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pic>
        <p:nvPicPr>
          <p:cNvPr id="4" name="Picture 3" descr="4.17 ReqEvolution.eps"/>
          <p:cNvPicPr>
            <a:picLocks noChangeAspect="1"/>
          </p:cNvPicPr>
          <p:nvPr/>
        </p:nvPicPr>
        <p:blipFill>
          <a:blip r:embed="rId2"/>
          <a:stretch>
            <a:fillRect/>
          </a:stretch>
        </p:blipFill>
        <p:spPr>
          <a:xfrm>
            <a:off x="2743201" y="2743200"/>
            <a:ext cx="3754438" cy="1885950"/>
          </a:xfrm>
          <a:prstGeom prst="rect">
            <a:avLst/>
          </a:prstGeom>
        </p:spPr>
      </p:pic>
    </p:spTree>
    <p:extLst>
      <p:ext uri="{BB962C8B-B14F-4D97-AF65-F5344CB8AC3E}">
        <p14:creationId xmlns:p14="http://schemas.microsoft.com/office/powerpoint/2010/main" val="139861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1800" dirty="0"/>
              <a:t>Requirements management is the process of managing changing requirements during the requirements engineering process and system development.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18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Tree>
    <p:extLst>
      <p:ext uri="{BB962C8B-B14F-4D97-AF65-F5344CB8AC3E}">
        <p14:creationId xmlns:p14="http://schemas.microsoft.com/office/powerpoint/2010/main" val="3453738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User vs System </a:t>
            </a:r>
            <a:r>
              <a:rPr lang="fr-FR" dirty="0" err="1" smtClean="0"/>
              <a:t>Requirements</a:t>
            </a:r>
            <a:endParaRPr lang="fr-FR" dirty="0"/>
          </a:p>
        </p:txBody>
      </p:sp>
      <p:sp>
        <p:nvSpPr>
          <p:cNvPr id="3" name="Espace réservé du contenu 2"/>
          <p:cNvSpPr>
            <a:spLocks noGrp="1"/>
          </p:cNvSpPr>
          <p:nvPr>
            <p:ph idx="1"/>
          </p:nvPr>
        </p:nvSpPr>
        <p:spPr/>
        <p:txBody>
          <a:bodyPr/>
          <a:lstStyle/>
          <a:p>
            <a:endParaRPr lang="fr-FR"/>
          </a:p>
        </p:txBody>
      </p:sp>
      <p:pic>
        <p:nvPicPr>
          <p:cNvPr id="4"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68" y="2046654"/>
            <a:ext cx="4696655" cy="3623134"/>
          </a:xfrm>
          <a:prstGeom prst="rect">
            <a:avLst/>
          </a:prstGeom>
        </p:spPr>
      </p:pic>
    </p:spTree>
    <p:extLst>
      <p:ext uri="{BB962C8B-B14F-4D97-AF65-F5344CB8AC3E}">
        <p14:creationId xmlns:p14="http://schemas.microsoft.com/office/powerpoint/2010/main" val="31067694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1371600" y="2000251"/>
            <a:ext cx="6515100" cy="3394472"/>
          </a:xfrm>
        </p:spPr>
        <p:txBody>
          <a:bodyPr>
            <a:normAutofit fontScale="70000" lnSpcReduction="20000"/>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dirty="0"/>
          </a:p>
        </p:txBody>
      </p:sp>
    </p:spTree>
    <p:extLst>
      <p:ext uri="{BB962C8B-B14F-4D97-AF65-F5344CB8AC3E}">
        <p14:creationId xmlns:p14="http://schemas.microsoft.com/office/powerpoint/2010/main" val="110233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Tree>
    <p:extLst>
      <p:ext uri="{BB962C8B-B14F-4D97-AF65-F5344CB8AC3E}">
        <p14:creationId xmlns:p14="http://schemas.microsoft.com/office/powerpoint/2010/main" val="1911960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pic>
        <p:nvPicPr>
          <p:cNvPr id="4" name="Picture 3" descr="4.18 ReqChangeMan.eps"/>
          <p:cNvPicPr>
            <a:picLocks noChangeAspect="1"/>
          </p:cNvPicPr>
          <p:nvPr/>
        </p:nvPicPr>
        <p:blipFill>
          <a:blip r:embed="rId2"/>
          <a:stretch>
            <a:fillRect/>
          </a:stretch>
        </p:blipFill>
        <p:spPr>
          <a:xfrm>
            <a:off x="1314450" y="3209925"/>
            <a:ext cx="6496464" cy="790575"/>
          </a:xfrm>
          <a:prstGeom prst="rect">
            <a:avLst/>
          </a:prstGeom>
        </p:spPr>
      </p:pic>
    </p:spTree>
    <p:extLst>
      <p:ext uri="{BB962C8B-B14F-4D97-AF65-F5344CB8AC3E}">
        <p14:creationId xmlns:p14="http://schemas.microsoft.com/office/powerpoint/2010/main" val="176034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Tree>
    <p:extLst>
      <p:ext uri="{BB962C8B-B14F-4D97-AF65-F5344CB8AC3E}">
        <p14:creationId xmlns:p14="http://schemas.microsoft.com/office/powerpoint/2010/main" val="79740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1485900" y="2057401"/>
            <a:ext cx="6286500" cy="3394472"/>
          </a:xfrm>
        </p:spPr>
        <p:txBody>
          <a:bodyPr>
            <a:normAutofit fontScale="77500" lnSpcReduction="20000"/>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Tree>
    <p:extLst>
      <p:ext uri="{BB962C8B-B14F-4D97-AF65-F5344CB8AC3E}">
        <p14:creationId xmlns:p14="http://schemas.microsoft.com/office/powerpoint/2010/main" val="3055032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Tree>
    <p:extLst>
      <p:ext uri="{BB962C8B-B14F-4D97-AF65-F5344CB8AC3E}">
        <p14:creationId xmlns:p14="http://schemas.microsoft.com/office/powerpoint/2010/main" val="91200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76</a:t>
            </a:fld>
            <a:endParaRPr lang="en-US"/>
          </a:p>
        </p:txBody>
      </p:sp>
    </p:spTree>
    <p:extLst>
      <p:ext uri="{BB962C8B-B14F-4D97-AF65-F5344CB8AC3E}">
        <p14:creationId xmlns:p14="http://schemas.microsoft.com/office/powerpoint/2010/main" val="120201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good </a:t>
            </a:r>
            <a:r>
              <a:rPr lang="fr-FR" dirty="0" err="1" smtClean="0"/>
              <a:t>requirement</a:t>
            </a:r>
            <a:endParaRPr lang="fr-FR" dirty="0"/>
          </a:p>
        </p:txBody>
      </p:sp>
      <p:sp>
        <p:nvSpPr>
          <p:cNvPr id="3" name="Espace réservé du contenu 2"/>
          <p:cNvSpPr>
            <a:spLocks noGrp="1"/>
          </p:cNvSpPr>
          <p:nvPr>
            <p:ph idx="1"/>
          </p:nvPr>
        </p:nvSpPr>
        <p:spPr/>
        <p:txBody>
          <a:bodyPr/>
          <a:lstStyle/>
          <a:p>
            <a:r>
              <a:rPr lang="fr-FR" dirty="0" err="1" smtClean="0"/>
              <a:t>Unitary</a:t>
            </a:r>
            <a:endParaRPr lang="fr-FR" dirty="0" smtClean="0"/>
          </a:p>
          <a:p>
            <a:r>
              <a:rPr lang="fr-FR" dirty="0" smtClean="0"/>
              <a:t>Complete</a:t>
            </a:r>
          </a:p>
          <a:p>
            <a:r>
              <a:rPr lang="fr-FR" dirty="0" smtClean="0"/>
              <a:t>Consistent</a:t>
            </a:r>
          </a:p>
          <a:p>
            <a:r>
              <a:rPr lang="fr-FR" dirty="0" smtClean="0"/>
              <a:t>Non </a:t>
            </a:r>
            <a:r>
              <a:rPr lang="fr-FR" dirty="0" err="1" smtClean="0"/>
              <a:t>Conjugated</a:t>
            </a:r>
            <a:endParaRPr lang="fr-FR" dirty="0" smtClean="0"/>
          </a:p>
          <a:p>
            <a:r>
              <a:rPr lang="fr-FR" dirty="0" err="1" smtClean="0"/>
              <a:t>Traceable</a:t>
            </a:r>
            <a:endParaRPr lang="fr-FR" dirty="0" smtClean="0"/>
          </a:p>
          <a:p>
            <a:r>
              <a:rPr lang="fr-FR" dirty="0" err="1" smtClean="0"/>
              <a:t>Current</a:t>
            </a:r>
            <a:endParaRPr lang="fr-FR" dirty="0" smtClean="0"/>
          </a:p>
          <a:p>
            <a:r>
              <a:rPr lang="fr-FR" dirty="0" err="1" smtClean="0"/>
              <a:t>Unambiguous</a:t>
            </a:r>
            <a:endParaRPr lang="fr-FR" dirty="0" smtClean="0"/>
          </a:p>
          <a:p>
            <a:r>
              <a:rPr lang="fr-FR" dirty="0" err="1" smtClean="0"/>
              <a:t>Verifiable</a:t>
            </a:r>
            <a:endParaRPr lang="fr-FR" dirty="0"/>
          </a:p>
        </p:txBody>
      </p:sp>
    </p:spTree>
    <p:extLst>
      <p:ext uri="{BB962C8B-B14F-4D97-AF65-F5344CB8AC3E}">
        <p14:creationId xmlns:p14="http://schemas.microsoft.com/office/powerpoint/2010/main" val="3709246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Stakeholders</a:t>
            </a:r>
            <a:endParaRPr lang="fr-FR" dirty="0"/>
          </a:p>
        </p:txBody>
      </p:sp>
      <p:sp>
        <p:nvSpPr>
          <p:cNvPr id="3" name="Espace réservé du contenu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a:p>
            <a:endParaRPr lang="fr-FR" dirty="0"/>
          </a:p>
        </p:txBody>
      </p:sp>
    </p:spTree>
    <p:extLst>
      <p:ext uri="{BB962C8B-B14F-4D97-AF65-F5344CB8AC3E}">
        <p14:creationId xmlns:p14="http://schemas.microsoft.com/office/powerpoint/2010/main" val="3795533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2898</TotalTime>
  <Words>4539</Words>
  <Application>Microsoft Office PowerPoint</Application>
  <PresentationFormat>Affichage à l'écran (4:3)</PresentationFormat>
  <Paragraphs>598</Paragraphs>
  <Slides>76</Slides>
  <Notes>0</Notes>
  <HiddenSlides>0</HiddenSlides>
  <MMClips>1</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76</vt:i4>
      </vt:variant>
    </vt:vector>
  </HeadingPairs>
  <TitlesOfParts>
    <vt:vector size="82" baseType="lpstr">
      <vt:lpstr>Arial</vt:lpstr>
      <vt:lpstr>Calibri</vt:lpstr>
      <vt:lpstr>Calibri Light</vt:lpstr>
      <vt:lpstr>Times New Roman</vt:lpstr>
      <vt:lpstr>Zapf Dingbats</vt:lpstr>
      <vt:lpstr>Thème Office</vt:lpstr>
      <vt:lpstr>Requirement Engineering</vt:lpstr>
      <vt:lpstr>Sources</vt:lpstr>
      <vt:lpstr>Topic covered</vt:lpstr>
      <vt:lpstr>What is a requirement ?</vt:lpstr>
      <vt:lpstr>Introduction to requirement engineering</vt:lpstr>
      <vt:lpstr>Type of requirements</vt:lpstr>
      <vt:lpstr>User vs System Requirements</vt:lpstr>
      <vt:lpstr>A good requirement</vt:lpstr>
      <vt:lpstr>Stakeholders</vt:lpstr>
      <vt:lpstr>Functional vs non-functional requirements</vt:lpstr>
      <vt:lpstr>Functional and non-functional requirements</vt:lpstr>
      <vt:lpstr>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Goals and requirements</vt:lpstr>
      <vt:lpstr>Usability requirements</vt:lpstr>
      <vt:lpstr>Metrics for specifying nonfunctional requirements</vt:lpstr>
      <vt:lpstr>Requirement Engineering process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Structured specifications</vt:lpstr>
      <vt:lpstr>Form-based specifications</vt:lpstr>
      <vt:lpstr>Tabular specification</vt:lpstr>
      <vt:lpstr>Tabular specification of computation for an insulin pump </vt:lpstr>
      <vt:lpstr>Use cases</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dc:title>
  <dc:creator>Francois Charoy</dc:creator>
  <cp:lastModifiedBy>Francois Charoy</cp:lastModifiedBy>
  <cp:revision>16</cp:revision>
  <dcterms:created xsi:type="dcterms:W3CDTF">2017-06-28T19:35:43Z</dcterms:created>
  <dcterms:modified xsi:type="dcterms:W3CDTF">2017-09-05T11:41:20Z</dcterms:modified>
</cp:coreProperties>
</file>